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34"/>
  </p:handoutMasterIdLst>
  <p:sldIdLst>
    <p:sldId id="256" r:id="rId2"/>
    <p:sldId id="260" r:id="rId3"/>
    <p:sldId id="270" r:id="rId4"/>
    <p:sldId id="258" r:id="rId5"/>
    <p:sldId id="259" r:id="rId6"/>
    <p:sldId id="262" r:id="rId7"/>
    <p:sldId id="264" r:id="rId8"/>
    <p:sldId id="266" r:id="rId9"/>
    <p:sldId id="273" r:id="rId10"/>
    <p:sldId id="263" r:id="rId11"/>
    <p:sldId id="265" r:id="rId12"/>
    <p:sldId id="289" r:id="rId13"/>
    <p:sldId id="274" r:id="rId14"/>
    <p:sldId id="267" r:id="rId15"/>
    <p:sldId id="268" r:id="rId16"/>
    <p:sldId id="269" r:id="rId17"/>
    <p:sldId id="271" r:id="rId18"/>
    <p:sldId id="272" r:id="rId19"/>
    <p:sldId id="276" r:id="rId20"/>
    <p:sldId id="275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90" r:id="rId3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560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justcite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justcite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premecourt.uk/" TargetMode="External"/><Relationship Id="rId7" Type="http://schemas.openxmlformats.org/officeDocument/2006/relationships/hyperlink" Target="http://www.bbc.co.uk/news" TargetMode="External"/><Relationship Id="rId2" Type="http://schemas.openxmlformats.org/officeDocument/2006/relationships/hyperlink" Target="http://www.judiciary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entencingcouncil.org.uk/" TargetMode="External"/><Relationship Id="rId5" Type="http://schemas.openxmlformats.org/officeDocument/2006/relationships/hyperlink" Target="http://www.justcite.com/" TargetMode="External"/><Relationship Id="rId4" Type="http://schemas.openxmlformats.org/officeDocument/2006/relationships/hyperlink" Target="http://www.gov.uk/courts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Contract and legal responsibilities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0017" y="4050834"/>
            <a:ext cx="6387298" cy="109689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 smtClean="0"/>
              <a:t>WISA (Wales Institute of Science &amp; Art), School of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for today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Courts system in further detail</a:t>
            </a:r>
          </a:p>
          <a:p>
            <a:r>
              <a:rPr lang="en-GB" dirty="0"/>
              <a:t>Common Law</a:t>
            </a:r>
          </a:p>
          <a:p>
            <a:r>
              <a:rPr lang="en-GB"/>
              <a:t>Judicial </a:t>
            </a:r>
            <a:r>
              <a:rPr lang="en-GB" dirty="0"/>
              <a:t>precedent</a:t>
            </a:r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465" y="609600"/>
            <a:ext cx="1671483" cy="1582994"/>
          </a:xfrm>
        </p:spPr>
        <p:txBody>
          <a:bodyPr>
            <a:normAutofit fontScale="90000"/>
          </a:bodyPr>
          <a:lstStyle/>
          <a:p>
            <a:r>
              <a:rPr lang="en-GB" dirty="0"/>
              <a:t>The court system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3462" y="6497546"/>
            <a:ext cx="2136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www.justcite.com</a:t>
            </a:r>
            <a:r>
              <a:rPr lang="en-GB" dirty="0"/>
              <a:t> </a:t>
            </a:r>
          </a:p>
        </p:txBody>
      </p:sp>
      <p:pic>
        <p:nvPicPr>
          <p:cNvPr id="1026" name="Picture 2" descr="Image result for the english court syste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4209" y="175202"/>
            <a:ext cx="5101648" cy="6474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464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Civil cases - Magistrates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magistrates court</a:t>
            </a:r>
          </a:p>
          <a:p>
            <a:pPr lvl="1"/>
            <a:r>
              <a:rPr lang="en-GB" dirty="0"/>
              <a:t>Domestic and family proceedings</a:t>
            </a:r>
          </a:p>
          <a:p>
            <a:pPr lvl="1"/>
            <a:r>
              <a:rPr lang="en-GB" dirty="0"/>
              <a:t>Licensing sessions</a:t>
            </a:r>
          </a:p>
          <a:p>
            <a:pPr lvl="1"/>
            <a:r>
              <a:rPr lang="en-GB" dirty="0"/>
              <a:t>Civil debts</a:t>
            </a:r>
          </a:p>
          <a:p>
            <a:r>
              <a:rPr lang="en-GB" dirty="0"/>
              <a:t>Presided over by a magistrate</a:t>
            </a:r>
          </a:p>
          <a:p>
            <a:pPr lvl="1"/>
            <a:r>
              <a:rPr lang="en-GB" dirty="0"/>
              <a:t>Justices of the Peace</a:t>
            </a:r>
          </a:p>
          <a:p>
            <a:pPr lvl="1"/>
            <a:r>
              <a:rPr lang="en-GB" dirty="0"/>
              <a:t>Stipendiary magistrates</a:t>
            </a:r>
          </a:p>
          <a:p>
            <a:r>
              <a:rPr lang="en-GB" dirty="0"/>
              <a:t>Advised by a Clerk to the Justice</a:t>
            </a:r>
          </a:p>
          <a:p>
            <a:pPr lvl="1"/>
            <a:r>
              <a:rPr lang="en-GB" dirty="0"/>
              <a:t>Qualified solicitor / barrister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County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41680"/>
            <a:ext cx="6347714" cy="4199684"/>
          </a:xfrm>
        </p:spPr>
        <p:txBody>
          <a:bodyPr/>
          <a:lstStyle/>
          <a:p>
            <a:r>
              <a:rPr lang="en-GB" dirty="0"/>
              <a:t>Where majority of civil cases will be heard</a:t>
            </a:r>
          </a:p>
          <a:p>
            <a:r>
              <a:rPr lang="en-GB" dirty="0"/>
              <a:t>Wide jurisdiction</a:t>
            </a:r>
          </a:p>
          <a:p>
            <a:r>
              <a:rPr lang="en-GB" dirty="0"/>
              <a:t>3 differing types</a:t>
            </a:r>
          </a:p>
          <a:p>
            <a:pPr lvl="2"/>
            <a:r>
              <a:rPr lang="en-GB" dirty="0"/>
              <a:t>Public</a:t>
            </a:r>
          </a:p>
          <a:p>
            <a:pPr lvl="2"/>
            <a:r>
              <a:rPr lang="en-GB" dirty="0"/>
              <a:t>Private</a:t>
            </a:r>
          </a:p>
          <a:p>
            <a:pPr lvl="2"/>
            <a:r>
              <a:rPr lang="en-GB" dirty="0"/>
              <a:t>Matters decided by the judge</a:t>
            </a:r>
          </a:p>
          <a:p>
            <a:r>
              <a:rPr lang="en-GB" dirty="0"/>
              <a:t>Not all civil disputes end up in court or have a full trial</a:t>
            </a:r>
          </a:p>
          <a:p>
            <a:r>
              <a:rPr lang="en-GB" dirty="0"/>
              <a:t>Presided over by a judge</a:t>
            </a:r>
          </a:p>
          <a:p>
            <a:pPr lvl="1"/>
            <a:r>
              <a:rPr lang="en-GB" dirty="0"/>
              <a:t>Circuit judge and one district judge</a:t>
            </a:r>
          </a:p>
          <a:p>
            <a:pPr lvl="1"/>
            <a:r>
              <a:rPr lang="en-GB" dirty="0"/>
              <a:t>Judges </a:t>
            </a:r>
            <a:r>
              <a:rPr lang="en-GB" u="sng" dirty="0"/>
              <a:t>cannot</a:t>
            </a:r>
            <a:r>
              <a:rPr lang="en-GB" dirty="0"/>
              <a:t> imprison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Tribunals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 with specialist topics (e.g. employment, land)</a:t>
            </a:r>
          </a:p>
          <a:p>
            <a:r>
              <a:rPr lang="en-GB" dirty="0"/>
              <a:t>Consists of panel chairperson (legally qualified) plus panel of experts</a:t>
            </a:r>
          </a:p>
          <a:p>
            <a:r>
              <a:rPr lang="en-GB" dirty="0"/>
              <a:t>Can hear additional evidence from witnesses</a:t>
            </a:r>
          </a:p>
          <a:p>
            <a:r>
              <a:rPr lang="en-GB" dirty="0"/>
              <a:t>Individuals are able to put forward their own cases</a:t>
            </a:r>
          </a:p>
          <a:p>
            <a:r>
              <a:rPr lang="en-GB" dirty="0"/>
              <a:t>Limited powers in terms of remedy</a:t>
            </a:r>
          </a:p>
          <a:p>
            <a:r>
              <a:rPr lang="en-GB" dirty="0"/>
              <a:t>Most are public, unless the information is sensitive or relates to national security</a:t>
            </a:r>
          </a:p>
        </p:txBody>
      </p:sp>
    </p:spTree>
    <p:extLst>
      <p:ext uri="{BB962C8B-B14F-4D97-AF65-F5344CB8AC3E}">
        <p14:creationId xmlns:p14="http://schemas.microsoft.com/office/powerpoint/2010/main" val="116723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Court – Civil divisions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Queens Bench Division</a:t>
            </a:r>
          </a:p>
          <a:p>
            <a:r>
              <a:rPr lang="en-GB" dirty="0"/>
              <a:t>Chancery Division</a:t>
            </a:r>
          </a:p>
          <a:p>
            <a:r>
              <a:rPr lang="en-GB" dirty="0"/>
              <a:t>Family Division</a:t>
            </a:r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Court – Queens Bench Division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Deal with ‘common law’ business</a:t>
            </a:r>
          </a:p>
          <a:p>
            <a:pPr lvl="1"/>
            <a:r>
              <a:rPr lang="en-GB" dirty="0"/>
              <a:t>E.g. certain contract issues, and tort (civil wrongs)</a:t>
            </a:r>
          </a:p>
          <a:p>
            <a:pPr lvl="1"/>
            <a:r>
              <a:rPr lang="en-GB" dirty="0"/>
              <a:t>Wrongs against the person e.g. defamation, slander</a:t>
            </a:r>
          </a:p>
          <a:p>
            <a:pPr lvl="1"/>
            <a:r>
              <a:rPr lang="en-GB" dirty="0"/>
              <a:t>Wrongs against property e.g. trespass</a:t>
            </a:r>
          </a:p>
          <a:p>
            <a:r>
              <a:rPr lang="en-GB" dirty="0"/>
              <a:t>Also hear cases involving prolonged examination of technical issues e.g. construction disputes</a:t>
            </a:r>
          </a:p>
          <a:p>
            <a:r>
              <a:rPr lang="en-GB" dirty="0"/>
              <a:t>Presided over by judges</a:t>
            </a:r>
          </a:p>
          <a:p>
            <a:pPr lvl="1"/>
            <a:r>
              <a:rPr lang="en-GB" dirty="0"/>
              <a:t>Lord Chief Justice and High Court judges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Chancery Division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03042"/>
            <a:ext cx="6347714" cy="4238321"/>
          </a:xfrm>
        </p:spPr>
        <p:txBody>
          <a:bodyPr/>
          <a:lstStyle/>
          <a:p>
            <a:r>
              <a:rPr lang="en-GB" dirty="0"/>
              <a:t>Headed by the Chancellor of the High Court</a:t>
            </a:r>
          </a:p>
          <a:p>
            <a:pPr lvl="1"/>
            <a:r>
              <a:rPr lang="en-GB" dirty="0"/>
              <a:t>The Right Honourable Sir Terence </a:t>
            </a:r>
            <a:r>
              <a:rPr lang="en-GB" dirty="0" err="1"/>
              <a:t>Etherton</a:t>
            </a:r>
            <a:endParaRPr lang="en-GB" dirty="0"/>
          </a:p>
          <a:p>
            <a:pPr lvl="1"/>
            <a:r>
              <a:rPr lang="en-GB" dirty="0"/>
              <a:t>Plus further 18 High Court judges</a:t>
            </a:r>
          </a:p>
          <a:p>
            <a:r>
              <a:rPr lang="en-GB" dirty="0"/>
              <a:t>The Division deals with a wide range of issues including:</a:t>
            </a:r>
          </a:p>
          <a:p>
            <a:pPr lvl="1"/>
            <a:r>
              <a:rPr lang="en-GB" dirty="0"/>
              <a:t>Business &amp; property related disputes</a:t>
            </a:r>
          </a:p>
          <a:p>
            <a:pPr lvl="1"/>
            <a:r>
              <a:rPr lang="en-GB" dirty="0"/>
              <a:t>Companies work</a:t>
            </a:r>
          </a:p>
          <a:p>
            <a:pPr lvl="1"/>
            <a:r>
              <a:rPr lang="en-GB" dirty="0"/>
              <a:t>Insolvency claims (personal and organisational)</a:t>
            </a:r>
          </a:p>
          <a:p>
            <a:pPr lvl="1"/>
            <a:r>
              <a:rPr lang="en-GB" dirty="0"/>
              <a:t>Trade &amp; industry disputes</a:t>
            </a:r>
          </a:p>
          <a:p>
            <a:r>
              <a:rPr lang="en-GB" dirty="0"/>
              <a:t>The Division contains</a:t>
            </a:r>
          </a:p>
          <a:p>
            <a:pPr lvl="1"/>
            <a:r>
              <a:rPr lang="en-GB" dirty="0"/>
              <a:t>Bankruptcy and Companies Court</a:t>
            </a:r>
          </a:p>
          <a:p>
            <a:r>
              <a:rPr lang="en-GB" dirty="0"/>
              <a:t>Dealt with in 9 district regions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Court of Appeal – Civil division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Hears appeals from all civil divisions of High Court, county courts and some tribunals</a:t>
            </a:r>
          </a:p>
          <a:p>
            <a:r>
              <a:rPr lang="en-GB" dirty="0"/>
              <a:t>Presided over by Master of the Rolls</a:t>
            </a:r>
          </a:p>
          <a:p>
            <a:r>
              <a:rPr lang="en-GB" dirty="0"/>
              <a:t>Bringing an appeal requires ‘permission’</a:t>
            </a:r>
          </a:p>
          <a:p>
            <a:pPr lvl="1"/>
            <a:r>
              <a:rPr lang="en-GB" dirty="0"/>
              <a:t>Either a High Court Division </a:t>
            </a:r>
            <a:r>
              <a:rPr lang="en-GB" u="sng" dirty="0"/>
              <a:t>OR </a:t>
            </a:r>
            <a:r>
              <a:rPr lang="en-GB" dirty="0"/>
              <a:t>by Court of Appeal itself</a:t>
            </a:r>
          </a:p>
          <a:p>
            <a:r>
              <a:rPr lang="en-GB" dirty="0"/>
              <a:t>Presided over by Lord Justices</a:t>
            </a:r>
          </a:p>
          <a:p>
            <a:r>
              <a:rPr lang="en-GB" dirty="0"/>
              <a:t>Each court will contain 3 judges</a:t>
            </a:r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House of Lords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695210" cy="38807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Court and Parliament function</a:t>
            </a:r>
          </a:p>
          <a:p>
            <a:r>
              <a:rPr lang="en-GB" dirty="0"/>
              <a:t>Highest court of appeal for civil matters</a:t>
            </a:r>
          </a:p>
          <a:p>
            <a:r>
              <a:rPr lang="en-GB" dirty="0"/>
              <a:t>Hears cases of greatest public or constitutional importance </a:t>
            </a:r>
          </a:p>
          <a:p>
            <a:r>
              <a:rPr lang="en-GB" dirty="0"/>
              <a:t>Appeals to this court are heard by 3 judges</a:t>
            </a:r>
          </a:p>
          <a:p>
            <a:pPr lvl="1"/>
            <a:r>
              <a:rPr lang="en-GB" dirty="0"/>
              <a:t>Judges are known as ‘Lords of Appeal in Ordinary’ / ‘Law Lords’</a:t>
            </a:r>
          </a:p>
          <a:p>
            <a:r>
              <a:rPr lang="en-GB" dirty="0"/>
              <a:t>In 2009, this judicial function was taken over by the </a:t>
            </a:r>
            <a:r>
              <a:rPr lang="en-GB" u="sng" dirty="0"/>
              <a:t>Supreme Court of the United Kingdom</a:t>
            </a:r>
          </a:p>
          <a:p>
            <a:r>
              <a:rPr lang="en-GB" dirty="0"/>
              <a:t>Requires permission from Court of Appeal OR Justice of the Supreme Court</a:t>
            </a:r>
          </a:p>
          <a:p>
            <a:pPr lvl="1"/>
            <a:r>
              <a:rPr lang="en-GB" dirty="0"/>
              <a:t>12 Justices in total – each case will be heard by panel of 5</a:t>
            </a:r>
          </a:p>
          <a:p>
            <a:pPr marL="0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2367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987" y="75211"/>
            <a:ext cx="7339319" cy="669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4563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465" y="609600"/>
            <a:ext cx="1671483" cy="1582994"/>
          </a:xfrm>
        </p:spPr>
        <p:txBody>
          <a:bodyPr>
            <a:normAutofit fontScale="90000"/>
          </a:bodyPr>
          <a:lstStyle/>
          <a:p>
            <a:r>
              <a:rPr lang="en-GB" dirty="0"/>
              <a:t>The court system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3462" y="6488668"/>
            <a:ext cx="2136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www.justcite.com</a:t>
            </a:r>
            <a:r>
              <a:rPr lang="en-GB" dirty="0"/>
              <a:t> </a:t>
            </a:r>
          </a:p>
        </p:txBody>
      </p:sp>
      <p:pic>
        <p:nvPicPr>
          <p:cNvPr id="6" name="Picture 2" descr="Image result for the english court syste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4209" y="175202"/>
            <a:ext cx="5101648" cy="6474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75721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cases – Magistrates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Criminal proceedings are started by an arrest</a:t>
            </a:r>
          </a:p>
          <a:p>
            <a:r>
              <a:rPr lang="en-GB" dirty="0"/>
              <a:t>CPS will decide whether to proceed with the case</a:t>
            </a:r>
          </a:p>
          <a:p>
            <a:r>
              <a:rPr lang="en-GB" dirty="0"/>
              <a:t>Magistrates hear the large volume of cases</a:t>
            </a:r>
          </a:p>
          <a:p>
            <a:pPr lvl="1"/>
            <a:r>
              <a:rPr lang="en-GB" dirty="0"/>
              <a:t>Decisions on guilt / innocence are made with a panel</a:t>
            </a:r>
          </a:p>
          <a:p>
            <a:pPr lvl="1"/>
            <a:r>
              <a:rPr lang="en-GB" dirty="0"/>
              <a:t>Magistrates / judges CAN imprison or set other appropriate remedies</a:t>
            </a:r>
          </a:p>
          <a:p>
            <a:r>
              <a:rPr lang="en-GB" dirty="0"/>
              <a:t>Summary or indictable offences</a:t>
            </a:r>
          </a:p>
          <a:p>
            <a:pPr lvl="1"/>
            <a:r>
              <a:rPr lang="en-GB" dirty="0"/>
              <a:t>Summary offences decided by the magistrate e.g. drunk &amp; disorderly</a:t>
            </a:r>
          </a:p>
          <a:p>
            <a:pPr lvl="1"/>
            <a:r>
              <a:rPr lang="en-GB" dirty="0"/>
              <a:t>Indictable offences normally proceed to Crown Court – more serious offences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Crown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12890"/>
            <a:ext cx="6347714" cy="432847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Always hear the more serious crimes from Magistrates court e.g. murder</a:t>
            </a:r>
          </a:p>
          <a:p>
            <a:pPr lvl="1"/>
            <a:r>
              <a:rPr lang="en-GB" dirty="0"/>
              <a:t>Will also deal with appeals from magistrate court sentence</a:t>
            </a:r>
          </a:p>
          <a:p>
            <a:r>
              <a:rPr lang="en-GB" dirty="0"/>
              <a:t>Involves a judge and jury – 12 lay people chosen</a:t>
            </a:r>
          </a:p>
          <a:p>
            <a:pPr lvl="1"/>
            <a:r>
              <a:rPr lang="en-GB" dirty="0"/>
              <a:t>ONLY if defendant pleads not guilty at arraignment</a:t>
            </a:r>
          </a:p>
          <a:p>
            <a:pPr lvl="1"/>
            <a:r>
              <a:rPr lang="en-GB" dirty="0"/>
              <a:t>Judge is either a High Court judge, circuit judge or recorder</a:t>
            </a:r>
          </a:p>
          <a:p>
            <a:r>
              <a:rPr lang="en-GB" dirty="0"/>
              <a:t>Types of punishment include:</a:t>
            </a:r>
          </a:p>
          <a:p>
            <a:pPr lvl="1"/>
            <a:r>
              <a:rPr lang="en-GB" dirty="0"/>
              <a:t>Imprisonment</a:t>
            </a:r>
          </a:p>
          <a:p>
            <a:pPr lvl="1"/>
            <a:r>
              <a:rPr lang="en-GB" dirty="0"/>
              <a:t>Fines</a:t>
            </a:r>
          </a:p>
          <a:p>
            <a:pPr lvl="1"/>
            <a:r>
              <a:rPr lang="en-GB" dirty="0"/>
              <a:t>Detention / attendance centres</a:t>
            </a:r>
          </a:p>
          <a:p>
            <a:pPr lvl="1"/>
            <a:r>
              <a:rPr lang="en-GB" dirty="0"/>
              <a:t>Community service orders</a:t>
            </a:r>
          </a:p>
          <a:p>
            <a:pPr lvl="1"/>
            <a:r>
              <a:rPr lang="en-GB" dirty="0"/>
              <a:t>Deportation orders</a:t>
            </a:r>
          </a:p>
          <a:p>
            <a:pPr lvl="1"/>
            <a:r>
              <a:rPr lang="en-GB" dirty="0"/>
              <a:t>Compulsory admission to hospital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Only occasionally involved in criminal cases</a:t>
            </a:r>
          </a:p>
          <a:p>
            <a:r>
              <a:rPr lang="en-GB" dirty="0"/>
              <a:t>Hear the most serious and sensitive cases OR appeals from Crown Court</a:t>
            </a:r>
          </a:p>
          <a:p>
            <a:r>
              <a:rPr lang="en-GB" dirty="0"/>
              <a:t>Queens Bench Division</a:t>
            </a:r>
          </a:p>
          <a:p>
            <a:pPr lvl="1"/>
            <a:r>
              <a:rPr lang="en-GB" dirty="0"/>
              <a:t>Normally hears cases relating to a point of law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Court of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Hears appeals from Crown Court</a:t>
            </a:r>
          </a:p>
          <a:p>
            <a:r>
              <a:rPr lang="en-GB" dirty="0"/>
              <a:t>OR</a:t>
            </a:r>
          </a:p>
          <a:p>
            <a:r>
              <a:rPr lang="en-GB" dirty="0"/>
              <a:t>Appeals from Magistrates Court where the defendant is sentenced by Crown Court</a:t>
            </a:r>
          </a:p>
          <a:p>
            <a:r>
              <a:rPr lang="en-GB" dirty="0"/>
              <a:t>Lord Chief Justice is President of Court of Appeal</a:t>
            </a:r>
          </a:p>
          <a:p>
            <a:r>
              <a:rPr lang="en-GB" dirty="0"/>
              <a:t>Presided over by Lord or Lady Justice and two High Court Judges</a:t>
            </a:r>
          </a:p>
        </p:txBody>
      </p:sp>
    </p:spTree>
    <p:extLst>
      <p:ext uri="{BB962C8B-B14F-4D97-AF65-F5344CB8AC3E}">
        <p14:creationId xmlns:p14="http://schemas.microsoft.com/office/powerpoint/2010/main" val="18922160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Criminal cases from England, Wales, Northern Ireland</a:t>
            </a:r>
          </a:p>
          <a:p>
            <a:r>
              <a:rPr lang="en-GB" dirty="0"/>
              <a:t>Requires permission from Court of Appeal OR Justice of the Supreme Court</a:t>
            </a:r>
          </a:p>
          <a:p>
            <a:r>
              <a:rPr lang="en-GB" dirty="0"/>
              <a:t>Deals with issues of public or constitutional importance</a:t>
            </a:r>
          </a:p>
          <a:p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/>
          <a:p>
            <a:r>
              <a:rPr lang="en-GB" dirty="0"/>
              <a:t>House of Lords / Supreme Court</a:t>
            </a:r>
          </a:p>
        </p:txBody>
      </p:sp>
    </p:spTree>
    <p:extLst>
      <p:ext uri="{BB962C8B-B14F-4D97-AF65-F5344CB8AC3E}">
        <p14:creationId xmlns:p14="http://schemas.microsoft.com/office/powerpoint/2010/main" val="23583756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 of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www.judiciary.gov.uk</a:t>
            </a:r>
            <a:endParaRPr lang="en-GB" dirty="0"/>
          </a:p>
          <a:p>
            <a:r>
              <a:rPr lang="en-GB" dirty="0">
                <a:hlinkClick r:id="rId3"/>
              </a:rPr>
              <a:t>www.supremecourt.uk</a:t>
            </a:r>
            <a:endParaRPr lang="en-GB" dirty="0"/>
          </a:p>
          <a:p>
            <a:r>
              <a:rPr lang="en-GB" dirty="0">
                <a:hlinkClick r:id="rId4"/>
              </a:rPr>
              <a:t>www.gov.uk/courts</a:t>
            </a:r>
            <a:endParaRPr lang="en-GB" dirty="0"/>
          </a:p>
          <a:p>
            <a:r>
              <a:rPr lang="en-GB" dirty="0">
                <a:hlinkClick r:id="rId5"/>
              </a:rPr>
              <a:t>www.justcite.com</a:t>
            </a:r>
            <a:r>
              <a:rPr lang="en-GB" dirty="0"/>
              <a:t> </a:t>
            </a:r>
          </a:p>
          <a:p>
            <a:r>
              <a:rPr lang="en-GB" dirty="0">
                <a:hlinkClick r:id="rId6"/>
              </a:rPr>
              <a:t>www.sentencingcouncil.org.uk</a:t>
            </a:r>
            <a:r>
              <a:rPr lang="en-GB" dirty="0"/>
              <a:t> </a:t>
            </a:r>
          </a:p>
          <a:p>
            <a:r>
              <a:rPr lang="en-GB" dirty="0">
                <a:hlinkClick r:id="rId7"/>
              </a:rPr>
              <a:t>www.bbc.co.uk/news</a:t>
            </a:r>
            <a:r>
              <a:rPr lang="en-GB" dirty="0"/>
              <a:t> (archive of serious cases)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“Part of English law formed from custom and judicial precedent rather than statute”</a:t>
            </a:r>
          </a:p>
          <a:p>
            <a:r>
              <a:rPr lang="en-GB" dirty="0"/>
              <a:t>“The ancient law of England based on societal customs, and recognised and enforced by the judgements and decrees of courts”</a:t>
            </a:r>
          </a:p>
          <a:p>
            <a:r>
              <a:rPr lang="en-GB" dirty="0"/>
              <a:t>“Unwritten practice of legal traditions that are based on precedents set by legal decisions”</a:t>
            </a:r>
          </a:p>
        </p:txBody>
      </p:sp>
    </p:spTree>
    <p:extLst>
      <p:ext uri="{BB962C8B-B14F-4D97-AF65-F5344CB8AC3E}">
        <p14:creationId xmlns:p14="http://schemas.microsoft.com/office/powerpoint/2010/main" val="2145310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common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90164"/>
            <a:ext cx="6347714" cy="42512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Pre Norman Conquest (i.e. before 1066)</a:t>
            </a:r>
          </a:p>
          <a:p>
            <a:pPr lvl="1"/>
            <a:r>
              <a:rPr lang="en-GB" dirty="0"/>
              <a:t>England made up of differing kingdoms</a:t>
            </a:r>
          </a:p>
          <a:p>
            <a:pPr lvl="1"/>
            <a:r>
              <a:rPr lang="en-GB" dirty="0"/>
              <a:t>Perpetual disruption, due to warring and invasions</a:t>
            </a:r>
          </a:p>
          <a:p>
            <a:pPr lvl="1"/>
            <a:r>
              <a:rPr lang="en-GB" dirty="0"/>
              <a:t>Vikings established ‘</a:t>
            </a:r>
            <a:r>
              <a:rPr lang="en-GB" dirty="0" err="1"/>
              <a:t>Danelaw</a:t>
            </a:r>
            <a:r>
              <a:rPr lang="en-GB" dirty="0"/>
              <a:t>’</a:t>
            </a:r>
          </a:p>
          <a:p>
            <a:pPr lvl="1"/>
            <a:r>
              <a:rPr lang="en-GB" dirty="0"/>
              <a:t>Customs could be see as concerning legal ideas</a:t>
            </a:r>
          </a:p>
          <a:p>
            <a:pPr lvl="2"/>
            <a:r>
              <a:rPr lang="en-GB" dirty="0"/>
              <a:t>E.g. thou shalt not kill / steal</a:t>
            </a:r>
          </a:p>
          <a:p>
            <a:pPr lvl="1"/>
            <a:r>
              <a:rPr lang="en-GB" dirty="0"/>
              <a:t>Most ‘laws’ tended to be unwritten &amp; customary</a:t>
            </a:r>
          </a:p>
          <a:p>
            <a:pPr lvl="1"/>
            <a:r>
              <a:rPr lang="en-GB" dirty="0"/>
              <a:t>924 – England united due to crowning of Athelstan</a:t>
            </a:r>
          </a:p>
          <a:p>
            <a:pPr lvl="2"/>
            <a:r>
              <a:rPr lang="en-GB" dirty="0"/>
              <a:t>Divided into shires with further sub-divisions</a:t>
            </a:r>
          </a:p>
          <a:p>
            <a:pPr lvl="2"/>
            <a:r>
              <a:rPr lang="en-GB" dirty="0"/>
              <a:t>Kings representative (shire reeve) sat as judge</a:t>
            </a:r>
          </a:p>
          <a:p>
            <a:pPr lvl="2"/>
            <a:r>
              <a:rPr lang="en-GB" dirty="0"/>
              <a:t>Landowners operated ‘manorial’ courts</a:t>
            </a:r>
          </a:p>
          <a:p>
            <a:pPr lvl="2"/>
            <a:r>
              <a:rPr lang="en-GB" dirty="0"/>
              <a:t>Local customary law supplemented by ‘Doom’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0577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 1066….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64406"/>
            <a:ext cx="6347714" cy="42769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William of Normandy invaded Britain, fighting and winning the Battle of Hastings</a:t>
            </a:r>
          </a:p>
          <a:p>
            <a:pPr lvl="1"/>
            <a:r>
              <a:rPr lang="en-GB" dirty="0"/>
              <a:t>Then set about developing a common legal system</a:t>
            </a:r>
          </a:p>
          <a:p>
            <a:pPr lvl="1"/>
            <a:r>
              <a:rPr lang="en-GB" dirty="0"/>
              <a:t>Did not abolish the existing system based on custom</a:t>
            </a:r>
          </a:p>
          <a:p>
            <a:r>
              <a:rPr lang="en-GB" dirty="0"/>
              <a:t>Introduction of the ‘feudal system’</a:t>
            </a:r>
          </a:p>
          <a:p>
            <a:pPr lvl="1"/>
            <a:r>
              <a:rPr lang="en-GB" dirty="0"/>
              <a:t>The King </a:t>
            </a:r>
            <a:r>
              <a:rPr lang="en-GB" b="1" dirty="0"/>
              <a:t>owned</a:t>
            </a:r>
            <a:r>
              <a:rPr lang="en-GB" dirty="0"/>
              <a:t> all the land</a:t>
            </a:r>
          </a:p>
          <a:p>
            <a:pPr lvl="1"/>
            <a:r>
              <a:rPr lang="en-GB" dirty="0"/>
              <a:t>People were granted as </a:t>
            </a:r>
            <a:r>
              <a:rPr lang="en-GB" b="1" dirty="0"/>
              <a:t>tenants</a:t>
            </a:r>
            <a:r>
              <a:rPr lang="en-GB" dirty="0"/>
              <a:t> of the King</a:t>
            </a:r>
          </a:p>
          <a:p>
            <a:pPr lvl="1"/>
            <a:r>
              <a:rPr lang="en-GB" dirty="0"/>
              <a:t>Held estates or granted interests in the land</a:t>
            </a:r>
          </a:p>
          <a:p>
            <a:pPr lvl="1"/>
            <a:r>
              <a:rPr lang="en-GB" dirty="0"/>
              <a:t>Loyalty owed to landlord, along with faithfulness to the King, paid feudal dues to keep their land</a:t>
            </a:r>
          </a:p>
          <a:p>
            <a:pPr lvl="1"/>
            <a:r>
              <a:rPr lang="en-GB" dirty="0"/>
              <a:t>Sub-tenancies known as </a:t>
            </a:r>
            <a:r>
              <a:rPr lang="en-GB" b="1" dirty="0"/>
              <a:t>sub-</a:t>
            </a:r>
            <a:r>
              <a:rPr lang="en-GB" b="1" dirty="0" err="1"/>
              <a:t>infeudation</a:t>
            </a:r>
            <a:endParaRPr lang="en-GB" b="1" dirty="0"/>
          </a:p>
          <a:p>
            <a:pPr lvl="1"/>
            <a:r>
              <a:rPr lang="en-GB" dirty="0"/>
              <a:t>Assisted in communication, framework for unification and collection of funds</a:t>
            </a:r>
          </a:p>
        </p:txBody>
      </p:sp>
    </p:spTree>
    <p:extLst>
      <p:ext uri="{BB962C8B-B14F-4D97-AF65-F5344CB8AC3E}">
        <p14:creationId xmlns:p14="http://schemas.microsoft.com/office/powerpoint/2010/main" val="8658897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Curia Regis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Kings Council</a:t>
            </a:r>
          </a:p>
          <a:p>
            <a:pPr lvl="1"/>
            <a:r>
              <a:rPr lang="en-GB" dirty="0"/>
              <a:t>Advisory body consisting of tenants-in-chief</a:t>
            </a:r>
          </a:p>
          <a:p>
            <a:pPr lvl="1"/>
            <a:r>
              <a:rPr lang="en-GB" dirty="0"/>
              <a:t>Met on formal occasions</a:t>
            </a:r>
          </a:p>
          <a:p>
            <a:pPr lvl="1"/>
            <a:r>
              <a:rPr lang="en-GB" dirty="0"/>
              <a:t>Certain advisors took on specialist responsibilities e.g. taxation</a:t>
            </a:r>
          </a:p>
          <a:p>
            <a:pPr lvl="1"/>
            <a:r>
              <a:rPr lang="en-GB" dirty="0"/>
              <a:t>Led to the development of Parliament and the courts</a:t>
            </a:r>
          </a:p>
        </p:txBody>
      </p:sp>
    </p:spTree>
    <p:extLst>
      <p:ext uri="{BB962C8B-B14F-4D97-AF65-F5344CB8AC3E}">
        <p14:creationId xmlns:p14="http://schemas.microsoft.com/office/powerpoint/2010/main" val="41917110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Circuit judges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15922"/>
            <a:ext cx="6347714" cy="4225442"/>
          </a:xfrm>
        </p:spPr>
        <p:txBody>
          <a:bodyPr/>
          <a:lstStyle/>
          <a:p>
            <a:r>
              <a:rPr lang="en-GB" dirty="0"/>
              <a:t>Royal judges sent on specific matters (commissions)</a:t>
            </a:r>
          </a:p>
          <a:p>
            <a:pPr lvl="1"/>
            <a:r>
              <a:rPr lang="en-GB" dirty="0"/>
              <a:t>On ‘circuit’, taking with them policy from Kings Council</a:t>
            </a:r>
          </a:p>
          <a:p>
            <a:pPr lvl="1"/>
            <a:r>
              <a:rPr lang="en-GB" dirty="0"/>
              <a:t>Initially the customary laws were applied</a:t>
            </a:r>
          </a:p>
          <a:p>
            <a:pPr lvl="2"/>
            <a:r>
              <a:rPr lang="en-GB" dirty="0"/>
              <a:t>Those disapproved of were rejected in favour of a new set of rule</a:t>
            </a:r>
          </a:p>
          <a:p>
            <a:pPr lvl="1"/>
            <a:r>
              <a:rPr lang="en-GB" dirty="0"/>
              <a:t>Two court systems in place (pre and post 1066)</a:t>
            </a:r>
          </a:p>
          <a:p>
            <a:pPr lvl="1"/>
            <a:r>
              <a:rPr lang="en-GB" dirty="0"/>
              <a:t>Slowly benefit of a unified system was seen (uniformity in treatment, no corruption, no bias)</a:t>
            </a:r>
          </a:p>
          <a:p>
            <a:pPr lvl="2"/>
            <a:r>
              <a:rPr lang="en-GB" dirty="0"/>
              <a:t>Nobles running Manorial court were not happy</a:t>
            </a:r>
          </a:p>
          <a:p>
            <a:pPr lvl="1"/>
            <a:r>
              <a:rPr lang="en-GB" dirty="0"/>
              <a:t>Initially Royal law was concerned with criminal issues</a:t>
            </a:r>
          </a:p>
          <a:p>
            <a:pPr lvl="1"/>
            <a:r>
              <a:rPr lang="en-GB" dirty="0"/>
              <a:t>Property was extremely significant</a:t>
            </a:r>
          </a:p>
          <a:p>
            <a:pPr lvl="2"/>
            <a:r>
              <a:rPr lang="en-GB" dirty="0"/>
              <a:t>Developed the writ and equity systems</a:t>
            </a:r>
          </a:p>
        </p:txBody>
      </p:sp>
    </p:spTree>
    <p:extLst>
      <p:ext uri="{BB962C8B-B14F-4D97-AF65-F5344CB8AC3E}">
        <p14:creationId xmlns:p14="http://schemas.microsoft.com/office/powerpoint/2010/main" val="230444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Writ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38648"/>
            <a:ext cx="6347714" cy="4572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Written statement outlining the wish to sue someone</a:t>
            </a:r>
          </a:p>
          <a:p>
            <a:pPr lvl="1"/>
            <a:r>
              <a:rPr lang="en-GB" dirty="0"/>
              <a:t>Each was unique, only applying to the circumstances pleaded by the claimant</a:t>
            </a:r>
          </a:p>
          <a:p>
            <a:pPr lvl="1"/>
            <a:r>
              <a:rPr lang="en-GB" dirty="0"/>
              <a:t>Writs enabled claimants to bring grievances for private action in the modern King’s court</a:t>
            </a:r>
          </a:p>
          <a:p>
            <a:pPr lvl="1"/>
            <a:r>
              <a:rPr lang="en-GB" dirty="0"/>
              <a:t>Led to manorial courts losing income for the Crown</a:t>
            </a:r>
          </a:p>
          <a:p>
            <a:r>
              <a:rPr lang="en-GB" dirty="0"/>
              <a:t>1258 – King Henry III pressured to enact the Provisions of Oxford</a:t>
            </a:r>
          </a:p>
          <a:p>
            <a:pPr lvl="1"/>
            <a:r>
              <a:rPr lang="en-GB" dirty="0"/>
              <a:t>Forbade the making of new writs</a:t>
            </a:r>
          </a:p>
          <a:p>
            <a:pPr lvl="1"/>
            <a:r>
              <a:rPr lang="en-GB" dirty="0"/>
              <a:t>Unless grievance was covered by existing writ, no remedy in Kings court</a:t>
            </a:r>
          </a:p>
          <a:p>
            <a:r>
              <a:rPr lang="en-GB" dirty="0"/>
              <a:t>1285 – King Edward I – Statute of Westminster II</a:t>
            </a:r>
          </a:p>
          <a:p>
            <a:pPr lvl="1"/>
            <a:r>
              <a:rPr lang="en-GB" dirty="0"/>
              <a:t>Re-wording of writs could be used to cover analogous situations</a:t>
            </a:r>
          </a:p>
          <a:p>
            <a:pPr lvl="1"/>
            <a:r>
              <a:rPr lang="en-GB" dirty="0"/>
              <a:t>‘Sticking to the letter of the law’</a:t>
            </a:r>
          </a:p>
        </p:txBody>
      </p:sp>
    </p:spTree>
    <p:extLst>
      <p:ext uri="{BB962C8B-B14F-4D97-AF65-F5344CB8AC3E}">
        <p14:creationId xmlns:p14="http://schemas.microsoft.com/office/powerpoint/2010/main" val="10502839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System to ‘stop the gaps’ between common law and private legal matters</a:t>
            </a:r>
          </a:p>
          <a:p>
            <a:pPr lvl="1"/>
            <a:r>
              <a:rPr lang="en-GB" dirty="0"/>
              <a:t>If no writ available – there were 2 alternatives:</a:t>
            </a:r>
          </a:p>
          <a:p>
            <a:pPr lvl="2"/>
            <a:r>
              <a:rPr lang="en-GB" dirty="0"/>
              <a:t>Return to manorial court OR</a:t>
            </a:r>
          </a:p>
          <a:p>
            <a:pPr lvl="2"/>
            <a:r>
              <a:rPr lang="en-GB" dirty="0"/>
              <a:t>Apply directly to the King (fountain of all justice)</a:t>
            </a:r>
          </a:p>
          <a:p>
            <a:pPr lvl="1"/>
            <a:r>
              <a:rPr lang="en-GB" dirty="0"/>
              <a:t>The latter became incredibly popular, then taken on by Lord Chancellor</a:t>
            </a:r>
          </a:p>
          <a:p>
            <a:pPr lvl="1"/>
            <a:r>
              <a:rPr lang="en-GB" dirty="0"/>
              <a:t>Remedies would include concepts of conscience and fair play</a:t>
            </a:r>
          </a:p>
          <a:p>
            <a:r>
              <a:rPr lang="en-GB" dirty="0"/>
              <a:t>Remedies included:</a:t>
            </a:r>
          </a:p>
          <a:p>
            <a:pPr lvl="1"/>
            <a:r>
              <a:rPr lang="en-GB" dirty="0"/>
              <a:t>Injunctions, decree of specific performance…</a:t>
            </a:r>
          </a:p>
        </p:txBody>
      </p:sp>
    </p:spTree>
    <p:extLst>
      <p:ext uri="{BB962C8B-B14F-4D97-AF65-F5344CB8AC3E}">
        <p14:creationId xmlns:p14="http://schemas.microsoft.com/office/powerpoint/2010/main" val="11805202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Guiding principles of equity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Otherwise known as ‘maxims’</a:t>
            </a:r>
          </a:p>
          <a:p>
            <a:pPr lvl="1"/>
            <a:r>
              <a:rPr lang="en-GB" dirty="0"/>
              <a:t>“He who comes to Equity, must come with clean hands”</a:t>
            </a:r>
          </a:p>
          <a:p>
            <a:pPr lvl="1"/>
            <a:r>
              <a:rPr lang="en-GB" dirty="0"/>
              <a:t>i.e. if asking for remedy, must have behaved appropriately throughout</a:t>
            </a:r>
          </a:p>
          <a:p>
            <a:pPr lvl="1"/>
            <a:r>
              <a:rPr lang="en-GB" dirty="0"/>
              <a:t>“Delay defeats equity”</a:t>
            </a:r>
          </a:p>
          <a:p>
            <a:pPr lvl="1"/>
            <a:r>
              <a:rPr lang="en-GB" dirty="0"/>
              <a:t>i.e. if you have delayed in seeking help, it may adversely affect the outcome</a:t>
            </a:r>
          </a:p>
          <a:p>
            <a:r>
              <a:rPr lang="en-GB" dirty="0"/>
              <a:t>Equity plugged gaps in common law – rules were applied separately in differing courts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97262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Judicature Acts 1873-75</a:t>
            </a:r>
          </a:p>
          <a:p>
            <a:pPr lvl="1"/>
            <a:r>
              <a:rPr lang="en-GB" dirty="0"/>
              <a:t>Unification of court system</a:t>
            </a:r>
          </a:p>
          <a:p>
            <a:pPr lvl="1"/>
            <a:r>
              <a:rPr lang="en-GB" dirty="0"/>
              <a:t>Rules of equity AND common law applied in all courts</a:t>
            </a:r>
          </a:p>
          <a:p>
            <a:pPr lvl="1"/>
            <a:r>
              <a:rPr lang="en-GB" dirty="0"/>
              <a:t>If there was a conflict, the equitable rule prevailed</a:t>
            </a:r>
          </a:p>
          <a:p>
            <a:pPr lvl="1"/>
            <a:r>
              <a:rPr lang="en-GB" dirty="0"/>
              <a:t>Developed an organised system of courts with hierarchy</a:t>
            </a:r>
          </a:p>
        </p:txBody>
      </p:sp>
    </p:spTree>
    <p:extLst>
      <p:ext uri="{BB962C8B-B14F-4D97-AF65-F5344CB8AC3E}">
        <p14:creationId xmlns:p14="http://schemas.microsoft.com/office/powerpoint/2010/main" val="18947610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Judicial precedent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“Decision of a court used as a source for future decision making”</a:t>
            </a:r>
          </a:p>
          <a:p>
            <a:r>
              <a:rPr lang="en-GB" dirty="0"/>
              <a:t>Known as </a:t>
            </a:r>
            <a:r>
              <a:rPr lang="en-GB" i="1" dirty="0"/>
              <a:t>stare </a:t>
            </a:r>
            <a:r>
              <a:rPr lang="en-GB" i="1" dirty="0" err="1"/>
              <a:t>decisis</a:t>
            </a:r>
            <a:r>
              <a:rPr lang="en-GB" i="1" dirty="0"/>
              <a:t> </a:t>
            </a:r>
            <a:r>
              <a:rPr lang="en-GB" dirty="0"/>
              <a:t>(to stand by the decided)</a:t>
            </a:r>
          </a:p>
          <a:p>
            <a:r>
              <a:rPr lang="en-GB" dirty="0"/>
              <a:t>Precedents are authoritative, binding and must be followed</a:t>
            </a:r>
          </a:p>
          <a:p>
            <a:r>
              <a:rPr lang="en-GB" dirty="0"/>
              <a:t>The decision or judgement may fall into 2 parts:</a:t>
            </a:r>
          </a:p>
          <a:p>
            <a:pPr lvl="1"/>
            <a:r>
              <a:rPr lang="en-GB" i="1" dirty="0"/>
              <a:t>Ratio </a:t>
            </a:r>
            <a:r>
              <a:rPr lang="en-GB" i="1" dirty="0" err="1"/>
              <a:t>decidendi</a:t>
            </a:r>
            <a:r>
              <a:rPr lang="en-GB" i="1" dirty="0"/>
              <a:t> </a:t>
            </a:r>
            <a:r>
              <a:rPr lang="en-GB" dirty="0"/>
              <a:t>(the reason for the decision)</a:t>
            </a:r>
          </a:p>
          <a:p>
            <a:pPr lvl="1"/>
            <a:r>
              <a:rPr lang="en-GB" i="1" dirty="0"/>
              <a:t>Obiter dictum </a:t>
            </a:r>
            <a:r>
              <a:rPr lang="en-GB" dirty="0"/>
              <a:t>(something said by the way)</a:t>
            </a:r>
          </a:p>
        </p:txBody>
      </p:sp>
    </p:spTree>
    <p:extLst>
      <p:ext uri="{BB962C8B-B14F-4D97-AF65-F5344CB8AC3E}">
        <p14:creationId xmlns:p14="http://schemas.microsoft.com/office/powerpoint/2010/main" val="19642437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 </a:t>
            </a:r>
            <a:r>
              <a:rPr lang="en-GB" dirty="0" err="1"/>
              <a:t>decidendi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principle of law on which the decision is based</a:t>
            </a:r>
          </a:p>
          <a:p>
            <a:r>
              <a:rPr lang="en-GB" dirty="0"/>
              <a:t>A judge will outline the facts which have been proved by the evidence</a:t>
            </a:r>
          </a:p>
          <a:p>
            <a:r>
              <a:rPr lang="en-GB" dirty="0"/>
              <a:t>The law is then applied to these facts and a decision made</a:t>
            </a:r>
          </a:p>
          <a:p>
            <a:r>
              <a:rPr lang="en-GB" dirty="0"/>
              <a:t>The reason for this decision is then provided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0479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Obiter dictum &amp; binding decision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Obiter dictum</a:t>
            </a:r>
          </a:p>
          <a:p>
            <a:pPr lvl="1"/>
            <a:r>
              <a:rPr lang="en-GB" dirty="0"/>
              <a:t>Speculation on what the decision would or might have been if the facts of the case had been different</a:t>
            </a:r>
          </a:p>
          <a:p>
            <a:pPr lvl="1"/>
            <a:endParaRPr lang="en-GB" dirty="0"/>
          </a:p>
          <a:p>
            <a:r>
              <a:rPr lang="en-GB"/>
              <a:t>Ratio </a:t>
            </a:r>
            <a:r>
              <a:rPr lang="en-GB" dirty="0" err="1"/>
              <a:t>decidendi</a:t>
            </a:r>
            <a:r>
              <a:rPr lang="en-GB" dirty="0"/>
              <a:t> is </a:t>
            </a:r>
            <a:r>
              <a:rPr lang="en-GB" b="1" u="sng" dirty="0"/>
              <a:t>binding</a:t>
            </a:r>
            <a:r>
              <a:rPr lang="en-GB" dirty="0"/>
              <a:t> 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3696409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Judicial precedent</a:t>
            </a:r>
            <a:br>
              <a:rPr lang="en-GB" dirty="0"/>
            </a:br>
            <a:r>
              <a:rPr lang="en-GB" dirty="0"/>
              <a:t>Some case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Ratio </a:t>
            </a:r>
            <a:r>
              <a:rPr lang="en-GB" dirty="0" err="1"/>
              <a:t>decidendi</a:t>
            </a:r>
            <a:r>
              <a:rPr lang="en-GB" dirty="0"/>
              <a:t> (binding precedents)</a:t>
            </a:r>
          </a:p>
          <a:p>
            <a:pPr lvl="1"/>
            <a:r>
              <a:rPr lang="en-GB" dirty="0"/>
              <a:t>Donoghue v Stevenson [1932] AC 562</a:t>
            </a:r>
          </a:p>
          <a:p>
            <a:pPr lvl="1"/>
            <a:r>
              <a:rPr lang="en-GB" dirty="0"/>
              <a:t>Grant v Australian Knitting Mills [1936] AC 85</a:t>
            </a:r>
          </a:p>
          <a:p>
            <a:pPr lvl="1"/>
            <a:r>
              <a:rPr lang="en-GB" dirty="0"/>
              <a:t>Shaw v DPP [1962] AC 220</a:t>
            </a:r>
          </a:p>
          <a:p>
            <a:endParaRPr lang="en-GB" dirty="0"/>
          </a:p>
          <a:p>
            <a:r>
              <a:rPr lang="en-GB" dirty="0"/>
              <a:t>Obiter dictum</a:t>
            </a:r>
          </a:p>
          <a:p>
            <a:pPr lvl="1"/>
            <a:r>
              <a:rPr lang="en-GB" dirty="0"/>
              <a:t>R v Howe &amp; Bannister [1987] 2 WLR 568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98340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2410</TotalTime>
  <Words>1591</Words>
  <Application>Microsoft Office PowerPoint</Application>
  <PresentationFormat>On-screen Show (4:3)</PresentationFormat>
  <Paragraphs>227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Trebuchet MS</vt:lpstr>
      <vt:lpstr>Wingdings 3</vt:lpstr>
      <vt:lpstr>Facet</vt:lpstr>
      <vt:lpstr>Contract and legal responsibilities</vt:lpstr>
      <vt:lpstr>Topics for today </vt:lpstr>
      <vt:lpstr>The court system</vt:lpstr>
      <vt:lpstr>Civil cases - Magistrates</vt:lpstr>
      <vt:lpstr>County Court</vt:lpstr>
      <vt:lpstr>Tribunals</vt:lpstr>
      <vt:lpstr>High Court – Civil divisions</vt:lpstr>
      <vt:lpstr>High Court – Queens Bench Division</vt:lpstr>
      <vt:lpstr>Chancery Division</vt:lpstr>
      <vt:lpstr>Court of Appeal – Civil division</vt:lpstr>
      <vt:lpstr>House of Lords</vt:lpstr>
      <vt:lpstr>PowerPoint Presentation</vt:lpstr>
      <vt:lpstr>The court system</vt:lpstr>
      <vt:lpstr>Criminal cases – Magistrates court</vt:lpstr>
      <vt:lpstr>Crown Court</vt:lpstr>
      <vt:lpstr>High Court</vt:lpstr>
      <vt:lpstr>Court of Appeal</vt:lpstr>
      <vt:lpstr>House of Lords / Supreme Court</vt:lpstr>
      <vt:lpstr>Useful sources of information</vt:lpstr>
      <vt:lpstr>Common law</vt:lpstr>
      <vt:lpstr>History of common law</vt:lpstr>
      <vt:lpstr>After 1066….</vt:lpstr>
      <vt:lpstr>Curia Regis</vt:lpstr>
      <vt:lpstr>Circuit judges</vt:lpstr>
      <vt:lpstr>The Writ system</vt:lpstr>
      <vt:lpstr>Equity</vt:lpstr>
      <vt:lpstr>Guiding principles of equity</vt:lpstr>
      <vt:lpstr>Reform</vt:lpstr>
      <vt:lpstr>Judicial precedent</vt:lpstr>
      <vt:lpstr>Ratio decidendi</vt:lpstr>
      <vt:lpstr>Obiter dictum &amp; binding decision</vt:lpstr>
      <vt:lpstr>Judicial precedent Some case examples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39</cp:revision>
  <cp:lastPrinted>2015-10-05T10:41:08Z</cp:lastPrinted>
  <dcterms:created xsi:type="dcterms:W3CDTF">2015-09-28T07:46:28Z</dcterms:created>
  <dcterms:modified xsi:type="dcterms:W3CDTF">2019-10-14T10:07:30Z</dcterms:modified>
</cp:coreProperties>
</file>