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2AC8C8-0573-460A-A9F9-FDE3FBC5DE4B}" v="20" dt="2026-02-02T15:34:29.6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474" autoAdjust="0"/>
    <p:restoredTop sz="80272" autoAdjust="0"/>
  </p:normalViewPr>
  <p:slideViewPr>
    <p:cSldViewPr snapToGrid="0">
      <p:cViewPr>
        <p:scale>
          <a:sx n="57" d="100"/>
          <a:sy n="57" d="100"/>
        </p:scale>
        <p:origin x="1152" y="140"/>
      </p:cViewPr>
      <p:guideLst/>
    </p:cSldViewPr>
  </p:slideViewPr>
  <p:notesTextViewPr>
    <p:cViewPr>
      <p:scale>
        <a:sx n="66" d="100"/>
        <a:sy n="66"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revor Ndegwa" userId="344348ab7c7bd083" providerId="LiveId" clId="{AB22F75A-5F92-4831-8DEF-FD0F553DC862}"/>
    <pc:docChg chg="undo redo custSel addSld modSld">
      <pc:chgData name="Trevor Ndegwa" userId="344348ab7c7bd083" providerId="LiveId" clId="{AB22F75A-5F92-4831-8DEF-FD0F553DC862}" dt="2026-02-02T15:47:43.244" v="14846" actId="14100"/>
      <pc:docMkLst>
        <pc:docMk/>
      </pc:docMkLst>
      <pc:sldChg chg="addSp modSp new mod setBg addAnim">
        <pc:chgData name="Trevor Ndegwa" userId="344348ab7c7bd083" providerId="LiveId" clId="{AB22F75A-5F92-4831-8DEF-FD0F553DC862}" dt="2026-02-02T15:43:52.985" v="14818"/>
        <pc:sldMkLst>
          <pc:docMk/>
          <pc:sldMk cId="3071872525" sldId="256"/>
        </pc:sldMkLst>
        <pc:spChg chg="mod">
          <ac:chgData name="Trevor Ndegwa" userId="344348ab7c7bd083" providerId="LiveId" clId="{AB22F75A-5F92-4831-8DEF-FD0F553DC862}" dt="2026-02-02T15:43:52.971" v="14815" actId="26606"/>
          <ac:spMkLst>
            <pc:docMk/>
            <pc:sldMk cId="3071872525" sldId="256"/>
            <ac:spMk id="2" creationId="{8076F383-93C3-BB69-F4FA-F35C31E312DB}"/>
          </ac:spMkLst>
        </pc:spChg>
        <pc:spChg chg="mod">
          <ac:chgData name="Trevor Ndegwa" userId="344348ab7c7bd083" providerId="LiveId" clId="{AB22F75A-5F92-4831-8DEF-FD0F553DC862}" dt="2026-02-02T15:43:52.971" v="14815" actId="26606"/>
          <ac:spMkLst>
            <pc:docMk/>
            <pc:sldMk cId="3071872525" sldId="256"/>
            <ac:spMk id="3" creationId="{6A7FBAA5-922C-7865-F0DC-851E3EADF510}"/>
          </ac:spMkLst>
        </pc:spChg>
        <pc:spChg chg="add">
          <ac:chgData name="Trevor Ndegwa" userId="344348ab7c7bd083" providerId="LiveId" clId="{AB22F75A-5F92-4831-8DEF-FD0F553DC862}" dt="2026-02-02T15:43:52.971" v="14815" actId="26606"/>
          <ac:spMkLst>
            <pc:docMk/>
            <pc:sldMk cId="3071872525" sldId="256"/>
            <ac:spMk id="10" creationId="{A3363022-C969-41E9-8EB2-E4C94908C1FA}"/>
          </ac:spMkLst>
        </pc:spChg>
        <pc:spChg chg="add">
          <ac:chgData name="Trevor Ndegwa" userId="344348ab7c7bd083" providerId="LiveId" clId="{AB22F75A-5F92-4831-8DEF-FD0F553DC862}" dt="2026-02-02T15:43:52.971" v="14815" actId="26606"/>
          <ac:spMkLst>
            <pc:docMk/>
            <pc:sldMk cId="3071872525" sldId="256"/>
            <ac:spMk id="12" creationId="{8D1AD6B3-BE88-4CEB-BA17-790657CC4729}"/>
          </ac:spMkLst>
        </pc:spChg>
        <pc:grpChg chg="add">
          <ac:chgData name="Trevor Ndegwa" userId="344348ab7c7bd083" providerId="LiveId" clId="{AB22F75A-5F92-4831-8DEF-FD0F553DC862}" dt="2026-02-02T15:43:52.971" v="14815" actId="26606"/>
          <ac:grpSpMkLst>
            <pc:docMk/>
            <pc:sldMk cId="3071872525" sldId="256"/>
            <ac:grpSpMk id="14" creationId="{89D1390B-7E13-4B4F-9CB2-391063412E54}"/>
          </ac:grpSpMkLst>
        </pc:grpChg>
        <pc:picChg chg="add">
          <ac:chgData name="Trevor Ndegwa" userId="344348ab7c7bd083" providerId="LiveId" clId="{AB22F75A-5F92-4831-8DEF-FD0F553DC862}" dt="2026-02-02T15:43:52.971" v="14815" actId="26606"/>
          <ac:picMkLst>
            <pc:docMk/>
            <pc:sldMk cId="3071872525" sldId="256"/>
            <ac:picMk id="7" creationId="{54FC8DB3-2A89-7B7D-E854-AED6A91598AF}"/>
          </ac:picMkLst>
        </pc:picChg>
      </pc:sldChg>
      <pc:sldChg chg="addSp modSp new mod setBg modNotesTx">
        <pc:chgData name="Trevor Ndegwa" userId="344348ab7c7bd083" providerId="LiveId" clId="{AB22F75A-5F92-4831-8DEF-FD0F553DC862}" dt="2026-02-02T15:44:09.340" v="14819" actId="26606"/>
        <pc:sldMkLst>
          <pc:docMk/>
          <pc:sldMk cId="3844134800" sldId="257"/>
        </pc:sldMkLst>
        <pc:spChg chg="mod">
          <ac:chgData name="Trevor Ndegwa" userId="344348ab7c7bd083" providerId="LiveId" clId="{AB22F75A-5F92-4831-8DEF-FD0F553DC862}" dt="2026-02-02T15:44:09.340" v="14819" actId="26606"/>
          <ac:spMkLst>
            <pc:docMk/>
            <pc:sldMk cId="3844134800" sldId="257"/>
            <ac:spMk id="2" creationId="{08A3AA7B-2E6B-1BC7-552A-14ABA339153D}"/>
          </ac:spMkLst>
        </pc:spChg>
        <pc:spChg chg="mod">
          <ac:chgData name="Trevor Ndegwa" userId="344348ab7c7bd083" providerId="LiveId" clId="{AB22F75A-5F92-4831-8DEF-FD0F553DC862}" dt="2026-02-02T15:44:09.340" v="14819" actId="26606"/>
          <ac:spMkLst>
            <pc:docMk/>
            <pc:sldMk cId="3844134800" sldId="257"/>
            <ac:spMk id="3" creationId="{2B3B7FA2-807A-86D5-829C-F763669E3B10}"/>
          </ac:spMkLst>
        </pc:spChg>
        <pc:spChg chg="add">
          <ac:chgData name="Trevor Ndegwa" userId="344348ab7c7bd083" providerId="LiveId" clId="{AB22F75A-5F92-4831-8DEF-FD0F553DC862}" dt="2026-02-02T15:44:09.340" v="14819" actId="26606"/>
          <ac:spMkLst>
            <pc:docMk/>
            <pc:sldMk cId="3844134800" sldId="257"/>
            <ac:spMk id="9" creationId="{C0763A76-9F1C-4FC5-82B7-DD475DA461B2}"/>
          </ac:spMkLst>
        </pc:spChg>
        <pc:spChg chg="add">
          <ac:chgData name="Trevor Ndegwa" userId="344348ab7c7bd083" providerId="LiveId" clId="{AB22F75A-5F92-4831-8DEF-FD0F553DC862}" dt="2026-02-02T15:44:09.340" v="14819" actId="26606"/>
          <ac:spMkLst>
            <pc:docMk/>
            <pc:sldMk cId="3844134800" sldId="257"/>
            <ac:spMk id="11" creationId="{E81BF4F6-F2CF-4984-9D14-D6966D92F99F}"/>
          </ac:spMkLst>
        </pc:spChg>
        <pc:picChg chg="add">
          <ac:chgData name="Trevor Ndegwa" userId="344348ab7c7bd083" providerId="LiveId" clId="{AB22F75A-5F92-4831-8DEF-FD0F553DC862}" dt="2026-02-02T15:44:09.340" v="14819" actId="26606"/>
          <ac:picMkLst>
            <pc:docMk/>
            <pc:sldMk cId="3844134800" sldId="257"/>
            <ac:picMk id="5" creationId="{354D7551-E712-C2FF-1CF9-D3357BEA1795}"/>
          </ac:picMkLst>
        </pc:picChg>
      </pc:sldChg>
      <pc:sldChg chg="addSp modSp new mod setBg modNotesTx">
        <pc:chgData name="Trevor Ndegwa" userId="344348ab7c7bd083" providerId="LiveId" clId="{AB22F75A-5F92-4831-8DEF-FD0F553DC862}" dt="2026-02-02T15:44:16.788" v="14820" actId="26606"/>
        <pc:sldMkLst>
          <pc:docMk/>
          <pc:sldMk cId="615081323" sldId="258"/>
        </pc:sldMkLst>
        <pc:spChg chg="mod">
          <ac:chgData name="Trevor Ndegwa" userId="344348ab7c7bd083" providerId="LiveId" clId="{AB22F75A-5F92-4831-8DEF-FD0F553DC862}" dt="2026-02-02T15:44:16.788" v="14820" actId="26606"/>
          <ac:spMkLst>
            <pc:docMk/>
            <pc:sldMk cId="615081323" sldId="258"/>
            <ac:spMk id="2" creationId="{F9DB0FB5-CDC7-EDA1-6DA5-36C74E4D2F0F}"/>
          </ac:spMkLst>
        </pc:spChg>
        <pc:spChg chg="mod">
          <ac:chgData name="Trevor Ndegwa" userId="344348ab7c7bd083" providerId="LiveId" clId="{AB22F75A-5F92-4831-8DEF-FD0F553DC862}" dt="2026-02-02T15:44:16.788" v="14820" actId="26606"/>
          <ac:spMkLst>
            <pc:docMk/>
            <pc:sldMk cId="615081323" sldId="258"/>
            <ac:spMk id="3" creationId="{AB8DDFEC-9310-96C9-AF02-77674D6ED431}"/>
          </ac:spMkLst>
        </pc:spChg>
        <pc:grpChg chg="add">
          <ac:chgData name="Trevor Ndegwa" userId="344348ab7c7bd083" providerId="LiveId" clId="{AB22F75A-5F92-4831-8DEF-FD0F553DC862}" dt="2026-02-02T15:44:16.788" v="14820" actId="26606"/>
          <ac:grpSpMkLst>
            <pc:docMk/>
            <pc:sldMk cId="615081323" sldId="258"/>
            <ac:grpSpMk id="9" creationId="{5EFBDE31-BB3E-6CFC-23CD-B5976DA38438}"/>
          </ac:grpSpMkLst>
        </pc:grpChg>
        <pc:picChg chg="add">
          <ac:chgData name="Trevor Ndegwa" userId="344348ab7c7bd083" providerId="LiveId" clId="{AB22F75A-5F92-4831-8DEF-FD0F553DC862}" dt="2026-02-02T15:44:16.788" v="14820" actId="26606"/>
          <ac:picMkLst>
            <pc:docMk/>
            <pc:sldMk cId="615081323" sldId="258"/>
            <ac:picMk id="5" creationId="{BAEA8B3D-F9C3-34BE-4C70-FDDEB38DB533}"/>
          </ac:picMkLst>
        </pc:picChg>
      </pc:sldChg>
      <pc:sldChg chg="addSp modSp new mod setBg modNotesTx">
        <pc:chgData name="Trevor Ndegwa" userId="344348ab7c7bd083" providerId="LiveId" clId="{AB22F75A-5F92-4831-8DEF-FD0F553DC862}" dt="2026-02-02T15:44:45.043" v="14821" actId="26606"/>
        <pc:sldMkLst>
          <pc:docMk/>
          <pc:sldMk cId="5030431" sldId="259"/>
        </pc:sldMkLst>
        <pc:spChg chg="mod">
          <ac:chgData name="Trevor Ndegwa" userId="344348ab7c7bd083" providerId="LiveId" clId="{AB22F75A-5F92-4831-8DEF-FD0F553DC862}" dt="2026-02-02T15:44:45.043" v="14821" actId="26606"/>
          <ac:spMkLst>
            <pc:docMk/>
            <pc:sldMk cId="5030431" sldId="259"/>
            <ac:spMk id="2" creationId="{BFE342B5-8C2A-B5F0-A239-8CC26A05FF73}"/>
          </ac:spMkLst>
        </pc:spChg>
        <pc:spChg chg="mod">
          <ac:chgData name="Trevor Ndegwa" userId="344348ab7c7bd083" providerId="LiveId" clId="{AB22F75A-5F92-4831-8DEF-FD0F553DC862}" dt="2026-02-02T15:44:45.043" v="14821" actId="26606"/>
          <ac:spMkLst>
            <pc:docMk/>
            <pc:sldMk cId="5030431" sldId="259"/>
            <ac:spMk id="3" creationId="{D2479EBC-D79E-7375-A933-0A2CA6115C7D}"/>
          </ac:spMkLst>
        </pc:spChg>
        <pc:spChg chg="add">
          <ac:chgData name="Trevor Ndegwa" userId="344348ab7c7bd083" providerId="LiveId" clId="{AB22F75A-5F92-4831-8DEF-FD0F553DC862}" dt="2026-02-02T15:44:45.043" v="14821" actId="26606"/>
          <ac:spMkLst>
            <pc:docMk/>
            <pc:sldMk cId="5030431" sldId="259"/>
            <ac:spMk id="9" creationId="{C0763A76-9F1C-4FC5-82B7-DD475DA461B2}"/>
          </ac:spMkLst>
        </pc:spChg>
        <pc:spChg chg="add">
          <ac:chgData name="Trevor Ndegwa" userId="344348ab7c7bd083" providerId="LiveId" clId="{AB22F75A-5F92-4831-8DEF-FD0F553DC862}" dt="2026-02-02T15:44:45.043" v="14821" actId="26606"/>
          <ac:spMkLst>
            <pc:docMk/>
            <pc:sldMk cId="5030431" sldId="259"/>
            <ac:spMk id="11" creationId="{E81BF4F6-F2CF-4984-9D14-D6966D92F99F}"/>
          </ac:spMkLst>
        </pc:spChg>
        <pc:picChg chg="add">
          <ac:chgData name="Trevor Ndegwa" userId="344348ab7c7bd083" providerId="LiveId" clId="{AB22F75A-5F92-4831-8DEF-FD0F553DC862}" dt="2026-02-02T15:44:45.043" v="14821" actId="26606"/>
          <ac:picMkLst>
            <pc:docMk/>
            <pc:sldMk cId="5030431" sldId="259"/>
            <ac:picMk id="5" creationId="{28DFEF07-2793-52DE-EE4F-B3C0BF9A0870}"/>
          </ac:picMkLst>
        </pc:picChg>
      </pc:sldChg>
      <pc:sldChg chg="addSp modSp new mod setBg modNotesTx">
        <pc:chgData name="Trevor Ndegwa" userId="344348ab7c7bd083" providerId="LiveId" clId="{AB22F75A-5F92-4831-8DEF-FD0F553DC862}" dt="2026-02-02T15:45:08.462" v="14822" actId="26606"/>
        <pc:sldMkLst>
          <pc:docMk/>
          <pc:sldMk cId="1899577270" sldId="260"/>
        </pc:sldMkLst>
        <pc:spChg chg="mod">
          <ac:chgData name="Trevor Ndegwa" userId="344348ab7c7bd083" providerId="LiveId" clId="{AB22F75A-5F92-4831-8DEF-FD0F553DC862}" dt="2026-02-02T15:45:08.462" v="14822" actId="26606"/>
          <ac:spMkLst>
            <pc:docMk/>
            <pc:sldMk cId="1899577270" sldId="260"/>
            <ac:spMk id="2" creationId="{E3B29EBB-EAB3-8AC2-B5B6-E9BC15FD661D}"/>
          </ac:spMkLst>
        </pc:spChg>
        <pc:spChg chg="mod">
          <ac:chgData name="Trevor Ndegwa" userId="344348ab7c7bd083" providerId="LiveId" clId="{AB22F75A-5F92-4831-8DEF-FD0F553DC862}" dt="2026-02-02T15:45:08.462" v="14822" actId="26606"/>
          <ac:spMkLst>
            <pc:docMk/>
            <pc:sldMk cId="1899577270" sldId="260"/>
            <ac:spMk id="3" creationId="{5CB1664B-8728-CD6F-0CBA-372DC604197A}"/>
          </ac:spMkLst>
        </pc:spChg>
        <pc:spChg chg="add">
          <ac:chgData name="Trevor Ndegwa" userId="344348ab7c7bd083" providerId="LiveId" clId="{AB22F75A-5F92-4831-8DEF-FD0F553DC862}" dt="2026-02-02T15:45:08.462" v="14822" actId="26606"/>
          <ac:spMkLst>
            <pc:docMk/>
            <pc:sldMk cId="1899577270" sldId="260"/>
            <ac:spMk id="8" creationId="{5C8908E2-EE49-44D2-9428-A28D2312A8D5}"/>
          </ac:spMkLst>
        </pc:spChg>
        <pc:spChg chg="add">
          <ac:chgData name="Trevor Ndegwa" userId="344348ab7c7bd083" providerId="LiveId" clId="{AB22F75A-5F92-4831-8DEF-FD0F553DC862}" dt="2026-02-02T15:45:08.462" v="14822" actId="26606"/>
          <ac:spMkLst>
            <pc:docMk/>
            <pc:sldMk cId="1899577270" sldId="260"/>
            <ac:spMk id="14" creationId="{BD92035A-AA2F-4CD8-A556-1CE8BDEC75BD}"/>
          </ac:spMkLst>
        </pc:spChg>
        <pc:spChg chg="add">
          <ac:chgData name="Trevor Ndegwa" userId="344348ab7c7bd083" providerId="LiveId" clId="{AB22F75A-5F92-4831-8DEF-FD0F553DC862}" dt="2026-02-02T15:45:08.462" v="14822" actId="26606"/>
          <ac:spMkLst>
            <pc:docMk/>
            <pc:sldMk cId="1899577270" sldId="260"/>
            <ac:spMk id="16" creationId="{ED888B23-07FA-482A-96DF-47E31AF1A603}"/>
          </ac:spMkLst>
        </pc:spChg>
        <pc:grpChg chg="add">
          <ac:chgData name="Trevor Ndegwa" userId="344348ab7c7bd083" providerId="LiveId" clId="{AB22F75A-5F92-4831-8DEF-FD0F553DC862}" dt="2026-02-02T15:45:08.462" v="14822" actId="26606"/>
          <ac:grpSpMkLst>
            <pc:docMk/>
            <pc:sldMk cId="1899577270" sldId="260"/>
            <ac:grpSpMk id="10" creationId="{5D1A9D8B-3117-4D9D-BDA4-DD81895098B0}"/>
          </ac:grpSpMkLst>
        </pc:grpChg>
      </pc:sldChg>
      <pc:sldChg chg="addSp modSp new mod setBg modNotesTx">
        <pc:chgData name="Trevor Ndegwa" userId="344348ab7c7bd083" providerId="LiveId" clId="{AB22F75A-5F92-4831-8DEF-FD0F553DC862}" dt="2026-02-02T15:45:16.026" v="14823" actId="26606"/>
        <pc:sldMkLst>
          <pc:docMk/>
          <pc:sldMk cId="2341466394" sldId="261"/>
        </pc:sldMkLst>
        <pc:spChg chg="mod">
          <ac:chgData name="Trevor Ndegwa" userId="344348ab7c7bd083" providerId="LiveId" clId="{AB22F75A-5F92-4831-8DEF-FD0F553DC862}" dt="2026-02-02T15:45:16.026" v="14823" actId="26606"/>
          <ac:spMkLst>
            <pc:docMk/>
            <pc:sldMk cId="2341466394" sldId="261"/>
            <ac:spMk id="2" creationId="{19986259-C33A-8E57-5AAD-996B1F3C22C0}"/>
          </ac:spMkLst>
        </pc:spChg>
        <pc:spChg chg="mod">
          <ac:chgData name="Trevor Ndegwa" userId="344348ab7c7bd083" providerId="LiveId" clId="{AB22F75A-5F92-4831-8DEF-FD0F553DC862}" dt="2026-02-02T15:45:16.026" v="14823" actId="26606"/>
          <ac:spMkLst>
            <pc:docMk/>
            <pc:sldMk cId="2341466394" sldId="261"/>
            <ac:spMk id="3" creationId="{A8BE83C6-3956-381A-8066-D1B4DB709300}"/>
          </ac:spMkLst>
        </pc:spChg>
        <pc:spChg chg="add">
          <ac:chgData name="Trevor Ndegwa" userId="344348ab7c7bd083" providerId="LiveId" clId="{AB22F75A-5F92-4831-8DEF-FD0F553DC862}" dt="2026-02-02T15:45:16.026" v="14823" actId="26606"/>
          <ac:spMkLst>
            <pc:docMk/>
            <pc:sldMk cId="2341466394" sldId="261"/>
            <ac:spMk id="8" creationId="{5C8908E2-EE49-44D2-9428-A28D2312A8D5}"/>
          </ac:spMkLst>
        </pc:spChg>
        <pc:spChg chg="add">
          <ac:chgData name="Trevor Ndegwa" userId="344348ab7c7bd083" providerId="LiveId" clId="{AB22F75A-5F92-4831-8DEF-FD0F553DC862}" dt="2026-02-02T15:45:16.026" v="14823" actId="26606"/>
          <ac:spMkLst>
            <pc:docMk/>
            <pc:sldMk cId="2341466394" sldId="261"/>
            <ac:spMk id="14" creationId="{BD92035A-AA2F-4CD8-A556-1CE8BDEC75BD}"/>
          </ac:spMkLst>
        </pc:spChg>
        <pc:spChg chg="add">
          <ac:chgData name="Trevor Ndegwa" userId="344348ab7c7bd083" providerId="LiveId" clId="{AB22F75A-5F92-4831-8DEF-FD0F553DC862}" dt="2026-02-02T15:45:16.026" v="14823" actId="26606"/>
          <ac:spMkLst>
            <pc:docMk/>
            <pc:sldMk cId="2341466394" sldId="261"/>
            <ac:spMk id="16" creationId="{ED888B23-07FA-482A-96DF-47E31AF1A603}"/>
          </ac:spMkLst>
        </pc:spChg>
        <pc:grpChg chg="add">
          <ac:chgData name="Trevor Ndegwa" userId="344348ab7c7bd083" providerId="LiveId" clId="{AB22F75A-5F92-4831-8DEF-FD0F553DC862}" dt="2026-02-02T15:45:16.026" v="14823" actId="26606"/>
          <ac:grpSpMkLst>
            <pc:docMk/>
            <pc:sldMk cId="2341466394" sldId="261"/>
            <ac:grpSpMk id="10" creationId="{5D1A9D8B-3117-4D9D-BDA4-DD81895098B0}"/>
          </ac:grpSpMkLst>
        </pc:grpChg>
      </pc:sldChg>
      <pc:sldChg chg="addSp modSp new mod setBg modNotesTx">
        <pc:chgData name="Trevor Ndegwa" userId="344348ab7c7bd083" providerId="LiveId" clId="{AB22F75A-5F92-4831-8DEF-FD0F553DC862}" dt="2026-02-02T15:45:29.776" v="14824" actId="26606"/>
        <pc:sldMkLst>
          <pc:docMk/>
          <pc:sldMk cId="471413472" sldId="262"/>
        </pc:sldMkLst>
        <pc:spChg chg="mod">
          <ac:chgData name="Trevor Ndegwa" userId="344348ab7c7bd083" providerId="LiveId" clId="{AB22F75A-5F92-4831-8DEF-FD0F553DC862}" dt="2026-02-02T15:45:29.776" v="14824" actId="26606"/>
          <ac:spMkLst>
            <pc:docMk/>
            <pc:sldMk cId="471413472" sldId="262"/>
            <ac:spMk id="2" creationId="{DC3D4B2E-95F0-8E16-006D-6420161A6E47}"/>
          </ac:spMkLst>
        </pc:spChg>
        <pc:spChg chg="mod">
          <ac:chgData name="Trevor Ndegwa" userId="344348ab7c7bd083" providerId="LiveId" clId="{AB22F75A-5F92-4831-8DEF-FD0F553DC862}" dt="2026-02-02T15:45:29.776" v="14824" actId="26606"/>
          <ac:spMkLst>
            <pc:docMk/>
            <pc:sldMk cId="471413472" sldId="262"/>
            <ac:spMk id="3" creationId="{0E55DD74-5002-07CA-8218-ABCC36D80881}"/>
          </ac:spMkLst>
        </pc:spChg>
        <pc:spChg chg="add">
          <ac:chgData name="Trevor Ndegwa" userId="344348ab7c7bd083" providerId="LiveId" clId="{AB22F75A-5F92-4831-8DEF-FD0F553DC862}" dt="2026-02-02T15:45:29.776" v="14824" actId="26606"/>
          <ac:spMkLst>
            <pc:docMk/>
            <pc:sldMk cId="471413472" sldId="262"/>
            <ac:spMk id="8" creationId="{C2554CA6-288E-4202-BC52-2E5A8F0C0AED}"/>
          </ac:spMkLst>
        </pc:spChg>
        <pc:spChg chg="add">
          <ac:chgData name="Trevor Ndegwa" userId="344348ab7c7bd083" providerId="LiveId" clId="{AB22F75A-5F92-4831-8DEF-FD0F553DC862}" dt="2026-02-02T15:45:29.776" v="14824" actId="26606"/>
          <ac:spMkLst>
            <pc:docMk/>
            <pc:sldMk cId="471413472" sldId="262"/>
            <ac:spMk id="10" creationId="{B10BB131-AC8E-4A8E-A5D1-36260F720C3B}"/>
          </ac:spMkLst>
        </pc:spChg>
        <pc:spChg chg="add">
          <ac:chgData name="Trevor Ndegwa" userId="344348ab7c7bd083" providerId="LiveId" clId="{AB22F75A-5F92-4831-8DEF-FD0F553DC862}" dt="2026-02-02T15:45:29.776" v="14824" actId="26606"/>
          <ac:spMkLst>
            <pc:docMk/>
            <pc:sldMk cId="471413472" sldId="262"/>
            <ac:spMk id="12" creationId="{5B7778FC-632E-4DCA-A7CB-0D7731CCF970}"/>
          </ac:spMkLst>
        </pc:spChg>
        <pc:spChg chg="add">
          <ac:chgData name="Trevor Ndegwa" userId="344348ab7c7bd083" providerId="LiveId" clId="{AB22F75A-5F92-4831-8DEF-FD0F553DC862}" dt="2026-02-02T15:45:29.776" v="14824" actId="26606"/>
          <ac:spMkLst>
            <pc:docMk/>
            <pc:sldMk cId="471413472" sldId="262"/>
            <ac:spMk id="14" creationId="{FA23A907-97FB-4A8F-880A-DD77401C4296}"/>
          </ac:spMkLst>
        </pc:spChg>
      </pc:sldChg>
      <pc:sldChg chg="addSp modSp new mod setBg modNotesTx">
        <pc:chgData name="Trevor Ndegwa" userId="344348ab7c7bd083" providerId="LiveId" clId="{AB22F75A-5F92-4831-8DEF-FD0F553DC862}" dt="2026-02-02T15:45:59.627" v="14825" actId="26606"/>
        <pc:sldMkLst>
          <pc:docMk/>
          <pc:sldMk cId="3305020712" sldId="263"/>
        </pc:sldMkLst>
        <pc:spChg chg="mod">
          <ac:chgData name="Trevor Ndegwa" userId="344348ab7c7bd083" providerId="LiveId" clId="{AB22F75A-5F92-4831-8DEF-FD0F553DC862}" dt="2026-02-02T15:45:59.627" v="14825" actId="26606"/>
          <ac:spMkLst>
            <pc:docMk/>
            <pc:sldMk cId="3305020712" sldId="263"/>
            <ac:spMk id="2" creationId="{8D157866-C15E-257E-526D-BDC9A8CDE628}"/>
          </ac:spMkLst>
        </pc:spChg>
        <pc:spChg chg="mod">
          <ac:chgData name="Trevor Ndegwa" userId="344348ab7c7bd083" providerId="LiveId" clId="{AB22F75A-5F92-4831-8DEF-FD0F553DC862}" dt="2026-02-02T15:45:59.627" v="14825" actId="26606"/>
          <ac:spMkLst>
            <pc:docMk/>
            <pc:sldMk cId="3305020712" sldId="263"/>
            <ac:spMk id="3" creationId="{140D20AA-A718-8688-AB25-37EBEAD3DC7D}"/>
          </ac:spMkLst>
        </pc:spChg>
        <pc:spChg chg="add">
          <ac:chgData name="Trevor Ndegwa" userId="344348ab7c7bd083" providerId="LiveId" clId="{AB22F75A-5F92-4831-8DEF-FD0F553DC862}" dt="2026-02-02T15:45:59.627" v="14825" actId="26606"/>
          <ac:spMkLst>
            <pc:docMk/>
            <pc:sldMk cId="3305020712" sldId="263"/>
            <ac:spMk id="9" creationId="{9F7D5CDA-D291-4307-BF55-1381FED29634}"/>
          </ac:spMkLst>
        </pc:spChg>
        <pc:picChg chg="add">
          <ac:chgData name="Trevor Ndegwa" userId="344348ab7c7bd083" providerId="LiveId" clId="{AB22F75A-5F92-4831-8DEF-FD0F553DC862}" dt="2026-02-02T15:45:59.627" v="14825" actId="26606"/>
          <ac:picMkLst>
            <pc:docMk/>
            <pc:sldMk cId="3305020712" sldId="263"/>
            <ac:picMk id="5" creationId="{890DD171-37DC-7183-7643-5287F8D3A58E}"/>
          </ac:picMkLst>
        </pc:picChg>
      </pc:sldChg>
      <pc:sldChg chg="addSp delSp modSp new mod setBg modNotesTx">
        <pc:chgData name="Trevor Ndegwa" userId="344348ab7c7bd083" providerId="LiveId" clId="{AB22F75A-5F92-4831-8DEF-FD0F553DC862}" dt="2026-02-02T15:46:22.620" v="14826" actId="26606"/>
        <pc:sldMkLst>
          <pc:docMk/>
          <pc:sldMk cId="3042791868" sldId="264"/>
        </pc:sldMkLst>
        <pc:spChg chg="mod">
          <ac:chgData name="Trevor Ndegwa" userId="344348ab7c7bd083" providerId="LiveId" clId="{AB22F75A-5F92-4831-8DEF-FD0F553DC862}" dt="2026-02-02T15:46:22.620" v="14826" actId="26606"/>
          <ac:spMkLst>
            <pc:docMk/>
            <pc:sldMk cId="3042791868" sldId="264"/>
            <ac:spMk id="2" creationId="{7F8681E1-E0C8-C5FA-6193-2BF48917AF75}"/>
          </ac:spMkLst>
        </pc:spChg>
        <pc:spChg chg="del mod">
          <ac:chgData name="Trevor Ndegwa" userId="344348ab7c7bd083" providerId="LiveId" clId="{AB22F75A-5F92-4831-8DEF-FD0F553DC862}" dt="2026-02-02T15:46:22.620" v="14826" actId="26606"/>
          <ac:spMkLst>
            <pc:docMk/>
            <pc:sldMk cId="3042791868" sldId="264"/>
            <ac:spMk id="3" creationId="{FF4E56C5-ECCC-E22A-3E4B-AF1962D248E3}"/>
          </ac:spMkLst>
        </pc:spChg>
        <pc:spChg chg="add">
          <ac:chgData name="Trevor Ndegwa" userId="344348ab7c7bd083" providerId="LiveId" clId="{AB22F75A-5F92-4831-8DEF-FD0F553DC862}" dt="2026-02-02T15:46:22.620" v="14826" actId="26606"/>
          <ac:spMkLst>
            <pc:docMk/>
            <pc:sldMk cId="3042791868" sldId="264"/>
            <ac:spMk id="9" creationId="{7517A47C-B2E5-4B79-8061-D74B1311AF6E}"/>
          </ac:spMkLst>
        </pc:spChg>
        <pc:spChg chg="add">
          <ac:chgData name="Trevor Ndegwa" userId="344348ab7c7bd083" providerId="LiveId" clId="{AB22F75A-5F92-4831-8DEF-FD0F553DC862}" dt="2026-02-02T15:46:22.620" v="14826" actId="26606"/>
          <ac:spMkLst>
            <pc:docMk/>
            <pc:sldMk cId="3042791868" sldId="264"/>
            <ac:spMk id="11" creationId="{C505E780-2083-4CB5-A42A-5E0E2908ECC3}"/>
          </ac:spMkLst>
        </pc:spChg>
        <pc:spChg chg="add">
          <ac:chgData name="Trevor Ndegwa" userId="344348ab7c7bd083" providerId="LiveId" clId="{AB22F75A-5F92-4831-8DEF-FD0F553DC862}" dt="2026-02-02T15:46:22.620" v="14826" actId="26606"/>
          <ac:spMkLst>
            <pc:docMk/>
            <pc:sldMk cId="3042791868" sldId="264"/>
            <ac:spMk id="13" creationId="{D2C0AE1C-0118-41AE-8A10-7CDCBF10E96F}"/>
          </ac:spMkLst>
        </pc:spChg>
        <pc:spChg chg="add">
          <ac:chgData name="Trevor Ndegwa" userId="344348ab7c7bd083" providerId="LiveId" clId="{AB22F75A-5F92-4831-8DEF-FD0F553DC862}" dt="2026-02-02T15:46:22.620" v="14826" actId="26606"/>
          <ac:spMkLst>
            <pc:docMk/>
            <pc:sldMk cId="3042791868" sldId="264"/>
            <ac:spMk id="15" creationId="{463EEC44-1BA3-44ED-81FC-A644B04B2A44}"/>
          </ac:spMkLst>
        </pc:spChg>
        <pc:graphicFrameChg chg="add">
          <ac:chgData name="Trevor Ndegwa" userId="344348ab7c7bd083" providerId="LiveId" clId="{AB22F75A-5F92-4831-8DEF-FD0F553DC862}" dt="2026-02-02T15:46:22.620" v="14826" actId="26606"/>
          <ac:graphicFrameMkLst>
            <pc:docMk/>
            <pc:sldMk cId="3042791868" sldId="264"/>
            <ac:graphicFrameMk id="5" creationId="{35FB787E-6BD7-DD78-64E2-E724A77A3B88}"/>
          </ac:graphicFrameMkLst>
        </pc:graphicFrameChg>
      </pc:sldChg>
      <pc:sldChg chg="addSp delSp modSp new mod setBg modNotesTx">
        <pc:chgData name="Trevor Ndegwa" userId="344348ab7c7bd083" providerId="LiveId" clId="{AB22F75A-5F92-4831-8DEF-FD0F553DC862}" dt="2026-02-02T15:46:45.531" v="14831" actId="26606"/>
        <pc:sldMkLst>
          <pc:docMk/>
          <pc:sldMk cId="3452714758" sldId="265"/>
        </pc:sldMkLst>
        <pc:spChg chg="mod">
          <ac:chgData name="Trevor Ndegwa" userId="344348ab7c7bd083" providerId="LiveId" clId="{AB22F75A-5F92-4831-8DEF-FD0F553DC862}" dt="2026-02-02T15:46:45.512" v="14830" actId="26606"/>
          <ac:spMkLst>
            <pc:docMk/>
            <pc:sldMk cId="3452714758" sldId="265"/>
            <ac:spMk id="2" creationId="{627CB2B5-3D62-3CCB-CF22-620A500D5D15}"/>
          </ac:spMkLst>
        </pc:spChg>
        <pc:spChg chg="add del mod">
          <ac:chgData name="Trevor Ndegwa" userId="344348ab7c7bd083" providerId="LiveId" clId="{AB22F75A-5F92-4831-8DEF-FD0F553DC862}" dt="2026-02-02T15:46:45.531" v="14831" actId="26606"/>
          <ac:spMkLst>
            <pc:docMk/>
            <pc:sldMk cId="3452714758" sldId="265"/>
            <ac:spMk id="3" creationId="{09ACC6E0-7FDE-2B6C-BFA5-B413485A513E}"/>
          </ac:spMkLst>
        </pc:spChg>
        <pc:spChg chg="add del">
          <ac:chgData name="Trevor Ndegwa" userId="344348ab7c7bd083" providerId="LiveId" clId="{AB22F75A-5F92-4831-8DEF-FD0F553DC862}" dt="2026-02-02T15:46:45.512" v="14830" actId="26606"/>
          <ac:spMkLst>
            <pc:docMk/>
            <pc:sldMk cId="3452714758" sldId="265"/>
            <ac:spMk id="9" creationId="{92070828-E616-4355-9C8A-A1065032B27D}"/>
          </ac:spMkLst>
        </pc:spChg>
        <pc:spChg chg="add del">
          <ac:chgData name="Trevor Ndegwa" userId="344348ab7c7bd083" providerId="LiveId" clId="{AB22F75A-5F92-4831-8DEF-FD0F553DC862}" dt="2026-02-02T15:46:40.587" v="14828" actId="26606"/>
          <ac:spMkLst>
            <pc:docMk/>
            <pc:sldMk cId="3452714758" sldId="265"/>
            <ac:spMk id="10" creationId="{B50AB553-2A96-4A92-96F2-93548E096954}"/>
          </ac:spMkLst>
        </pc:spChg>
        <pc:spChg chg="add del">
          <ac:chgData name="Trevor Ndegwa" userId="344348ab7c7bd083" providerId="LiveId" clId="{AB22F75A-5F92-4831-8DEF-FD0F553DC862}" dt="2026-02-02T15:46:45.512" v="14830" actId="26606"/>
          <ac:spMkLst>
            <pc:docMk/>
            <pc:sldMk cId="3452714758" sldId="265"/>
            <ac:spMk id="11" creationId="{355161C6-1218-4EAF-A9E9-A319CFD760C9}"/>
          </ac:spMkLst>
        </pc:spChg>
        <pc:graphicFrameChg chg="add del">
          <ac:chgData name="Trevor Ndegwa" userId="344348ab7c7bd083" providerId="LiveId" clId="{AB22F75A-5F92-4831-8DEF-FD0F553DC862}" dt="2026-02-02T15:46:40.587" v="14828" actId="26606"/>
          <ac:graphicFrameMkLst>
            <pc:docMk/>
            <pc:sldMk cId="3452714758" sldId="265"/>
            <ac:graphicFrameMk id="5" creationId="{D9B8A0A3-2C03-68E1-9D50-E8563257C2D1}"/>
          </ac:graphicFrameMkLst>
        </pc:graphicFrameChg>
        <pc:graphicFrameChg chg="add del">
          <ac:chgData name="Trevor Ndegwa" userId="344348ab7c7bd083" providerId="LiveId" clId="{AB22F75A-5F92-4831-8DEF-FD0F553DC862}" dt="2026-02-02T15:46:45.512" v="14830" actId="26606"/>
          <ac:graphicFrameMkLst>
            <pc:docMk/>
            <pc:sldMk cId="3452714758" sldId="265"/>
            <ac:graphicFrameMk id="12" creationId="{44DD11BA-47C3-8B06-C60B-1E78CEF5F195}"/>
          </ac:graphicFrameMkLst>
        </pc:graphicFrameChg>
        <pc:graphicFrameChg chg="add">
          <ac:chgData name="Trevor Ndegwa" userId="344348ab7c7bd083" providerId="LiveId" clId="{AB22F75A-5F92-4831-8DEF-FD0F553DC862}" dt="2026-02-02T15:46:45.531" v="14831" actId="26606"/>
          <ac:graphicFrameMkLst>
            <pc:docMk/>
            <pc:sldMk cId="3452714758" sldId="265"/>
            <ac:graphicFrameMk id="14" creationId="{AEC8E93C-AFB6-6BF4-5241-F45036537671}"/>
          </ac:graphicFrameMkLst>
        </pc:graphicFrameChg>
        <pc:picChg chg="add del">
          <ac:chgData name="Trevor Ndegwa" userId="344348ab7c7bd083" providerId="LiveId" clId="{AB22F75A-5F92-4831-8DEF-FD0F553DC862}" dt="2026-02-02T15:46:40.587" v="14828" actId="26606"/>
          <ac:picMkLst>
            <pc:docMk/>
            <pc:sldMk cId="3452714758" sldId="265"/>
            <ac:picMk id="6" creationId="{4717EB34-68C1-0B35-54AB-FA49348EDF42}"/>
          </ac:picMkLst>
        </pc:picChg>
      </pc:sldChg>
      <pc:sldChg chg="addSp delSp modSp new mod setBg">
        <pc:chgData name="Trevor Ndegwa" userId="344348ab7c7bd083" providerId="LiveId" clId="{AB22F75A-5F92-4831-8DEF-FD0F553DC862}" dt="2026-02-02T15:47:03.553" v="14834" actId="26606"/>
        <pc:sldMkLst>
          <pc:docMk/>
          <pc:sldMk cId="3562755042" sldId="266"/>
        </pc:sldMkLst>
        <pc:spChg chg="mod">
          <ac:chgData name="Trevor Ndegwa" userId="344348ab7c7bd083" providerId="LiveId" clId="{AB22F75A-5F92-4831-8DEF-FD0F553DC862}" dt="2026-02-02T15:47:03.553" v="14834" actId="26606"/>
          <ac:spMkLst>
            <pc:docMk/>
            <pc:sldMk cId="3562755042" sldId="266"/>
            <ac:spMk id="2" creationId="{C1053896-FC8A-31CA-45ED-182D470099C5}"/>
          </ac:spMkLst>
        </pc:spChg>
        <pc:spChg chg="add del mod">
          <ac:chgData name="Trevor Ndegwa" userId="344348ab7c7bd083" providerId="LiveId" clId="{AB22F75A-5F92-4831-8DEF-FD0F553DC862}" dt="2026-02-02T15:47:03.553" v="14834" actId="26606"/>
          <ac:spMkLst>
            <pc:docMk/>
            <pc:sldMk cId="3562755042" sldId="266"/>
            <ac:spMk id="3" creationId="{EE7FDDD9-9FDD-7970-AD99-4BAE4D03A509}"/>
          </ac:spMkLst>
        </pc:spChg>
        <pc:spChg chg="add del">
          <ac:chgData name="Trevor Ndegwa" userId="344348ab7c7bd083" providerId="LiveId" clId="{AB22F75A-5F92-4831-8DEF-FD0F553DC862}" dt="2026-02-02T15:47:03.503" v="14833" actId="26606"/>
          <ac:spMkLst>
            <pc:docMk/>
            <pc:sldMk cId="3562755042" sldId="266"/>
            <ac:spMk id="9" creationId="{BACC6370-2D7E-4714-9D71-7542949D7D5D}"/>
          </ac:spMkLst>
        </pc:spChg>
        <pc:spChg chg="add del">
          <ac:chgData name="Trevor Ndegwa" userId="344348ab7c7bd083" providerId="LiveId" clId="{AB22F75A-5F92-4831-8DEF-FD0F553DC862}" dt="2026-02-02T15:47:03.503" v="14833" actId="26606"/>
          <ac:spMkLst>
            <pc:docMk/>
            <pc:sldMk cId="3562755042" sldId="266"/>
            <ac:spMk id="11" creationId="{256B2C21-A230-48C0-8DF1-C46611373C44}"/>
          </ac:spMkLst>
        </pc:spChg>
        <pc:spChg chg="add del">
          <ac:chgData name="Trevor Ndegwa" userId="344348ab7c7bd083" providerId="LiveId" clId="{AB22F75A-5F92-4831-8DEF-FD0F553DC862}" dt="2026-02-02T15:47:03.503" v="14833" actId="26606"/>
          <ac:spMkLst>
            <pc:docMk/>
            <pc:sldMk cId="3562755042" sldId="266"/>
            <ac:spMk id="13" creationId="{3847E18C-932D-4C95-AABA-FEC7C9499AD7}"/>
          </ac:spMkLst>
        </pc:spChg>
        <pc:spChg chg="add del">
          <ac:chgData name="Trevor Ndegwa" userId="344348ab7c7bd083" providerId="LiveId" clId="{AB22F75A-5F92-4831-8DEF-FD0F553DC862}" dt="2026-02-02T15:47:03.503" v="14833" actId="26606"/>
          <ac:spMkLst>
            <pc:docMk/>
            <pc:sldMk cId="3562755042" sldId="266"/>
            <ac:spMk id="15" creationId="{3150CB11-0C61-439E-910F-5787759E72A0}"/>
          </ac:spMkLst>
        </pc:spChg>
        <pc:spChg chg="add del">
          <ac:chgData name="Trevor Ndegwa" userId="344348ab7c7bd083" providerId="LiveId" clId="{AB22F75A-5F92-4831-8DEF-FD0F553DC862}" dt="2026-02-02T15:47:03.503" v="14833" actId="26606"/>
          <ac:spMkLst>
            <pc:docMk/>
            <pc:sldMk cId="3562755042" sldId="266"/>
            <ac:spMk id="17" creationId="{43F8A58B-5155-44CE-A5FF-7647B47D0A7A}"/>
          </ac:spMkLst>
        </pc:spChg>
        <pc:spChg chg="add del">
          <ac:chgData name="Trevor Ndegwa" userId="344348ab7c7bd083" providerId="LiveId" clId="{AB22F75A-5F92-4831-8DEF-FD0F553DC862}" dt="2026-02-02T15:47:03.503" v="14833" actId="26606"/>
          <ac:spMkLst>
            <pc:docMk/>
            <pc:sldMk cId="3562755042" sldId="266"/>
            <ac:spMk id="19" creationId="{443F2ACA-E6D6-4028-82DD-F03C262D5DE6}"/>
          </ac:spMkLst>
        </pc:spChg>
        <pc:spChg chg="add">
          <ac:chgData name="Trevor Ndegwa" userId="344348ab7c7bd083" providerId="LiveId" clId="{AB22F75A-5F92-4831-8DEF-FD0F553DC862}" dt="2026-02-02T15:47:03.553" v="14834" actId="26606"/>
          <ac:spMkLst>
            <pc:docMk/>
            <pc:sldMk cId="3562755042" sldId="266"/>
            <ac:spMk id="21" creationId="{53B021B3-DE93-4AB7-8A18-CF5F1CED88B8}"/>
          </ac:spMkLst>
        </pc:spChg>
        <pc:spChg chg="add">
          <ac:chgData name="Trevor Ndegwa" userId="344348ab7c7bd083" providerId="LiveId" clId="{AB22F75A-5F92-4831-8DEF-FD0F553DC862}" dt="2026-02-02T15:47:03.553" v="14834" actId="26606"/>
          <ac:spMkLst>
            <pc:docMk/>
            <pc:sldMk cId="3562755042" sldId="266"/>
            <ac:spMk id="22" creationId="{52D502E5-F6B4-4D58-B4AE-FC466FF15EE8}"/>
          </ac:spMkLst>
        </pc:spChg>
        <pc:spChg chg="add">
          <ac:chgData name="Trevor Ndegwa" userId="344348ab7c7bd083" providerId="LiveId" clId="{AB22F75A-5F92-4831-8DEF-FD0F553DC862}" dt="2026-02-02T15:47:03.553" v="14834" actId="26606"/>
          <ac:spMkLst>
            <pc:docMk/>
            <pc:sldMk cId="3562755042" sldId="266"/>
            <ac:spMk id="23" creationId="{9DECDBF4-02B6-4BB4-B65B-B8107AD6A9E8}"/>
          </ac:spMkLst>
        </pc:spChg>
        <pc:graphicFrameChg chg="add del">
          <ac:chgData name="Trevor Ndegwa" userId="344348ab7c7bd083" providerId="LiveId" clId="{AB22F75A-5F92-4831-8DEF-FD0F553DC862}" dt="2026-02-02T15:47:03.503" v="14833" actId="26606"/>
          <ac:graphicFrameMkLst>
            <pc:docMk/>
            <pc:sldMk cId="3562755042" sldId="266"/>
            <ac:graphicFrameMk id="5" creationId="{0FC9D8C2-DCAC-B608-5B75-257D21F1DC0E}"/>
          </ac:graphicFrameMkLst>
        </pc:graphicFrameChg>
        <pc:graphicFrameChg chg="add">
          <ac:chgData name="Trevor Ndegwa" userId="344348ab7c7bd083" providerId="LiveId" clId="{AB22F75A-5F92-4831-8DEF-FD0F553DC862}" dt="2026-02-02T15:47:03.553" v="14834" actId="26606"/>
          <ac:graphicFrameMkLst>
            <pc:docMk/>
            <pc:sldMk cId="3562755042" sldId="266"/>
            <ac:graphicFrameMk id="24" creationId="{C53F2D47-1447-DC65-15E9-1B058995A897}"/>
          </ac:graphicFrameMkLst>
        </pc:graphicFrameChg>
      </pc:sldChg>
      <pc:sldChg chg="addSp delSp modSp new mod setBg">
        <pc:chgData name="Trevor Ndegwa" userId="344348ab7c7bd083" providerId="LiveId" clId="{AB22F75A-5F92-4831-8DEF-FD0F553DC862}" dt="2026-02-02T15:47:43.244" v="14846" actId="14100"/>
        <pc:sldMkLst>
          <pc:docMk/>
          <pc:sldMk cId="297080549" sldId="267"/>
        </pc:sldMkLst>
        <pc:spChg chg="mod">
          <ac:chgData name="Trevor Ndegwa" userId="344348ab7c7bd083" providerId="LiveId" clId="{AB22F75A-5F92-4831-8DEF-FD0F553DC862}" dt="2026-02-02T15:47:43.244" v="14846" actId="14100"/>
          <ac:spMkLst>
            <pc:docMk/>
            <pc:sldMk cId="297080549" sldId="267"/>
            <ac:spMk id="2" creationId="{DFB1C2B0-0033-7BBB-8C30-26B8FF81150F}"/>
          </ac:spMkLst>
        </pc:spChg>
        <pc:spChg chg="mod">
          <ac:chgData name="Trevor Ndegwa" userId="344348ab7c7bd083" providerId="LiveId" clId="{AB22F75A-5F92-4831-8DEF-FD0F553DC862}" dt="2026-02-02T15:47:38.763" v="14845" actId="26606"/>
          <ac:spMkLst>
            <pc:docMk/>
            <pc:sldMk cId="297080549" sldId="267"/>
            <ac:spMk id="3" creationId="{8E62E97D-48B1-0267-5C4B-60D8A5531C50}"/>
          </ac:spMkLst>
        </pc:spChg>
        <pc:spChg chg="add del">
          <ac:chgData name="Trevor Ndegwa" userId="344348ab7c7bd083" providerId="LiveId" clId="{AB22F75A-5F92-4831-8DEF-FD0F553DC862}" dt="2026-02-02T15:47:32.703" v="14836" actId="26606"/>
          <ac:spMkLst>
            <pc:docMk/>
            <pc:sldMk cId="297080549" sldId="267"/>
            <ac:spMk id="8" creationId="{E38F5530-DA31-4B62-8DF9-56A1A3B6B614}"/>
          </ac:spMkLst>
        </pc:spChg>
        <pc:spChg chg="add del">
          <ac:chgData name="Trevor Ndegwa" userId="344348ab7c7bd083" providerId="LiveId" clId="{AB22F75A-5F92-4831-8DEF-FD0F553DC862}" dt="2026-02-02T15:47:32.703" v="14836" actId="26606"/>
          <ac:spMkLst>
            <pc:docMk/>
            <pc:sldMk cId="297080549" sldId="267"/>
            <ac:spMk id="10" creationId="{4AEFAF95-013F-4375-AAF4-033AC93F5550}"/>
          </ac:spMkLst>
        </pc:spChg>
        <pc:spChg chg="add del">
          <ac:chgData name="Trevor Ndegwa" userId="344348ab7c7bd083" providerId="LiveId" clId="{AB22F75A-5F92-4831-8DEF-FD0F553DC862}" dt="2026-02-02T15:47:35.063" v="14840" actId="26606"/>
          <ac:spMkLst>
            <pc:docMk/>
            <pc:sldMk cId="297080549" sldId="267"/>
            <ac:spMk id="14" creationId="{21C9FE86-FCC3-4A31-AA1C-C882262B7FE7}"/>
          </ac:spMkLst>
        </pc:spChg>
        <pc:spChg chg="add del">
          <ac:chgData name="Trevor Ndegwa" userId="344348ab7c7bd083" providerId="LiveId" clId="{AB22F75A-5F92-4831-8DEF-FD0F553DC862}" dt="2026-02-02T15:47:35.063" v="14840" actId="26606"/>
          <ac:spMkLst>
            <pc:docMk/>
            <pc:sldMk cId="297080549" sldId="267"/>
            <ac:spMk id="16" creationId="{7D96243B-ECED-4B71-8E06-AE9A285EAD20}"/>
          </ac:spMkLst>
        </pc:spChg>
        <pc:spChg chg="add del">
          <ac:chgData name="Trevor Ndegwa" userId="344348ab7c7bd083" providerId="LiveId" clId="{AB22F75A-5F92-4831-8DEF-FD0F553DC862}" dt="2026-02-02T15:47:35.063" v="14840" actId="26606"/>
          <ac:spMkLst>
            <pc:docMk/>
            <pc:sldMk cId="297080549" sldId="267"/>
            <ac:spMk id="18" creationId="{A09989E4-EFDC-4A90-A633-E0525FB4139E}"/>
          </ac:spMkLst>
        </pc:spChg>
        <pc:spChg chg="add del">
          <ac:chgData name="Trevor Ndegwa" userId="344348ab7c7bd083" providerId="LiveId" clId="{AB22F75A-5F92-4831-8DEF-FD0F553DC862}" dt="2026-02-02T15:47:32.703" v="14836" actId="26606"/>
          <ac:spMkLst>
            <pc:docMk/>
            <pc:sldMk cId="297080549" sldId="267"/>
            <ac:spMk id="20" creationId="{FBB336D1-2562-4680-B29B-E22C603C0ED9}"/>
          </ac:spMkLst>
        </pc:spChg>
        <pc:spChg chg="add del">
          <ac:chgData name="Trevor Ndegwa" userId="344348ab7c7bd083" providerId="LiveId" clId="{AB22F75A-5F92-4831-8DEF-FD0F553DC862}" dt="2026-02-02T15:47:32.703" v="14836" actId="26606"/>
          <ac:spMkLst>
            <pc:docMk/>
            <pc:sldMk cId="297080549" sldId="267"/>
            <ac:spMk id="28" creationId="{B4806F9C-3233-4FC3-B300-D5AA58A5CD8F}"/>
          </ac:spMkLst>
        </pc:spChg>
        <pc:spChg chg="add del">
          <ac:chgData name="Trevor Ndegwa" userId="344348ab7c7bd083" providerId="LiveId" clId="{AB22F75A-5F92-4831-8DEF-FD0F553DC862}" dt="2026-02-02T15:47:34.226" v="14838" actId="26606"/>
          <ac:spMkLst>
            <pc:docMk/>
            <pc:sldMk cId="297080549" sldId="267"/>
            <ac:spMk id="36" creationId="{09588DA8-065E-4F6F-8EFD-43104AB2E0CF}"/>
          </ac:spMkLst>
        </pc:spChg>
        <pc:spChg chg="add del">
          <ac:chgData name="Trevor Ndegwa" userId="344348ab7c7bd083" providerId="LiveId" clId="{AB22F75A-5F92-4831-8DEF-FD0F553DC862}" dt="2026-02-02T15:47:34.226" v="14838" actId="26606"/>
          <ac:spMkLst>
            <pc:docMk/>
            <pc:sldMk cId="297080549" sldId="267"/>
            <ac:spMk id="37" creationId="{C4285719-470E-454C-AF62-8323075F1F5B}"/>
          </ac:spMkLst>
        </pc:spChg>
        <pc:spChg chg="add del">
          <ac:chgData name="Trevor Ndegwa" userId="344348ab7c7bd083" providerId="LiveId" clId="{AB22F75A-5F92-4831-8DEF-FD0F553DC862}" dt="2026-02-02T15:47:34.226" v="14838" actId="26606"/>
          <ac:spMkLst>
            <pc:docMk/>
            <pc:sldMk cId="297080549" sldId="267"/>
            <ac:spMk id="38" creationId="{CD9FE4EF-C4D8-49A0-B2FF-81D8DB7D8A24}"/>
          </ac:spMkLst>
        </pc:spChg>
        <pc:spChg chg="add del">
          <ac:chgData name="Trevor Ndegwa" userId="344348ab7c7bd083" providerId="LiveId" clId="{AB22F75A-5F92-4831-8DEF-FD0F553DC862}" dt="2026-02-02T15:47:34.226" v="14838" actId="26606"/>
          <ac:spMkLst>
            <pc:docMk/>
            <pc:sldMk cId="297080549" sldId="267"/>
            <ac:spMk id="39" creationId="{4300840D-0A0B-4512-BACA-B439D5B9C57C}"/>
          </ac:spMkLst>
        </pc:spChg>
        <pc:spChg chg="add del">
          <ac:chgData name="Trevor Ndegwa" userId="344348ab7c7bd083" providerId="LiveId" clId="{AB22F75A-5F92-4831-8DEF-FD0F553DC862}" dt="2026-02-02T15:47:34.226" v="14838" actId="26606"/>
          <ac:spMkLst>
            <pc:docMk/>
            <pc:sldMk cId="297080549" sldId="267"/>
            <ac:spMk id="40" creationId="{D2B78728-A580-49A7-84F9-6EF6F583ADE0}"/>
          </ac:spMkLst>
        </pc:spChg>
        <pc:spChg chg="add del">
          <ac:chgData name="Trevor Ndegwa" userId="344348ab7c7bd083" providerId="LiveId" clId="{AB22F75A-5F92-4831-8DEF-FD0F553DC862}" dt="2026-02-02T15:47:34.226" v="14838" actId="26606"/>
          <ac:spMkLst>
            <pc:docMk/>
            <pc:sldMk cId="297080549" sldId="267"/>
            <ac:spMk id="41" creationId="{38FAA1A1-D861-433F-88FA-1E9D6FD31D11}"/>
          </ac:spMkLst>
        </pc:spChg>
        <pc:spChg chg="add del">
          <ac:chgData name="Trevor Ndegwa" userId="344348ab7c7bd083" providerId="LiveId" clId="{AB22F75A-5F92-4831-8DEF-FD0F553DC862}" dt="2026-02-02T15:47:34.226" v="14838" actId="26606"/>
          <ac:spMkLst>
            <pc:docMk/>
            <pc:sldMk cId="297080549" sldId="267"/>
            <ac:spMk id="42" creationId="{8D71EDA1-87BF-4D5D-AB79-F346FD19278A}"/>
          </ac:spMkLst>
        </pc:spChg>
        <pc:spChg chg="add del">
          <ac:chgData name="Trevor Ndegwa" userId="344348ab7c7bd083" providerId="LiveId" clId="{AB22F75A-5F92-4831-8DEF-FD0F553DC862}" dt="2026-02-02T15:47:35.063" v="14840" actId="26606"/>
          <ac:spMkLst>
            <pc:docMk/>
            <pc:sldMk cId="297080549" sldId="267"/>
            <ac:spMk id="44" creationId="{DEE2AD96-B495-4E06-9291-B71706F728CB}"/>
          </ac:spMkLst>
        </pc:spChg>
        <pc:spChg chg="add del">
          <ac:chgData name="Trevor Ndegwa" userId="344348ab7c7bd083" providerId="LiveId" clId="{AB22F75A-5F92-4831-8DEF-FD0F553DC862}" dt="2026-02-02T15:47:35.063" v="14840" actId="26606"/>
          <ac:spMkLst>
            <pc:docMk/>
            <pc:sldMk cId="297080549" sldId="267"/>
            <ac:spMk id="45" creationId="{53CF6D67-C5A8-4ADD-9E8E-1E38CA1D3166}"/>
          </ac:spMkLst>
        </pc:spChg>
        <pc:spChg chg="add del">
          <ac:chgData name="Trevor Ndegwa" userId="344348ab7c7bd083" providerId="LiveId" clId="{AB22F75A-5F92-4831-8DEF-FD0F553DC862}" dt="2026-02-02T15:47:35.063" v="14840" actId="26606"/>
          <ac:spMkLst>
            <pc:docMk/>
            <pc:sldMk cId="297080549" sldId="267"/>
            <ac:spMk id="46" creationId="{86909FA0-B515-4681-B7A8-FA281D133B94}"/>
          </ac:spMkLst>
        </pc:spChg>
        <pc:spChg chg="add del">
          <ac:chgData name="Trevor Ndegwa" userId="344348ab7c7bd083" providerId="LiveId" clId="{AB22F75A-5F92-4831-8DEF-FD0F553DC862}" dt="2026-02-02T15:47:37.490" v="14842" actId="26606"/>
          <ac:spMkLst>
            <pc:docMk/>
            <pc:sldMk cId="297080549" sldId="267"/>
            <ac:spMk id="48" creationId="{907EF6B7-1338-4443-8C46-6A318D952DFD}"/>
          </ac:spMkLst>
        </pc:spChg>
        <pc:spChg chg="add del">
          <ac:chgData name="Trevor Ndegwa" userId="344348ab7c7bd083" providerId="LiveId" clId="{AB22F75A-5F92-4831-8DEF-FD0F553DC862}" dt="2026-02-02T15:47:37.490" v="14842" actId="26606"/>
          <ac:spMkLst>
            <pc:docMk/>
            <pc:sldMk cId="297080549" sldId="267"/>
            <ac:spMk id="49" creationId="{DAAE4CDD-124C-4DCF-9584-B6033B545DD5}"/>
          </ac:spMkLst>
        </pc:spChg>
        <pc:spChg chg="add del">
          <ac:chgData name="Trevor Ndegwa" userId="344348ab7c7bd083" providerId="LiveId" clId="{AB22F75A-5F92-4831-8DEF-FD0F553DC862}" dt="2026-02-02T15:47:37.490" v="14842" actId="26606"/>
          <ac:spMkLst>
            <pc:docMk/>
            <pc:sldMk cId="297080549" sldId="267"/>
            <ac:spMk id="50" creationId="{081E4A58-353D-44AE-B2FC-2A74E2E400F7}"/>
          </ac:spMkLst>
        </pc:spChg>
        <pc:spChg chg="add del">
          <ac:chgData name="Trevor Ndegwa" userId="344348ab7c7bd083" providerId="LiveId" clId="{AB22F75A-5F92-4831-8DEF-FD0F553DC862}" dt="2026-02-02T15:47:38.746" v="14844" actId="26606"/>
          <ac:spMkLst>
            <pc:docMk/>
            <pc:sldMk cId="297080549" sldId="267"/>
            <ac:spMk id="52" creationId="{389575E1-3389-451A-A5F7-27854C25C599}"/>
          </ac:spMkLst>
        </pc:spChg>
        <pc:spChg chg="add del">
          <ac:chgData name="Trevor Ndegwa" userId="344348ab7c7bd083" providerId="LiveId" clId="{AB22F75A-5F92-4831-8DEF-FD0F553DC862}" dt="2026-02-02T15:47:38.746" v="14844" actId="26606"/>
          <ac:spMkLst>
            <pc:docMk/>
            <pc:sldMk cId="297080549" sldId="267"/>
            <ac:spMk id="53" creationId="{A53CCC5C-D88E-40FB-B30B-23DCDBD01D37}"/>
          </ac:spMkLst>
        </pc:spChg>
        <pc:spChg chg="add del">
          <ac:chgData name="Trevor Ndegwa" userId="344348ab7c7bd083" providerId="LiveId" clId="{AB22F75A-5F92-4831-8DEF-FD0F553DC862}" dt="2026-02-02T15:47:38.746" v="14844" actId="26606"/>
          <ac:spMkLst>
            <pc:docMk/>
            <pc:sldMk cId="297080549" sldId="267"/>
            <ac:spMk id="54" creationId="{081E4A58-353D-44AE-B2FC-2A74E2E400F7}"/>
          </ac:spMkLst>
        </pc:spChg>
        <pc:spChg chg="add">
          <ac:chgData name="Trevor Ndegwa" userId="344348ab7c7bd083" providerId="LiveId" clId="{AB22F75A-5F92-4831-8DEF-FD0F553DC862}" dt="2026-02-02T15:47:38.763" v="14845" actId="26606"/>
          <ac:spMkLst>
            <pc:docMk/>
            <pc:sldMk cId="297080549" sldId="267"/>
            <ac:spMk id="56" creationId="{09588DA8-065E-4F6F-8EFD-43104AB2E0CF}"/>
          </ac:spMkLst>
        </pc:spChg>
        <pc:spChg chg="add">
          <ac:chgData name="Trevor Ndegwa" userId="344348ab7c7bd083" providerId="LiveId" clId="{AB22F75A-5F92-4831-8DEF-FD0F553DC862}" dt="2026-02-02T15:47:38.763" v="14845" actId="26606"/>
          <ac:spMkLst>
            <pc:docMk/>
            <pc:sldMk cId="297080549" sldId="267"/>
            <ac:spMk id="57" creationId="{C4285719-470E-454C-AF62-8323075F1F5B}"/>
          </ac:spMkLst>
        </pc:spChg>
        <pc:spChg chg="add">
          <ac:chgData name="Trevor Ndegwa" userId="344348ab7c7bd083" providerId="LiveId" clId="{AB22F75A-5F92-4831-8DEF-FD0F553DC862}" dt="2026-02-02T15:47:38.763" v="14845" actId="26606"/>
          <ac:spMkLst>
            <pc:docMk/>
            <pc:sldMk cId="297080549" sldId="267"/>
            <ac:spMk id="58" creationId="{CD9FE4EF-C4D8-49A0-B2FF-81D8DB7D8A24}"/>
          </ac:spMkLst>
        </pc:spChg>
        <pc:spChg chg="add">
          <ac:chgData name="Trevor Ndegwa" userId="344348ab7c7bd083" providerId="LiveId" clId="{AB22F75A-5F92-4831-8DEF-FD0F553DC862}" dt="2026-02-02T15:47:38.763" v="14845" actId="26606"/>
          <ac:spMkLst>
            <pc:docMk/>
            <pc:sldMk cId="297080549" sldId="267"/>
            <ac:spMk id="59" creationId="{4300840D-0A0B-4512-BACA-B439D5B9C57C}"/>
          </ac:spMkLst>
        </pc:spChg>
        <pc:spChg chg="add">
          <ac:chgData name="Trevor Ndegwa" userId="344348ab7c7bd083" providerId="LiveId" clId="{AB22F75A-5F92-4831-8DEF-FD0F553DC862}" dt="2026-02-02T15:47:38.763" v="14845" actId="26606"/>
          <ac:spMkLst>
            <pc:docMk/>
            <pc:sldMk cId="297080549" sldId="267"/>
            <ac:spMk id="60" creationId="{D2B78728-A580-49A7-84F9-6EF6F583ADE0}"/>
          </ac:spMkLst>
        </pc:spChg>
        <pc:spChg chg="add">
          <ac:chgData name="Trevor Ndegwa" userId="344348ab7c7bd083" providerId="LiveId" clId="{AB22F75A-5F92-4831-8DEF-FD0F553DC862}" dt="2026-02-02T15:47:38.763" v="14845" actId="26606"/>
          <ac:spMkLst>
            <pc:docMk/>
            <pc:sldMk cId="297080549" sldId="267"/>
            <ac:spMk id="61" creationId="{38FAA1A1-D861-433F-88FA-1E9D6FD31D11}"/>
          </ac:spMkLst>
        </pc:spChg>
        <pc:spChg chg="add">
          <ac:chgData name="Trevor Ndegwa" userId="344348ab7c7bd083" providerId="LiveId" clId="{AB22F75A-5F92-4831-8DEF-FD0F553DC862}" dt="2026-02-02T15:47:38.763" v="14845" actId="26606"/>
          <ac:spMkLst>
            <pc:docMk/>
            <pc:sldMk cId="297080549" sldId="267"/>
            <ac:spMk id="62" creationId="{8D71EDA1-87BF-4D5D-AB79-F346FD19278A}"/>
          </ac:spMkLst>
        </pc:spChg>
        <pc:grpChg chg="add del">
          <ac:chgData name="Trevor Ndegwa" userId="344348ab7c7bd083" providerId="LiveId" clId="{AB22F75A-5F92-4831-8DEF-FD0F553DC862}" dt="2026-02-02T15:47:32.703" v="14836" actId="26606"/>
          <ac:grpSpMkLst>
            <pc:docMk/>
            <pc:sldMk cId="297080549" sldId="267"/>
            <ac:grpSpMk id="12" creationId="{68735E28-7236-42D8-A5E1-A0F302FE879A}"/>
          </ac:grpSpMkLst>
        </pc:grpChg>
        <pc:grpChg chg="add del">
          <ac:chgData name="Trevor Ndegwa" userId="344348ab7c7bd083" providerId="LiveId" clId="{AB22F75A-5F92-4831-8DEF-FD0F553DC862}" dt="2026-02-02T15:47:32.703" v="14836" actId="26606"/>
          <ac:grpSpMkLst>
            <pc:docMk/>
            <pc:sldMk cId="297080549" sldId="267"/>
            <ac:grpSpMk id="22" creationId="{9EED3885-4010-4FBE-A045-DC59CAE78290}"/>
          </ac:grpSpMkLst>
        </pc:grpChg>
        <pc:grpChg chg="add del">
          <ac:chgData name="Trevor Ndegwa" userId="344348ab7c7bd083" providerId="LiveId" clId="{AB22F75A-5F92-4831-8DEF-FD0F553DC862}" dt="2026-02-02T15:47:32.703" v="14836" actId="26606"/>
          <ac:grpSpMkLst>
            <pc:docMk/>
            <pc:sldMk cId="297080549" sldId="267"/>
            <ac:grpSpMk id="30" creationId="{70E3F9FC-BB7B-433D-8A4F-1BCFA582E019}"/>
          </ac:grpSpMkLst>
        </pc:grpChg>
      </pc:sldChg>
    </pc:docChg>
  </pc:docChgLst>
</pc:chgInfo>
</file>

<file path=ppt/diagrams/_rels/data3.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1FFBABD0-5C32-4DA6-ABB7-1B8E05006F91}" type="doc">
      <dgm:prSet loTypeId="urn:microsoft.com/office/officeart/2005/8/layout/vList5" loCatId="list" qsTypeId="urn:microsoft.com/office/officeart/2005/8/quickstyle/simple1" qsCatId="simple" csTypeId="urn:microsoft.com/office/officeart/2005/8/colors/colorful5" csCatId="colorful" phldr="1"/>
      <dgm:spPr/>
      <dgm:t>
        <a:bodyPr/>
        <a:lstStyle/>
        <a:p>
          <a:endParaRPr lang="en-US"/>
        </a:p>
      </dgm:t>
    </dgm:pt>
    <dgm:pt modelId="{C5A2F9D4-1B52-4EBF-9968-6519A7307E4D}">
      <dgm:prSet/>
      <dgm:spPr/>
      <dgm:t>
        <a:bodyPr/>
        <a:lstStyle/>
        <a:p>
          <a:r>
            <a:rPr lang="en-GB" dirty="0"/>
            <a:t>The NHS Diabetes Prevention Programme (DPP) looks to minimise the risk of type 2 diabetes among adults who have been identified as at high risk </a:t>
          </a:r>
          <a:r>
            <a:rPr lang="en-GB" b="0" i="0" dirty="0"/>
            <a:t>(NHS Digital 2023)</a:t>
          </a:r>
          <a:r>
            <a:rPr lang="en-GB" dirty="0"/>
            <a:t>. </a:t>
          </a:r>
          <a:endParaRPr lang="en-US" dirty="0"/>
        </a:p>
      </dgm:t>
    </dgm:pt>
    <dgm:pt modelId="{41950F87-3D07-46DA-A5B1-FA727453E54B}" type="parTrans" cxnId="{1E02F1B7-64C9-4DD2-B63D-EDC04C77844C}">
      <dgm:prSet/>
      <dgm:spPr/>
      <dgm:t>
        <a:bodyPr/>
        <a:lstStyle/>
        <a:p>
          <a:endParaRPr lang="en-US"/>
        </a:p>
      </dgm:t>
    </dgm:pt>
    <dgm:pt modelId="{8919E489-3C1D-4713-B1D9-4A5B5285BC9A}" type="sibTrans" cxnId="{1E02F1B7-64C9-4DD2-B63D-EDC04C77844C}">
      <dgm:prSet/>
      <dgm:spPr/>
      <dgm:t>
        <a:bodyPr/>
        <a:lstStyle/>
        <a:p>
          <a:endParaRPr lang="en-US"/>
        </a:p>
      </dgm:t>
    </dgm:pt>
    <dgm:pt modelId="{BB932DBB-B10A-43D4-B0B5-50F825D429D4}">
      <dgm:prSet/>
      <dgm:spPr/>
      <dgm:t>
        <a:bodyPr/>
        <a:lstStyle/>
        <a:p>
          <a:r>
            <a:rPr lang="en-GB" dirty="0"/>
            <a:t>It is an approach that meshes health (via disease prevention), wellbeing (via self-management and behaviour change), and sustainability (through carrying out preventative care)</a:t>
          </a:r>
          <a:endParaRPr lang="en-US" dirty="0"/>
        </a:p>
      </dgm:t>
    </dgm:pt>
    <dgm:pt modelId="{E232AC2E-7009-4C20-862C-9D240229958D}" type="parTrans" cxnId="{83747F67-7A3F-44CA-AEFF-B84837C71DBA}">
      <dgm:prSet/>
      <dgm:spPr/>
      <dgm:t>
        <a:bodyPr/>
        <a:lstStyle/>
        <a:p>
          <a:endParaRPr lang="en-US"/>
        </a:p>
      </dgm:t>
    </dgm:pt>
    <dgm:pt modelId="{55770F90-F706-4029-8166-ABDE773BC3FB}" type="sibTrans" cxnId="{83747F67-7A3F-44CA-AEFF-B84837C71DBA}">
      <dgm:prSet/>
      <dgm:spPr/>
      <dgm:t>
        <a:bodyPr/>
        <a:lstStyle/>
        <a:p>
          <a:endParaRPr lang="en-US"/>
        </a:p>
      </dgm:t>
    </dgm:pt>
    <dgm:pt modelId="{EE9CD16F-904D-4743-BDA6-C6B8EF0F913D}">
      <dgm:prSet custT="1"/>
      <dgm:spPr/>
      <dgm:t>
        <a:bodyPr/>
        <a:lstStyle/>
        <a:p>
          <a:r>
            <a:rPr lang="en-US" sz="1400" dirty="0"/>
            <a:t>Interventions are to be delivered through digital channels as well as in communities to increase accessibility and engagement with the service in the long term.</a:t>
          </a:r>
        </a:p>
      </dgm:t>
    </dgm:pt>
    <dgm:pt modelId="{49920EDE-A29E-47CB-84AA-F63B0C56735A}" type="parTrans" cxnId="{590CDD08-0D21-477D-BF15-F11A109E77C5}">
      <dgm:prSet/>
      <dgm:spPr/>
      <dgm:t>
        <a:bodyPr/>
        <a:lstStyle/>
        <a:p>
          <a:endParaRPr lang="en-US"/>
        </a:p>
      </dgm:t>
    </dgm:pt>
    <dgm:pt modelId="{4EFAC855-EC98-4ED4-B332-7B3DFBC772DD}" type="sibTrans" cxnId="{590CDD08-0D21-477D-BF15-F11A109E77C5}">
      <dgm:prSet/>
      <dgm:spPr/>
      <dgm:t>
        <a:bodyPr/>
        <a:lstStyle/>
        <a:p>
          <a:endParaRPr lang="en-US"/>
        </a:p>
      </dgm:t>
    </dgm:pt>
    <dgm:pt modelId="{9A48AB60-F95F-4CE9-A292-C9C27B6F94A5}">
      <dgm:prSet/>
      <dgm:spPr/>
      <dgm:t>
        <a:bodyPr/>
        <a:lstStyle/>
        <a:p>
          <a:r>
            <a:rPr lang="en-US" dirty="0"/>
            <a:t>Furthermore, the preventative approach is also beneficial in improving population health outcomes while reducing the future demand on NHS services.</a:t>
          </a:r>
        </a:p>
      </dgm:t>
    </dgm:pt>
    <dgm:pt modelId="{5C985CD0-8827-4F17-A427-781A880C5A80}" type="parTrans" cxnId="{5B3C9AD4-0E53-4C92-A397-A89D613C3335}">
      <dgm:prSet/>
      <dgm:spPr/>
      <dgm:t>
        <a:bodyPr/>
        <a:lstStyle/>
        <a:p>
          <a:endParaRPr lang="en-US"/>
        </a:p>
      </dgm:t>
    </dgm:pt>
    <dgm:pt modelId="{73267909-2566-4507-A078-4C74FB47286D}" type="sibTrans" cxnId="{5B3C9AD4-0E53-4C92-A397-A89D613C3335}">
      <dgm:prSet/>
      <dgm:spPr/>
      <dgm:t>
        <a:bodyPr/>
        <a:lstStyle/>
        <a:p>
          <a:endParaRPr lang="en-US"/>
        </a:p>
      </dgm:t>
    </dgm:pt>
    <dgm:pt modelId="{AC35E31E-B418-467D-9F55-0DC6180B24E1}" type="pres">
      <dgm:prSet presAssocID="{1FFBABD0-5C32-4DA6-ABB7-1B8E05006F91}" presName="Name0" presStyleCnt="0">
        <dgm:presLayoutVars>
          <dgm:dir/>
          <dgm:animLvl val="lvl"/>
          <dgm:resizeHandles val="exact"/>
        </dgm:presLayoutVars>
      </dgm:prSet>
      <dgm:spPr/>
    </dgm:pt>
    <dgm:pt modelId="{25402116-DC87-43FF-B3D6-5718FB5AF621}" type="pres">
      <dgm:prSet presAssocID="{C5A2F9D4-1B52-4EBF-9968-6519A7307E4D}" presName="linNode" presStyleCnt="0"/>
      <dgm:spPr/>
    </dgm:pt>
    <dgm:pt modelId="{4FD8D89F-44FE-472D-B0AC-47A293EF7221}" type="pres">
      <dgm:prSet presAssocID="{C5A2F9D4-1B52-4EBF-9968-6519A7307E4D}" presName="parentText" presStyleLbl="node1" presStyleIdx="0" presStyleCnt="3">
        <dgm:presLayoutVars>
          <dgm:chMax val="1"/>
          <dgm:bulletEnabled val="1"/>
        </dgm:presLayoutVars>
      </dgm:prSet>
      <dgm:spPr/>
    </dgm:pt>
    <dgm:pt modelId="{EE21050A-A8CB-405A-8B5A-9438D6648580}" type="pres">
      <dgm:prSet presAssocID="{8919E489-3C1D-4713-B1D9-4A5B5285BC9A}" presName="sp" presStyleCnt="0"/>
      <dgm:spPr/>
    </dgm:pt>
    <dgm:pt modelId="{7FFBC46C-F0CE-49F2-85BE-81ED1AFD3664}" type="pres">
      <dgm:prSet presAssocID="{BB932DBB-B10A-43D4-B0B5-50F825D429D4}" presName="linNode" presStyleCnt="0"/>
      <dgm:spPr/>
    </dgm:pt>
    <dgm:pt modelId="{58F00861-CD29-47A5-857E-FE2719E40941}" type="pres">
      <dgm:prSet presAssocID="{BB932DBB-B10A-43D4-B0B5-50F825D429D4}" presName="parentText" presStyleLbl="node1" presStyleIdx="1" presStyleCnt="3">
        <dgm:presLayoutVars>
          <dgm:chMax val="1"/>
          <dgm:bulletEnabled val="1"/>
        </dgm:presLayoutVars>
      </dgm:prSet>
      <dgm:spPr/>
    </dgm:pt>
    <dgm:pt modelId="{B6BB92BD-B3D8-42FD-982C-57883963456C}" type="pres">
      <dgm:prSet presAssocID="{BB932DBB-B10A-43D4-B0B5-50F825D429D4}" presName="descendantText" presStyleLbl="alignAccFollowNode1" presStyleIdx="0" presStyleCnt="1">
        <dgm:presLayoutVars>
          <dgm:bulletEnabled val="1"/>
        </dgm:presLayoutVars>
      </dgm:prSet>
      <dgm:spPr/>
    </dgm:pt>
    <dgm:pt modelId="{0080BDB4-6E95-4A5C-87E5-A4094DD97BB6}" type="pres">
      <dgm:prSet presAssocID="{55770F90-F706-4029-8166-ABDE773BC3FB}" presName="sp" presStyleCnt="0"/>
      <dgm:spPr/>
    </dgm:pt>
    <dgm:pt modelId="{3F5D0211-29E1-429D-9A2B-B51061E8897E}" type="pres">
      <dgm:prSet presAssocID="{9A48AB60-F95F-4CE9-A292-C9C27B6F94A5}" presName="linNode" presStyleCnt="0"/>
      <dgm:spPr/>
    </dgm:pt>
    <dgm:pt modelId="{68DAC445-9FCF-4454-A806-882DDE479CC9}" type="pres">
      <dgm:prSet presAssocID="{9A48AB60-F95F-4CE9-A292-C9C27B6F94A5}" presName="parentText" presStyleLbl="node1" presStyleIdx="2" presStyleCnt="3">
        <dgm:presLayoutVars>
          <dgm:chMax val="1"/>
          <dgm:bulletEnabled val="1"/>
        </dgm:presLayoutVars>
      </dgm:prSet>
      <dgm:spPr/>
    </dgm:pt>
  </dgm:ptLst>
  <dgm:cxnLst>
    <dgm:cxn modelId="{590CDD08-0D21-477D-BF15-F11A109E77C5}" srcId="{BB932DBB-B10A-43D4-B0B5-50F825D429D4}" destId="{EE9CD16F-904D-4743-BDA6-C6B8EF0F913D}" srcOrd="0" destOrd="0" parTransId="{49920EDE-A29E-47CB-84AA-F63B0C56735A}" sibTransId="{4EFAC855-EC98-4ED4-B332-7B3DFBC772DD}"/>
    <dgm:cxn modelId="{683D5647-EC14-4C61-8DFD-9592C4B9F127}" type="presOf" srcId="{EE9CD16F-904D-4743-BDA6-C6B8EF0F913D}" destId="{B6BB92BD-B3D8-42FD-982C-57883963456C}" srcOrd="0" destOrd="0" presId="urn:microsoft.com/office/officeart/2005/8/layout/vList5"/>
    <dgm:cxn modelId="{83747F67-7A3F-44CA-AEFF-B84837C71DBA}" srcId="{1FFBABD0-5C32-4DA6-ABB7-1B8E05006F91}" destId="{BB932DBB-B10A-43D4-B0B5-50F825D429D4}" srcOrd="1" destOrd="0" parTransId="{E232AC2E-7009-4C20-862C-9D240229958D}" sibTransId="{55770F90-F706-4029-8166-ABDE773BC3FB}"/>
    <dgm:cxn modelId="{FD0C337F-886E-4944-87D0-9086838F22CE}" type="presOf" srcId="{BB932DBB-B10A-43D4-B0B5-50F825D429D4}" destId="{58F00861-CD29-47A5-857E-FE2719E40941}" srcOrd="0" destOrd="0" presId="urn:microsoft.com/office/officeart/2005/8/layout/vList5"/>
    <dgm:cxn modelId="{1E02F1B7-64C9-4DD2-B63D-EDC04C77844C}" srcId="{1FFBABD0-5C32-4DA6-ABB7-1B8E05006F91}" destId="{C5A2F9D4-1B52-4EBF-9968-6519A7307E4D}" srcOrd="0" destOrd="0" parTransId="{41950F87-3D07-46DA-A5B1-FA727453E54B}" sibTransId="{8919E489-3C1D-4713-B1D9-4A5B5285BC9A}"/>
    <dgm:cxn modelId="{5B3C9AD4-0E53-4C92-A397-A89D613C3335}" srcId="{1FFBABD0-5C32-4DA6-ABB7-1B8E05006F91}" destId="{9A48AB60-F95F-4CE9-A292-C9C27B6F94A5}" srcOrd="2" destOrd="0" parTransId="{5C985CD0-8827-4F17-A427-781A880C5A80}" sibTransId="{73267909-2566-4507-A078-4C74FB47286D}"/>
    <dgm:cxn modelId="{40E8EDD6-F230-4A34-842C-D580D60608A5}" type="presOf" srcId="{9A48AB60-F95F-4CE9-A292-C9C27B6F94A5}" destId="{68DAC445-9FCF-4454-A806-882DDE479CC9}" srcOrd="0" destOrd="0" presId="urn:microsoft.com/office/officeart/2005/8/layout/vList5"/>
    <dgm:cxn modelId="{6249FDE3-6EF9-4B41-911A-94E0042DCFCD}" type="presOf" srcId="{C5A2F9D4-1B52-4EBF-9968-6519A7307E4D}" destId="{4FD8D89F-44FE-472D-B0AC-47A293EF7221}" srcOrd="0" destOrd="0" presId="urn:microsoft.com/office/officeart/2005/8/layout/vList5"/>
    <dgm:cxn modelId="{4F8D58F4-2624-4BE2-81A5-B992DD0CDA21}" type="presOf" srcId="{1FFBABD0-5C32-4DA6-ABB7-1B8E05006F91}" destId="{AC35E31E-B418-467D-9F55-0DC6180B24E1}" srcOrd="0" destOrd="0" presId="urn:microsoft.com/office/officeart/2005/8/layout/vList5"/>
    <dgm:cxn modelId="{514C6F00-7A29-48A1-9624-E778B0EE7369}" type="presParOf" srcId="{AC35E31E-B418-467D-9F55-0DC6180B24E1}" destId="{25402116-DC87-43FF-B3D6-5718FB5AF621}" srcOrd="0" destOrd="0" presId="urn:microsoft.com/office/officeart/2005/8/layout/vList5"/>
    <dgm:cxn modelId="{AA6B8CBF-EC8C-4F8B-AEA1-271B1E2B5DBD}" type="presParOf" srcId="{25402116-DC87-43FF-B3D6-5718FB5AF621}" destId="{4FD8D89F-44FE-472D-B0AC-47A293EF7221}" srcOrd="0" destOrd="0" presId="urn:microsoft.com/office/officeart/2005/8/layout/vList5"/>
    <dgm:cxn modelId="{DD69E4F2-4DF6-4618-964D-B3B506C4C630}" type="presParOf" srcId="{AC35E31E-B418-467D-9F55-0DC6180B24E1}" destId="{EE21050A-A8CB-405A-8B5A-9438D6648580}" srcOrd="1" destOrd="0" presId="urn:microsoft.com/office/officeart/2005/8/layout/vList5"/>
    <dgm:cxn modelId="{0E1EC9AE-7243-431C-A3F3-FF6E15FF9D83}" type="presParOf" srcId="{AC35E31E-B418-467D-9F55-0DC6180B24E1}" destId="{7FFBC46C-F0CE-49F2-85BE-81ED1AFD3664}" srcOrd="2" destOrd="0" presId="urn:microsoft.com/office/officeart/2005/8/layout/vList5"/>
    <dgm:cxn modelId="{BA9FDEA7-83D3-494D-B22D-8BB41430959D}" type="presParOf" srcId="{7FFBC46C-F0CE-49F2-85BE-81ED1AFD3664}" destId="{58F00861-CD29-47A5-857E-FE2719E40941}" srcOrd="0" destOrd="0" presId="urn:microsoft.com/office/officeart/2005/8/layout/vList5"/>
    <dgm:cxn modelId="{426B563D-B175-45F7-AA74-6D1E923AD7D9}" type="presParOf" srcId="{7FFBC46C-F0CE-49F2-85BE-81ED1AFD3664}" destId="{B6BB92BD-B3D8-42FD-982C-57883963456C}" srcOrd="1" destOrd="0" presId="urn:microsoft.com/office/officeart/2005/8/layout/vList5"/>
    <dgm:cxn modelId="{3058AEE4-0ABE-4025-BEFC-690AB5A95C69}" type="presParOf" srcId="{AC35E31E-B418-467D-9F55-0DC6180B24E1}" destId="{0080BDB4-6E95-4A5C-87E5-A4094DD97BB6}" srcOrd="3" destOrd="0" presId="urn:microsoft.com/office/officeart/2005/8/layout/vList5"/>
    <dgm:cxn modelId="{4D3FF4A2-3726-4491-855F-B4CE9DD0A098}" type="presParOf" srcId="{AC35E31E-B418-467D-9F55-0DC6180B24E1}" destId="{3F5D0211-29E1-429D-9A2B-B51061E8897E}" srcOrd="4" destOrd="0" presId="urn:microsoft.com/office/officeart/2005/8/layout/vList5"/>
    <dgm:cxn modelId="{1CCC98F5-6A6A-4772-89B6-D36C365D1FCA}" type="presParOf" srcId="{3F5D0211-29E1-429D-9A2B-B51061E8897E}" destId="{68DAC445-9FCF-4454-A806-882DDE479CC9}"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8AC5D98-1EE1-4A68-869E-FD3930AED305}"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D6952823-835D-42B5-99E0-2DE91A9255D8}">
      <dgm:prSet/>
      <dgm:spPr/>
      <dgm:t>
        <a:bodyPr/>
        <a:lstStyle/>
        <a:p>
          <a:r>
            <a:rPr lang="en-GB"/>
            <a:t>Inequalities in health services and outcomes continue despite universal NHS coverage.</a:t>
          </a:r>
          <a:endParaRPr lang="en-US"/>
        </a:p>
      </dgm:t>
    </dgm:pt>
    <dgm:pt modelId="{FF88A7B4-0065-4A55-B1AC-21ADB1CD6C2B}" type="parTrans" cxnId="{3F9857A1-805F-4024-B833-4B1AB887ECF5}">
      <dgm:prSet/>
      <dgm:spPr/>
      <dgm:t>
        <a:bodyPr/>
        <a:lstStyle/>
        <a:p>
          <a:endParaRPr lang="en-US"/>
        </a:p>
      </dgm:t>
    </dgm:pt>
    <dgm:pt modelId="{0566E668-A878-46C4-866D-660B51849497}" type="sibTrans" cxnId="{3F9857A1-805F-4024-B833-4B1AB887ECF5}">
      <dgm:prSet/>
      <dgm:spPr/>
      <dgm:t>
        <a:bodyPr/>
        <a:lstStyle/>
        <a:p>
          <a:endParaRPr lang="en-US"/>
        </a:p>
      </dgm:t>
    </dgm:pt>
    <dgm:pt modelId="{A2C45721-0040-44EF-B40F-6D07192E3504}">
      <dgm:prSet/>
      <dgm:spPr/>
      <dgm:t>
        <a:bodyPr/>
        <a:lstStyle/>
        <a:p>
          <a:r>
            <a:rPr lang="en-GB"/>
            <a:t>It is driven by ethnic, socioeconomic, and geographical challenges.</a:t>
          </a:r>
          <a:endParaRPr lang="en-US"/>
        </a:p>
      </dgm:t>
    </dgm:pt>
    <dgm:pt modelId="{A19B114A-7BED-4253-80E4-664A76D5AC74}" type="parTrans" cxnId="{2684CAE4-7A36-4ECC-83A0-CE3265D1E0BF}">
      <dgm:prSet/>
      <dgm:spPr/>
      <dgm:t>
        <a:bodyPr/>
        <a:lstStyle/>
        <a:p>
          <a:endParaRPr lang="en-US"/>
        </a:p>
      </dgm:t>
    </dgm:pt>
    <dgm:pt modelId="{ACE9297E-B453-4E41-9FCE-88682E9182BE}" type="sibTrans" cxnId="{2684CAE4-7A36-4ECC-83A0-CE3265D1E0BF}">
      <dgm:prSet/>
      <dgm:spPr/>
      <dgm:t>
        <a:bodyPr/>
        <a:lstStyle/>
        <a:p>
          <a:endParaRPr lang="en-US"/>
        </a:p>
      </dgm:t>
    </dgm:pt>
    <dgm:pt modelId="{69D1A75B-6B27-48B3-A4E1-F5D38130A98E}">
      <dgm:prSet/>
      <dgm:spPr/>
      <dgm:t>
        <a:bodyPr/>
        <a:lstStyle/>
        <a:p>
          <a:r>
            <a:rPr lang="en-GB"/>
            <a:t>Deprivation creates a social gradient where having positive health outcomes is dependent on one having a strong economic status.</a:t>
          </a:r>
          <a:endParaRPr lang="en-US"/>
        </a:p>
      </dgm:t>
    </dgm:pt>
    <dgm:pt modelId="{A2C71FB9-7FF3-405B-980E-8DDC7B256166}" type="parTrans" cxnId="{AD644B10-3448-48DB-BEFE-679DB5624476}">
      <dgm:prSet/>
      <dgm:spPr/>
      <dgm:t>
        <a:bodyPr/>
        <a:lstStyle/>
        <a:p>
          <a:endParaRPr lang="en-US"/>
        </a:p>
      </dgm:t>
    </dgm:pt>
    <dgm:pt modelId="{D5A50170-F403-4D2F-B280-2556AC63588D}" type="sibTrans" cxnId="{AD644B10-3448-48DB-BEFE-679DB5624476}">
      <dgm:prSet/>
      <dgm:spPr/>
      <dgm:t>
        <a:bodyPr/>
        <a:lstStyle/>
        <a:p>
          <a:endParaRPr lang="en-US"/>
        </a:p>
      </dgm:t>
    </dgm:pt>
    <dgm:pt modelId="{93CE16CA-2D75-4974-A279-1206CDDAB7E5}">
      <dgm:prSet/>
      <dgm:spPr/>
      <dgm:t>
        <a:bodyPr/>
        <a:lstStyle/>
        <a:p>
          <a:r>
            <a:rPr lang="en-GB" dirty="0"/>
            <a:t>Care delivery that is equitable is hindered by digital exclusion and the unequal distribution of resources.</a:t>
          </a:r>
          <a:endParaRPr lang="en-US" dirty="0"/>
        </a:p>
      </dgm:t>
    </dgm:pt>
    <dgm:pt modelId="{16A72607-1B4B-46EA-9270-B35681F21789}" type="parTrans" cxnId="{5399AC1C-789D-4D86-9FE6-5B75DA40225E}">
      <dgm:prSet/>
      <dgm:spPr/>
      <dgm:t>
        <a:bodyPr/>
        <a:lstStyle/>
        <a:p>
          <a:endParaRPr lang="en-US"/>
        </a:p>
      </dgm:t>
    </dgm:pt>
    <dgm:pt modelId="{712AC37E-A772-482F-B14B-E289923F4521}" type="sibTrans" cxnId="{5399AC1C-789D-4D86-9FE6-5B75DA40225E}">
      <dgm:prSet/>
      <dgm:spPr/>
      <dgm:t>
        <a:bodyPr/>
        <a:lstStyle/>
        <a:p>
          <a:endParaRPr lang="en-US"/>
        </a:p>
      </dgm:t>
    </dgm:pt>
    <dgm:pt modelId="{2490E8CC-A1DC-473C-911A-E18979DC0B2B}" type="pres">
      <dgm:prSet presAssocID="{E8AC5D98-1EE1-4A68-869E-FD3930AED305}" presName="linear" presStyleCnt="0">
        <dgm:presLayoutVars>
          <dgm:animLvl val="lvl"/>
          <dgm:resizeHandles val="exact"/>
        </dgm:presLayoutVars>
      </dgm:prSet>
      <dgm:spPr/>
    </dgm:pt>
    <dgm:pt modelId="{D7EE4A92-FE93-40F3-A0FD-0F98CF771BE5}" type="pres">
      <dgm:prSet presAssocID="{D6952823-835D-42B5-99E0-2DE91A9255D8}" presName="parentText" presStyleLbl="node1" presStyleIdx="0" presStyleCnt="4">
        <dgm:presLayoutVars>
          <dgm:chMax val="0"/>
          <dgm:bulletEnabled val="1"/>
        </dgm:presLayoutVars>
      </dgm:prSet>
      <dgm:spPr/>
    </dgm:pt>
    <dgm:pt modelId="{5656D034-BA65-4151-97C7-12A62773F7A1}" type="pres">
      <dgm:prSet presAssocID="{0566E668-A878-46C4-866D-660B51849497}" presName="spacer" presStyleCnt="0"/>
      <dgm:spPr/>
    </dgm:pt>
    <dgm:pt modelId="{8957FA73-14C0-4054-A9D7-76A51971028D}" type="pres">
      <dgm:prSet presAssocID="{A2C45721-0040-44EF-B40F-6D07192E3504}" presName="parentText" presStyleLbl="node1" presStyleIdx="1" presStyleCnt="4">
        <dgm:presLayoutVars>
          <dgm:chMax val="0"/>
          <dgm:bulletEnabled val="1"/>
        </dgm:presLayoutVars>
      </dgm:prSet>
      <dgm:spPr/>
    </dgm:pt>
    <dgm:pt modelId="{4CDA7088-1D92-40C2-B944-5D654550968A}" type="pres">
      <dgm:prSet presAssocID="{ACE9297E-B453-4E41-9FCE-88682E9182BE}" presName="spacer" presStyleCnt="0"/>
      <dgm:spPr/>
    </dgm:pt>
    <dgm:pt modelId="{AB68E279-B9B0-48FB-8BCA-8739CE047712}" type="pres">
      <dgm:prSet presAssocID="{69D1A75B-6B27-48B3-A4E1-F5D38130A98E}" presName="parentText" presStyleLbl="node1" presStyleIdx="2" presStyleCnt="4">
        <dgm:presLayoutVars>
          <dgm:chMax val="0"/>
          <dgm:bulletEnabled val="1"/>
        </dgm:presLayoutVars>
      </dgm:prSet>
      <dgm:spPr/>
    </dgm:pt>
    <dgm:pt modelId="{854F5CAA-49E7-4625-BB6C-BBB6BC1277BD}" type="pres">
      <dgm:prSet presAssocID="{D5A50170-F403-4D2F-B280-2556AC63588D}" presName="spacer" presStyleCnt="0"/>
      <dgm:spPr/>
    </dgm:pt>
    <dgm:pt modelId="{2C2AE50E-14C3-4787-A8B4-8DEEFBF0C725}" type="pres">
      <dgm:prSet presAssocID="{93CE16CA-2D75-4974-A279-1206CDDAB7E5}" presName="parentText" presStyleLbl="node1" presStyleIdx="3" presStyleCnt="4">
        <dgm:presLayoutVars>
          <dgm:chMax val="0"/>
          <dgm:bulletEnabled val="1"/>
        </dgm:presLayoutVars>
      </dgm:prSet>
      <dgm:spPr/>
    </dgm:pt>
  </dgm:ptLst>
  <dgm:cxnLst>
    <dgm:cxn modelId="{AD644B10-3448-48DB-BEFE-679DB5624476}" srcId="{E8AC5D98-1EE1-4A68-869E-FD3930AED305}" destId="{69D1A75B-6B27-48B3-A4E1-F5D38130A98E}" srcOrd="2" destOrd="0" parTransId="{A2C71FB9-7FF3-405B-980E-8DDC7B256166}" sibTransId="{D5A50170-F403-4D2F-B280-2556AC63588D}"/>
    <dgm:cxn modelId="{5399AC1C-789D-4D86-9FE6-5B75DA40225E}" srcId="{E8AC5D98-1EE1-4A68-869E-FD3930AED305}" destId="{93CE16CA-2D75-4974-A279-1206CDDAB7E5}" srcOrd="3" destOrd="0" parTransId="{16A72607-1B4B-46EA-9270-B35681F21789}" sibTransId="{712AC37E-A772-482F-B14B-E289923F4521}"/>
    <dgm:cxn modelId="{DBFDD41D-D05C-4BE9-87BC-CC1901865BF5}" type="presOf" srcId="{69D1A75B-6B27-48B3-A4E1-F5D38130A98E}" destId="{AB68E279-B9B0-48FB-8BCA-8739CE047712}" srcOrd="0" destOrd="0" presId="urn:microsoft.com/office/officeart/2005/8/layout/vList2"/>
    <dgm:cxn modelId="{8F8DB138-AFB3-4047-9A2A-69AFEFACC7D6}" type="presOf" srcId="{93CE16CA-2D75-4974-A279-1206CDDAB7E5}" destId="{2C2AE50E-14C3-4787-A8B4-8DEEFBF0C725}" srcOrd="0" destOrd="0" presId="urn:microsoft.com/office/officeart/2005/8/layout/vList2"/>
    <dgm:cxn modelId="{1FAEFE72-307E-41BF-987E-939AF86BE3D8}" type="presOf" srcId="{D6952823-835D-42B5-99E0-2DE91A9255D8}" destId="{D7EE4A92-FE93-40F3-A0FD-0F98CF771BE5}" srcOrd="0" destOrd="0" presId="urn:microsoft.com/office/officeart/2005/8/layout/vList2"/>
    <dgm:cxn modelId="{3F9857A1-805F-4024-B833-4B1AB887ECF5}" srcId="{E8AC5D98-1EE1-4A68-869E-FD3930AED305}" destId="{D6952823-835D-42B5-99E0-2DE91A9255D8}" srcOrd="0" destOrd="0" parTransId="{FF88A7B4-0065-4A55-B1AC-21ADB1CD6C2B}" sibTransId="{0566E668-A878-46C4-866D-660B51849497}"/>
    <dgm:cxn modelId="{0D76DFA5-353E-4F87-9385-445E4E0DE9B5}" type="presOf" srcId="{A2C45721-0040-44EF-B40F-6D07192E3504}" destId="{8957FA73-14C0-4054-A9D7-76A51971028D}" srcOrd="0" destOrd="0" presId="urn:microsoft.com/office/officeart/2005/8/layout/vList2"/>
    <dgm:cxn modelId="{9A7A97B0-F42E-4529-A918-EA1248991C49}" type="presOf" srcId="{E8AC5D98-1EE1-4A68-869E-FD3930AED305}" destId="{2490E8CC-A1DC-473C-911A-E18979DC0B2B}" srcOrd="0" destOrd="0" presId="urn:microsoft.com/office/officeart/2005/8/layout/vList2"/>
    <dgm:cxn modelId="{2684CAE4-7A36-4ECC-83A0-CE3265D1E0BF}" srcId="{E8AC5D98-1EE1-4A68-869E-FD3930AED305}" destId="{A2C45721-0040-44EF-B40F-6D07192E3504}" srcOrd="1" destOrd="0" parTransId="{A19B114A-7BED-4253-80E4-664A76D5AC74}" sibTransId="{ACE9297E-B453-4E41-9FCE-88682E9182BE}"/>
    <dgm:cxn modelId="{7C873BF0-8A52-411F-8CFE-28BC14D33EA0}" type="presParOf" srcId="{2490E8CC-A1DC-473C-911A-E18979DC0B2B}" destId="{D7EE4A92-FE93-40F3-A0FD-0F98CF771BE5}" srcOrd="0" destOrd="0" presId="urn:microsoft.com/office/officeart/2005/8/layout/vList2"/>
    <dgm:cxn modelId="{E50C1BC2-FDFB-463B-853C-AECB03E84292}" type="presParOf" srcId="{2490E8CC-A1DC-473C-911A-E18979DC0B2B}" destId="{5656D034-BA65-4151-97C7-12A62773F7A1}" srcOrd="1" destOrd="0" presId="urn:microsoft.com/office/officeart/2005/8/layout/vList2"/>
    <dgm:cxn modelId="{63264B46-B31A-4FD3-A897-7ED0D23C71AF}" type="presParOf" srcId="{2490E8CC-A1DC-473C-911A-E18979DC0B2B}" destId="{8957FA73-14C0-4054-A9D7-76A51971028D}" srcOrd="2" destOrd="0" presId="urn:microsoft.com/office/officeart/2005/8/layout/vList2"/>
    <dgm:cxn modelId="{8AEC3697-3519-41F6-83EE-B7ECFB1BC2EE}" type="presParOf" srcId="{2490E8CC-A1DC-473C-911A-E18979DC0B2B}" destId="{4CDA7088-1D92-40C2-B944-5D654550968A}" srcOrd="3" destOrd="0" presId="urn:microsoft.com/office/officeart/2005/8/layout/vList2"/>
    <dgm:cxn modelId="{9BCF1D2B-162C-4088-A9C4-1BC1B0ED4563}" type="presParOf" srcId="{2490E8CC-A1DC-473C-911A-E18979DC0B2B}" destId="{AB68E279-B9B0-48FB-8BCA-8739CE047712}" srcOrd="4" destOrd="0" presId="urn:microsoft.com/office/officeart/2005/8/layout/vList2"/>
    <dgm:cxn modelId="{45B356B6-7919-40EB-9A35-B8331B3C49A8}" type="presParOf" srcId="{2490E8CC-A1DC-473C-911A-E18979DC0B2B}" destId="{854F5CAA-49E7-4625-BB6C-BBB6BC1277BD}" srcOrd="5" destOrd="0" presId="urn:microsoft.com/office/officeart/2005/8/layout/vList2"/>
    <dgm:cxn modelId="{7A10DA6C-6A0A-4088-B54D-9F5BDAD2BF02}" type="presParOf" srcId="{2490E8CC-A1DC-473C-911A-E18979DC0B2B}" destId="{2C2AE50E-14C3-4787-A8B4-8DEEFBF0C725}"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6A0EB25-A975-4D90-9ABD-87BD8D17F64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432486E-92E0-406C-9235-F3C2FECEF088}">
      <dgm:prSet/>
      <dgm:spPr/>
      <dgm:t>
        <a:bodyPr/>
        <a:lstStyle/>
        <a:p>
          <a:r>
            <a:rPr lang="en-GB"/>
            <a:t>Integrating health, wellbeing, and sustainable development has significant benefits, that include:</a:t>
          </a:r>
          <a:endParaRPr lang="en-US"/>
        </a:p>
      </dgm:t>
    </dgm:pt>
    <dgm:pt modelId="{351A52FC-E521-4D36-BEA9-77FAAC50908C}" type="parTrans" cxnId="{BC96220C-B0DC-4D8B-A99E-977D8FB89368}">
      <dgm:prSet/>
      <dgm:spPr/>
      <dgm:t>
        <a:bodyPr/>
        <a:lstStyle/>
        <a:p>
          <a:endParaRPr lang="en-US"/>
        </a:p>
      </dgm:t>
    </dgm:pt>
    <dgm:pt modelId="{00C6D476-B087-4770-95D4-851C44EF61BA}" type="sibTrans" cxnId="{BC96220C-B0DC-4D8B-A99E-977D8FB89368}">
      <dgm:prSet/>
      <dgm:spPr/>
      <dgm:t>
        <a:bodyPr/>
        <a:lstStyle/>
        <a:p>
          <a:endParaRPr lang="en-US"/>
        </a:p>
      </dgm:t>
    </dgm:pt>
    <dgm:pt modelId="{68C5A2DD-E677-4DCE-A1C5-BB0DBDF412FA}">
      <dgm:prSet/>
      <dgm:spPr/>
      <dgm:t>
        <a:bodyPr/>
        <a:lstStyle/>
        <a:p>
          <a:r>
            <a:rPr lang="en-GB"/>
            <a:t>Improved population health’</a:t>
          </a:r>
          <a:endParaRPr lang="en-US"/>
        </a:p>
      </dgm:t>
    </dgm:pt>
    <dgm:pt modelId="{E18F89BD-D4ED-4DCA-8A59-F93F54625046}" type="parTrans" cxnId="{A812A5CF-A6EF-4608-8312-58E0182CA577}">
      <dgm:prSet/>
      <dgm:spPr/>
      <dgm:t>
        <a:bodyPr/>
        <a:lstStyle/>
        <a:p>
          <a:endParaRPr lang="en-US"/>
        </a:p>
      </dgm:t>
    </dgm:pt>
    <dgm:pt modelId="{3499261E-882C-4EDB-8771-A67A30CC63B2}" type="sibTrans" cxnId="{A812A5CF-A6EF-4608-8312-58E0182CA577}">
      <dgm:prSet/>
      <dgm:spPr/>
      <dgm:t>
        <a:bodyPr/>
        <a:lstStyle/>
        <a:p>
          <a:endParaRPr lang="en-US"/>
        </a:p>
      </dgm:t>
    </dgm:pt>
    <dgm:pt modelId="{B9D756CB-1156-4F75-A38C-C457ECB1CDCB}">
      <dgm:prSet/>
      <dgm:spPr/>
      <dgm:t>
        <a:bodyPr/>
        <a:lstStyle/>
        <a:p>
          <a:r>
            <a:rPr lang="en-GB"/>
            <a:t>Reduced inequalities</a:t>
          </a:r>
          <a:endParaRPr lang="en-US"/>
        </a:p>
      </dgm:t>
    </dgm:pt>
    <dgm:pt modelId="{A42C3A08-E779-4F08-99D6-BF29E7D3BD6C}" type="parTrans" cxnId="{E9356EA9-3324-4BB9-8B43-FBA121C06221}">
      <dgm:prSet/>
      <dgm:spPr/>
      <dgm:t>
        <a:bodyPr/>
        <a:lstStyle/>
        <a:p>
          <a:endParaRPr lang="en-US"/>
        </a:p>
      </dgm:t>
    </dgm:pt>
    <dgm:pt modelId="{1EC043EE-165D-4D56-8303-E18C603B08F6}" type="sibTrans" cxnId="{E9356EA9-3324-4BB9-8B43-FBA121C06221}">
      <dgm:prSet/>
      <dgm:spPr/>
      <dgm:t>
        <a:bodyPr/>
        <a:lstStyle/>
        <a:p>
          <a:endParaRPr lang="en-US"/>
        </a:p>
      </dgm:t>
    </dgm:pt>
    <dgm:pt modelId="{D54F596D-3C7F-47F6-BDAD-EB5C0213C7DF}">
      <dgm:prSet/>
      <dgm:spPr/>
      <dgm:t>
        <a:bodyPr/>
        <a:lstStyle/>
        <a:p>
          <a:r>
            <a:rPr lang="en-GB"/>
            <a:t>Services that are resilient</a:t>
          </a:r>
          <a:endParaRPr lang="en-US"/>
        </a:p>
      </dgm:t>
    </dgm:pt>
    <dgm:pt modelId="{D12291C7-03E2-4339-8DB8-C538EBEDFA6C}" type="parTrans" cxnId="{CCD280E6-8D3C-4E89-A0C4-13F744D0EF9A}">
      <dgm:prSet/>
      <dgm:spPr/>
      <dgm:t>
        <a:bodyPr/>
        <a:lstStyle/>
        <a:p>
          <a:endParaRPr lang="en-US"/>
        </a:p>
      </dgm:t>
    </dgm:pt>
    <dgm:pt modelId="{E7A31D06-216E-4621-8AD3-655820436FE6}" type="sibTrans" cxnId="{CCD280E6-8D3C-4E89-A0C4-13F744D0EF9A}">
      <dgm:prSet/>
      <dgm:spPr/>
      <dgm:t>
        <a:bodyPr/>
        <a:lstStyle/>
        <a:p>
          <a:endParaRPr lang="en-US"/>
        </a:p>
      </dgm:t>
    </dgm:pt>
    <dgm:pt modelId="{31E7135B-2FDF-4AB2-B6F2-6C7BD690BD4F}">
      <dgm:prSet/>
      <dgm:spPr/>
      <dgm:t>
        <a:bodyPr/>
        <a:lstStyle/>
        <a:p>
          <a:r>
            <a:rPr lang="en-GB"/>
            <a:t>The implementation challenges stem from difficulties in getting meaningful funding, inadequate human resources within the workforce, and overall complexity of the system</a:t>
          </a:r>
          <a:endParaRPr lang="en-US"/>
        </a:p>
      </dgm:t>
    </dgm:pt>
    <dgm:pt modelId="{6195013A-4E36-4C06-AC8A-1B72AD55F242}" type="parTrans" cxnId="{DD58D018-C134-458D-8856-CCFE0278D51B}">
      <dgm:prSet/>
      <dgm:spPr/>
      <dgm:t>
        <a:bodyPr/>
        <a:lstStyle/>
        <a:p>
          <a:endParaRPr lang="en-US"/>
        </a:p>
      </dgm:t>
    </dgm:pt>
    <dgm:pt modelId="{48A71AED-1868-4C6A-B78A-0447132B8735}" type="sibTrans" cxnId="{DD58D018-C134-458D-8856-CCFE0278D51B}">
      <dgm:prSet/>
      <dgm:spPr/>
      <dgm:t>
        <a:bodyPr/>
        <a:lstStyle/>
        <a:p>
          <a:endParaRPr lang="en-US"/>
        </a:p>
      </dgm:t>
    </dgm:pt>
    <dgm:pt modelId="{2E0C3297-4901-4829-AB85-72852AF802F2}">
      <dgm:prSet/>
      <dgm:spPr/>
      <dgm:t>
        <a:bodyPr/>
        <a:lstStyle/>
        <a:p>
          <a:r>
            <a:rPr lang="en-GB" dirty="0"/>
            <a:t>To enmesh these principles in contemporary health and social care successfully requires long-term panning and cross-sector collaboration.</a:t>
          </a:r>
          <a:endParaRPr lang="en-US" dirty="0"/>
        </a:p>
      </dgm:t>
    </dgm:pt>
    <dgm:pt modelId="{4C9593CE-1C83-41F3-99D1-A7EBBC202B5B}" type="parTrans" cxnId="{8B9347C2-BD42-40C9-AF9C-D4E1A112A641}">
      <dgm:prSet/>
      <dgm:spPr/>
      <dgm:t>
        <a:bodyPr/>
        <a:lstStyle/>
        <a:p>
          <a:endParaRPr lang="en-US"/>
        </a:p>
      </dgm:t>
    </dgm:pt>
    <dgm:pt modelId="{0A135359-FED6-4D94-9A7C-5B6BF2528D2E}" type="sibTrans" cxnId="{8B9347C2-BD42-40C9-AF9C-D4E1A112A641}">
      <dgm:prSet/>
      <dgm:spPr/>
      <dgm:t>
        <a:bodyPr/>
        <a:lstStyle/>
        <a:p>
          <a:endParaRPr lang="en-US"/>
        </a:p>
      </dgm:t>
    </dgm:pt>
    <dgm:pt modelId="{F29168D9-88F0-498D-A6BC-162F10323B03}">
      <dgm:prSet/>
      <dgm:spPr/>
      <dgm:t>
        <a:bodyPr/>
        <a:lstStyle/>
        <a:p>
          <a:r>
            <a:rPr lang="en-GB"/>
            <a:t>Make any progress for the betterment of the future would necessitate the alignment of policy and theory to practice and its realities.</a:t>
          </a:r>
          <a:endParaRPr lang="en-US"/>
        </a:p>
      </dgm:t>
    </dgm:pt>
    <dgm:pt modelId="{6453E079-8CB3-44A7-A8B5-8491939AC447}" type="parTrans" cxnId="{810C2F78-7D07-425A-908B-1DA6EDAAD88E}">
      <dgm:prSet/>
      <dgm:spPr/>
      <dgm:t>
        <a:bodyPr/>
        <a:lstStyle/>
        <a:p>
          <a:endParaRPr lang="en-US"/>
        </a:p>
      </dgm:t>
    </dgm:pt>
    <dgm:pt modelId="{9FB280DE-B5E9-4B01-9215-6DD8731A3106}" type="sibTrans" cxnId="{810C2F78-7D07-425A-908B-1DA6EDAAD88E}">
      <dgm:prSet/>
      <dgm:spPr/>
      <dgm:t>
        <a:bodyPr/>
        <a:lstStyle/>
        <a:p>
          <a:endParaRPr lang="en-US"/>
        </a:p>
      </dgm:t>
    </dgm:pt>
    <dgm:pt modelId="{0E212869-7FD1-4AFB-83E0-2294F188B8AD}" type="pres">
      <dgm:prSet presAssocID="{96A0EB25-A975-4D90-9ABD-87BD8D17F643}" presName="root" presStyleCnt="0">
        <dgm:presLayoutVars>
          <dgm:dir/>
          <dgm:resizeHandles val="exact"/>
        </dgm:presLayoutVars>
      </dgm:prSet>
      <dgm:spPr/>
    </dgm:pt>
    <dgm:pt modelId="{255D1A11-AE7B-42BC-A5A1-B70E3ABD4719}" type="pres">
      <dgm:prSet presAssocID="{0432486E-92E0-406C-9235-F3C2FECEF088}" presName="compNode" presStyleCnt="0"/>
      <dgm:spPr/>
    </dgm:pt>
    <dgm:pt modelId="{6217B9DF-AEB3-4E37-95BE-0112335EDF0B}" type="pres">
      <dgm:prSet presAssocID="{0432486E-92E0-406C-9235-F3C2FECEF088}" presName="bgRect" presStyleLbl="bgShp" presStyleIdx="0" presStyleCnt="4"/>
      <dgm:spPr/>
    </dgm:pt>
    <dgm:pt modelId="{DF0AD15A-C2D3-4005-8E01-B4A28074ECC2}" type="pres">
      <dgm:prSet presAssocID="{0432486E-92E0-406C-9235-F3C2FECEF08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siness Growth"/>
        </a:ext>
      </dgm:extLst>
    </dgm:pt>
    <dgm:pt modelId="{C6F83478-F3E4-4691-A59A-11D5F606F465}" type="pres">
      <dgm:prSet presAssocID="{0432486E-92E0-406C-9235-F3C2FECEF088}" presName="spaceRect" presStyleCnt="0"/>
      <dgm:spPr/>
    </dgm:pt>
    <dgm:pt modelId="{71CD8406-6E37-4FF0-8508-431B5B6BFF2D}" type="pres">
      <dgm:prSet presAssocID="{0432486E-92E0-406C-9235-F3C2FECEF088}" presName="parTx" presStyleLbl="revTx" presStyleIdx="0" presStyleCnt="5">
        <dgm:presLayoutVars>
          <dgm:chMax val="0"/>
          <dgm:chPref val="0"/>
        </dgm:presLayoutVars>
      </dgm:prSet>
      <dgm:spPr/>
    </dgm:pt>
    <dgm:pt modelId="{CDAC26BE-0A00-4C74-9003-D8BD3B4A78B0}" type="pres">
      <dgm:prSet presAssocID="{0432486E-92E0-406C-9235-F3C2FECEF088}" presName="desTx" presStyleLbl="revTx" presStyleIdx="1" presStyleCnt="5">
        <dgm:presLayoutVars/>
      </dgm:prSet>
      <dgm:spPr/>
    </dgm:pt>
    <dgm:pt modelId="{719087BC-CCBF-48D6-B7DA-C0B767EC5D63}" type="pres">
      <dgm:prSet presAssocID="{00C6D476-B087-4770-95D4-851C44EF61BA}" presName="sibTrans" presStyleCnt="0"/>
      <dgm:spPr/>
    </dgm:pt>
    <dgm:pt modelId="{B78B2AE9-73AF-4D95-B1BB-1AF5BF4C6506}" type="pres">
      <dgm:prSet presAssocID="{31E7135B-2FDF-4AB2-B6F2-6C7BD690BD4F}" presName="compNode" presStyleCnt="0"/>
      <dgm:spPr/>
    </dgm:pt>
    <dgm:pt modelId="{3CDCD2B6-D5C4-476E-AA29-ECAD9E531F6B}" type="pres">
      <dgm:prSet presAssocID="{31E7135B-2FDF-4AB2-B6F2-6C7BD690BD4F}" presName="bgRect" presStyleLbl="bgShp" presStyleIdx="1" presStyleCnt="4"/>
      <dgm:spPr/>
    </dgm:pt>
    <dgm:pt modelId="{D4E3BAB2-3BDE-4E7D-8345-B05780437FBF}" type="pres">
      <dgm:prSet presAssocID="{31E7135B-2FDF-4AB2-B6F2-6C7BD690BD4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394448F7-73DC-4913-AEB2-198BF678F533}" type="pres">
      <dgm:prSet presAssocID="{31E7135B-2FDF-4AB2-B6F2-6C7BD690BD4F}" presName="spaceRect" presStyleCnt="0"/>
      <dgm:spPr/>
    </dgm:pt>
    <dgm:pt modelId="{A47D02FC-51F8-42BE-8284-A8BAF8CD69E7}" type="pres">
      <dgm:prSet presAssocID="{31E7135B-2FDF-4AB2-B6F2-6C7BD690BD4F}" presName="parTx" presStyleLbl="revTx" presStyleIdx="2" presStyleCnt="5">
        <dgm:presLayoutVars>
          <dgm:chMax val="0"/>
          <dgm:chPref val="0"/>
        </dgm:presLayoutVars>
      </dgm:prSet>
      <dgm:spPr/>
    </dgm:pt>
    <dgm:pt modelId="{5A4917E2-D3FC-4868-B6A9-23AD5804C0D1}" type="pres">
      <dgm:prSet presAssocID="{48A71AED-1868-4C6A-B78A-0447132B8735}" presName="sibTrans" presStyleCnt="0"/>
      <dgm:spPr/>
    </dgm:pt>
    <dgm:pt modelId="{C708BF78-D524-4969-92E9-BE1D03A664B5}" type="pres">
      <dgm:prSet presAssocID="{2E0C3297-4901-4829-AB85-72852AF802F2}" presName="compNode" presStyleCnt="0"/>
      <dgm:spPr/>
    </dgm:pt>
    <dgm:pt modelId="{9F95F408-887D-44F6-AE63-ECAE67F0E95B}" type="pres">
      <dgm:prSet presAssocID="{2E0C3297-4901-4829-AB85-72852AF802F2}" presName="bgRect" presStyleLbl="bgShp" presStyleIdx="2" presStyleCnt="4"/>
      <dgm:spPr/>
    </dgm:pt>
    <dgm:pt modelId="{7F9B1F95-B333-4BB7-B63F-D321B48DAA05}" type="pres">
      <dgm:prSet presAssocID="{2E0C3297-4901-4829-AB85-72852AF802F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ospital"/>
        </a:ext>
      </dgm:extLst>
    </dgm:pt>
    <dgm:pt modelId="{A135C10A-4E0B-469E-BA0B-1FC914DEC1A4}" type="pres">
      <dgm:prSet presAssocID="{2E0C3297-4901-4829-AB85-72852AF802F2}" presName="spaceRect" presStyleCnt="0"/>
      <dgm:spPr/>
    </dgm:pt>
    <dgm:pt modelId="{87DFA853-64DF-4BE6-9832-4D1107A39BEF}" type="pres">
      <dgm:prSet presAssocID="{2E0C3297-4901-4829-AB85-72852AF802F2}" presName="parTx" presStyleLbl="revTx" presStyleIdx="3" presStyleCnt="5">
        <dgm:presLayoutVars>
          <dgm:chMax val="0"/>
          <dgm:chPref val="0"/>
        </dgm:presLayoutVars>
      </dgm:prSet>
      <dgm:spPr/>
    </dgm:pt>
    <dgm:pt modelId="{B29B907C-544B-4D36-976E-68EAA8075078}" type="pres">
      <dgm:prSet presAssocID="{0A135359-FED6-4D94-9A7C-5B6BF2528D2E}" presName="sibTrans" presStyleCnt="0"/>
      <dgm:spPr/>
    </dgm:pt>
    <dgm:pt modelId="{A1615A4E-BCDB-4B3C-B269-8D91FE2838EE}" type="pres">
      <dgm:prSet presAssocID="{F29168D9-88F0-498D-A6BC-162F10323B03}" presName="compNode" presStyleCnt="0"/>
      <dgm:spPr/>
    </dgm:pt>
    <dgm:pt modelId="{FECAEABD-EFA8-4D2B-ADBC-EABDA1200633}" type="pres">
      <dgm:prSet presAssocID="{F29168D9-88F0-498D-A6BC-162F10323B03}" presName="bgRect" presStyleLbl="bgShp" presStyleIdx="3" presStyleCnt="4"/>
      <dgm:spPr/>
    </dgm:pt>
    <dgm:pt modelId="{1C79B58D-5AF1-448E-939B-65052CEBB8DE}" type="pres">
      <dgm:prSet presAssocID="{F29168D9-88F0-498D-A6BC-162F10323B0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lassroom"/>
        </a:ext>
      </dgm:extLst>
    </dgm:pt>
    <dgm:pt modelId="{7B799B49-E6D7-450A-997F-006F03A24667}" type="pres">
      <dgm:prSet presAssocID="{F29168D9-88F0-498D-A6BC-162F10323B03}" presName="spaceRect" presStyleCnt="0"/>
      <dgm:spPr/>
    </dgm:pt>
    <dgm:pt modelId="{C2B7D0EC-5F84-4C65-BB86-AF43BCCC37FB}" type="pres">
      <dgm:prSet presAssocID="{F29168D9-88F0-498D-A6BC-162F10323B03}" presName="parTx" presStyleLbl="revTx" presStyleIdx="4" presStyleCnt="5">
        <dgm:presLayoutVars>
          <dgm:chMax val="0"/>
          <dgm:chPref val="0"/>
        </dgm:presLayoutVars>
      </dgm:prSet>
      <dgm:spPr/>
    </dgm:pt>
  </dgm:ptLst>
  <dgm:cxnLst>
    <dgm:cxn modelId="{BC96220C-B0DC-4D8B-A99E-977D8FB89368}" srcId="{96A0EB25-A975-4D90-9ABD-87BD8D17F643}" destId="{0432486E-92E0-406C-9235-F3C2FECEF088}" srcOrd="0" destOrd="0" parTransId="{351A52FC-E521-4D36-BEA9-77FAAC50908C}" sibTransId="{00C6D476-B087-4770-95D4-851C44EF61BA}"/>
    <dgm:cxn modelId="{80384B12-C358-4585-8661-FA816D75AF32}" type="presOf" srcId="{96A0EB25-A975-4D90-9ABD-87BD8D17F643}" destId="{0E212869-7FD1-4AFB-83E0-2294F188B8AD}" srcOrd="0" destOrd="0" presId="urn:microsoft.com/office/officeart/2018/2/layout/IconVerticalSolidList"/>
    <dgm:cxn modelId="{1ED6DE16-51FD-4ED8-8375-61F406310713}" type="presOf" srcId="{F29168D9-88F0-498D-A6BC-162F10323B03}" destId="{C2B7D0EC-5F84-4C65-BB86-AF43BCCC37FB}" srcOrd="0" destOrd="0" presId="urn:microsoft.com/office/officeart/2018/2/layout/IconVerticalSolidList"/>
    <dgm:cxn modelId="{DD58D018-C134-458D-8856-CCFE0278D51B}" srcId="{96A0EB25-A975-4D90-9ABD-87BD8D17F643}" destId="{31E7135B-2FDF-4AB2-B6F2-6C7BD690BD4F}" srcOrd="1" destOrd="0" parTransId="{6195013A-4E36-4C06-AC8A-1B72AD55F242}" sibTransId="{48A71AED-1868-4C6A-B78A-0447132B8735}"/>
    <dgm:cxn modelId="{4AFECC53-2F45-4D71-BCB7-6EFCDF407546}" type="presOf" srcId="{B9D756CB-1156-4F75-A38C-C457ECB1CDCB}" destId="{CDAC26BE-0A00-4C74-9003-D8BD3B4A78B0}" srcOrd="0" destOrd="1" presId="urn:microsoft.com/office/officeart/2018/2/layout/IconVerticalSolidList"/>
    <dgm:cxn modelId="{810C2F78-7D07-425A-908B-1DA6EDAAD88E}" srcId="{96A0EB25-A975-4D90-9ABD-87BD8D17F643}" destId="{F29168D9-88F0-498D-A6BC-162F10323B03}" srcOrd="3" destOrd="0" parTransId="{6453E079-8CB3-44A7-A8B5-8491939AC447}" sibTransId="{9FB280DE-B5E9-4B01-9215-6DD8731A3106}"/>
    <dgm:cxn modelId="{E9356EA9-3324-4BB9-8B43-FBA121C06221}" srcId="{0432486E-92E0-406C-9235-F3C2FECEF088}" destId="{B9D756CB-1156-4F75-A38C-C457ECB1CDCB}" srcOrd="1" destOrd="0" parTransId="{A42C3A08-E779-4F08-99D6-BF29E7D3BD6C}" sibTransId="{1EC043EE-165D-4D56-8303-E18C603B08F6}"/>
    <dgm:cxn modelId="{558BE9AF-2803-4965-8368-C5BCE12AC132}" type="presOf" srcId="{0432486E-92E0-406C-9235-F3C2FECEF088}" destId="{71CD8406-6E37-4FF0-8508-431B5B6BFF2D}" srcOrd="0" destOrd="0" presId="urn:microsoft.com/office/officeart/2018/2/layout/IconVerticalSolidList"/>
    <dgm:cxn modelId="{99EC45B5-EDCA-4C82-B581-4A2D1D0783EF}" type="presOf" srcId="{31E7135B-2FDF-4AB2-B6F2-6C7BD690BD4F}" destId="{A47D02FC-51F8-42BE-8284-A8BAF8CD69E7}" srcOrd="0" destOrd="0" presId="urn:microsoft.com/office/officeart/2018/2/layout/IconVerticalSolidList"/>
    <dgm:cxn modelId="{8B9347C2-BD42-40C9-AF9C-D4E1A112A641}" srcId="{96A0EB25-A975-4D90-9ABD-87BD8D17F643}" destId="{2E0C3297-4901-4829-AB85-72852AF802F2}" srcOrd="2" destOrd="0" parTransId="{4C9593CE-1C83-41F3-99D1-A7EBBC202B5B}" sibTransId="{0A135359-FED6-4D94-9A7C-5B6BF2528D2E}"/>
    <dgm:cxn modelId="{A812A5CF-A6EF-4608-8312-58E0182CA577}" srcId="{0432486E-92E0-406C-9235-F3C2FECEF088}" destId="{68C5A2DD-E677-4DCE-A1C5-BB0DBDF412FA}" srcOrd="0" destOrd="0" parTransId="{E18F89BD-D4ED-4DCA-8A59-F93F54625046}" sibTransId="{3499261E-882C-4EDB-8771-A67A30CC63B2}"/>
    <dgm:cxn modelId="{D67D06D5-9ECA-4C15-90B1-22BA31B7AC8D}" type="presOf" srcId="{D54F596D-3C7F-47F6-BDAD-EB5C0213C7DF}" destId="{CDAC26BE-0A00-4C74-9003-D8BD3B4A78B0}" srcOrd="0" destOrd="2" presId="urn:microsoft.com/office/officeart/2018/2/layout/IconVerticalSolidList"/>
    <dgm:cxn modelId="{90627CD6-0DD2-4037-931B-FE3A6736FF82}" type="presOf" srcId="{68C5A2DD-E677-4DCE-A1C5-BB0DBDF412FA}" destId="{CDAC26BE-0A00-4C74-9003-D8BD3B4A78B0}" srcOrd="0" destOrd="0" presId="urn:microsoft.com/office/officeart/2018/2/layout/IconVerticalSolidList"/>
    <dgm:cxn modelId="{B24115E2-B7E4-4135-B8AD-1F021630EBFA}" type="presOf" srcId="{2E0C3297-4901-4829-AB85-72852AF802F2}" destId="{87DFA853-64DF-4BE6-9832-4D1107A39BEF}" srcOrd="0" destOrd="0" presId="urn:microsoft.com/office/officeart/2018/2/layout/IconVerticalSolidList"/>
    <dgm:cxn modelId="{CCD280E6-8D3C-4E89-A0C4-13F744D0EF9A}" srcId="{0432486E-92E0-406C-9235-F3C2FECEF088}" destId="{D54F596D-3C7F-47F6-BDAD-EB5C0213C7DF}" srcOrd="2" destOrd="0" parTransId="{D12291C7-03E2-4339-8DB8-C538EBEDFA6C}" sibTransId="{E7A31D06-216E-4621-8AD3-655820436FE6}"/>
    <dgm:cxn modelId="{58715136-279B-4778-9026-A32A0B68DFC4}" type="presParOf" srcId="{0E212869-7FD1-4AFB-83E0-2294F188B8AD}" destId="{255D1A11-AE7B-42BC-A5A1-B70E3ABD4719}" srcOrd="0" destOrd="0" presId="urn:microsoft.com/office/officeart/2018/2/layout/IconVerticalSolidList"/>
    <dgm:cxn modelId="{2A516402-FCD6-49AA-80F5-2F8F54F7D404}" type="presParOf" srcId="{255D1A11-AE7B-42BC-A5A1-B70E3ABD4719}" destId="{6217B9DF-AEB3-4E37-95BE-0112335EDF0B}" srcOrd="0" destOrd="0" presId="urn:microsoft.com/office/officeart/2018/2/layout/IconVerticalSolidList"/>
    <dgm:cxn modelId="{162721BB-6BE0-44E3-8A6C-7DC642D1132B}" type="presParOf" srcId="{255D1A11-AE7B-42BC-A5A1-B70E3ABD4719}" destId="{DF0AD15A-C2D3-4005-8E01-B4A28074ECC2}" srcOrd="1" destOrd="0" presId="urn:microsoft.com/office/officeart/2018/2/layout/IconVerticalSolidList"/>
    <dgm:cxn modelId="{5816B68C-538B-44AB-9EAE-FD41C8239756}" type="presParOf" srcId="{255D1A11-AE7B-42BC-A5A1-B70E3ABD4719}" destId="{C6F83478-F3E4-4691-A59A-11D5F606F465}" srcOrd="2" destOrd="0" presId="urn:microsoft.com/office/officeart/2018/2/layout/IconVerticalSolidList"/>
    <dgm:cxn modelId="{E10ECA42-A918-4695-A010-CA6E709D44D5}" type="presParOf" srcId="{255D1A11-AE7B-42BC-A5A1-B70E3ABD4719}" destId="{71CD8406-6E37-4FF0-8508-431B5B6BFF2D}" srcOrd="3" destOrd="0" presId="urn:microsoft.com/office/officeart/2018/2/layout/IconVerticalSolidList"/>
    <dgm:cxn modelId="{EB77BF15-3FF7-4E2F-B5A1-BC9CB66D9566}" type="presParOf" srcId="{255D1A11-AE7B-42BC-A5A1-B70E3ABD4719}" destId="{CDAC26BE-0A00-4C74-9003-D8BD3B4A78B0}" srcOrd="4" destOrd="0" presId="urn:microsoft.com/office/officeart/2018/2/layout/IconVerticalSolidList"/>
    <dgm:cxn modelId="{2C1D88A2-E7F6-4CE8-846C-E5A2827F430D}" type="presParOf" srcId="{0E212869-7FD1-4AFB-83E0-2294F188B8AD}" destId="{719087BC-CCBF-48D6-B7DA-C0B767EC5D63}" srcOrd="1" destOrd="0" presId="urn:microsoft.com/office/officeart/2018/2/layout/IconVerticalSolidList"/>
    <dgm:cxn modelId="{BC99B73A-BD38-42E6-86FE-9565D489AE94}" type="presParOf" srcId="{0E212869-7FD1-4AFB-83E0-2294F188B8AD}" destId="{B78B2AE9-73AF-4D95-B1BB-1AF5BF4C6506}" srcOrd="2" destOrd="0" presId="urn:microsoft.com/office/officeart/2018/2/layout/IconVerticalSolidList"/>
    <dgm:cxn modelId="{FD19EC11-8F1F-4AC0-8C45-47784F11BEFE}" type="presParOf" srcId="{B78B2AE9-73AF-4D95-B1BB-1AF5BF4C6506}" destId="{3CDCD2B6-D5C4-476E-AA29-ECAD9E531F6B}" srcOrd="0" destOrd="0" presId="urn:microsoft.com/office/officeart/2018/2/layout/IconVerticalSolidList"/>
    <dgm:cxn modelId="{CB12A31F-9693-43AC-8CC5-BB7118BB296C}" type="presParOf" srcId="{B78B2AE9-73AF-4D95-B1BB-1AF5BF4C6506}" destId="{D4E3BAB2-3BDE-4E7D-8345-B05780437FBF}" srcOrd="1" destOrd="0" presId="urn:microsoft.com/office/officeart/2018/2/layout/IconVerticalSolidList"/>
    <dgm:cxn modelId="{65E5F49A-6389-4766-9856-40C4A31BB04E}" type="presParOf" srcId="{B78B2AE9-73AF-4D95-B1BB-1AF5BF4C6506}" destId="{394448F7-73DC-4913-AEB2-198BF678F533}" srcOrd="2" destOrd="0" presId="urn:microsoft.com/office/officeart/2018/2/layout/IconVerticalSolidList"/>
    <dgm:cxn modelId="{26057529-AB84-4DAD-B742-33E59DA42175}" type="presParOf" srcId="{B78B2AE9-73AF-4D95-B1BB-1AF5BF4C6506}" destId="{A47D02FC-51F8-42BE-8284-A8BAF8CD69E7}" srcOrd="3" destOrd="0" presId="urn:microsoft.com/office/officeart/2018/2/layout/IconVerticalSolidList"/>
    <dgm:cxn modelId="{584B1799-75FE-4041-9B11-B1ECDF6339DD}" type="presParOf" srcId="{0E212869-7FD1-4AFB-83E0-2294F188B8AD}" destId="{5A4917E2-D3FC-4868-B6A9-23AD5804C0D1}" srcOrd="3" destOrd="0" presId="urn:microsoft.com/office/officeart/2018/2/layout/IconVerticalSolidList"/>
    <dgm:cxn modelId="{AE55EE64-F62B-4792-BF7E-8E9691336412}" type="presParOf" srcId="{0E212869-7FD1-4AFB-83E0-2294F188B8AD}" destId="{C708BF78-D524-4969-92E9-BE1D03A664B5}" srcOrd="4" destOrd="0" presId="urn:microsoft.com/office/officeart/2018/2/layout/IconVerticalSolidList"/>
    <dgm:cxn modelId="{52EBF3A7-02D2-4E3B-99DD-FC0A745C11D5}" type="presParOf" srcId="{C708BF78-D524-4969-92E9-BE1D03A664B5}" destId="{9F95F408-887D-44F6-AE63-ECAE67F0E95B}" srcOrd="0" destOrd="0" presId="urn:microsoft.com/office/officeart/2018/2/layout/IconVerticalSolidList"/>
    <dgm:cxn modelId="{B568B845-4D20-41F4-A5C3-ABE8FFE04946}" type="presParOf" srcId="{C708BF78-D524-4969-92E9-BE1D03A664B5}" destId="{7F9B1F95-B333-4BB7-B63F-D321B48DAA05}" srcOrd="1" destOrd="0" presId="urn:microsoft.com/office/officeart/2018/2/layout/IconVerticalSolidList"/>
    <dgm:cxn modelId="{7A9CFE5E-F457-433C-8BC4-7587C4C1C569}" type="presParOf" srcId="{C708BF78-D524-4969-92E9-BE1D03A664B5}" destId="{A135C10A-4E0B-469E-BA0B-1FC914DEC1A4}" srcOrd="2" destOrd="0" presId="urn:microsoft.com/office/officeart/2018/2/layout/IconVerticalSolidList"/>
    <dgm:cxn modelId="{9259D389-13E8-43CE-99E4-6E729C90D4A3}" type="presParOf" srcId="{C708BF78-D524-4969-92E9-BE1D03A664B5}" destId="{87DFA853-64DF-4BE6-9832-4D1107A39BEF}" srcOrd="3" destOrd="0" presId="urn:microsoft.com/office/officeart/2018/2/layout/IconVerticalSolidList"/>
    <dgm:cxn modelId="{C16E33EB-973B-4EDF-9659-44C26FA66AB1}" type="presParOf" srcId="{0E212869-7FD1-4AFB-83E0-2294F188B8AD}" destId="{B29B907C-544B-4D36-976E-68EAA8075078}" srcOrd="5" destOrd="0" presId="urn:microsoft.com/office/officeart/2018/2/layout/IconVerticalSolidList"/>
    <dgm:cxn modelId="{7C4D8720-2FC0-4F3C-97A3-095377371193}" type="presParOf" srcId="{0E212869-7FD1-4AFB-83E0-2294F188B8AD}" destId="{A1615A4E-BCDB-4B3C-B269-8D91FE2838EE}" srcOrd="6" destOrd="0" presId="urn:microsoft.com/office/officeart/2018/2/layout/IconVerticalSolidList"/>
    <dgm:cxn modelId="{96886B34-4F2C-47F2-9020-4A20A4300A7D}" type="presParOf" srcId="{A1615A4E-BCDB-4B3C-B269-8D91FE2838EE}" destId="{FECAEABD-EFA8-4D2B-ADBC-EABDA1200633}" srcOrd="0" destOrd="0" presId="urn:microsoft.com/office/officeart/2018/2/layout/IconVerticalSolidList"/>
    <dgm:cxn modelId="{3F72F592-0076-4D7E-A603-C430AA42E16A}" type="presParOf" srcId="{A1615A4E-BCDB-4B3C-B269-8D91FE2838EE}" destId="{1C79B58D-5AF1-448E-939B-65052CEBB8DE}" srcOrd="1" destOrd="0" presId="urn:microsoft.com/office/officeart/2018/2/layout/IconVerticalSolidList"/>
    <dgm:cxn modelId="{299269A6-3A23-481E-BED1-3897802AEAC1}" type="presParOf" srcId="{A1615A4E-BCDB-4B3C-B269-8D91FE2838EE}" destId="{7B799B49-E6D7-450A-997F-006F03A24667}" srcOrd="2" destOrd="0" presId="urn:microsoft.com/office/officeart/2018/2/layout/IconVerticalSolidList"/>
    <dgm:cxn modelId="{33B3E89E-2443-4C3E-93D5-63235E3D0055}" type="presParOf" srcId="{A1615A4E-BCDB-4B3C-B269-8D91FE2838EE}" destId="{C2B7D0EC-5F84-4C65-BB86-AF43BCCC37F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D8D89F-44FE-472D-B0AC-47A293EF7221}">
      <dsp:nvSpPr>
        <dsp:cNvPr id="0" name=""/>
        <dsp:cNvSpPr/>
      </dsp:nvSpPr>
      <dsp:spPr>
        <a:xfrm>
          <a:off x="0" y="2692"/>
          <a:ext cx="2291120" cy="1776918"/>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24765" rIns="49530" bIns="24765" numCol="1" spcCol="1270" anchor="ctr" anchorCtr="0">
          <a:noAutofit/>
        </a:bodyPr>
        <a:lstStyle/>
        <a:p>
          <a:pPr marL="0" lvl="0" indent="0" algn="ctr" defTabSz="577850">
            <a:lnSpc>
              <a:spcPct val="90000"/>
            </a:lnSpc>
            <a:spcBef>
              <a:spcPct val="0"/>
            </a:spcBef>
            <a:spcAft>
              <a:spcPct val="35000"/>
            </a:spcAft>
            <a:buNone/>
          </a:pPr>
          <a:r>
            <a:rPr lang="en-GB" sz="1300" kern="1200" dirty="0"/>
            <a:t>The NHS Diabetes Prevention Programme (DPP) looks to minimise the risk of type 2 diabetes among adults who have been identified as at high risk </a:t>
          </a:r>
          <a:r>
            <a:rPr lang="en-GB" sz="1300" b="0" i="0" kern="1200" dirty="0"/>
            <a:t>(NHS Digital 2023)</a:t>
          </a:r>
          <a:r>
            <a:rPr lang="en-GB" sz="1300" kern="1200" dirty="0"/>
            <a:t>. </a:t>
          </a:r>
          <a:endParaRPr lang="en-US" sz="1300" kern="1200" dirty="0"/>
        </a:p>
      </dsp:txBody>
      <dsp:txXfrm>
        <a:off x="86742" y="89434"/>
        <a:ext cx="2117636" cy="1603434"/>
      </dsp:txXfrm>
    </dsp:sp>
    <dsp:sp modelId="{B6BB92BD-B3D8-42FD-982C-57883963456C}">
      <dsp:nvSpPr>
        <dsp:cNvPr id="0" name=""/>
        <dsp:cNvSpPr/>
      </dsp:nvSpPr>
      <dsp:spPr>
        <a:xfrm rot="5400000">
          <a:off x="3616904" y="720364"/>
          <a:ext cx="1421534" cy="4073103"/>
        </a:xfrm>
        <a:prstGeom prst="round2SameRect">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622300">
            <a:lnSpc>
              <a:spcPct val="90000"/>
            </a:lnSpc>
            <a:spcBef>
              <a:spcPct val="0"/>
            </a:spcBef>
            <a:spcAft>
              <a:spcPct val="15000"/>
            </a:spcAft>
            <a:buChar char="•"/>
          </a:pPr>
          <a:r>
            <a:rPr lang="en-US" sz="1400" kern="1200" dirty="0"/>
            <a:t>Interventions are to be delivered through digital channels as well as in communities to increase accessibility and engagement with the service in the long term.</a:t>
          </a:r>
        </a:p>
      </dsp:txBody>
      <dsp:txXfrm rot="-5400000">
        <a:off x="2291120" y="2115542"/>
        <a:ext cx="4003709" cy="1282746"/>
      </dsp:txXfrm>
    </dsp:sp>
    <dsp:sp modelId="{58F00861-CD29-47A5-857E-FE2719E40941}">
      <dsp:nvSpPr>
        <dsp:cNvPr id="0" name=""/>
        <dsp:cNvSpPr/>
      </dsp:nvSpPr>
      <dsp:spPr>
        <a:xfrm>
          <a:off x="0" y="1868456"/>
          <a:ext cx="2291120" cy="1776918"/>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24765" rIns="49530" bIns="24765" numCol="1" spcCol="1270" anchor="ctr" anchorCtr="0">
          <a:noAutofit/>
        </a:bodyPr>
        <a:lstStyle/>
        <a:p>
          <a:pPr marL="0" lvl="0" indent="0" algn="ctr" defTabSz="577850">
            <a:lnSpc>
              <a:spcPct val="90000"/>
            </a:lnSpc>
            <a:spcBef>
              <a:spcPct val="0"/>
            </a:spcBef>
            <a:spcAft>
              <a:spcPct val="35000"/>
            </a:spcAft>
            <a:buNone/>
          </a:pPr>
          <a:r>
            <a:rPr lang="en-GB" sz="1300" kern="1200" dirty="0"/>
            <a:t>It is an approach that meshes health (via disease prevention), wellbeing (via self-management and behaviour change), and sustainability (through carrying out preventative care)</a:t>
          </a:r>
          <a:endParaRPr lang="en-US" sz="1300" kern="1200" dirty="0"/>
        </a:p>
      </dsp:txBody>
      <dsp:txXfrm>
        <a:off x="86742" y="1955198"/>
        <a:ext cx="2117636" cy="1603434"/>
      </dsp:txXfrm>
    </dsp:sp>
    <dsp:sp modelId="{68DAC445-9FCF-4454-A806-882DDE479CC9}">
      <dsp:nvSpPr>
        <dsp:cNvPr id="0" name=""/>
        <dsp:cNvSpPr/>
      </dsp:nvSpPr>
      <dsp:spPr>
        <a:xfrm>
          <a:off x="0" y="3734221"/>
          <a:ext cx="2291120" cy="1776918"/>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24765" rIns="49530" bIns="24765" numCol="1" spcCol="1270" anchor="ctr" anchorCtr="0">
          <a:noAutofit/>
        </a:bodyPr>
        <a:lstStyle/>
        <a:p>
          <a:pPr marL="0" lvl="0" indent="0" algn="ctr" defTabSz="577850">
            <a:lnSpc>
              <a:spcPct val="90000"/>
            </a:lnSpc>
            <a:spcBef>
              <a:spcPct val="0"/>
            </a:spcBef>
            <a:spcAft>
              <a:spcPct val="35000"/>
            </a:spcAft>
            <a:buNone/>
          </a:pPr>
          <a:r>
            <a:rPr lang="en-US" sz="1300" kern="1200" dirty="0"/>
            <a:t>Furthermore, the preventative approach is also beneficial in improving population health outcomes while reducing the future demand on NHS services.</a:t>
          </a:r>
        </a:p>
      </dsp:txBody>
      <dsp:txXfrm>
        <a:off x="86742" y="3820963"/>
        <a:ext cx="2117636" cy="160343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EE4A92-FE93-40F3-A0FD-0F98CF771BE5}">
      <dsp:nvSpPr>
        <dsp:cNvPr id="0" name=""/>
        <dsp:cNvSpPr/>
      </dsp:nvSpPr>
      <dsp:spPr>
        <a:xfrm>
          <a:off x="0" y="78669"/>
          <a:ext cx="10515600" cy="9945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Inequalities in health services and outcomes continue despite universal NHS coverage.</a:t>
          </a:r>
          <a:endParaRPr lang="en-US" sz="2500" kern="1200"/>
        </a:p>
      </dsp:txBody>
      <dsp:txXfrm>
        <a:off x="48547" y="127216"/>
        <a:ext cx="10418506" cy="897406"/>
      </dsp:txXfrm>
    </dsp:sp>
    <dsp:sp modelId="{8957FA73-14C0-4054-A9D7-76A51971028D}">
      <dsp:nvSpPr>
        <dsp:cNvPr id="0" name=""/>
        <dsp:cNvSpPr/>
      </dsp:nvSpPr>
      <dsp:spPr>
        <a:xfrm>
          <a:off x="0" y="1145169"/>
          <a:ext cx="10515600" cy="9945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It is driven by ethnic, socioeconomic, and geographical challenges.</a:t>
          </a:r>
          <a:endParaRPr lang="en-US" sz="2500" kern="1200"/>
        </a:p>
      </dsp:txBody>
      <dsp:txXfrm>
        <a:off x="48547" y="1193716"/>
        <a:ext cx="10418506" cy="897406"/>
      </dsp:txXfrm>
    </dsp:sp>
    <dsp:sp modelId="{AB68E279-B9B0-48FB-8BCA-8739CE047712}">
      <dsp:nvSpPr>
        <dsp:cNvPr id="0" name=""/>
        <dsp:cNvSpPr/>
      </dsp:nvSpPr>
      <dsp:spPr>
        <a:xfrm>
          <a:off x="0" y="2211669"/>
          <a:ext cx="10515600" cy="9945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Deprivation creates a social gradient where having positive health outcomes is dependent on one having a strong economic status.</a:t>
          </a:r>
          <a:endParaRPr lang="en-US" sz="2500" kern="1200"/>
        </a:p>
      </dsp:txBody>
      <dsp:txXfrm>
        <a:off x="48547" y="2260216"/>
        <a:ext cx="10418506" cy="897406"/>
      </dsp:txXfrm>
    </dsp:sp>
    <dsp:sp modelId="{2C2AE50E-14C3-4787-A8B4-8DEEFBF0C725}">
      <dsp:nvSpPr>
        <dsp:cNvPr id="0" name=""/>
        <dsp:cNvSpPr/>
      </dsp:nvSpPr>
      <dsp:spPr>
        <a:xfrm>
          <a:off x="0" y="3278169"/>
          <a:ext cx="10515600" cy="9945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Care delivery that is equitable is hindered by digital exclusion and the unequal distribution of resources.</a:t>
          </a:r>
          <a:endParaRPr lang="en-US" sz="2500" kern="1200" dirty="0"/>
        </a:p>
      </dsp:txBody>
      <dsp:txXfrm>
        <a:off x="48547" y="3326716"/>
        <a:ext cx="10418506" cy="89740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17B9DF-AEB3-4E37-95BE-0112335EDF0B}">
      <dsp:nvSpPr>
        <dsp:cNvPr id="0" name=""/>
        <dsp:cNvSpPr/>
      </dsp:nvSpPr>
      <dsp:spPr>
        <a:xfrm>
          <a:off x="0" y="1808"/>
          <a:ext cx="10515600" cy="91661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0AD15A-C2D3-4005-8E01-B4A28074ECC2}">
      <dsp:nvSpPr>
        <dsp:cNvPr id="0" name=""/>
        <dsp:cNvSpPr/>
      </dsp:nvSpPr>
      <dsp:spPr>
        <a:xfrm>
          <a:off x="277275" y="208046"/>
          <a:ext cx="504136" cy="50413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1CD8406-6E37-4FF0-8508-431B5B6BFF2D}">
      <dsp:nvSpPr>
        <dsp:cNvPr id="0" name=""/>
        <dsp:cNvSpPr/>
      </dsp:nvSpPr>
      <dsp:spPr>
        <a:xfrm>
          <a:off x="1058686" y="1808"/>
          <a:ext cx="4732020"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755650">
            <a:lnSpc>
              <a:spcPct val="90000"/>
            </a:lnSpc>
            <a:spcBef>
              <a:spcPct val="0"/>
            </a:spcBef>
            <a:spcAft>
              <a:spcPct val="35000"/>
            </a:spcAft>
            <a:buNone/>
          </a:pPr>
          <a:r>
            <a:rPr lang="en-GB" sz="1700" kern="1200"/>
            <a:t>Integrating health, wellbeing, and sustainable development has significant benefits, that include:</a:t>
          </a:r>
          <a:endParaRPr lang="en-US" sz="1700" kern="1200"/>
        </a:p>
      </dsp:txBody>
      <dsp:txXfrm>
        <a:off x="1058686" y="1808"/>
        <a:ext cx="4732020" cy="916611"/>
      </dsp:txXfrm>
    </dsp:sp>
    <dsp:sp modelId="{CDAC26BE-0A00-4C74-9003-D8BD3B4A78B0}">
      <dsp:nvSpPr>
        <dsp:cNvPr id="0" name=""/>
        <dsp:cNvSpPr/>
      </dsp:nvSpPr>
      <dsp:spPr>
        <a:xfrm>
          <a:off x="5790706" y="1808"/>
          <a:ext cx="472489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577850">
            <a:lnSpc>
              <a:spcPct val="90000"/>
            </a:lnSpc>
            <a:spcBef>
              <a:spcPct val="0"/>
            </a:spcBef>
            <a:spcAft>
              <a:spcPct val="35000"/>
            </a:spcAft>
            <a:buNone/>
          </a:pPr>
          <a:r>
            <a:rPr lang="en-GB" sz="1300" kern="1200"/>
            <a:t>Improved population health’</a:t>
          </a:r>
          <a:endParaRPr lang="en-US" sz="1300" kern="1200"/>
        </a:p>
        <a:p>
          <a:pPr marL="0" lvl="0" indent="0" algn="l" defTabSz="577850">
            <a:lnSpc>
              <a:spcPct val="90000"/>
            </a:lnSpc>
            <a:spcBef>
              <a:spcPct val="0"/>
            </a:spcBef>
            <a:spcAft>
              <a:spcPct val="35000"/>
            </a:spcAft>
            <a:buNone/>
          </a:pPr>
          <a:r>
            <a:rPr lang="en-GB" sz="1300" kern="1200"/>
            <a:t>Reduced inequalities</a:t>
          </a:r>
          <a:endParaRPr lang="en-US" sz="1300" kern="1200"/>
        </a:p>
        <a:p>
          <a:pPr marL="0" lvl="0" indent="0" algn="l" defTabSz="577850">
            <a:lnSpc>
              <a:spcPct val="90000"/>
            </a:lnSpc>
            <a:spcBef>
              <a:spcPct val="0"/>
            </a:spcBef>
            <a:spcAft>
              <a:spcPct val="35000"/>
            </a:spcAft>
            <a:buNone/>
          </a:pPr>
          <a:r>
            <a:rPr lang="en-GB" sz="1300" kern="1200"/>
            <a:t>Services that are resilient</a:t>
          </a:r>
          <a:endParaRPr lang="en-US" sz="1300" kern="1200"/>
        </a:p>
      </dsp:txBody>
      <dsp:txXfrm>
        <a:off x="5790706" y="1808"/>
        <a:ext cx="4724893" cy="916611"/>
      </dsp:txXfrm>
    </dsp:sp>
    <dsp:sp modelId="{3CDCD2B6-D5C4-476E-AA29-ECAD9E531F6B}">
      <dsp:nvSpPr>
        <dsp:cNvPr id="0" name=""/>
        <dsp:cNvSpPr/>
      </dsp:nvSpPr>
      <dsp:spPr>
        <a:xfrm>
          <a:off x="0" y="1147573"/>
          <a:ext cx="10515600" cy="91661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E3BAB2-3BDE-4E7D-8345-B05780437FBF}">
      <dsp:nvSpPr>
        <dsp:cNvPr id="0" name=""/>
        <dsp:cNvSpPr/>
      </dsp:nvSpPr>
      <dsp:spPr>
        <a:xfrm>
          <a:off x="277275" y="1353811"/>
          <a:ext cx="504136" cy="50413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47D02FC-51F8-42BE-8284-A8BAF8CD69E7}">
      <dsp:nvSpPr>
        <dsp:cNvPr id="0" name=""/>
        <dsp:cNvSpPr/>
      </dsp:nvSpPr>
      <dsp:spPr>
        <a:xfrm>
          <a:off x="1058686" y="114757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755650">
            <a:lnSpc>
              <a:spcPct val="90000"/>
            </a:lnSpc>
            <a:spcBef>
              <a:spcPct val="0"/>
            </a:spcBef>
            <a:spcAft>
              <a:spcPct val="35000"/>
            </a:spcAft>
            <a:buNone/>
          </a:pPr>
          <a:r>
            <a:rPr lang="en-GB" sz="1700" kern="1200"/>
            <a:t>The implementation challenges stem from difficulties in getting meaningful funding, inadequate human resources within the workforce, and overall complexity of the system</a:t>
          </a:r>
          <a:endParaRPr lang="en-US" sz="1700" kern="1200"/>
        </a:p>
      </dsp:txBody>
      <dsp:txXfrm>
        <a:off x="1058686" y="1147573"/>
        <a:ext cx="9456913" cy="916611"/>
      </dsp:txXfrm>
    </dsp:sp>
    <dsp:sp modelId="{9F95F408-887D-44F6-AE63-ECAE67F0E95B}">
      <dsp:nvSpPr>
        <dsp:cNvPr id="0" name=""/>
        <dsp:cNvSpPr/>
      </dsp:nvSpPr>
      <dsp:spPr>
        <a:xfrm>
          <a:off x="0" y="2293338"/>
          <a:ext cx="10515600" cy="91661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9B1F95-B333-4BB7-B63F-D321B48DAA05}">
      <dsp:nvSpPr>
        <dsp:cNvPr id="0" name=""/>
        <dsp:cNvSpPr/>
      </dsp:nvSpPr>
      <dsp:spPr>
        <a:xfrm>
          <a:off x="277275" y="2499576"/>
          <a:ext cx="504136" cy="50413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7DFA853-64DF-4BE6-9832-4D1107A39BEF}">
      <dsp:nvSpPr>
        <dsp:cNvPr id="0" name=""/>
        <dsp:cNvSpPr/>
      </dsp:nvSpPr>
      <dsp:spPr>
        <a:xfrm>
          <a:off x="1058686" y="229333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755650">
            <a:lnSpc>
              <a:spcPct val="90000"/>
            </a:lnSpc>
            <a:spcBef>
              <a:spcPct val="0"/>
            </a:spcBef>
            <a:spcAft>
              <a:spcPct val="35000"/>
            </a:spcAft>
            <a:buNone/>
          </a:pPr>
          <a:r>
            <a:rPr lang="en-GB" sz="1700" kern="1200" dirty="0"/>
            <a:t>To enmesh these principles in contemporary health and social care successfully requires long-term panning and cross-sector collaboration.</a:t>
          </a:r>
          <a:endParaRPr lang="en-US" sz="1700" kern="1200" dirty="0"/>
        </a:p>
      </dsp:txBody>
      <dsp:txXfrm>
        <a:off x="1058686" y="2293338"/>
        <a:ext cx="9456913" cy="916611"/>
      </dsp:txXfrm>
    </dsp:sp>
    <dsp:sp modelId="{FECAEABD-EFA8-4D2B-ADBC-EABDA1200633}">
      <dsp:nvSpPr>
        <dsp:cNvPr id="0" name=""/>
        <dsp:cNvSpPr/>
      </dsp:nvSpPr>
      <dsp:spPr>
        <a:xfrm>
          <a:off x="0" y="3439103"/>
          <a:ext cx="10515600" cy="91661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79B58D-5AF1-448E-939B-65052CEBB8DE}">
      <dsp:nvSpPr>
        <dsp:cNvPr id="0" name=""/>
        <dsp:cNvSpPr/>
      </dsp:nvSpPr>
      <dsp:spPr>
        <a:xfrm>
          <a:off x="277275" y="3645341"/>
          <a:ext cx="504136" cy="50413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2B7D0EC-5F84-4C65-BB86-AF43BCCC37FB}">
      <dsp:nvSpPr>
        <dsp:cNvPr id="0" name=""/>
        <dsp:cNvSpPr/>
      </dsp:nvSpPr>
      <dsp:spPr>
        <a:xfrm>
          <a:off x="1058686" y="343910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755650">
            <a:lnSpc>
              <a:spcPct val="90000"/>
            </a:lnSpc>
            <a:spcBef>
              <a:spcPct val="0"/>
            </a:spcBef>
            <a:spcAft>
              <a:spcPct val="35000"/>
            </a:spcAft>
            <a:buNone/>
          </a:pPr>
          <a:r>
            <a:rPr lang="en-GB" sz="1700" kern="1200"/>
            <a:t>Make any progress for the betterment of the future would necessitate the alignment of policy and theory to practice and its realities.</a:t>
          </a:r>
          <a:endParaRPr lang="en-US" sz="1700" kern="1200"/>
        </a:p>
      </dsp:txBody>
      <dsp:txXfrm>
        <a:off x="1058686" y="3439103"/>
        <a:ext cx="9456913" cy="916611"/>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0ED6DD3-824B-405F-B189-E2C9CF4C5A3F}" type="datetimeFigureOut">
              <a:rPr lang="en-GB" smtClean="0"/>
              <a:t>06/02/2026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2CC37E-97B9-433C-BE27-E082449012C2}" type="slidenum">
              <a:rPr lang="en-GB" smtClean="0"/>
              <a:t>‹#›</a:t>
            </a:fld>
            <a:endParaRPr lang="en-GB"/>
          </a:p>
        </p:txBody>
      </p:sp>
    </p:spTree>
    <p:extLst>
      <p:ext uri="{BB962C8B-B14F-4D97-AF65-F5344CB8AC3E}">
        <p14:creationId xmlns:p14="http://schemas.microsoft.com/office/powerpoint/2010/main" val="3724394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the </a:t>
            </a:r>
            <a:r>
              <a:rPr lang="en-US" sz="1200" b="0" i="0" kern="1200" dirty="0">
                <a:solidFill>
                  <a:schemeClr val="tx1"/>
                </a:solidFill>
                <a:effectLst/>
                <a:latin typeface="+mn-lt"/>
                <a:ea typeface="+mn-ea"/>
                <a:cs typeface="+mn-cs"/>
              </a:rPr>
              <a:t>World Health </a:t>
            </a:r>
            <a:r>
              <a:rPr lang="en-US" sz="1200" b="0" i="0" kern="1200" dirty="0" err="1">
                <a:solidFill>
                  <a:schemeClr val="tx1"/>
                </a:solidFill>
                <a:effectLst/>
                <a:latin typeface="+mn-lt"/>
                <a:ea typeface="+mn-ea"/>
                <a:cs typeface="+mn-cs"/>
              </a:rPr>
              <a:t>Organisation’s</a:t>
            </a:r>
            <a:r>
              <a:rPr lang="en-US" sz="1200" b="0" i="0" kern="1200" dirty="0">
                <a:solidFill>
                  <a:schemeClr val="tx1"/>
                </a:solidFill>
                <a:effectLst/>
                <a:latin typeface="+mn-lt"/>
                <a:ea typeface="+mn-ea"/>
                <a:cs typeface="+mn-cs"/>
              </a:rPr>
              <a:t> (WHO) (1946) </a:t>
            </a:r>
            <a:r>
              <a:rPr lang="en-US" sz="1200" b="0" i="0" kern="1200" dirty="0" err="1">
                <a:solidFill>
                  <a:schemeClr val="tx1"/>
                </a:solidFill>
                <a:effectLst/>
                <a:latin typeface="+mn-lt"/>
                <a:ea typeface="+mn-ea"/>
                <a:cs typeface="+mn-cs"/>
              </a:rPr>
              <a:t>Consititution</a:t>
            </a:r>
            <a:r>
              <a:rPr lang="en-US" sz="1200" b="0" i="0" kern="1200" dirty="0">
                <a:solidFill>
                  <a:schemeClr val="tx1"/>
                </a:solidFill>
                <a:effectLst/>
                <a:latin typeface="+mn-lt"/>
                <a:ea typeface="+mn-ea"/>
                <a:cs typeface="+mn-cs"/>
              </a:rPr>
              <a:t>, health is defined as the condition of physical, social, and mental well-being and not just the absence of infirmity or disease. It represented a significant change in health perceptions, from the traditional more biomedical models that focused on diagnosis and treatment to modern perspectives that </a:t>
            </a:r>
            <a:r>
              <a:rPr lang="en-US" sz="1200" b="0" i="0" kern="1200" dirty="0" err="1">
                <a:solidFill>
                  <a:schemeClr val="tx1"/>
                </a:solidFill>
                <a:effectLst/>
                <a:latin typeface="+mn-lt"/>
                <a:ea typeface="+mn-ea"/>
                <a:cs typeface="+mn-cs"/>
              </a:rPr>
              <a:t>recognised</a:t>
            </a:r>
            <a:r>
              <a:rPr lang="en-US" sz="1200" b="0" i="0" kern="1200" dirty="0">
                <a:solidFill>
                  <a:schemeClr val="tx1"/>
                </a:solidFill>
                <a:effectLst/>
                <a:latin typeface="+mn-lt"/>
                <a:ea typeface="+mn-ea"/>
                <a:cs typeface="+mn-cs"/>
              </a:rPr>
              <a:t> health and disease as instances along a continuum (Fisher, Rissman and Prestridge 2025).</a:t>
            </a:r>
          </a:p>
          <a:p>
            <a:r>
              <a:rPr lang="en-US" sz="1200" b="0" i="0" kern="1200" dirty="0">
                <a:solidFill>
                  <a:schemeClr val="tx1"/>
                </a:solidFill>
                <a:effectLst/>
                <a:latin typeface="+mn-lt"/>
                <a:ea typeface="+mn-ea"/>
                <a:cs typeface="+mn-cs"/>
              </a:rPr>
              <a:t>By being proactive in addressing </a:t>
            </a:r>
            <a:r>
              <a:rPr lang="en-US" sz="1200" b="0" i="0" kern="1200" dirty="0" err="1">
                <a:solidFill>
                  <a:schemeClr val="tx1"/>
                </a:solidFill>
                <a:effectLst/>
                <a:latin typeface="+mn-lt"/>
                <a:ea typeface="+mn-ea"/>
                <a:cs typeface="+mn-cs"/>
              </a:rPr>
              <a:t>lifestlyle</a:t>
            </a:r>
            <a:r>
              <a:rPr lang="en-US" sz="1200" b="0" i="0" kern="1200" dirty="0">
                <a:solidFill>
                  <a:schemeClr val="tx1"/>
                </a:solidFill>
                <a:effectLst/>
                <a:latin typeface="+mn-lt"/>
                <a:ea typeface="+mn-ea"/>
                <a:cs typeface="+mn-cs"/>
              </a:rPr>
              <a:t> factors and accounting for inequalities among populations, health services are increasingly showing they understand that sustainable improvements in population health require more than medical interventions alone.</a:t>
            </a:r>
            <a:endParaRPr lang="en-GB" dirty="0"/>
          </a:p>
        </p:txBody>
      </p:sp>
      <p:sp>
        <p:nvSpPr>
          <p:cNvPr id="4" name="Slide Number Placeholder 3"/>
          <p:cNvSpPr>
            <a:spLocks noGrp="1"/>
          </p:cNvSpPr>
          <p:nvPr>
            <p:ph type="sldNum" sz="quarter" idx="5"/>
          </p:nvPr>
        </p:nvSpPr>
        <p:spPr/>
        <p:txBody>
          <a:bodyPr/>
          <a:lstStyle/>
          <a:p>
            <a:fld id="{AF2CC37E-97B9-433C-BE27-E082449012C2}" type="slidenum">
              <a:rPr lang="en-GB" smtClean="0"/>
              <a:t>2</a:t>
            </a:fld>
            <a:endParaRPr lang="en-GB"/>
          </a:p>
        </p:txBody>
      </p:sp>
    </p:spTree>
    <p:extLst>
      <p:ext uri="{BB962C8B-B14F-4D97-AF65-F5344CB8AC3E}">
        <p14:creationId xmlns:p14="http://schemas.microsoft.com/office/powerpoint/2010/main" val="15913351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The WHO (2021) defines wellbeing as a positive state felt by societies and individuals, and, similar to health, is a resource that aids daily living and is determined by environmental, social, and economic conditions. In health and social care, it is closely linked to the quality of life an individual has and affects their ability to function meaningfully within society. </a:t>
            </a:r>
            <a:br>
              <a:rPr lang="en-US" sz="1200" b="0" i="0" kern="1200" dirty="0">
                <a:solidFill>
                  <a:schemeClr val="tx1"/>
                </a:solidFill>
                <a:effectLst/>
                <a:latin typeface="+mn-lt"/>
                <a:ea typeface="+mn-ea"/>
                <a:cs typeface="+mn-cs"/>
              </a:rPr>
            </a:br>
            <a:r>
              <a:rPr lang="en-US" sz="1200" b="0" i="0" kern="1200" dirty="0">
                <a:solidFill>
                  <a:schemeClr val="tx1"/>
                </a:solidFill>
                <a:effectLst/>
                <a:latin typeface="+mn-lt"/>
                <a:ea typeface="+mn-ea"/>
                <a:cs typeface="+mn-cs"/>
              </a:rPr>
              <a:t>An approach that puts the wellbeing of people at the heart of care is, therefore, one that sees the value in their lived experience and personal circumstances. It is a perspective that has influenced health service design through promoting early interventions, increasing support for community-based initiatives, and </a:t>
            </a:r>
            <a:r>
              <a:rPr lang="en-US" sz="1200" b="0" i="0" kern="1200" dirty="0" err="1">
                <a:solidFill>
                  <a:schemeClr val="tx1"/>
                </a:solidFill>
                <a:effectLst/>
                <a:latin typeface="+mn-lt"/>
                <a:ea typeface="+mn-ea"/>
                <a:cs typeface="+mn-cs"/>
              </a:rPr>
              <a:t>prioritising</a:t>
            </a:r>
            <a:r>
              <a:rPr lang="en-US" sz="1200" b="0" i="0" kern="1200" dirty="0">
                <a:solidFill>
                  <a:schemeClr val="tx1"/>
                </a:solidFill>
                <a:effectLst/>
                <a:latin typeface="+mn-lt"/>
                <a:ea typeface="+mn-ea"/>
                <a:cs typeface="+mn-cs"/>
              </a:rPr>
              <a:t> mental health in its operations.</a:t>
            </a:r>
            <a:endParaRPr lang="en-GB" dirty="0"/>
          </a:p>
        </p:txBody>
      </p:sp>
      <p:sp>
        <p:nvSpPr>
          <p:cNvPr id="4" name="Slide Number Placeholder 3"/>
          <p:cNvSpPr>
            <a:spLocks noGrp="1"/>
          </p:cNvSpPr>
          <p:nvPr>
            <p:ph type="sldNum" sz="quarter" idx="5"/>
          </p:nvPr>
        </p:nvSpPr>
        <p:spPr/>
        <p:txBody>
          <a:bodyPr/>
          <a:lstStyle/>
          <a:p>
            <a:fld id="{AF2CC37E-97B9-433C-BE27-E082449012C2}" type="slidenum">
              <a:rPr lang="en-GB" smtClean="0"/>
              <a:t>3</a:t>
            </a:fld>
            <a:endParaRPr lang="en-GB"/>
          </a:p>
        </p:txBody>
      </p:sp>
    </p:spTree>
    <p:extLst>
      <p:ext uri="{BB962C8B-B14F-4D97-AF65-F5344CB8AC3E}">
        <p14:creationId xmlns:p14="http://schemas.microsoft.com/office/powerpoint/2010/main" val="5915788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t>
            </a:r>
            <a:r>
              <a:rPr lang="en-GB" sz="1200" b="0" i="0" kern="1200" dirty="0">
                <a:solidFill>
                  <a:schemeClr val="tx1"/>
                </a:solidFill>
                <a:effectLst/>
                <a:latin typeface="+mn-lt"/>
                <a:ea typeface="+mn-ea"/>
                <a:cs typeface="+mn-cs"/>
              </a:rPr>
              <a:t>United Nations (UN) (2023) states that sustainable development represents how we must live in the present if we desire tomorrow to be better by meeting the needs of today without depriving future generations of the chances to meet their needs. In health and social care, sustainability involves economic responsibility, care for the environment, and social equity. For example, the </a:t>
            </a:r>
            <a:r>
              <a:rPr lang="en-US" sz="1200" b="0" i="0" kern="1200" dirty="0">
                <a:solidFill>
                  <a:schemeClr val="tx1"/>
                </a:solidFill>
                <a:effectLst/>
                <a:latin typeface="+mn-lt"/>
                <a:ea typeface="+mn-ea"/>
                <a:cs typeface="+mn-cs"/>
              </a:rPr>
              <a:t>Royal College of Nursing (RCN) (2026), explains the health and care services contribute to about 5% of all greenhouse gas emissions (about 2 gigatons of carbon dioxide).</a:t>
            </a:r>
          </a:p>
          <a:p>
            <a:r>
              <a:rPr lang="en-US" sz="1200" b="0" i="0" kern="1200" dirty="0">
                <a:solidFill>
                  <a:schemeClr val="tx1"/>
                </a:solidFill>
                <a:effectLst/>
                <a:latin typeface="+mn-lt"/>
                <a:ea typeface="+mn-ea"/>
                <a:cs typeface="+mn-cs"/>
              </a:rPr>
              <a:t>Unsustainable systems’ focus on short-term gains, often has longer-term costs attached. They lead to increased pressure on available staff and stretch already thin resources further. This reduces the quality-of-care service users end up receiving.</a:t>
            </a:r>
          </a:p>
          <a:p>
            <a:r>
              <a:rPr lang="en-US" sz="1200" b="0" i="0" kern="1200" dirty="0">
                <a:solidFill>
                  <a:schemeClr val="tx1"/>
                </a:solidFill>
                <a:effectLst/>
                <a:latin typeface="+mn-lt"/>
                <a:ea typeface="+mn-ea"/>
                <a:cs typeface="+mn-cs"/>
              </a:rPr>
              <a:t>Therefore, organisations can protect population health and improve the viability of services through </a:t>
            </a:r>
            <a:r>
              <a:rPr lang="en-US" sz="1200" b="0" i="0" kern="1200" dirty="0" err="1">
                <a:solidFill>
                  <a:schemeClr val="tx1"/>
                </a:solidFill>
                <a:effectLst/>
                <a:latin typeface="+mn-lt"/>
                <a:ea typeface="+mn-ea"/>
                <a:cs typeface="+mn-cs"/>
              </a:rPr>
              <a:t>ning</a:t>
            </a:r>
            <a:r>
              <a:rPr lang="en-US" sz="1200" b="0" i="0" kern="1200" dirty="0">
                <a:solidFill>
                  <a:schemeClr val="tx1"/>
                </a:solidFill>
                <a:effectLst/>
                <a:latin typeface="+mn-lt"/>
                <a:ea typeface="+mn-ea"/>
                <a:cs typeface="+mn-cs"/>
              </a:rPr>
              <a:t> for the long-term, designing services around prevention instead of only disease treatment, and using resources appropriately.</a:t>
            </a:r>
            <a:endParaRPr lang="en-GB" dirty="0"/>
          </a:p>
        </p:txBody>
      </p:sp>
      <p:sp>
        <p:nvSpPr>
          <p:cNvPr id="4" name="Slide Number Placeholder 3"/>
          <p:cNvSpPr>
            <a:spLocks noGrp="1"/>
          </p:cNvSpPr>
          <p:nvPr>
            <p:ph type="sldNum" sz="quarter" idx="5"/>
          </p:nvPr>
        </p:nvSpPr>
        <p:spPr/>
        <p:txBody>
          <a:bodyPr/>
          <a:lstStyle/>
          <a:p>
            <a:fld id="{AF2CC37E-97B9-433C-BE27-E082449012C2}" type="slidenum">
              <a:rPr lang="en-GB" smtClean="0"/>
              <a:t>4</a:t>
            </a:fld>
            <a:endParaRPr lang="en-GB"/>
          </a:p>
        </p:txBody>
      </p:sp>
    </p:spTree>
    <p:extLst>
      <p:ext uri="{BB962C8B-B14F-4D97-AF65-F5344CB8AC3E}">
        <p14:creationId xmlns:p14="http://schemas.microsoft.com/office/powerpoint/2010/main" val="14902176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WHO (2021) explains that the UN-led SDGs are a call for action in a global partnership of all developed and developing countries. The goals are interconnected, intertwined, and indivisible, and give a framework for achieving a future that is more sustainable and better for all. They consider all the determinants of health by looking at what sustains health, including those factors related to inequality, climate change, poverty, peace, justice, and environmental degradation.</a:t>
            </a:r>
          </a:p>
          <a:p>
            <a:r>
              <a:rPr lang="en-GB" dirty="0"/>
              <a:t>SGD 3 is about good health and wellbeing. It aims to promote healthy lives and wellbeing for all ages </a:t>
            </a:r>
            <a:r>
              <a:rPr lang="en-GB" sz="1200" b="0" i="0" kern="1200" dirty="0">
                <a:solidFill>
                  <a:schemeClr val="tx1"/>
                </a:solidFill>
                <a:effectLst/>
                <a:latin typeface="+mn-lt"/>
                <a:ea typeface="+mn-ea"/>
                <a:cs typeface="+mn-cs"/>
              </a:rPr>
              <a:t>(United Nations (UN) 2018)</a:t>
            </a:r>
            <a:r>
              <a:rPr lang="en-GB" dirty="0"/>
              <a:t>. Within this scope, it emphasises working toward disease prevention, improving access to care for all, maternal health, and enhancing mental health outcomes. It recognises that health outcomes are shaped by wider economic and social realities.</a:t>
            </a:r>
          </a:p>
        </p:txBody>
      </p:sp>
      <p:sp>
        <p:nvSpPr>
          <p:cNvPr id="4" name="Slide Number Placeholder 3"/>
          <p:cNvSpPr>
            <a:spLocks noGrp="1"/>
          </p:cNvSpPr>
          <p:nvPr>
            <p:ph type="sldNum" sz="quarter" idx="5"/>
          </p:nvPr>
        </p:nvSpPr>
        <p:spPr/>
        <p:txBody>
          <a:bodyPr/>
          <a:lstStyle/>
          <a:p>
            <a:fld id="{AF2CC37E-97B9-433C-BE27-E082449012C2}" type="slidenum">
              <a:rPr lang="en-GB" smtClean="0"/>
              <a:t>5</a:t>
            </a:fld>
            <a:endParaRPr lang="en-GB"/>
          </a:p>
        </p:txBody>
      </p:sp>
    </p:spTree>
    <p:extLst>
      <p:ext uri="{BB962C8B-B14F-4D97-AF65-F5344CB8AC3E}">
        <p14:creationId xmlns:p14="http://schemas.microsoft.com/office/powerpoint/2010/main" val="6239631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Integrating health, wellbeing, and sustainable development would encourage a shift from healthcare practice that primarily reacts to health incidences to one that looks for solutions in early disease/infirmity detection, early interventions, and prevention.</a:t>
            </a:r>
          </a:p>
          <a:p>
            <a:r>
              <a:rPr lang="en-GB" dirty="0"/>
              <a:t>According to </a:t>
            </a:r>
            <a:r>
              <a:rPr lang="en-GB" sz="1200" b="0" i="0" kern="1200" dirty="0">
                <a:solidFill>
                  <a:schemeClr val="tx1"/>
                </a:solidFill>
                <a:effectLst/>
                <a:latin typeface="+mn-lt"/>
                <a:ea typeface="+mn-ea"/>
                <a:cs typeface="+mn-cs"/>
              </a:rPr>
              <a:t>Public Health Scotland (2024), a whole system approach entails incorporating systems thinking, practice, and methods to understand challenges in public health and identify collective actions better. This approach recognises the position addressing social determinants and promoting wellbeing across an individual’s life course has on population health in the long term. Integrated approaches prevent illness and support self-management, thereby reduce pressure on acute services, but for them to work, they require robust leadership, coordination across different areas of policy, and long-term investment.</a:t>
            </a:r>
            <a:endParaRPr lang="en-GB" dirty="0"/>
          </a:p>
        </p:txBody>
      </p:sp>
      <p:sp>
        <p:nvSpPr>
          <p:cNvPr id="4" name="Slide Number Placeholder 3"/>
          <p:cNvSpPr>
            <a:spLocks noGrp="1"/>
          </p:cNvSpPr>
          <p:nvPr>
            <p:ph type="sldNum" sz="quarter" idx="5"/>
          </p:nvPr>
        </p:nvSpPr>
        <p:spPr/>
        <p:txBody>
          <a:bodyPr/>
          <a:lstStyle/>
          <a:p>
            <a:fld id="{AF2CC37E-97B9-433C-BE27-E082449012C2}" type="slidenum">
              <a:rPr lang="en-GB" smtClean="0"/>
              <a:t>6</a:t>
            </a:fld>
            <a:endParaRPr lang="en-GB"/>
          </a:p>
        </p:txBody>
      </p:sp>
    </p:spTree>
    <p:extLst>
      <p:ext uri="{BB962C8B-B14F-4D97-AF65-F5344CB8AC3E}">
        <p14:creationId xmlns:p14="http://schemas.microsoft.com/office/powerpoint/2010/main" val="26138885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Models and theories are used within health studies to explain and understand health behaviour and influence the identification, development, and implementation of interventions </a:t>
            </a:r>
            <a:r>
              <a:rPr lang="en-US" sz="1200" b="0" i="0" kern="1200" dirty="0">
                <a:solidFill>
                  <a:schemeClr val="tx1"/>
                </a:solidFill>
                <a:effectLst/>
                <a:latin typeface="+mn-lt"/>
                <a:ea typeface="+mn-ea"/>
                <a:cs typeface="+mn-cs"/>
              </a:rPr>
              <a:t>(University of Minnesota Rural Health Research Center and NORC Walsh Center for Rural Health Analysis 2024)</a:t>
            </a:r>
            <a:r>
              <a:rPr lang="en-GB" dirty="0"/>
              <a:t>. </a:t>
            </a:r>
          </a:p>
          <a:p>
            <a:r>
              <a:rPr lang="en-GB" dirty="0"/>
              <a:t>The ecological perspective is seen as encompassing the interdependence of, and the interaction between, factors across and within all levels of a health challenge. It highlights how people interact with their sociocultural and physical environments, and include individual/intrapersonal, interpersonal, institutional, community, and public policy factors </a:t>
            </a:r>
            <a:r>
              <a:rPr lang="en-US" sz="1200" b="0" i="0" kern="1200" dirty="0">
                <a:solidFill>
                  <a:schemeClr val="tx1"/>
                </a:solidFill>
                <a:effectLst/>
                <a:latin typeface="+mn-lt"/>
                <a:ea typeface="+mn-ea"/>
                <a:cs typeface="+mn-cs"/>
              </a:rPr>
              <a:t>(University of Minnesota Rural Health Research Center and NORC Walsh Center for Rural Health Analysis 2024).</a:t>
            </a:r>
          </a:p>
          <a:p>
            <a:r>
              <a:rPr lang="en-GB" dirty="0"/>
              <a:t>The Health Belief Model looks to explain and forecast the changes in a person’s health behaviours. It sees the main factors influencing an individual’s health behaviour as their perceived threat of disease or sickness, perceived severity, positive results of action, perceived barriers, cues to action, and self-efficacy.</a:t>
            </a:r>
          </a:p>
          <a:p>
            <a:r>
              <a:rPr lang="en-GB" dirty="0"/>
              <a:t>The transtheoretical model assesses an individual’s readiness to change their behaviour and describes the process as pre-contemplation (no intention to take action), contemplation, preparation, action, maintenance, and termination (no intention to return to prior negative behaviour). </a:t>
            </a:r>
          </a:p>
          <a:p>
            <a:r>
              <a:rPr lang="en-GB" dirty="0"/>
              <a:t>The biopsychosocial model looks at health as influenced to a significant degree by the interaction of biological, psychological, and social factors </a:t>
            </a:r>
            <a:r>
              <a:rPr lang="en-GB" sz="1200" b="0" i="0" kern="1200" dirty="0">
                <a:solidFill>
                  <a:schemeClr val="tx1"/>
                </a:solidFill>
                <a:effectLst/>
                <a:latin typeface="+mn-lt"/>
                <a:ea typeface="+mn-ea"/>
                <a:cs typeface="+mn-cs"/>
              </a:rPr>
              <a:t>(Bolton and Gillett 2019)</a:t>
            </a:r>
            <a:r>
              <a:rPr lang="en-GB" dirty="0"/>
              <a:t>.</a:t>
            </a:r>
          </a:p>
          <a:p>
            <a:r>
              <a:rPr lang="en-GB" dirty="0"/>
              <a:t>Overall, these models move away from a purely medical view of health.</a:t>
            </a:r>
          </a:p>
        </p:txBody>
      </p:sp>
      <p:sp>
        <p:nvSpPr>
          <p:cNvPr id="4" name="Slide Number Placeholder 3"/>
          <p:cNvSpPr>
            <a:spLocks noGrp="1"/>
          </p:cNvSpPr>
          <p:nvPr>
            <p:ph type="sldNum" sz="quarter" idx="5"/>
          </p:nvPr>
        </p:nvSpPr>
        <p:spPr/>
        <p:txBody>
          <a:bodyPr/>
          <a:lstStyle/>
          <a:p>
            <a:fld id="{AF2CC37E-97B9-433C-BE27-E082449012C2}" type="slidenum">
              <a:rPr lang="en-GB" smtClean="0"/>
              <a:t>7</a:t>
            </a:fld>
            <a:endParaRPr lang="en-GB"/>
          </a:p>
        </p:txBody>
      </p:sp>
    </p:spTree>
    <p:extLst>
      <p:ext uri="{BB962C8B-B14F-4D97-AF65-F5344CB8AC3E}">
        <p14:creationId xmlns:p14="http://schemas.microsoft.com/office/powerpoint/2010/main" val="1213658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has been seen that health and social care policies, to promote health, wellbeing, and sustainable development, ought to direct their efforts toward prevention, community care, and promoting mental health initiatives.</a:t>
            </a:r>
          </a:p>
          <a:p>
            <a:r>
              <a:rPr lang="en-GB" dirty="0"/>
              <a:t>Government frameworks look to embed these principles within service </a:t>
            </a:r>
            <a:r>
              <a:rPr lang="en-GB" dirty="0" err="1"/>
              <a:t>ning</a:t>
            </a:r>
            <a:r>
              <a:rPr lang="en-GB" dirty="0"/>
              <a:t> and delivery. What constrains the implementation of policies is often the use of short-term funding cycles, shortages in the workforce, and complicated issues around regulation. For example, the </a:t>
            </a:r>
            <a:r>
              <a:rPr lang="en-GB" sz="1200" b="0" i="0" kern="1200" dirty="0">
                <a:solidFill>
                  <a:schemeClr val="tx1"/>
                </a:solidFill>
                <a:effectLst/>
                <a:latin typeface="+mn-lt"/>
                <a:ea typeface="+mn-ea"/>
                <a:cs typeface="+mn-cs"/>
              </a:rPr>
              <a:t>Health Foundation (2025) states that while recent budgets (the 2025 budget) have seen real-term increases (2.7% per year), it remains below the 3.8% mark average needed for system transformation.</a:t>
            </a:r>
            <a:endParaRPr lang="en-GB" dirty="0"/>
          </a:p>
          <a:p>
            <a:r>
              <a:rPr lang="en-GB" dirty="0"/>
              <a:t>Not only do they create gaps between the spirit of the policy and what actually happens in modern practice, but it also reduces how effective reforms designed to nurture sustainable development are.</a:t>
            </a:r>
          </a:p>
        </p:txBody>
      </p:sp>
      <p:sp>
        <p:nvSpPr>
          <p:cNvPr id="4" name="Slide Number Placeholder 3"/>
          <p:cNvSpPr>
            <a:spLocks noGrp="1"/>
          </p:cNvSpPr>
          <p:nvPr>
            <p:ph type="sldNum" sz="quarter" idx="5"/>
          </p:nvPr>
        </p:nvSpPr>
        <p:spPr/>
        <p:txBody>
          <a:bodyPr/>
          <a:lstStyle/>
          <a:p>
            <a:fld id="{AF2CC37E-97B9-433C-BE27-E082449012C2}" type="slidenum">
              <a:rPr lang="en-GB" smtClean="0"/>
              <a:t>8</a:t>
            </a:fld>
            <a:endParaRPr lang="en-GB"/>
          </a:p>
        </p:txBody>
      </p:sp>
    </p:spTree>
    <p:extLst>
      <p:ext uri="{BB962C8B-B14F-4D97-AF65-F5344CB8AC3E}">
        <p14:creationId xmlns:p14="http://schemas.microsoft.com/office/powerpoint/2010/main" val="39403637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Type 2 diabetes is a major health issue in the UK that is linked with high healthcare costs and long-term complications. The NHS DPP targets people seen through screening to be at high risk of developing the disease, and looks to intervene before the disease progresses further </a:t>
            </a:r>
            <a:r>
              <a:rPr lang="en-GB" sz="1200" b="0" i="0" kern="1200" dirty="0">
                <a:solidFill>
                  <a:schemeClr val="tx1"/>
                </a:solidFill>
                <a:effectLst/>
                <a:latin typeface="+mn-lt"/>
                <a:ea typeface="+mn-ea"/>
                <a:cs typeface="+mn-cs"/>
              </a:rPr>
              <a:t>(NHS Digital 2023)</a:t>
            </a:r>
            <a:r>
              <a:rPr lang="en-GB" dirty="0"/>
              <a:t>. </a:t>
            </a:r>
          </a:p>
          <a:p>
            <a:r>
              <a:rPr lang="en-GB" dirty="0"/>
              <a:t>The health aspect looks to slow the progression of type 2 diabetes through dietary considerations, promoting physical activity, and proper weight management.</a:t>
            </a:r>
          </a:p>
          <a:p>
            <a:r>
              <a:rPr lang="en-GB" dirty="0"/>
              <a:t>The individuals’ wellbeing, meanwhile, can be supported by building their confidence and motivation, by one, educating them enough to improve their self-efficacy, and recognising that making lifestyle changes last needs to consider the social and psychological aspects, in addition to physical concerns.</a:t>
            </a:r>
          </a:p>
          <a:p>
            <a:r>
              <a:rPr lang="en-GB" dirty="0"/>
              <a:t>NHS DPP looks towards prevention as a way of reducing the future burden on hospitals, in its admissions and use of medicines, and the pressure on already strained NHS resources.</a:t>
            </a:r>
          </a:p>
        </p:txBody>
      </p:sp>
      <p:sp>
        <p:nvSpPr>
          <p:cNvPr id="4" name="Slide Number Placeholder 3"/>
          <p:cNvSpPr>
            <a:spLocks noGrp="1"/>
          </p:cNvSpPr>
          <p:nvPr>
            <p:ph type="sldNum" sz="quarter" idx="5"/>
          </p:nvPr>
        </p:nvSpPr>
        <p:spPr/>
        <p:txBody>
          <a:bodyPr/>
          <a:lstStyle/>
          <a:p>
            <a:fld id="{AF2CC37E-97B9-433C-BE27-E082449012C2}" type="slidenum">
              <a:rPr lang="en-GB" smtClean="0"/>
              <a:t>9</a:t>
            </a:fld>
            <a:endParaRPr lang="en-GB"/>
          </a:p>
        </p:txBody>
      </p:sp>
    </p:spTree>
    <p:extLst>
      <p:ext uri="{BB962C8B-B14F-4D97-AF65-F5344CB8AC3E}">
        <p14:creationId xmlns:p14="http://schemas.microsoft.com/office/powerpoint/2010/main" val="13779148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Despite the UK having a universal healthcare system, through the National Health Service (NHS), inequalities, because of deep-seated socioeconomic, ethnic, and geographical factors, exist in terms of access to health services and in the outcomes seen among populations.</a:t>
            </a:r>
          </a:p>
          <a:p>
            <a:r>
              <a:rPr lang="en-GB" dirty="0"/>
              <a:t>Deprivation can be seen to be the primary driver of health inequality in the UK as it creates a social gradient where health outcomes improve with every step taken up the economic ladder. For example, in England men who live in the least deprived areas live 9.7 years longer than those men live in the most deprived areas; this gap is 7.9 years among women </a:t>
            </a:r>
            <a:r>
              <a:rPr lang="en-US" sz="1200" b="0" i="0" kern="1200" dirty="0">
                <a:solidFill>
                  <a:schemeClr val="tx1"/>
                </a:solidFill>
                <a:effectLst/>
                <a:latin typeface="+mn-lt"/>
                <a:ea typeface="+mn-ea"/>
                <a:cs typeface="+mn-cs"/>
              </a:rPr>
              <a:t>(Office for National Statistics 2022)</a:t>
            </a:r>
            <a:r>
              <a:rPr lang="en-GB" dirty="0"/>
              <a:t>.</a:t>
            </a:r>
          </a:p>
          <a:p>
            <a:r>
              <a:rPr lang="en-GB" dirty="0"/>
              <a:t>Barriers like digital exclusion and the unequal distribution of resources make equitable care delivery not possible </a:t>
            </a:r>
            <a:r>
              <a:rPr lang="en-GB" sz="1200" b="0" i="0" kern="1200" dirty="0">
                <a:solidFill>
                  <a:schemeClr val="tx1"/>
                </a:solidFill>
                <a:effectLst/>
                <a:latin typeface="+mn-lt"/>
                <a:ea typeface="+mn-ea"/>
                <a:cs typeface="+mn-cs"/>
              </a:rPr>
              <a:t>(NHS England 2024)</a:t>
            </a:r>
            <a:r>
              <a:rPr lang="en-GB" dirty="0"/>
              <a:t>. Thus, to make people’s development and their wellbeing sustainable, it becomes necessary to address these disparities.</a:t>
            </a:r>
          </a:p>
        </p:txBody>
      </p:sp>
      <p:sp>
        <p:nvSpPr>
          <p:cNvPr id="4" name="Slide Number Placeholder 3"/>
          <p:cNvSpPr>
            <a:spLocks noGrp="1"/>
          </p:cNvSpPr>
          <p:nvPr>
            <p:ph type="sldNum" sz="quarter" idx="5"/>
          </p:nvPr>
        </p:nvSpPr>
        <p:spPr/>
        <p:txBody>
          <a:bodyPr/>
          <a:lstStyle/>
          <a:p>
            <a:fld id="{AF2CC37E-97B9-433C-BE27-E082449012C2}" type="slidenum">
              <a:rPr lang="en-GB" smtClean="0"/>
              <a:t>10</a:t>
            </a:fld>
            <a:endParaRPr lang="en-GB"/>
          </a:p>
        </p:txBody>
      </p:sp>
    </p:spTree>
    <p:extLst>
      <p:ext uri="{BB962C8B-B14F-4D97-AF65-F5344CB8AC3E}">
        <p14:creationId xmlns:p14="http://schemas.microsoft.com/office/powerpoint/2010/main" val="24943689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2CC37E-97B9-433C-BE27-E082449012C2}" type="slidenum">
              <a:rPr lang="en-GB" smtClean="0"/>
              <a:t>11</a:t>
            </a:fld>
            <a:endParaRPr lang="en-GB"/>
          </a:p>
        </p:txBody>
      </p:sp>
    </p:spTree>
    <p:extLst>
      <p:ext uri="{BB962C8B-B14F-4D97-AF65-F5344CB8AC3E}">
        <p14:creationId xmlns:p14="http://schemas.microsoft.com/office/powerpoint/2010/main" val="25356568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F2CC37E-97B9-433C-BE27-E082449012C2}" type="slidenum">
              <a:rPr lang="en-GB" smtClean="0"/>
              <a:t>12</a:t>
            </a:fld>
            <a:endParaRPr lang="en-GB"/>
          </a:p>
        </p:txBody>
      </p:sp>
    </p:spTree>
    <p:extLst>
      <p:ext uri="{BB962C8B-B14F-4D97-AF65-F5344CB8AC3E}">
        <p14:creationId xmlns:p14="http://schemas.microsoft.com/office/powerpoint/2010/main" val="23243754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BEA1FF-9759-D97B-09F3-00CF30FD1A2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E3C64BA-4F28-427F-F444-A500DBD2471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83C4F4F-1692-C470-2037-6695A2048A6C}"/>
              </a:ext>
            </a:extLst>
          </p:cNvPr>
          <p:cNvSpPr>
            <a:spLocks noGrp="1"/>
          </p:cNvSpPr>
          <p:nvPr>
            <p:ph type="dt" sz="half" idx="10"/>
          </p:nvPr>
        </p:nvSpPr>
        <p:spPr/>
        <p:txBody>
          <a:bodyPr/>
          <a:lstStyle/>
          <a:p>
            <a:fld id="{353E4A02-BAD5-4A15-B5A0-C8052B6418E9}" type="datetimeFigureOut">
              <a:rPr lang="en-GB" smtClean="0"/>
              <a:t>06/02/2026</a:t>
            </a:fld>
            <a:endParaRPr lang="en-GB"/>
          </a:p>
        </p:txBody>
      </p:sp>
      <p:sp>
        <p:nvSpPr>
          <p:cNvPr id="5" name="Footer Placeholder 4">
            <a:extLst>
              <a:ext uri="{FF2B5EF4-FFF2-40B4-BE49-F238E27FC236}">
                <a16:creationId xmlns:a16="http://schemas.microsoft.com/office/drawing/2014/main" id="{7D069B6F-7550-2369-8F38-D62BB45301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068124E-E14C-53A5-19C3-B87B827399EB}"/>
              </a:ext>
            </a:extLst>
          </p:cNvPr>
          <p:cNvSpPr>
            <a:spLocks noGrp="1"/>
          </p:cNvSpPr>
          <p:nvPr>
            <p:ph type="sldNum" sz="quarter" idx="12"/>
          </p:nvPr>
        </p:nvSpPr>
        <p:spPr/>
        <p:txBody>
          <a:bodyPr/>
          <a:lstStyle/>
          <a:p>
            <a:fld id="{7DB83654-B885-44BA-92F2-83326A21821B}" type="slidenum">
              <a:rPr lang="en-GB" smtClean="0"/>
              <a:t>‹#›</a:t>
            </a:fld>
            <a:endParaRPr lang="en-GB"/>
          </a:p>
        </p:txBody>
      </p:sp>
    </p:spTree>
    <p:extLst>
      <p:ext uri="{BB962C8B-B14F-4D97-AF65-F5344CB8AC3E}">
        <p14:creationId xmlns:p14="http://schemas.microsoft.com/office/powerpoint/2010/main" val="29967731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CA62A-1308-C212-2910-69B502C88F4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85F04BC-2653-56A2-DF7A-DBB57FF0C69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06A111-FD7A-564B-8DB8-C4843A1A585F}"/>
              </a:ext>
            </a:extLst>
          </p:cNvPr>
          <p:cNvSpPr>
            <a:spLocks noGrp="1"/>
          </p:cNvSpPr>
          <p:nvPr>
            <p:ph type="dt" sz="half" idx="10"/>
          </p:nvPr>
        </p:nvSpPr>
        <p:spPr/>
        <p:txBody>
          <a:bodyPr/>
          <a:lstStyle/>
          <a:p>
            <a:fld id="{353E4A02-BAD5-4A15-B5A0-C8052B6418E9}" type="datetimeFigureOut">
              <a:rPr lang="en-GB" smtClean="0"/>
              <a:t>06/02/2026</a:t>
            </a:fld>
            <a:endParaRPr lang="en-GB"/>
          </a:p>
        </p:txBody>
      </p:sp>
      <p:sp>
        <p:nvSpPr>
          <p:cNvPr id="5" name="Footer Placeholder 4">
            <a:extLst>
              <a:ext uri="{FF2B5EF4-FFF2-40B4-BE49-F238E27FC236}">
                <a16:creationId xmlns:a16="http://schemas.microsoft.com/office/drawing/2014/main" id="{122D8764-4BBA-C47C-B170-432DF5E74B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183892-0CB9-ABE9-84FB-F5EBA9AEAE05}"/>
              </a:ext>
            </a:extLst>
          </p:cNvPr>
          <p:cNvSpPr>
            <a:spLocks noGrp="1"/>
          </p:cNvSpPr>
          <p:nvPr>
            <p:ph type="sldNum" sz="quarter" idx="12"/>
          </p:nvPr>
        </p:nvSpPr>
        <p:spPr/>
        <p:txBody>
          <a:bodyPr/>
          <a:lstStyle/>
          <a:p>
            <a:fld id="{7DB83654-B885-44BA-92F2-83326A21821B}" type="slidenum">
              <a:rPr lang="en-GB" smtClean="0"/>
              <a:t>‹#›</a:t>
            </a:fld>
            <a:endParaRPr lang="en-GB"/>
          </a:p>
        </p:txBody>
      </p:sp>
    </p:spTree>
    <p:extLst>
      <p:ext uri="{BB962C8B-B14F-4D97-AF65-F5344CB8AC3E}">
        <p14:creationId xmlns:p14="http://schemas.microsoft.com/office/powerpoint/2010/main" val="11749525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290D9-2859-BA1D-91DF-13460CF4907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F08B5D5-65B4-B728-1868-73DF1D7A1F0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D8341E8-7DE5-80D9-7C24-1D66176F731E}"/>
              </a:ext>
            </a:extLst>
          </p:cNvPr>
          <p:cNvSpPr>
            <a:spLocks noGrp="1"/>
          </p:cNvSpPr>
          <p:nvPr>
            <p:ph type="dt" sz="half" idx="10"/>
          </p:nvPr>
        </p:nvSpPr>
        <p:spPr/>
        <p:txBody>
          <a:bodyPr/>
          <a:lstStyle/>
          <a:p>
            <a:fld id="{353E4A02-BAD5-4A15-B5A0-C8052B6418E9}" type="datetimeFigureOut">
              <a:rPr lang="en-GB" smtClean="0"/>
              <a:t>06/02/2026</a:t>
            </a:fld>
            <a:endParaRPr lang="en-GB"/>
          </a:p>
        </p:txBody>
      </p:sp>
      <p:sp>
        <p:nvSpPr>
          <p:cNvPr id="5" name="Footer Placeholder 4">
            <a:extLst>
              <a:ext uri="{FF2B5EF4-FFF2-40B4-BE49-F238E27FC236}">
                <a16:creationId xmlns:a16="http://schemas.microsoft.com/office/drawing/2014/main" id="{8282C4C9-F47D-6ADB-2B98-39FEF748BA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263632-6DA4-2B7E-9EF3-ED6ECD6A193D}"/>
              </a:ext>
            </a:extLst>
          </p:cNvPr>
          <p:cNvSpPr>
            <a:spLocks noGrp="1"/>
          </p:cNvSpPr>
          <p:nvPr>
            <p:ph type="sldNum" sz="quarter" idx="12"/>
          </p:nvPr>
        </p:nvSpPr>
        <p:spPr/>
        <p:txBody>
          <a:bodyPr/>
          <a:lstStyle/>
          <a:p>
            <a:fld id="{7DB83654-B885-44BA-92F2-83326A21821B}" type="slidenum">
              <a:rPr lang="en-GB" smtClean="0"/>
              <a:t>‹#›</a:t>
            </a:fld>
            <a:endParaRPr lang="en-GB"/>
          </a:p>
        </p:txBody>
      </p:sp>
    </p:spTree>
    <p:extLst>
      <p:ext uri="{BB962C8B-B14F-4D97-AF65-F5344CB8AC3E}">
        <p14:creationId xmlns:p14="http://schemas.microsoft.com/office/powerpoint/2010/main" val="9626999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D96B28-8A22-269C-FE72-3D226EA87C3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1433897-D84D-056C-F538-852831F72EA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3A73761-473A-DF68-0BD1-2E00F2C239C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8896BC9-B833-865A-EF9D-1A5B3D4FB5DB}"/>
              </a:ext>
            </a:extLst>
          </p:cNvPr>
          <p:cNvSpPr>
            <a:spLocks noGrp="1"/>
          </p:cNvSpPr>
          <p:nvPr>
            <p:ph type="dt" sz="half" idx="10"/>
          </p:nvPr>
        </p:nvSpPr>
        <p:spPr/>
        <p:txBody>
          <a:bodyPr/>
          <a:lstStyle/>
          <a:p>
            <a:fld id="{353E4A02-BAD5-4A15-B5A0-C8052B6418E9}" type="datetimeFigureOut">
              <a:rPr lang="en-GB" smtClean="0"/>
              <a:t>06/02/2026</a:t>
            </a:fld>
            <a:endParaRPr lang="en-GB"/>
          </a:p>
        </p:txBody>
      </p:sp>
      <p:sp>
        <p:nvSpPr>
          <p:cNvPr id="6" name="Footer Placeholder 5">
            <a:extLst>
              <a:ext uri="{FF2B5EF4-FFF2-40B4-BE49-F238E27FC236}">
                <a16:creationId xmlns:a16="http://schemas.microsoft.com/office/drawing/2014/main" id="{301A3E4C-4A64-158B-7E72-E06B7FF1034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CC9EBBF-AC35-08BA-6E74-BD676AD6CE4A}"/>
              </a:ext>
            </a:extLst>
          </p:cNvPr>
          <p:cNvSpPr>
            <a:spLocks noGrp="1"/>
          </p:cNvSpPr>
          <p:nvPr>
            <p:ph type="sldNum" sz="quarter" idx="12"/>
          </p:nvPr>
        </p:nvSpPr>
        <p:spPr/>
        <p:txBody>
          <a:bodyPr/>
          <a:lstStyle/>
          <a:p>
            <a:fld id="{7DB83654-B885-44BA-92F2-83326A21821B}" type="slidenum">
              <a:rPr lang="en-GB" smtClean="0"/>
              <a:t>‹#›</a:t>
            </a:fld>
            <a:endParaRPr lang="en-GB"/>
          </a:p>
        </p:txBody>
      </p:sp>
    </p:spTree>
    <p:extLst>
      <p:ext uri="{BB962C8B-B14F-4D97-AF65-F5344CB8AC3E}">
        <p14:creationId xmlns:p14="http://schemas.microsoft.com/office/powerpoint/2010/main" val="12334620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15B90F-28C6-57ED-D839-9D61DD91E4A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EB1258F-6B22-57DC-CD56-6434C320266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093C21A-63E0-48E6-B32A-D71D9012DE6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C4857C6-8A1A-A2AD-2E68-4CBFED57B76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3ABC2C6-3E6A-5D89-C63E-61BD511E734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35018A2-0E32-B3B5-8C22-17F89D73D071}"/>
              </a:ext>
            </a:extLst>
          </p:cNvPr>
          <p:cNvSpPr>
            <a:spLocks noGrp="1"/>
          </p:cNvSpPr>
          <p:nvPr>
            <p:ph type="dt" sz="half" idx="10"/>
          </p:nvPr>
        </p:nvSpPr>
        <p:spPr/>
        <p:txBody>
          <a:bodyPr/>
          <a:lstStyle/>
          <a:p>
            <a:fld id="{353E4A02-BAD5-4A15-B5A0-C8052B6418E9}" type="datetimeFigureOut">
              <a:rPr lang="en-GB" smtClean="0"/>
              <a:t>06/02/2026</a:t>
            </a:fld>
            <a:endParaRPr lang="en-GB"/>
          </a:p>
        </p:txBody>
      </p:sp>
      <p:sp>
        <p:nvSpPr>
          <p:cNvPr id="8" name="Footer Placeholder 7">
            <a:extLst>
              <a:ext uri="{FF2B5EF4-FFF2-40B4-BE49-F238E27FC236}">
                <a16:creationId xmlns:a16="http://schemas.microsoft.com/office/drawing/2014/main" id="{7B1C7C5E-72F5-79CE-267E-01283F49B26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D3E83E7-1D5E-E44E-DB01-4E996360B898}"/>
              </a:ext>
            </a:extLst>
          </p:cNvPr>
          <p:cNvSpPr>
            <a:spLocks noGrp="1"/>
          </p:cNvSpPr>
          <p:nvPr>
            <p:ph type="sldNum" sz="quarter" idx="12"/>
          </p:nvPr>
        </p:nvSpPr>
        <p:spPr/>
        <p:txBody>
          <a:bodyPr/>
          <a:lstStyle/>
          <a:p>
            <a:fld id="{7DB83654-B885-44BA-92F2-83326A21821B}" type="slidenum">
              <a:rPr lang="en-GB" smtClean="0"/>
              <a:t>‹#›</a:t>
            </a:fld>
            <a:endParaRPr lang="en-GB"/>
          </a:p>
        </p:txBody>
      </p:sp>
    </p:spTree>
    <p:extLst>
      <p:ext uri="{BB962C8B-B14F-4D97-AF65-F5344CB8AC3E}">
        <p14:creationId xmlns:p14="http://schemas.microsoft.com/office/powerpoint/2010/main" val="6155980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6FFDC8-F227-FEB7-F45F-76C1326506E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98F7DB5-B39A-C17D-5352-6A0C65A969FC}"/>
              </a:ext>
            </a:extLst>
          </p:cNvPr>
          <p:cNvSpPr>
            <a:spLocks noGrp="1"/>
          </p:cNvSpPr>
          <p:nvPr>
            <p:ph type="dt" sz="half" idx="10"/>
          </p:nvPr>
        </p:nvSpPr>
        <p:spPr/>
        <p:txBody>
          <a:bodyPr/>
          <a:lstStyle/>
          <a:p>
            <a:fld id="{353E4A02-BAD5-4A15-B5A0-C8052B6418E9}" type="datetimeFigureOut">
              <a:rPr lang="en-GB" smtClean="0"/>
              <a:t>06/02/2026</a:t>
            </a:fld>
            <a:endParaRPr lang="en-GB"/>
          </a:p>
        </p:txBody>
      </p:sp>
      <p:sp>
        <p:nvSpPr>
          <p:cNvPr id="4" name="Footer Placeholder 3">
            <a:extLst>
              <a:ext uri="{FF2B5EF4-FFF2-40B4-BE49-F238E27FC236}">
                <a16:creationId xmlns:a16="http://schemas.microsoft.com/office/drawing/2014/main" id="{F19CA33F-34FA-15DB-C973-6EC4018E1D5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C90466A-8715-14BB-54CD-86222B015855}"/>
              </a:ext>
            </a:extLst>
          </p:cNvPr>
          <p:cNvSpPr>
            <a:spLocks noGrp="1"/>
          </p:cNvSpPr>
          <p:nvPr>
            <p:ph type="sldNum" sz="quarter" idx="12"/>
          </p:nvPr>
        </p:nvSpPr>
        <p:spPr/>
        <p:txBody>
          <a:bodyPr/>
          <a:lstStyle/>
          <a:p>
            <a:fld id="{7DB83654-B885-44BA-92F2-83326A21821B}" type="slidenum">
              <a:rPr lang="en-GB" smtClean="0"/>
              <a:t>‹#›</a:t>
            </a:fld>
            <a:endParaRPr lang="en-GB"/>
          </a:p>
        </p:txBody>
      </p:sp>
    </p:spTree>
    <p:extLst>
      <p:ext uri="{BB962C8B-B14F-4D97-AF65-F5344CB8AC3E}">
        <p14:creationId xmlns:p14="http://schemas.microsoft.com/office/powerpoint/2010/main" val="21441399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C0F3177-0D70-B1C4-1875-4F93BC70BA61}"/>
              </a:ext>
            </a:extLst>
          </p:cNvPr>
          <p:cNvSpPr>
            <a:spLocks noGrp="1"/>
          </p:cNvSpPr>
          <p:nvPr>
            <p:ph type="dt" sz="half" idx="10"/>
          </p:nvPr>
        </p:nvSpPr>
        <p:spPr/>
        <p:txBody>
          <a:bodyPr/>
          <a:lstStyle/>
          <a:p>
            <a:fld id="{353E4A02-BAD5-4A15-B5A0-C8052B6418E9}" type="datetimeFigureOut">
              <a:rPr lang="en-GB" smtClean="0"/>
              <a:t>06/02/2026</a:t>
            </a:fld>
            <a:endParaRPr lang="en-GB"/>
          </a:p>
        </p:txBody>
      </p:sp>
      <p:sp>
        <p:nvSpPr>
          <p:cNvPr id="3" name="Footer Placeholder 2">
            <a:extLst>
              <a:ext uri="{FF2B5EF4-FFF2-40B4-BE49-F238E27FC236}">
                <a16:creationId xmlns:a16="http://schemas.microsoft.com/office/drawing/2014/main" id="{C7233E59-F965-D9D6-CB18-544CE361370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3004999-51E7-C660-D5AF-2BD0788236B4}"/>
              </a:ext>
            </a:extLst>
          </p:cNvPr>
          <p:cNvSpPr>
            <a:spLocks noGrp="1"/>
          </p:cNvSpPr>
          <p:nvPr>
            <p:ph type="sldNum" sz="quarter" idx="12"/>
          </p:nvPr>
        </p:nvSpPr>
        <p:spPr/>
        <p:txBody>
          <a:bodyPr/>
          <a:lstStyle/>
          <a:p>
            <a:fld id="{7DB83654-B885-44BA-92F2-83326A21821B}" type="slidenum">
              <a:rPr lang="en-GB" smtClean="0"/>
              <a:t>‹#›</a:t>
            </a:fld>
            <a:endParaRPr lang="en-GB"/>
          </a:p>
        </p:txBody>
      </p:sp>
    </p:spTree>
    <p:extLst>
      <p:ext uri="{BB962C8B-B14F-4D97-AF65-F5344CB8AC3E}">
        <p14:creationId xmlns:p14="http://schemas.microsoft.com/office/powerpoint/2010/main" val="2354418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2E1C38-BA7C-7363-C392-3D40615FF9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5D44E5B-6FE3-7E55-F624-9A7439A7743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FA4AA29-ED3D-0FC5-7B44-C5B210795F6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AFD8652-5310-3165-3C0E-CC733A20D398}"/>
              </a:ext>
            </a:extLst>
          </p:cNvPr>
          <p:cNvSpPr>
            <a:spLocks noGrp="1"/>
          </p:cNvSpPr>
          <p:nvPr>
            <p:ph type="dt" sz="half" idx="10"/>
          </p:nvPr>
        </p:nvSpPr>
        <p:spPr/>
        <p:txBody>
          <a:bodyPr/>
          <a:lstStyle/>
          <a:p>
            <a:fld id="{353E4A02-BAD5-4A15-B5A0-C8052B6418E9}" type="datetimeFigureOut">
              <a:rPr lang="en-GB" smtClean="0"/>
              <a:t>06/02/2026</a:t>
            </a:fld>
            <a:endParaRPr lang="en-GB"/>
          </a:p>
        </p:txBody>
      </p:sp>
      <p:sp>
        <p:nvSpPr>
          <p:cNvPr id="6" name="Footer Placeholder 5">
            <a:extLst>
              <a:ext uri="{FF2B5EF4-FFF2-40B4-BE49-F238E27FC236}">
                <a16:creationId xmlns:a16="http://schemas.microsoft.com/office/drawing/2014/main" id="{CCE76439-9B61-8A2B-6512-4AC4FA955EE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B88036D-D794-DDC3-F917-12DE97BEC1A3}"/>
              </a:ext>
            </a:extLst>
          </p:cNvPr>
          <p:cNvSpPr>
            <a:spLocks noGrp="1"/>
          </p:cNvSpPr>
          <p:nvPr>
            <p:ph type="sldNum" sz="quarter" idx="12"/>
          </p:nvPr>
        </p:nvSpPr>
        <p:spPr/>
        <p:txBody>
          <a:bodyPr/>
          <a:lstStyle/>
          <a:p>
            <a:fld id="{7DB83654-B885-44BA-92F2-83326A21821B}" type="slidenum">
              <a:rPr lang="en-GB" smtClean="0"/>
              <a:t>‹#›</a:t>
            </a:fld>
            <a:endParaRPr lang="en-GB"/>
          </a:p>
        </p:txBody>
      </p:sp>
    </p:spTree>
    <p:extLst>
      <p:ext uri="{BB962C8B-B14F-4D97-AF65-F5344CB8AC3E}">
        <p14:creationId xmlns:p14="http://schemas.microsoft.com/office/powerpoint/2010/main" val="116656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2BDE2-6538-5247-2EBD-77012E58800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D1D2D5A-0038-6EDF-AD21-5C71CCAE931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F6D832E-84EE-C6B2-C89B-554CB81189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F2F1D78-85B0-2CBA-B390-44A2341E92B1}"/>
              </a:ext>
            </a:extLst>
          </p:cNvPr>
          <p:cNvSpPr>
            <a:spLocks noGrp="1"/>
          </p:cNvSpPr>
          <p:nvPr>
            <p:ph type="dt" sz="half" idx="10"/>
          </p:nvPr>
        </p:nvSpPr>
        <p:spPr/>
        <p:txBody>
          <a:bodyPr/>
          <a:lstStyle/>
          <a:p>
            <a:fld id="{353E4A02-BAD5-4A15-B5A0-C8052B6418E9}" type="datetimeFigureOut">
              <a:rPr lang="en-GB" smtClean="0"/>
              <a:t>06/02/2026</a:t>
            </a:fld>
            <a:endParaRPr lang="en-GB"/>
          </a:p>
        </p:txBody>
      </p:sp>
      <p:sp>
        <p:nvSpPr>
          <p:cNvPr id="6" name="Footer Placeholder 5">
            <a:extLst>
              <a:ext uri="{FF2B5EF4-FFF2-40B4-BE49-F238E27FC236}">
                <a16:creationId xmlns:a16="http://schemas.microsoft.com/office/drawing/2014/main" id="{2A7B8045-02DE-3B39-2F34-6188B40054B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8F789D6-F568-9B94-6C9D-37839051765D}"/>
              </a:ext>
            </a:extLst>
          </p:cNvPr>
          <p:cNvSpPr>
            <a:spLocks noGrp="1"/>
          </p:cNvSpPr>
          <p:nvPr>
            <p:ph type="sldNum" sz="quarter" idx="12"/>
          </p:nvPr>
        </p:nvSpPr>
        <p:spPr/>
        <p:txBody>
          <a:bodyPr/>
          <a:lstStyle/>
          <a:p>
            <a:fld id="{7DB83654-B885-44BA-92F2-83326A21821B}" type="slidenum">
              <a:rPr lang="en-GB" smtClean="0"/>
              <a:t>‹#›</a:t>
            </a:fld>
            <a:endParaRPr lang="en-GB"/>
          </a:p>
        </p:txBody>
      </p:sp>
    </p:spTree>
    <p:extLst>
      <p:ext uri="{BB962C8B-B14F-4D97-AF65-F5344CB8AC3E}">
        <p14:creationId xmlns:p14="http://schemas.microsoft.com/office/powerpoint/2010/main" val="32720729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94342-FA03-8100-6BA4-3F2CE2B414F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4B7320C-963A-3E2D-4E5A-F3780FD5A7C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F9440D3-5E6E-7D68-410A-45ADF43C56E3}"/>
              </a:ext>
            </a:extLst>
          </p:cNvPr>
          <p:cNvSpPr>
            <a:spLocks noGrp="1"/>
          </p:cNvSpPr>
          <p:nvPr>
            <p:ph type="dt" sz="half" idx="10"/>
          </p:nvPr>
        </p:nvSpPr>
        <p:spPr/>
        <p:txBody>
          <a:bodyPr/>
          <a:lstStyle/>
          <a:p>
            <a:fld id="{353E4A02-BAD5-4A15-B5A0-C8052B6418E9}" type="datetimeFigureOut">
              <a:rPr lang="en-GB" smtClean="0"/>
              <a:t>06/02/2026</a:t>
            </a:fld>
            <a:endParaRPr lang="en-GB"/>
          </a:p>
        </p:txBody>
      </p:sp>
      <p:sp>
        <p:nvSpPr>
          <p:cNvPr id="5" name="Footer Placeholder 4">
            <a:extLst>
              <a:ext uri="{FF2B5EF4-FFF2-40B4-BE49-F238E27FC236}">
                <a16:creationId xmlns:a16="http://schemas.microsoft.com/office/drawing/2014/main" id="{86738E60-7D4A-317A-90CB-D72A4F7FE4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9A48D5-DF9A-96A6-5DFD-D8B339B00A82}"/>
              </a:ext>
            </a:extLst>
          </p:cNvPr>
          <p:cNvSpPr>
            <a:spLocks noGrp="1"/>
          </p:cNvSpPr>
          <p:nvPr>
            <p:ph type="sldNum" sz="quarter" idx="12"/>
          </p:nvPr>
        </p:nvSpPr>
        <p:spPr/>
        <p:txBody>
          <a:bodyPr/>
          <a:lstStyle/>
          <a:p>
            <a:fld id="{7DB83654-B885-44BA-92F2-83326A21821B}" type="slidenum">
              <a:rPr lang="en-GB" smtClean="0"/>
              <a:t>‹#›</a:t>
            </a:fld>
            <a:endParaRPr lang="en-GB"/>
          </a:p>
        </p:txBody>
      </p:sp>
    </p:spTree>
    <p:extLst>
      <p:ext uri="{BB962C8B-B14F-4D97-AF65-F5344CB8AC3E}">
        <p14:creationId xmlns:p14="http://schemas.microsoft.com/office/powerpoint/2010/main" val="5961798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8BEA77F-EB2F-BD41-3117-346A210CA5F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28C1C1F-5FC7-E74C-6B62-D7764FCAEFE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29063C-F280-E6CF-7048-FE7BB1ACBC1E}"/>
              </a:ext>
            </a:extLst>
          </p:cNvPr>
          <p:cNvSpPr>
            <a:spLocks noGrp="1"/>
          </p:cNvSpPr>
          <p:nvPr>
            <p:ph type="dt" sz="half" idx="10"/>
          </p:nvPr>
        </p:nvSpPr>
        <p:spPr/>
        <p:txBody>
          <a:bodyPr/>
          <a:lstStyle/>
          <a:p>
            <a:fld id="{353E4A02-BAD5-4A15-B5A0-C8052B6418E9}" type="datetimeFigureOut">
              <a:rPr lang="en-GB" smtClean="0"/>
              <a:t>06/02/2026</a:t>
            </a:fld>
            <a:endParaRPr lang="en-GB"/>
          </a:p>
        </p:txBody>
      </p:sp>
      <p:sp>
        <p:nvSpPr>
          <p:cNvPr id="5" name="Footer Placeholder 4">
            <a:extLst>
              <a:ext uri="{FF2B5EF4-FFF2-40B4-BE49-F238E27FC236}">
                <a16:creationId xmlns:a16="http://schemas.microsoft.com/office/drawing/2014/main" id="{48678C03-A0BC-E9A7-86B7-8B956F0993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6D4D88-A21B-12C6-13E5-D97C7E70299F}"/>
              </a:ext>
            </a:extLst>
          </p:cNvPr>
          <p:cNvSpPr>
            <a:spLocks noGrp="1"/>
          </p:cNvSpPr>
          <p:nvPr>
            <p:ph type="sldNum" sz="quarter" idx="12"/>
          </p:nvPr>
        </p:nvSpPr>
        <p:spPr/>
        <p:txBody>
          <a:bodyPr/>
          <a:lstStyle/>
          <a:p>
            <a:fld id="{7DB83654-B885-44BA-92F2-83326A21821B}" type="slidenum">
              <a:rPr lang="en-GB" smtClean="0"/>
              <a:t>‹#›</a:t>
            </a:fld>
            <a:endParaRPr lang="en-GB"/>
          </a:p>
        </p:txBody>
      </p:sp>
    </p:spTree>
    <p:extLst>
      <p:ext uri="{BB962C8B-B14F-4D97-AF65-F5344CB8AC3E}">
        <p14:creationId xmlns:p14="http://schemas.microsoft.com/office/powerpoint/2010/main" val="23831652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48E3BEF-4130-1E84-887E-1276203CAC8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F0FDD3F-BDC3-2FF4-BB6D-38DDA7D992B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8FA6DF8-0E42-F7A4-6B33-CFE18CFDBC1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53E4A02-BAD5-4A15-B5A0-C8052B6418E9}" type="datetimeFigureOut">
              <a:rPr lang="en-GB" smtClean="0"/>
              <a:t>06/02/2026</a:t>
            </a:fld>
            <a:endParaRPr lang="en-GB"/>
          </a:p>
        </p:txBody>
      </p:sp>
      <p:sp>
        <p:nvSpPr>
          <p:cNvPr id="5" name="Footer Placeholder 4">
            <a:extLst>
              <a:ext uri="{FF2B5EF4-FFF2-40B4-BE49-F238E27FC236}">
                <a16:creationId xmlns:a16="http://schemas.microsoft.com/office/drawing/2014/main" id="{A9BCD833-EF0B-C541-5185-85EE590B8A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FF3BDEA-D5A0-643B-C464-5FB85B74FCA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DB83654-B885-44BA-92F2-83326A21821B}" type="slidenum">
              <a:rPr lang="en-GB" smtClean="0"/>
              <a:t>‹#›</a:t>
            </a:fld>
            <a:endParaRPr lang="en-GB"/>
          </a:p>
        </p:txBody>
      </p:sp>
    </p:spTree>
    <p:extLst>
      <p:ext uri="{BB962C8B-B14F-4D97-AF65-F5344CB8AC3E}">
        <p14:creationId xmlns:p14="http://schemas.microsoft.com/office/powerpoint/2010/main" val="15089805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8" Type="http://schemas.openxmlformats.org/officeDocument/2006/relationships/hyperlink" Target="https://www.ons.gov.uk/peoplepopulationandcommunity/healthandsocialcare/healthinequalities/bulletins/healthstatelifeexpectanciesbyindexofmultipledeprivationimd/2018to2020" TargetMode="External"/><Relationship Id="rId13" Type="http://schemas.openxmlformats.org/officeDocument/2006/relationships/hyperlink" Target="https://www.ruralhealthinfo.org/toolkits/health-promotion" TargetMode="External"/><Relationship Id="rId3" Type="http://schemas.openxmlformats.org/officeDocument/2006/relationships/hyperlink" Target="https://www.ncbi.nlm.nih.gov/books/NBK552030/" TargetMode="External"/><Relationship Id="rId7" Type="http://schemas.openxmlformats.org/officeDocument/2006/relationships/hyperlink" Target="https://www.england.nhs.uk/long-read/inclusive-digital-healthcare-a-framework-for-nhs-action-on-digital-inclusion/" TargetMode="External"/><Relationship Id="rId12" Type="http://schemas.openxmlformats.org/officeDocument/2006/relationships/hyperlink" Target="https://www.un.org/sustainabledevelopment/blog/2023/08/what-is-sustainable-development/"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digital.nhs.uk/data-and-information/publications/statistical/national-diabetes-audit-ndh-dpp/ndh-dpp-2021-22-detailed-analysis/diabetes-prevention-programme" TargetMode="External"/><Relationship Id="rId11" Type="http://schemas.openxmlformats.org/officeDocument/2006/relationships/hyperlink" Target="https://www.youtube.com/watch?v=0XTBYMfZyrM" TargetMode="External"/><Relationship Id="rId5" Type="http://schemas.openxmlformats.org/officeDocument/2006/relationships/hyperlink" Target="https://www.health.org.uk/reports-and-analysis/analysis/health-care-funding" TargetMode="External"/><Relationship Id="rId15" Type="http://schemas.openxmlformats.org/officeDocument/2006/relationships/hyperlink" Target="https://www.who.int/publications/i/item/9789240038349" TargetMode="External"/><Relationship Id="rId10" Type="http://schemas.openxmlformats.org/officeDocument/2006/relationships/hyperlink" Target="https://www.rcn.org.uk/About-us/Sustainability-in-health-and-care" TargetMode="External"/><Relationship Id="rId4" Type="http://schemas.openxmlformats.org/officeDocument/2006/relationships/hyperlink" Target="https://www.gov.uk/government/publications/10-year-health-plan-for-england-fit-for-the-future" TargetMode="External"/><Relationship Id="rId9" Type="http://schemas.openxmlformats.org/officeDocument/2006/relationships/hyperlink" Target="https://publichealthscotland.scot/about-us/what-we-do-and-how-we-work/supporting-whole-system-approaches/applying-a-whole-system-approach/" TargetMode="External"/><Relationship Id="rId14" Type="http://schemas.openxmlformats.org/officeDocument/2006/relationships/hyperlink" Target="https://www.who.int/about/governance/constitu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76F383-93C3-BB69-F4FA-F35C31E312DB}"/>
              </a:ext>
            </a:extLst>
          </p:cNvPr>
          <p:cNvSpPr>
            <a:spLocks noGrp="1"/>
          </p:cNvSpPr>
          <p:nvPr>
            <p:ph type="ctrTitle"/>
          </p:nvPr>
        </p:nvSpPr>
        <p:spPr>
          <a:xfrm>
            <a:off x="6590662" y="4267832"/>
            <a:ext cx="4805996" cy="1297115"/>
          </a:xfrm>
        </p:spPr>
        <p:txBody>
          <a:bodyPr anchor="t">
            <a:normAutofit fontScale="90000"/>
          </a:bodyPr>
          <a:lstStyle/>
          <a:p>
            <a:pPr algn="l"/>
            <a:r>
              <a:rPr lang="en-GB" sz="2500" noProof="0" dirty="0">
                <a:solidFill>
                  <a:schemeClr val="tx2"/>
                </a:solidFill>
              </a:rPr>
              <a:t>                           Title, </a:t>
            </a:r>
            <a:br>
              <a:rPr lang="en-GB" sz="2500" noProof="0" dirty="0">
                <a:solidFill>
                  <a:schemeClr val="tx2"/>
                </a:solidFill>
              </a:rPr>
            </a:br>
            <a:r>
              <a:rPr lang="en-GB" sz="2500" noProof="0" dirty="0">
                <a:solidFill>
                  <a:schemeClr val="tx2"/>
                </a:solidFill>
              </a:rPr>
              <a:t>Integrating health, wellbeing, and sustainable development in health and social care.</a:t>
            </a:r>
          </a:p>
        </p:txBody>
      </p:sp>
      <p:sp>
        <p:nvSpPr>
          <p:cNvPr id="3" name="Subtitle 2">
            <a:extLst>
              <a:ext uri="{FF2B5EF4-FFF2-40B4-BE49-F238E27FC236}">
                <a16:creationId xmlns:a16="http://schemas.microsoft.com/office/drawing/2014/main" id="{6A7FBAA5-922C-7865-F0DC-851E3EADF510}"/>
              </a:ext>
            </a:extLst>
          </p:cNvPr>
          <p:cNvSpPr>
            <a:spLocks noGrp="1"/>
          </p:cNvSpPr>
          <p:nvPr>
            <p:ph type="subTitle" idx="1"/>
          </p:nvPr>
        </p:nvSpPr>
        <p:spPr>
          <a:xfrm>
            <a:off x="6590966" y="1436915"/>
            <a:ext cx="4805691" cy="2830916"/>
          </a:xfrm>
        </p:spPr>
        <p:txBody>
          <a:bodyPr anchor="b">
            <a:normAutofit/>
          </a:bodyPr>
          <a:lstStyle/>
          <a:p>
            <a:pPr algn="l"/>
            <a:r>
              <a:rPr lang="en-GB" sz="2000" noProof="0" dirty="0">
                <a:solidFill>
                  <a:schemeClr val="tx2"/>
                </a:solidFill>
              </a:rPr>
              <a:t>Name:  </a:t>
            </a:r>
            <a:r>
              <a:rPr lang="en-GB" sz="2000" dirty="0">
                <a:solidFill>
                  <a:schemeClr val="tx2"/>
                </a:solidFill>
              </a:rPr>
              <a:t>Michael  Ajuyah</a:t>
            </a:r>
            <a:endParaRPr lang="en-GB" sz="2000" noProof="0" dirty="0">
              <a:solidFill>
                <a:schemeClr val="tx2"/>
              </a:solidFill>
            </a:endParaRPr>
          </a:p>
          <a:p>
            <a:pPr algn="l"/>
            <a:r>
              <a:rPr lang="en-GB" sz="2000" noProof="0" dirty="0">
                <a:solidFill>
                  <a:schemeClr val="tx2"/>
                </a:solidFill>
              </a:rPr>
              <a:t>Student ID:  2245019</a:t>
            </a:r>
          </a:p>
          <a:p>
            <a:pPr algn="l"/>
            <a:r>
              <a:rPr lang="en-GB" sz="2000" dirty="0">
                <a:solidFill>
                  <a:schemeClr val="tx2"/>
                </a:solidFill>
              </a:rPr>
              <a:t>Module :   BMHP6030</a:t>
            </a:r>
          </a:p>
          <a:p>
            <a:pPr algn="l"/>
            <a:r>
              <a:rPr lang="en-GB" sz="2000" dirty="0">
                <a:solidFill>
                  <a:schemeClr val="tx2"/>
                </a:solidFill>
              </a:rPr>
              <a:t>Component 1:  Presentation </a:t>
            </a:r>
          </a:p>
          <a:p>
            <a:pPr algn="l"/>
            <a:r>
              <a:rPr lang="en-GB" sz="2000" dirty="0">
                <a:solidFill>
                  <a:schemeClr val="tx2"/>
                </a:solidFill>
              </a:rPr>
              <a:t>Lecturer:   Zakiyyah Ahmed.</a:t>
            </a:r>
          </a:p>
          <a:p>
            <a:pPr algn="l"/>
            <a:endParaRPr lang="en-GB" sz="2000" noProof="0" dirty="0">
              <a:solidFill>
                <a:schemeClr val="tx2"/>
              </a:solidFill>
            </a:endParaRPr>
          </a:p>
          <a:p>
            <a:pPr algn="l"/>
            <a:endParaRPr lang="en-GB" sz="2000" dirty="0">
              <a:solidFill>
                <a:schemeClr val="tx2"/>
              </a:solidFill>
            </a:endParaRPr>
          </a:p>
          <a:p>
            <a:pPr algn="l"/>
            <a:endParaRPr lang="en-GB" sz="2000" noProof="0" dirty="0">
              <a:solidFill>
                <a:schemeClr val="tx2"/>
              </a:solidFill>
            </a:endParaRPr>
          </a:p>
          <a:p>
            <a:pPr algn="l"/>
            <a:endParaRPr lang="en-GB" sz="2000" noProof="0" dirty="0">
              <a:solidFill>
                <a:schemeClr val="tx2"/>
              </a:solidFill>
            </a:endParaRPr>
          </a:p>
          <a:p>
            <a:pPr algn="l"/>
            <a:endParaRPr lang="en-GB" sz="2000" noProof="0" dirty="0">
              <a:solidFill>
                <a:schemeClr val="tx2"/>
              </a:solidFill>
            </a:endParaRPr>
          </a:p>
        </p:txBody>
      </p:sp>
      <p:pic>
        <p:nvPicPr>
          <p:cNvPr id="7" name="Graphic 6" descr="Doctor">
            <a:extLst>
              <a:ext uri="{FF2B5EF4-FFF2-40B4-BE49-F238E27FC236}">
                <a16:creationId xmlns:a16="http://schemas.microsoft.com/office/drawing/2014/main" id="{54FC8DB3-2A89-7B7D-E854-AED6A91598A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14" name="Group 13">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5" name="Freeform: Shape 14">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0718725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4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2000"/>
                                  </p:stCondLst>
                                  <p:iterate type="lt">
                                    <p:tmPct val="10000"/>
                                  </p:iterate>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400"/>
                                        <p:tgtEl>
                                          <p:spTgt spid="3">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2000"/>
                                  </p:stCondLst>
                                  <p:iterate type="lt">
                                    <p:tmPct val="10000"/>
                                  </p:iterate>
                                  <p:childTnLst>
                                    <p:set>
                                      <p:cBhvr>
                                        <p:cTn id="29" dur="1" fill="hold">
                                          <p:stCondLst>
                                            <p:cond delay="0"/>
                                          </p:stCondLst>
                                        </p:cTn>
                                        <p:tgtEl>
                                          <p:spTgt spid="3">
                                            <p:txEl>
                                              <p:pRg st="4" end="4"/>
                                            </p:txEl>
                                          </p:spTgt>
                                        </p:tgtEl>
                                        <p:attrNameLst>
                                          <p:attrName>style.visibility</p:attrName>
                                        </p:attrNameLst>
                                      </p:cBhvr>
                                      <p:to>
                                        <p:strVal val="visible"/>
                                      </p:to>
                                    </p:set>
                                    <p:animEffect transition="in" filter="fade">
                                      <p:cBhvr>
                                        <p:cTn id="30" dur="400"/>
                                        <p:tgtEl>
                                          <p:spTgt spid="3">
                                            <p:txEl>
                                              <p:pRg st="4" end="4"/>
                                            </p:txEl>
                                          </p:spTgt>
                                        </p:tgtEl>
                                      </p:cBhvr>
                                    </p:animEffect>
                                  </p:childTnLst>
                                </p:cTn>
                              </p:par>
                              <p:par>
                                <p:cTn id="31" presetID="10" presetClass="entr" presetSubtype="0" fill="hold" nodeType="withEffect">
                                  <p:stCondLst>
                                    <p:cond delay="500"/>
                                  </p:stCondLst>
                                  <p:iterate>
                                    <p:tmPct val="10000"/>
                                  </p:iterate>
                                  <p:childTnLst>
                                    <p:set>
                                      <p:cBhvr>
                                        <p:cTn id="32" dur="1" fill="hold">
                                          <p:stCondLst>
                                            <p:cond delay="0"/>
                                          </p:stCondLst>
                                        </p:cTn>
                                        <p:tgtEl>
                                          <p:spTgt spid="7"/>
                                        </p:tgtEl>
                                        <p:attrNameLst>
                                          <p:attrName>style.visibility</p:attrName>
                                        </p:attrNameLst>
                                      </p:cBhvr>
                                      <p:to>
                                        <p:strVal val="visible"/>
                                      </p:to>
                                    </p:set>
                                    <p:animEffect transition="in" filter="fade">
                                      <p:cBhvr>
                                        <p:cTn id="33"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A3AA7B-2E6B-1BC7-552A-14ABA339153D}"/>
              </a:ext>
            </a:extLst>
          </p:cNvPr>
          <p:cNvSpPr>
            <a:spLocks noGrp="1"/>
          </p:cNvSpPr>
          <p:nvPr>
            <p:ph type="title"/>
          </p:nvPr>
        </p:nvSpPr>
        <p:spPr>
          <a:xfrm>
            <a:off x="761803" y="350196"/>
            <a:ext cx="4646904" cy="1624520"/>
          </a:xfrm>
        </p:spPr>
        <p:txBody>
          <a:bodyPr anchor="ctr">
            <a:normAutofit/>
          </a:bodyPr>
          <a:lstStyle/>
          <a:p>
            <a:r>
              <a:rPr lang="en-GB" sz="4000" noProof="0" dirty="0"/>
              <a:t>Introduction</a:t>
            </a:r>
          </a:p>
        </p:txBody>
      </p:sp>
      <p:sp>
        <p:nvSpPr>
          <p:cNvPr id="3" name="Content Placeholder 2">
            <a:extLst>
              <a:ext uri="{FF2B5EF4-FFF2-40B4-BE49-F238E27FC236}">
                <a16:creationId xmlns:a16="http://schemas.microsoft.com/office/drawing/2014/main" id="{2B3B7FA2-807A-86D5-829C-F763669E3B10}"/>
              </a:ext>
            </a:extLst>
          </p:cNvPr>
          <p:cNvSpPr>
            <a:spLocks noGrp="1"/>
          </p:cNvSpPr>
          <p:nvPr>
            <p:ph idx="1"/>
          </p:nvPr>
        </p:nvSpPr>
        <p:spPr>
          <a:xfrm>
            <a:off x="761802" y="2743200"/>
            <a:ext cx="4646905" cy="3613149"/>
          </a:xfrm>
        </p:spPr>
        <p:txBody>
          <a:bodyPr anchor="ctr">
            <a:normAutofit fontScale="92500" lnSpcReduction="20000"/>
          </a:bodyPr>
          <a:lstStyle/>
          <a:p>
            <a:r>
              <a:rPr lang="en-GB" sz="2000" noProof="0" dirty="0"/>
              <a:t>This presentation looks at how health, wellbeing, and sustainable development are connected within health and social care.</a:t>
            </a:r>
          </a:p>
          <a:p>
            <a:r>
              <a:rPr lang="en-GB" sz="2000" dirty="0"/>
              <a:t>Herein, I will define key concepts, like health and wellbeing, and relate sustainability to matters of </a:t>
            </a:r>
            <a:r>
              <a:rPr lang="en-GB" sz="2000" dirty="0" err="1"/>
              <a:t>ning</a:t>
            </a:r>
            <a:r>
              <a:rPr lang="en-GB" sz="2000" dirty="0"/>
              <a:t> for services and their delivery.</a:t>
            </a:r>
            <a:endParaRPr lang="en-GB" sz="2000" noProof="0" dirty="0"/>
          </a:p>
          <a:p>
            <a:r>
              <a:rPr lang="en-GB" sz="2000" noProof="0" dirty="0"/>
              <a:t>I will also apply health models to show prevention of disease, quality of life, and equity support its integration.</a:t>
            </a:r>
          </a:p>
          <a:p>
            <a:r>
              <a:rPr lang="en-GB" sz="2000" noProof="0" dirty="0"/>
              <a:t>I aim to explain why integrated approaches are needed to deliver effective and fair services sustainably.</a:t>
            </a:r>
          </a:p>
        </p:txBody>
      </p:sp>
      <p:pic>
        <p:nvPicPr>
          <p:cNvPr id="5" name="Picture 4" descr="An image of a stethoscope within a blue background">
            <a:extLst>
              <a:ext uri="{FF2B5EF4-FFF2-40B4-BE49-F238E27FC236}">
                <a16:creationId xmlns:a16="http://schemas.microsoft.com/office/drawing/2014/main" id="{354D7551-E712-C2FF-1CF9-D3357BEA1795}"/>
              </a:ext>
            </a:extLst>
          </p:cNvPr>
          <p:cNvPicPr>
            <a:picLocks noChangeAspect="1"/>
          </p:cNvPicPr>
          <p:nvPr/>
        </p:nvPicPr>
        <p:blipFill>
          <a:blip r:embed="rId3"/>
          <a:srcRect l="36373"/>
          <a:stretch>
            <a:fillRect/>
          </a:stretch>
        </p:blipFill>
        <p:spPr>
          <a:xfrm>
            <a:off x="6096000" y="1"/>
            <a:ext cx="6102825" cy="6858000"/>
          </a:xfrm>
          <a:prstGeom prst="rect">
            <a:avLst/>
          </a:prstGeom>
        </p:spPr>
      </p:pic>
    </p:spTree>
    <p:extLst>
      <p:ext uri="{BB962C8B-B14F-4D97-AF65-F5344CB8AC3E}">
        <p14:creationId xmlns:p14="http://schemas.microsoft.com/office/powerpoint/2010/main" val="38441348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B0FB5-CDC7-EDA1-6DA5-36C74E4D2F0F}"/>
              </a:ext>
            </a:extLst>
          </p:cNvPr>
          <p:cNvSpPr>
            <a:spLocks noGrp="1"/>
          </p:cNvSpPr>
          <p:nvPr>
            <p:ph type="title"/>
          </p:nvPr>
        </p:nvSpPr>
        <p:spPr>
          <a:xfrm>
            <a:off x="6823878" y="741391"/>
            <a:ext cx="4491821" cy="1616203"/>
          </a:xfrm>
        </p:spPr>
        <p:txBody>
          <a:bodyPr anchor="b">
            <a:normAutofit/>
          </a:bodyPr>
          <a:lstStyle/>
          <a:p>
            <a:r>
              <a:rPr lang="en-GB" sz="3200"/>
              <a:t>Wellbeing as a holistic concept</a:t>
            </a:r>
          </a:p>
        </p:txBody>
      </p:sp>
      <p:pic>
        <p:nvPicPr>
          <p:cNvPr id="5" name="Picture 4" descr="3D spheres connected with a red line">
            <a:extLst>
              <a:ext uri="{FF2B5EF4-FFF2-40B4-BE49-F238E27FC236}">
                <a16:creationId xmlns:a16="http://schemas.microsoft.com/office/drawing/2014/main" id="{BAEA8B3D-F9C3-34BE-4C70-FDDEB38DB533}"/>
              </a:ext>
            </a:extLst>
          </p:cNvPr>
          <p:cNvPicPr>
            <a:picLocks noChangeAspect="1"/>
          </p:cNvPicPr>
          <p:nvPr/>
        </p:nvPicPr>
        <p:blipFill>
          <a:blip r:embed="rId3"/>
          <a:srcRect l="19609" r="13724"/>
          <a:stretch>
            <a:fillRect/>
          </a:stretch>
        </p:blipFill>
        <p:spPr>
          <a:xfrm>
            <a:off x="20" y="10"/>
            <a:ext cx="6095980" cy="6857990"/>
          </a:xfrm>
          <a:prstGeom prst="rect">
            <a:avLst/>
          </a:prstGeom>
        </p:spPr>
      </p:pic>
      <p:grpSp>
        <p:nvGrpSpPr>
          <p:cNvPr id="9" name="Group 8">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3362" cy="6858000"/>
            <a:chOff x="12068638" y="0"/>
            <a:chExt cx="123362" cy="6858000"/>
          </a:xfrm>
        </p:grpSpPr>
        <p:sp>
          <p:nvSpPr>
            <p:cNvPr id="10" name="Rectangle 9">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AB8DDFEC-9310-96C9-AF02-77674D6ED431}"/>
              </a:ext>
            </a:extLst>
          </p:cNvPr>
          <p:cNvSpPr>
            <a:spLocks noGrp="1"/>
          </p:cNvSpPr>
          <p:nvPr>
            <p:ph idx="1"/>
          </p:nvPr>
        </p:nvSpPr>
        <p:spPr>
          <a:xfrm>
            <a:off x="6823878" y="2533476"/>
            <a:ext cx="4491820" cy="3447832"/>
          </a:xfrm>
        </p:spPr>
        <p:txBody>
          <a:bodyPr anchor="t">
            <a:normAutofit fontScale="85000" lnSpcReduction="20000"/>
          </a:bodyPr>
          <a:lstStyle/>
          <a:p>
            <a:r>
              <a:rPr lang="en-GB" sz="2000" dirty="0"/>
              <a:t>Wellbeing extends outside the boundaries of physical health and includes aspects of emotional stability, social connectedness, and psychological resilience. </a:t>
            </a:r>
          </a:p>
          <a:p>
            <a:r>
              <a:rPr lang="en-GB" sz="2000" dirty="0"/>
              <a:t>Subjective wellbeing looks at individual experiences like happiness, life satisfaction, and emotional wellbeing (</a:t>
            </a:r>
            <a:r>
              <a:rPr lang="en-GB" sz="2000" dirty="0" err="1"/>
              <a:t>Alatartseva</a:t>
            </a:r>
            <a:r>
              <a:rPr lang="en-GB" sz="2000" dirty="0"/>
              <a:t> and </a:t>
            </a:r>
            <a:r>
              <a:rPr lang="en-GB" sz="2000" dirty="0" err="1"/>
              <a:t>Barysheva</a:t>
            </a:r>
            <a:r>
              <a:rPr lang="en-GB" sz="2000" dirty="0"/>
              <a:t> 2015).</a:t>
            </a:r>
          </a:p>
          <a:p>
            <a:r>
              <a:rPr lang="en-GB" sz="2000" dirty="0"/>
              <a:t>Objective wellbeing, on the other hand, is all about measurable global conditions like income, education, housing, employment, and social support.</a:t>
            </a:r>
          </a:p>
          <a:p>
            <a:r>
              <a:rPr lang="en-GB" sz="2000" dirty="0"/>
              <a:t>Therefore, its promotion or neglect affects an individual’s quality of life in the same way.</a:t>
            </a:r>
          </a:p>
        </p:txBody>
      </p:sp>
    </p:spTree>
    <p:extLst>
      <p:ext uri="{BB962C8B-B14F-4D97-AF65-F5344CB8AC3E}">
        <p14:creationId xmlns:p14="http://schemas.microsoft.com/office/powerpoint/2010/main" val="6150813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E342B5-8C2A-B5F0-A239-8CC26A05FF73}"/>
              </a:ext>
            </a:extLst>
          </p:cNvPr>
          <p:cNvSpPr>
            <a:spLocks noGrp="1"/>
          </p:cNvSpPr>
          <p:nvPr>
            <p:ph type="title"/>
          </p:nvPr>
        </p:nvSpPr>
        <p:spPr>
          <a:xfrm>
            <a:off x="761803" y="350196"/>
            <a:ext cx="4646904" cy="1624520"/>
          </a:xfrm>
        </p:spPr>
        <p:txBody>
          <a:bodyPr anchor="ctr">
            <a:normAutofit/>
          </a:bodyPr>
          <a:lstStyle/>
          <a:p>
            <a:r>
              <a:rPr lang="en-GB" sz="3700"/>
              <a:t>Sustainable development within health and social care</a:t>
            </a:r>
          </a:p>
        </p:txBody>
      </p:sp>
      <p:sp>
        <p:nvSpPr>
          <p:cNvPr id="3" name="Content Placeholder 2">
            <a:extLst>
              <a:ext uri="{FF2B5EF4-FFF2-40B4-BE49-F238E27FC236}">
                <a16:creationId xmlns:a16="http://schemas.microsoft.com/office/drawing/2014/main" id="{D2479EBC-D79E-7375-A933-0A2CA6115C7D}"/>
              </a:ext>
            </a:extLst>
          </p:cNvPr>
          <p:cNvSpPr>
            <a:spLocks noGrp="1"/>
          </p:cNvSpPr>
          <p:nvPr>
            <p:ph idx="1"/>
          </p:nvPr>
        </p:nvSpPr>
        <p:spPr>
          <a:xfrm>
            <a:off x="761802" y="2743200"/>
            <a:ext cx="4646905" cy="3613149"/>
          </a:xfrm>
        </p:spPr>
        <p:txBody>
          <a:bodyPr anchor="ctr">
            <a:normAutofit/>
          </a:bodyPr>
          <a:lstStyle/>
          <a:p>
            <a:r>
              <a:rPr lang="en-GB" sz="2000" dirty="0"/>
              <a:t>A sustainable world is necessary for the survival of our communities and our shared et.</a:t>
            </a:r>
          </a:p>
          <a:p>
            <a:r>
              <a:rPr lang="en-GB" sz="2000" dirty="0"/>
              <a:t>Unsustainable development is one that focuses on immediate rewards without considering the harm done to the et or other people.</a:t>
            </a:r>
          </a:p>
          <a:p>
            <a:r>
              <a:rPr lang="en-GB" sz="2000" dirty="0"/>
              <a:t>Sustainable development supports services into the longer future and protects population health.</a:t>
            </a:r>
          </a:p>
        </p:txBody>
      </p:sp>
      <p:pic>
        <p:nvPicPr>
          <p:cNvPr id="5" name="Picture 4" descr="An illustration of the global population">
            <a:extLst>
              <a:ext uri="{FF2B5EF4-FFF2-40B4-BE49-F238E27FC236}">
                <a16:creationId xmlns:a16="http://schemas.microsoft.com/office/drawing/2014/main" id="{28DFEF07-2793-52DE-EE4F-B3C0BF9A0870}"/>
              </a:ext>
            </a:extLst>
          </p:cNvPr>
          <p:cNvPicPr>
            <a:picLocks noChangeAspect="1"/>
          </p:cNvPicPr>
          <p:nvPr/>
        </p:nvPicPr>
        <p:blipFill>
          <a:blip r:embed="rId3"/>
          <a:srcRect l="25774" r="24170"/>
          <a:stretch>
            <a:fillRect/>
          </a:stretch>
        </p:blipFill>
        <p:spPr>
          <a:xfrm>
            <a:off x="6096000" y="1"/>
            <a:ext cx="6102825" cy="6858000"/>
          </a:xfrm>
          <a:prstGeom prst="rect">
            <a:avLst/>
          </a:prstGeom>
        </p:spPr>
      </p:pic>
    </p:spTree>
    <p:extLst>
      <p:ext uri="{BB962C8B-B14F-4D97-AF65-F5344CB8AC3E}">
        <p14:creationId xmlns:p14="http://schemas.microsoft.com/office/powerpoint/2010/main" val="50304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E3B29EBB-EAB3-8AC2-B5B6-E9BC15FD661D}"/>
              </a:ext>
            </a:extLst>
          </p:cNvPr>
          <p:cNvSpPr>
            <a:spLocks noGrp="1"/>
          </p:cNvSpPr>
          <p:nvPr>
            <p:ph type="title"/>
          </p:nvPr>
        </p:nvSpPr>
        <p:spPr>
          <a:xfrm>
            <a:off x="1143000" y="1676400"/>
            <a:ext cx="3810000" cy="3505200"/>
          </a:xfrm>
        </p:spPr>
        <p:txBody>
          <a:bodyPr anchor="t">
            <a:normAutofit/>
          </a:bodyPr>
          <a:lstStyle/>
          <a:p>
            <a:r>
              <a:rPr lang="en-GB" sz="4000"/>
              <a:t>What is the role of WHO’s SDGs (Sustainable Development Goals)?</a:t>
            </a:r>
          </a:p>
        </p:txBody>
      </p:sp>
      <p:sp>
        <p:nvSpPr>
          <p:cNvPr id="3" name="Content Placeholder 2">
            <a:extLst>
              <a:ext uri="{FF2B5EF4-FFF2-40B4-BE49-F238E27FC236}">
                <a16:creationId xmlns:a16="http://schemas.microsoft.com/office/drawing/2014/main" id="{5CB1664B-8728-CD6F-0CBA-372DC604197A}"/>
              </a:ext>
            </a:extLst>
          </p:cNvPr>
          <p:cNvSpPr>
            <a:spLocks noGrp="1"/>
          </p:cNvSpPr>
          <p:nvPr>
            <p:ph idx="1"/>
          </p:nvPr>
        </p:nvSpPr>
        <p:spPr>
          <a:xfrm>
            <a:off x="5181604" y="1676400"/>
            <a:ext cx="5638796" cy="3505200"/>
          </a:xfrm>
        </p:spPr>
        <p:txBody>
          <a:bodyPr>
            <a:normAutofit fontScale="92500" lnSpcReduction="20000"/>
          </a:bodyPr>
          <a:lstStyle/>
          <a:p>
            <a:r>
              <a:rPr lang="en-GB" sz="2400" dirty="0">
                <a:solidFill>
                  <a:schemeClr val="tx1">
                    <a:alpha val="55000"/>
                  </a:schemeClr>
                </a:solidFill>
              </a:rPr>
              <a:t>SDGs are a global health framework.</a:t>
            </a:r>
          </a:p>
          <a:p>
            <a:r>
              <a:rPr lang="en-GB" sz="2400" dirty="0">
                <a:solidFill>
                  <a:schemeClr val="tx1">
                    <a:alpha val="55000"/>
                  </a:schemeClr>
                </a:solidFill>
              </a:rPr>
              <a:t>They were adopted at the UN General Assembly in 2015 as part of the 2030 Sustainable Development Agenda.</a:t>
            </a:r>
          </a:p>
          <a:p>
            <a:r>
              <a:rPr lang="en-GB" sz="2400" dirty="0">
                <a:solidFill>
                  <a:schemeClr val="tx1">
                    <a:alpha val="55000"/>
                  </a:schemeClr>
                </a:solidFill>
              </a:rPr>
              <a:t>SDG 3 is Good Health and Wellbeing.</a:t>
            </a:r>
          </a:p>
          <a:p>
            <a:r>
              <a:rPr lang="en-GB" sz="2400" dirty="0">
                <a:solidFill>
                  <a:schemeClr val="tx1">
                    <a:alpha val="55000"/>
                  </a:schemeClr>
                </a:solidFill>
              </a:rPr>
              <a:t>It sees improvements in health outcomes as necessitating health services to prioritise equity and access.</a:t>
            </a:r>
          </a:p>
          <a:p>
            <a:r>
              <a:rPr lang="en-GB" sz="2400" dirty="0">
                <a:solidFill>
                  <a:schemeClr val="tx1">
                    <a:alpha val="55000"/>
                  </a:schemeClr>
                </a:solidFill>
              </a:rPr>
              <a:t>In the UK, SDG principles can be seen in public health initiatives that look to promote prevention, population health and wellbeing, and early interventions.</a:t>
            </a:r>
          </a:p>
        </p:txBody>
      </p:sp>
    </p:spTree>
    <p:extLst>
      <p:ext uri="{BB962C8B-B14F-4D97-AF65-F5344CB8AC3E}">
        <p14:creationId xmlns:p14="http://schemas.microsoft.com/office/powerpoint/2010/main" val="18995772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19986259-C33A-8E57-5AAD-996B1F3C22C0}"/>
              </a:ext>
            </a:extLst>
          </p:cNvPr>
          <p:cNvSpPr>
            <a:spLocks noGrp="1"/>
          </p:cNvSpPr>
          <p:nvPr>
            <p:ph type="title"/>
          </p:nvPr>
        </p:nvSpPr>
        <p:spPr>
          <a:xfrm>
            <a:off x="1143000" y="1676400"/>
            <a:ext cx="3810000" cy="3505200"/>
          </a:xfrm>
        </p:spPr>
        <p:txBody>
          <a:bodyPr anchor="t">
            <a:normAutofit/>
          </a:bodyPr>
          <a:lstStyle/>
          <a:p>
            <a:r>
              <a:rPr lang="en-GB" sz="4000"/>
              <a:t>Integrating health, wellbeing, and sustainability</a:t>
            </a:r>
          </a:p>
        </p:txBody>
      </p:sp>
      <p:sp>
        <p:nvSpPr>
          <p:cNvPr id="3" name="Content Placeholder 2">
            <a:extLst>
              <a:ext uri="{FF2B5EF4-FFF2-40B4-BE49-F238E27FC236}">
                <a16:creationId xmlns:a16="http://schemas.microsoft.com/office/drawing/2014/main" id="{A8BE83C6-3956-381A-8066-D1B4DB709300}"/>
              </a:ext>
            </a:extLst>
          </p:cNvPr>
          <p:cNvSpPr>
            <a:spLocks noGrp="1"/>
          </p:cNvSpPr>
          <p:nvPr>
            <p:ph idx="1"/>
          </p:nvPr>
        </p:nvSpPr>
        <p:spPr>
          <a:xfrm>
            <a:off x="5181604" y="1676400"/>
            <a:ext cx="5638796" cy="3505200"/>
          </a:xfrm>
        </p:spPr>
        <p:txBody>
          <a:bodyPr>
            <a:normAutofit/>
          </a:bodyPr>
          <a:lstStyle/>
          <a:p>
            <a:r>
              <a:rPr lang="en-GB" sz="2200" dirty="0">
                <a:solidFill>
                  <a:schemeClr val="tx1">
                    <a:alpha val="55000"/>
                  </a:schemeClr>
                </a:solidFill>
              </a:rPr>
              <a:t>It incorporates a whole-system approach to achieve this</a:t>
            </a:r>
          </a:p>
          <a:p>
            <a:r>
              <a:rPr lang="en-GB" sz="2200" dirty="0">
                <a:solidFill>
                  <a:schemeClr val="tx1">
                    <a:alpha val="55000"/>
                  </a:schemeClr>
                </a:solidFill>
              </a:rPr>
              <a:t>It can be done by having a wider focus to look at issues in the long-term and takes a preventive approach to public health.</a:t>
            </a:r>
          </a:p>
          <a:p>
            <a:r>
              <a:rPr lang="en-GB" sz="2200" dirty="0">
                <a:solidFill>
                  <a:schemeClr val="tx1">
                    <a:alpha val="55000"/>
                  </a:schemeClr>
                </a:solidFill>
              </a:rPr>
              <a:t>Integrated </a:t>
            </a:r>
            <a:r>
              <a:rPr lang="en-GB" sz="2200" dirty="0" err="1">
                <a:solidFill>
                  <a:schemeClr val="tx1">
                    <a:alpha val="55000"/>
                  </a:schemeClr>
                </a:solidFill>
              </a:rPr>
              <a:t>ning</a:t>
            </a:r>
            <a:r>
              <a:rPr lang="en-GB" sz="2200" dirty="0">
                <a:solidFill>
                  <a:schemeClr val="tx1">
                    <a:alpha val="55000"/>
                  </a:schemeClr>
                </a:solidFill>
              </a:rPr>
              <a:t> across services calls for collaborative working.</a:t>
            </a:r>
          </a:p>
          <a:p>
            <a:r>
              <a:rPr lang="en-GB" sz="2200" dirty="0">
                <a:solidFill>
                  <a:schemeClr val="tx1">
                    <a:alpha val="55000"/>
                  </a:schemeClr>
                </a:solidFill>
              </a:rPr>
              <a:t>It results in reduced pressure in the future on acute services.</a:t>
            </a:r>
          </a:p>
        </p:txBody>
      </p:sp>
    </p:spTree>
    <p:extLst>
      <p:ext uri="{BB962C8B-B14F-4D97-AF65-F5344CB8AC3E}">
        <p14:creationId xmlns:p14="http://schemas.microsoft.com/office/powerpoint/2010/main" val="23414663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3D4B2E-95F0-8E16-006D-6420161A6E47}"/>
              </a:ext>
            </a:extLst>
          </p:cNvPr>
          <p:cNvSpPr>
            <a:spLocks noGrp="1"/>
          </p:cNvSpPr>
          <p:nvPr>
            <p:ph type="title"/>
          </p:nvPr>
        </p:nvSpPr>
        <p:spPr>
          <a:xfrm>
            <a:off x="1171074" y="1396686"/>
            <a:ext cx="3240506" cy="4064628"/>
          </a:xfrm>
        </p:spPr>
        <p:txBody>
          <a:bodyPr>
            <a:normAutofit/>
          </a:bodyPr>
          <a:lstStyle/>
          <a:p>
            <a:r>
              <a:rPr lang="en-GB">
                <a:solidFill>
                  <a:srgbClr val="FFFFFF"/>
                </a:solidFill>
              </a:rPr>
              <a:t>Theoretical models of health</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E55DD74-5002-07CA-8218-ABCC36D80881}"/>
              </a:ext>
            </a:extLst>
          </p:cNvPr>
          <p:cNvSpPr>
            <a:spLocks noGrp="1"/>
          </p:cNvSpPr>
          <p:nvPr>
            <p:ph idx="1"/>
          </p:nvPr>
        </p:nvSpPr>
        <p:spPr>
          <a:xfrm>
            <a:off x="5370153" y="1526033"/>
            <a:ext cx="5536397" cy="3935281"/>
          </a:xfrm>
        </p:spPr>
        <p:txBody>
          <a:bodyPr>
            <a:normAutofit/>
          </a:bodyPr>
          <a:lstStyle/>
          <a:p>
            <a:r>
              <a:rPr lang="en-GB" dirty="0"/>
              <a:t>Health models shape how healthcare is understood and how it is delivered.</a:t>
            </a:r>
          </a:p>
          <a:p>
            <a:r>
              <a:rPr lang="en-GB" dirty="0"/>
              <a:t>It includes:</a:t>
            </a:r>
          </a:p>
          <a:p>
            <a:pPr lvl="1"/>
            <a:r>
              <a:rPr lang="en-GB" dirty="0"/>
              <a:t>Ecological models</a:t>
            </a:r>
          </a:p>
          <a:p>
            <a:pPr lvl="1"/>
            <a:r>
              <a:rPr lang="en-GB" dirty="0"/>
              <a:t>The Health Belief Model</a:t>
            </a:r>
          </a:p>
          <a:p>
            <a:pPr lvl="1"/>
            <a:r>
              <a:rPr lang="en-GB" dirty="0"/>
              <a:t>Transtheoretical Model</a:t>
            </a:r>
          </a:p>
          <a:p>
            <a:pPr lvl="1"/>
            <a:r>
              <a:rPr lang="en-GB" dirty="0"/>
              <a:t>The biopsychosocial Model</a:t>
            </a:r>
          </a:p>
        </p:txBody>
      </p:sp>
    </p:spTree>
    <p:extLst>
      <p:ext uri="{BB962C8B-B14F-4D97-AF65-F5344CB8AC3E}">
        <p14:creationId xmlns:p14="http://schemas.microsoft.com/office/powerpoint/2010/main" val="4714134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157866-C15E-257E-526D-BDC9A8CDE628}"/>
              </a:ext>
            </a:extLst>
          </p:cNvPr>
          <p:cNvSpPr>
            <a:spLocks noGrp="1"/>
          </p:cNvSpPr>
          <p:nvPr>
            <p:ph type="title"/>
          </p:nvPr>
        </p:nvSpPr>
        <p:spPr>
          <a:xfrm>
            <a:off x="761800" y="762001"/>
            <a:ext cx="5334197" cy="1708242"/>
          </a:xfrm>
        </p:spPr>
        <p:txBody>
          <a:bodyPr anchor="ctr">
            <a:normAutofit/>
          </a:bodyPr>
          <a:lstStyle/>
          <a:p>
            <a:r>
              <a:rPr lang="en-GB" sz="4000"/>
              <a:t>Influences on policy and governance</a:t>
            </a:r>
          </a:p>
        </p:txBody>
      </p:sp>
      <p:sp>
        <p:nvSpPr>
          <p:cNvPr id="3" name="Content Placeholder 2">
            <a:extLst>
              <a:ext uri="{FF2B5EF4-FFF2-40B4-BE49-F238E27FC236}">
                <a16:creationId xmlns:a16="http://schemas.microsoft.com/office/drawing/2014/main" id="{140D20AA-A718-8688-AB25-37EBEAD3DC7D}"/>
              </a:ext>
            </a:extLst>
          </p:cNvPr>
          <p:cNvSpPr>
            <a:spLocks noGrp="1"/>
          </p:cNvSpPr>
          <p:nvPr>
            <p:ph idx="1"/>
          </p:nvPr>
        </p:nvSpPr>
        <p:spPr>
          <a:xfrm>
            <a:off x="761800" y="2470244"/>
            <a:ext cx="5334197" cy="3769835"/>
          </a:xfrm>
        </p:spPr>
        <p:txBody>
          <a:bodyPr anchor="ctr">
            <a:normAutofit fontScale="92500" lnSpcReduction="20000"/>
          </a:bodyPr>
          <a:lstStyle/>
          <a:p>
            <a:r>
              <a:rPr lang="en-GB" sz="2000" dirty="0"/>
              <a:t>Health and social care policies work to promote health, prevention of illness, wellbeing, and sustainable development. </a:t>
            </a:r>
          </a:p>
          <a:p>
            <a:r>
              <a:rPr lang="en-GB" sz="2000" dirty="0"/>
              <a:t>Public health frameworks and NHS policies focused on prevention, like the NHS 10 Year , are national strategies that work to improve population health </a:t>
            </a:r>
            <a:r>
              <a:rPr lang="en-US" sz="2000" dirty="0"/>
              <a:t>(Department of Health and Social Care 2025)</a:t>
            </a:r>
            <a:r>
              <a:rPr lang="en-GB" sz="2000" dirty="0"/>
              <a:t>.</a:t>
            </a:r>
          </a:p>
          <a:p>
            <a:r>
              <a:rPr lang="en-GB" sz="2000" dirty="0"/>
              <a:t>They do this by putting their focus on:</a:t>
            </a:r>
          </a:p>
          <a:p>
            <a:pPr lvl="1"/>
            <a:r>
              <a:rPr lang="en-GB" sz="2000" dirty="0"/>
              <a:t>Prevention</a:t>
            </a:r>
          </a:p>
          <a:p>
            <a:pPr lvl="1"/>
            <a:r>
              <a:rPr lang="en-GB" sz="2000" dirty="0"/>
              <a:t>Community care</a:t>
            </a:r>
          </a:p>
          <a:p>
            <a:pPr lvl="1"/>
            <a:r>
              <a:rPr lang="en-GB" sz="2000" dirty="0"/>
              <a:t>Mental health initiatives</a:t>
            </a:r>
          </a:p>
          <a:p>
            <a:r>
              <a:rPr lang="en-GB" sz="2000" dirty="0"/>
              <a:t>Systemic issues however create disparities between the intent of the policy and practice on the ground.</a:t>
            </a:r>
          </a:p>
        </p:txBody>
      </p:sp>
      <p:pic>
        <p:nvPicPr>
          <p:cNvPr id="5" name="Picture 4" descr="Colorful carved figures of humans">
            <a:extLst>
              <a:ext uri="{FF2B5EF4-FFF2-40B4-BE49-F238E27FC236}">
                <a16:creationId xmlns:a16="http://schemas.microsoft.com/office/drawing/2014/main" id="{890DD171-37DC-7183-7643-5287F8D3A58E}"/>
              </a:ext>
            </a:extLst>
          </p:cNvPr>
          <p:cNvPicPr>
            <a:picLocks noChangeAspect="1"/>
          </p:cNvPicPr>
          <p:nvPr/>
        </p:nvPicPr>
        <p:blipFill>
          <a:blip r:embed="rId3"/>
          <a:srcRect l="22451" r="22217"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3050207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F8681E1-E0C8-C5FA-6193-2BF48917AF75}"/>
              </a:ext>
            </a:extLst>
          </p:cNvPr>
          <p:cNvSpPr>
            <a:spLocks noGrp="1"/>
          </p:cNvSpPr>
          <p:nvPr>
            <p:ph type="title"/>
          </p:nvPr>
        </p:nvSpPr>
        <p:spPr>
          <a:xfrm>
            <a:off x="621792" y="1161288"/>
            <a:ext cx="3602736" cy="4526280"/>
          </a:xfrm>
        </p:spPr>
        <p:txBody>
          <a:bodyPr>
            <a:normAutofit/>
          </a:bodyPr>
          <a:lstStyle/>
          <a:p>
            <a:r>
              <a:rPr lang="en-GB" sz="4000" dirty="0"/>
              <a:t>Case Study: NHS Diabetes Prevention Programme (DPP)</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35FB787E-6BD7-DD78-64E2-E724A77A3B88}"/>
              </a:ext>
            </a:extLst>
          </p:cNvPr>
          <p:cNvGraphicFramePr>
            <a:graphicFrameLocks noGrp="1"/>
          </p:cNvGraphicFramePr>
          <p:nvPr>
            <p:ph idx="1"/>
            <p:extLst>
              <p:ext uri="{D42A27DB-BD31-4B8C-83A1-F6EECF244321}">
                <p14:modId xmlns:p14="http://schemas.microsoft.com/office/powerpoint/2010/main" val="478717446"/>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427918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7CB2B5-3D62-3CCB-CF22-620A500D5D15}"/>
              </a:ext>
            </a:extLst>
          </p:cNvPr>
          <p:cNvSpPr>
            <a:spLocks noGrp="1"/>
          </p:cNvSpPr>
          <p:nvPr>
            <p:ph type="title"/>
          </p:nvPr>
        </p:nvSpPr>
        <p:spPr/>
        <p:txBody>
          <a:bodyPr/>
          <a:lstStyle/>
          <a:p>
            <a:r>
              <a:rPr lang="en-GB" dirty="0"/>
              <a:t>Equity and accessibility</a:t>
            </a:r>
          </a:p>
        </p:txBody>
      </p:sp>
      <p:graphicFrame>
        <p:nvGraphicFramePr>
          <p:cNvPr id="14" name="Content Placeholder 2">
            <a:extLst>
              <a:ext uri="{FF2B5EF4-FFF2-40B4-BE49-F238E27FC236}">
                <a16:creationId xmlns:a16="http://schemas.microsoft.com/office/drawing/2014/main" id="{AEC8E93C-AFB6-6BF4-5241-F45036537671}"/>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527147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053896-FC8A-31CA-45ED-182D470099C5}"/>
              </a:ext>
            </a:extLst>
          </p:cNvPr>
          <p:cNvSpPr>
            <a:spLocks noGrp="1"/>
          </p:cNvSpPr>
          <p:nvPr>
            <p:ph type="title"/>
          </p:nvPr>
        </p:nvSpPr>
        <p:spPr>
          <a:xfrm>
            <a:off x="841248" y="256032"/>
            <a:ext cx="10506456" cy="1014984"/>
          </a:xfrm>
        </p:spPr>
        <p:txBody>
          <a:bodyPr anchor="b">
            <a:normAutofit/>
          </a:bodyPr>
          <a:lstStyle/>
          <a:p>
            <a:r>
              <a:rPr lang="en-GB"/>
              <a:t>Conclusion</a:t>
            </a:r>
            <a:endParaRPr lang="en-GB" dirty="0"/>
          </a:p>
        </p:txBody>
      </p:sp>
      <p:sp>
        <p:nvSpPr>
          <p:cNvPr id="22" name="Rectangle 21">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3" name="Rectangle 2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24" name="Content Placeholder 2">
            <a:extLst>
              <a:ext uri="{FF2B5EF4-FFF2-40B4-BE49-F238E27FC236}">
                <a16:creationId xmlns:a16="http://schemas.microsoft.com/office/drawing/2014/main" id="{C53F2D47-1447-DC65-15E9-1B058995A897}"/>
              </a:ext>
            </a:extLst>
          </p:cNvPr>
          <p:cNvGraphicFramePr>
            <a:graphicFrameLocks noGrp="1"/>
          </p:cNvGraphicFramePr>
          <p:nvPr>
            <p:ph idx="1"/>
            <p:extLst>
              <p:ext uri="{D42A27DB-BD31-4B8C-83A1-F6EECF244321}">
                <p14:modId xmlns:p14="http://schemas.microsoft.com/office/powerpoint/2010/main" val="2127003229"/>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627550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55">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7" name="Rectangle 5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57">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58">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59">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 name="Freeform: Shape 6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2" name="Rectangle 6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B1C2B0-0033-7BBB-8C30-26B8FF81150F}"/>
              </a:ext>
            </a:extLst>
          </p:cNvPr>
          <p:cNvSpPr>
            <a:spLocks noGrp="1"/>
          </p:cNvSpPr>
          <p:nvPr>
            <p:ph type="title"/>
          </p:nvPr>
        </p:nvSpPr>
        <p:spPr>
          <a:xfrm>
            <a:off x="466722" y="586855"/>
            <a:ext cx="2626998" cy="3387497"/>
          </a:xfrm>
        </p:spPr>
        <p:txBody>
          <a:bodyPr anchor="b">
            <a:normAutofit/>
          </a:bodyPr>
          <a:lstStyle/>
          <a:p>
            <a:pPr algn="r"/>
            <a:r>
              <a:rPr lang="en-GB" sz="4000" dirty="0">
                <a:solidFill>
                  <a:srgbClr val="FFFFFF"/>
                </a:solidFill>
              </a:rPr>
              <a:t>References</a:t>
            </a:r>
          </a:p>
        </p:txBody>
      </p:sp>
      <p:sp>
        <p:nvSpPr>
          <p:cNvPr id="3" name="Content Placeholder 2">
            <a:extLst>
              <a:ext uri="{FF2B5EF4-FFF2-40B4-BE49-F238E27FC236}">
                <a16:creationId xmlns:a16="http://schemas.microsoft.com/office/drawing/2014/main" id="{8E62E97D-48B1-0267-5C4B-60D8A5531C50}"/>
              </a:ext>
            </a:extLst>
          </p:cNvPr>
          <p:cNvSpPr>
            <a:spLocks noGrp="1"/>
          </p:cNvSpPr>
          <p:nvPr>
            <p:ph idx="1"/>
          </p:nvPr>
        </p:nvSpPr>
        <p:spPr>
          <a:xfrm>
            <a:off x="4810259" y="649480"/>
            <a:ext cx="6555347" cy="5546047"/>
          </a:xfrm>
        </p:spPr>
        <p:txBody>
          <a:bodyPr anchor="ctr">
            <a:normAutofit fontScale="77500" lnSpcReduction="20000"/>
          </a:bodyPr>
          <a:lstStyle/>
          <a:p>
            <a:pPr>
              <a:buNone/>
            </a:pPr>
            <a:r>
              <a:rPr lang="en-US" sz="1000" dirty="0" err="1">
                <a:solidFill>
                  <a:srgbClr val="000000"/>
                </a:solidFill>
                <a:cs typeface="Arial" panose="020B0604020202020204" pitchFamily="34" charset="0"/>
              </a:rPr>
              <a:t>Alatartseva</a:t>
            </a:r>
            <a:r>
              <a:rPr lang="en-US" sz="1000" dirty="0">
                <a:solidFill>
                  <a:srgbClr val="000000"/>
                </a:solidFill>
                <a:cs typeface="Arial" panose="020B0604020202020204" pitchFamily="34" charset="0"/>
              </a:rPr>
              <a:t>, E. and </a:t>
            </a:r>
            <a:r>
              <a:rPr lang="en-US" sz="1000" dirty="0" err="1">
                <a:solidFill>
                  <a:srgbClr val="000000"/>
                </a:solidFill>
                <a:cs typeface="Arial" panose="020B0604020202020204" pitchFamily="34" charset="0"/>
              </a:rPr>
              <a:t>Barysheva</a:t>
            </a:r>
            <a:r>
              <a:rPr lang="en-US" sz="1000" dirty="0">
                <a:solidFill>
                  <a:srgbClr val="000000"/>
                </a:solidFill>
                <a:cs typeface="Arial" panose="020B0604020202020204" pitchFamily="34" charset="0"/>
              </a:rPr>
              <a:t>, G., (2015). Well-being: Subjective and Objective Aspects. </a:t>
            </a:r>
            <a:r>
              <a:rPr lang="en-US" sz="1000" i="1" dirty="0">
                <a:solidFill>
                  <a:srgbClr val="000000"/>
                </a:solidFill>
                <a:cs typeface="Arial" panose="020B0604020202020204" pitchFamily="34" charset="0"/>
              </a:rPr>
              <a:t>Procedia - Social and Behavioral Sciences</a:t>
            </a:r>
            <a:r>
              <a:rPr lang="en-US" sz="1000" dirty="0">
                <a:solidFill>
                  <a:srgbClr val="000000"/>
                </a:solidFill>
                <a:cs typeface="Arial" panose="020B0604020202020204" pitchFamily="34" charset="0"/>
              </a:rPr>
              <a:t> [online]. </a:t>
            </a:r>
            <a:r>
              <a:rPr lang="en-US" sz="1000" b="1" dirty="0">
                <a:solidFill>
                  <a:srgbClr val="000000"/>
                </a:solidFill>
                <a:cs typeface="Arial" panose="020B0604020202020204" pitchFamily="34" charset="0"/>
              </a:rPr>
              <a:t>166</a:t>
            </a:r>
            <a:r>
              <a:rPr lang="en-US" sz="1000" dirty="0">
                <a:solidFill>
                  <a:srgbClr val="000000"/>
                </a:solidFill>
                <a:cs typeface="Arial" panose="020B0604020202020204" pitchFamily="34" charset="0"/>
              </a:rPr>
              <a:t>, 36–42. [Viewed 5 February 2026]. Available from: </a:t>
            </a:r>
            <a:r>
              <a:rPr lang="en-US" sz="1000" dirty="0" err="1">
                <a:solidFill>
                  <a:srgbClr val="000000"/>
                </a:solidFill>
                <a:cs typeface="Arial" panose="020B0604020202020204" pitchFamily="34" charset="0"/>
              </a:rPr>
              <a:t>doi</a:t>
            </a:r>
            <a:r>
              <a:rPr lang="en-US" sz="1000" dirty="0">
                <a:solidFill>
                  <a:srgbClr val="000000"/>
                </a:solidFill>
                <a:cs typeface="Arial" panose="020B0604020202020204" pitchFamily="34" charset="0"/>
              </a:rPr>
              <a:t>: 10.1016/j.sbspro.2014.12.479 </a:t>
            </a:r>
            <a:r>
              <a:rPr lang="en-US" sz="1100" dirty="0">
                <a:cs typeface="Arial" panose="020B0604020202020204" pitchFamily="34" charset="0"/>
              </a:rPr>
              <a:t>her, R., Rissman, S. and Prestridge, P., (2025). General concepts of disease. </a:t>
            </a:r>
            <a:r>
              <a:rPr lang="en-US" sz="1100" i="1" dirty="0">
                <a:cs typeface="Arial" panose="020B0604020202020204" pitchFamily="34" charset="0"/>
              </a:rPr>
              <a:t>Medical Research Archives</a:t>
            </a:r>
            <a:r>
              <a:rPr lang="en-US" sz="1100" dirty="0">
                <a:cs typeface="Arial" panose="020B0604020202020204" pitchFamily="34" charset="0"/>
              </a:rPr>
              <a:t> [online]. </a:t>
            </a:r>
            <a:r>
              <a:rPr lang="en-US" sz="1100" b="1" dirty="0">
                <a:cs typeface="Arial" panose="020B0604020202020204" pitchFamily="34" charset="0"/>
              </a:rPr>
              <a:t>13</a:t>
            </a:r>
            <a:r>
              <a:rPr lang="en-US" sz="1100" dirty="0">
                <a:cs typeface="Arial" panose="020B0604020202020204" pitchFamily="34" charset="0"/>
              </a:rPr>
              <a:t>(8). [Viewed 2 February 2026]. Available from: </a:t>
            </a:r>
            <a:r>
              <a:rPr lang="en-US" sz="1100" dirty="0" err="1">
                <a:cs typeface="Arial" panose="020B0604020202020204" pitchFamily="34" charset="0"/>
              </a:rPr>
              <a:t>doi</a:t>
            </a:r>
            <a:r>
              <a:rPr lang="en-US" sz="1100" dirty="0">
                <a:cs typeface="Arial" panose="020B0604020202020204" pitchFamily="34" charset="0"/>
              </a:rPr>
              <a:t>: 10.18103/mra.v13i8.6912</a:t>
            </a:r>
          </a:p>
          <a:p>
            <a:pPr>
              <a:buNone/>
            </a:pPr>
            <a:r>
              <a:rPr lang="en-US" sz="1000" dirty="0">
                <a:solidFill>
                  <a:srgbClr val="000000"/>
                </a:solidFill>
                <a:cs typeface="Arial" panose="020B0604020202020204" pitchFamily="34" charset="0"/>
              </a:rPr>
              <a:t>Bolton, D. and Gillett, G., (2019). The Biopsychosocial Model of Health and Disease: New Philosophical and Scientific Developments [online]. [Viewed 5 February 2026]. Available from: </a:t>
            </a:r>
            <a:r>
              <a:rPr lang="en-US" sz="1000" dirty="0">
                <a:solidFill>
                  <a:srgbClr val="000000"/>
                </a:solidFill>
                <a:cs typeface="Arial" panose="020B0604020202020204" pitchFamily="34" charset="0"/>
                <a:hlinkClick r:id="rId3"/>
              </a:rPr>
              <a:t>https://www.ncbi.nlm.nih.gov/books/NBK552030/</a:t>
            </a:r>
            <a:endParaRPr lang="en-US" sz="1000" dirty="0">
              <a:solidFill>
                <a:srgbClr val="000000"/>
              </a:solidFill>
              <a:cs typeface="Arial" panose="020B0604020202020204" pitchFamily="34" charset="0"/>
            </a:endParaRPr>
          </a:p>
          <a:p>
            <a:pPr>
              <a:buNone/>
            </a:pPr>
            <a:r>
              <a:rPr lang="en-US" sz="1000" dirty="0">
                <a:solidFill>
                  <a:srgbClr val="000000"/>
                </a:solidFill>
                <a:cs typeface="Arial" panose="020B0604020202020204" pitchFamily="34" charset="0"/>
              </a:rPr>
              <a:t>Department of Health and Social Care, (2025). 10 Year Health Plan for England: fit for the future [online]. </a:t>
            </a:r>
            <a:r>
              <a:rPr lang="en-US" sz="1000" i="1" dirty="0">
                <a:solidFill>
                  <a:srgbClr val="000000"/>
                </a:solidFill>
                <a:cs typeface="Arial" panose="020B0604020202020204" pitchFamily="34" charset="0"/>
              </a:rPr>
              <a:t>GOV.UK</a:t>
            </a:r>
            <a:r>
              <a:rPr lang="en-US" sz="1000" dirty="0">
                <a:solidFill>
                  <a:srgbClr val="000000"/>
                </a:solidFill>
                <a:cs typeface="Arial" panose="020B0604020202020204" pitchFamily="34" charset="0"/>
              </a:rPr>
              <a:t>. [Viewed 5 February 2026]. Available from: </a:t>
            </a:r>
            <a:r>
              <a:rPr lang="en-US" sz="1000" dirty="0">
                <a:solidFill>
                  <a:srgbClr val="000000"/>
                </a:solidFill>
                <a:cs typeface="Arial" panose="020B0604020202020204" pitchFamily="34" charset="0"/>
                <a:hlinkClick r:id="rId4"/>
              </a:rPr>
              <a:t>https://www.gov.uk/government/publications/10-year-health-plan-for-england-fit-for-the-future</a:t>
            </a:r>
            <a:endParaRPr lang="en-US" sz="1000" b="0" i="0" dirty="0">
              <a:effectLst/>
              <a:cs typeface="Arial" panose="020B0604020202020204" pitchFamily="34" charset="0"/>
            </a:endParaRPr>
          </a:p>
          <a:p>
            <a:pPr>
              <a:buNone/>
            </a:pPr>
            <a:r>
              <a:rPr lang="en-US" sz="1000" b="0" i="0" dirty="0">
                <a:effectLst/>
                <a:cs typeface="Arial" panose="020B0604020202020204" pitchFamily="34" charset="0"/>
              </a:rPr>
              <a:t>Fisher, R., Rissman, S. and Prestridge, P., (2025). General concepts of disease. </a:t>
            </a:r>
            <a:r>
              <a:rPr lang="en-US" sz="1000" b="0" i="1" dirty="0">
                <a:effectLst/>
                <a:cs typeface="Arial" panose="020B0604020202020204" pitchFamily="34" charset="0"/>
              </a:rPr>
              <a:t>Medical Research Archives</a:t>
            </a:r>
            <a:r>
              <a:rPr lang="en-US" sz="1000" b="0" i="0" dirty="0">
                <a:effectLst/>
                <a:cs typeface="Arial" panose="020B0604020202020204" pitchFamily="34" charset="0"/>
              </a:rPr>
              <a:t> [online]. </a:t>
            </a:r>
            <a:r>
              <a:rPr lang="en-US" sz="1000" b="1" i="0" dirty="0">
                <a:effectLst/>
                <a:cs typeface="Arial" panose="020B0604020202020204" pitchFamily="34" charset="0"/>
              </a:rPr>
              <a:t>13</a:t>
            </a:r>
            <a:r>
              <a:rPr lang="en-US" sz="1000" b="0" i="0" dirty="0">
                <a:effectLst/>
                <a:cs typeface="Arial" panose="020B0604020202020204" pitchFamily="34" charset="0"/>
              </a:rPr>
              <a:t>(8). [Viewed 2 February 2026]. Available from: </a:t>
            </a:r>
            <a:r>
              <a:rPr lang="en-US" sz="1000" b="0" i="0" dirty="0" err="1">
                <a:effectLst/>
                <a:cs typeface="Arial" panose="020B0604020202020204" pitchFamily="34" charset="0"/>
              </a:rPr>
              <a:t>doi</a:t>
            </a:r>
            <a:r>
              <a:rPr lang="en-US" sz="1000" b="0" i="0" dirty="0">
                <a:effectLst/>
                <a:cs typeface="Arial" panose="020B0604020202020204" pitchFamily="34" charset="0"/>
              </a:rPr>
              <a:t>: 10.18103/mra.v13i8.6912</a:t>
            </a:r>
          </a:p>
          <a:p>
            <a:pPr>
              <a:buNone/>
            </a:pPr>
            <a:r>
              <a:rPr lang="en-US" sz="1000" b="0" i="0" dirty="0">
                <a:effectLst/>
                <a:cs typeface="Arial" panose="020B0604020202020204" pitchFamily="34" charset="0"/>
              </a:rPr>
              <a:t>Health Foundation, (2025). Health care funding [online]. [Viewed 2 February 2026]. Available from: </a:t>
            </a:r>
            <a:r>
              <a:rPr lang="en-US" sz="1000" b="0" i="0" u="none" strike="noStrike" dirty="0">
                <a:effectLst/>
                <a:cs typeface="Arial" panose="020B0604020202020204" pitchFamily="34" charset="0"/>
                <a:hlinkClick r:id="rId5"/>
              </a:rPr>
              <a:t>https://www.health.org.uk/reports-and-analysis/analysis/health-care-funding</a:t>
            </a:r>
            <a:endParaRPr lang="en-US" sz="1000" b="0" i="0" u="none" strike="noStrike" dirty="0">
              <a:effectLst/>
              <a:cs typeface="Arial" panose="020B0604020202020204" pitchFamily="34" charset="0"/>
            </a:endParaRPr>
          </a:p>
          <a:p>
            <a:pPr>
              <a:buNone/>
            </a:pPr>
            <a:r>
              <a:rPr lang="en-GB" sz="800" b="0" i="0" dirty="0">
                <a:solidFill>
                  <a:srgbClr val="000000"/>
                </a:solidFill>
                <a:effectLst/>
                <a:cs typeface="Arial" panose="020B0604020202020204" pitchFamily="34" charset="0"/>
              </a:rPr>
              <a:t>NHS Digital, (2023). Non-Diabetic Hyperglycaemia, 2021-22, Diabetes Prevention Programme, Detailed Analysis Report [online]. [Viewed 5 February 2026]. Available from: </a:t>
            </a:r>
            <a:r>
              <a:rPr lang="en-GB" sz="800" b="0" i="0" u="none" strike="noStrike" dirty="0">
                <a:solidFill>
                  <a:srgbClr val="000000"/>
                </a:solidFill>
                <a:effectLst/>
                <a:cs typeface="Arial" panose="020B0604020202020204" pitchFamily="34" charset="0"/>
                <a:hlinkClick r:id="rId6"/>
              </a:rPr>
              <a:t>https://digital.nhs.uk/data-and-information/publications/statistical/national-diabetes-audit-ndh-dpp/ndh-dpp-2021-22-detailed-analysis/diabetes-prevention-programme</a:t>
            </a:r>
            <a:endParaRPr lang="en-US" sz="1000" b="0" i="0" dirty="0">
              <a:effectLst/>
              <a:cs typeface="Arial" panose="020B0604020202020204" pitchFamily="34" charset="0"/>
            </a:endParaRPr>
          </a:p>
          <a:p>
            <a:pPr>
              <a:buNone/>
            </a:pPr>
            <a:r>
              <a:rPr lang="en-US" sz="1000" b="0" i="0" dirty="0">
                <a:effectLst/>
                <a:cs typeface="Arial" panose="020B0604020202020204" pitchFamily="34" charset="0"/>
              </a:rPr>
              <a:t>NHS England, (2024). Inclusive digital healthcare: a framework for NHS action on digital inclusion [online]. [Viewed 2 February 2026]. Available from: </a:t>
            </a:r>
            <a:r>
              <a:rPr lang="en-US" sz="1000" b="0" i="0" u="none" strike="noStrike" dirty="0">
                <a:effectLst/>
                <a:cs typeface="Arial" panose="020B0604020202020204" pitchFamily="34" charset="0"/>
                <a:hlinkClick r:id="rId7"/>
              </a:rPr>
              <a:t>https://www.england.nhs.uk/long-read/inclusive-digital-healthcare-a-framework-for-nhs-action-on-digital-inclusion/</a:t>
            </a:r>
            <a:endParaRPr lang="en-US" sz="1000" b="0" i="0" dirty="0">
              <a:effectLst/>
              <a:cs typeface="Arial" panose="020B0604020202020204" pitchFamily="34" charset="0"/>
            </a:endParaRPr>
          </a:p>
          <a:p>
            <a:pPr>
              <a:buNone/>
            </a:pPr>
            <a:r>
              <a:rPr lang="en-US" sz="1000" b="0" i="0" dirty="0">
                <a:effectLst/>
                <a:cs typeface="Arial" panose="020B0604020202020204" pitchFamily="34" charset="0"/>
              </a:rPr>
              <a:t>Office for National Statistics, (2022). Health state life expectancies by national deprivation deciles, England: 2018 to 2020 [online]. [Viewed 2 February 2026]. Available from: </a:t>
            </a:r>
            <a:r>
              <a:rPr lang="en-US" sz="1000" b="0" i="0" u="none" strike="noStrike" dirty="0">
                <a:effectLst/>
                <a:cs typeface="Arial" panose="020B0604020202020204" pitchFamily="34" charset="0"/>
                <a:hlinkClick r:id="rId8"/>
              </a:rPr>
              <a:t>https://www.ons.gov.uk/peoplepopulationandcommunity/healthandsocialcare/healthinequalities/bulletins/healthstatelifeexpectanciesbyindexofmultipledeprivationimd/2018to2020</a:t>
            </a:r>
            <a:endParaRPr lang="en-US" sz="1000" b="0" i="0" dirty="0">
              <a:effectLst/>
              <a:cs typeface="Arial" panose="020B0604020202020204" pitchFamily="34" charset="0"/>
            </a:endParaRPr>
          </a:p>
          <a:p>
            <a:pPr>
              <a:buNone/>
            </a:pPr>
            <a:r>
              <a:rPr lang="en-US" sz="1000" b="0" i="0" dirty="0">
                <a:effectLst/>
                <a:cs typeface="Arial" panose="020B0604020202020204" pitchFamily="34" charset="0"/>
              </a:rPr>
              <a:t>Public Health Scotland, (2024). Applying a whole system approach [online]. [Viewed 2 February 2026]. Available from: </a:t>
            </a:r>
            <a:r>
              <a:rPr lang="en-US" sz="1000" b="0" i="0" u="none" strike="noStrike" dirty="0">
                <a:effectLst/>
                <a:cs typeface="Arial" panose="020B0604020202020204" pitchFamily="34" charset="0"/>
                <a:hlinkClick r:id="rId9"/>
              </a:rPr>
              <a:t>https://publichealthscotland.scot/about-us/what-we-do-and-how-we-work/supporting-whole-system-approaches/applying-a-whole-system-approach/</a:t>
            </a:r>
            <a:endParaRPr lang="en-US" sz="1000" b="0" i="0" dirty="0">
              <a:effectLst/>
              <a:cs typeface="Arial" panose="020B0604020202020204" pitchFamily="34" charset="0"/>
            </a:endParaRPr>
          </a:p>
          <a:p>
            <a:pPr>
              <a:buNone/>
            </a:pPr>
            <a:r>
              <a:rPr lang="en-US" sz="1000" b="0" i="0" dirty="0">
                <a:effectLst/>
                <a:cs typeface="Arial" panose="020B0604020202020204" pitchFamily="34" charset="0"/>
              </a:rPr>
              <a:t>Royal College of Nursing (RCN), (2026). Sustainability in health and care [online]. [Viewed 2 February 2026]. Available from: </a:t>
            </a:r>
            <a:r>
              <a:rPr lang="en-US" sz="1000" b="0" i="0" u="none" strike="noStrike" dirty="0">
                <a:effectLst/>
                <a:cs typeface="Arial" panose="020B0604020202020204" pitchFamily="34" charset="0"/>
                <a:hlinkClick r:id="rId10"/>
              </a:rPr>
              <a:t>https://www.rcn.org.uk/About-us/Sustainability-in-health-and-care</a:t>
            </a:r>
            <a:endParaRPr lang="en-US" sz="1000" b="0" i="0" dirty="0">
              <a:effectLst/>
              <a:cs typeface="Arial" panose="020B0604020202020204" pitchFamily="34" charset="0"/>
            </a:endParaRPr>
          </a:p>
          <a:p>
            <a:pPr>
              <a:buNone/>
            </a:pPr>
            <a:r>
              <a:rPr lang="en-US" sz="1000" b="0" i="0" dirty="0">
                <a:effectLst/>
                <a:cs typeface="Arial" panose="020B0604020202020204" pitchFamily="34" charset="0"/>
              </a:rPr>
              <a:t>United Nations (UN), (2018). Do you know all 17 SDGs? [online]. </a:t>
            </a:r>
            <a:r>
              <a:rPr lang="en-US" sz="1000" b="0" i="1" dirty="0">
                <a:effectLst/>
                <a:cs typeface="Arial" panose="020B0604020202020204" pitchFamily="34" charset="0"/>
              </a:rPr>
              <a:t>YouTube</a:t>
            </a:r>
            <a:r>
              <a:rPr lang="en-US" sz="1000" b="0" i="0" dirty="0">
                <a:effectLst/>
                <a:cs typeface="Arial" panose="020B0604020202020204" pitchFamily="34" charset="0"/>
              </a:rPr>
              <a:t>. [Viewed 2 February 2026]. Available from: </a:t>
            </a:r>
            <a:r>
              <a:rPr lang="en-US" sz="1000" b="0" i="0" u="none" strike="noStrike" dirty="0">
                <a:effectLst/>
                <a:cs typeface="Arial" panose="020B0604020202020204" pitchFamily="34" charset="0"/>
                <a:hlinkClick r:id="rId11"/>
              </a:rPr>
              <a:t>https://www.youtube.com/watch?v=0XTBYMfZyrM</a:t>
            </a:r>
            <a:endParaRPr lang="en-US" sz="1000" b="0" i="0" dirty="0">
              <a:effectLst/>
              <a:cs typeface="Arial" panose="020B0604020202020204" pitchFamily="34" charset="0"/>
            </a:endParaRPr>
          </a:p>
          <a:p>
            <a:pPr>
              <a:buNone/>
            </a:pPr>
            <a:r>
              <a:rPr lang="en-US" sz="1000" b="0" i="0" dirty="0">
                <a:effectLst/>
                <a:cs typeface="Arial" panose="020B0604020202020204" pitchFamily="34" charset="0"/>
              </a:rPr>
              <a:t>United Nations (UN), (2023). Fast Facts - What is Sustainable Development? [online]. [Viewed 2 February 2026]. Available from: </a:t>
            </a:r>
            <a:r>
              <a:rPr lang="en-US" sz="1000" b="0" i="0" u="none" strike="noStrike" dirty="0">
                <a:effectLst/>
                <a:cs typeface="Arial" panose="020B0604020202020204" pitchFamily="34" charset="0"/>
                <a:hlinkClick r:id="rId12"/>
              </a:rPr>
              <a:t>https://www.un.org/sustainabledevelopment/blog/2023/08/what-is-sustainable-development/</a:t>
            </a:r>
            <a:endParaRPr lang="en-US" sz="1000" b="0" i="0" dirty="0">
              <a:effectLst/>
              <a:cs typeface="Arial" panose="020B0604020202020204" pitchFamily="34" charset="0"/>
            </a:endParaRPr>
          </a:p>
          <a:p>
            <a:pPr>
              <a:buNone/>
            </a:pPr>
            <a:r>
              <a:rPr lang="en-US" sz="1000" b="0" i="0" dirty="0">
                <a:effectLst/>
                <a:cs typeface="Arial" panose="020B0604020202020204" pitchFamily="34" charset="0"/>
              </a:rPr>
              <a:t>University of Minnesota Rural Health Research Center and NORC Walsh Center for Rural Health Analysis, (2024). Rural Health Promotion and Disease Prevention Toolkit [online]. [Viewed 2 February 2026]. Available from: </a:t>
            </a:r>
            <a:r>
              <a:rPr lang="en-US" sz="1000" b="0" i="0" u="none" strike="noStrike" dirty="0">
                <a:effectLst/>
                <a:cs typeface="Arial" panose="020B0604020202020204" pitchFamily="34" charset="0"/>
                <a:hlinkClick r:id="rId13"/>
              </a:rPr>
              <a:t>https://www.ruralhealthinfo.org/toolkits/health-promotion</a:t>
            </a:r>
            <a:endParaRPr lang="en-US" sz="1000" b="0" i="0" dirty="0">
              <a:effectLst/>
              <a:cs typeface="Arial" panose="020B0604020202020204" pitchFamily="34" charset="0"/>
            </a:endParaRPr>
          </a:p>
          <a:p>
            <a:pPr>
              <a:buNone/>
            </a:pPr>
            <a:r>
              <a:rPr lang="en-US" sz="1000" b="0" i="0" dirty="0">
                <a:effectLst/>
                <a:cs typeface="Arial" panose="020B0604020202020204" pitchFamily="34" charset="0"/>
              </a:rPr>
              <a:t>World Health </a:t>
            </a:r>
            <a:r>
              <a:rPr lang="en-US" sz="1000" b="0" i="0" dirty="0" err="1">
                <a:effectLst/>
                <a:cs typeface="Arial" panose="020B0604020202020204" pitchFamily="34" charset="0"/>
              </a:rPr>
              <a:t>Organisation</a:t>
            </a:r>
            <a:r>
              <a:rPr lang="en-US" sz="1000" b="0" i="0" dirty="0">
                <a:effectLst/>
                <a:cs typeface="Arial" panose="020B0604020202020204" pitchFamily="34" charset="0"/>
              </a:rPr>
              <a:t> (WHO), (1946). Constitution of the World Health </a:t>
            </a:r>
            <a:r>
              <a:rPr lang="en-US" sz="1000" b="0" i="0" dirty="0" err="1">
                <a:effectLst/>
                <a:cs typeface="Arial" panose="020B0604020202020204" pitchFamily="34" charset="0"/>
              </a:rPr>
              <a:t>Organisation</a:t>
            </a:r>
            <a:r>
              <a:rPr lang="en-US" sz="1000" b="0" i="0" dirty="0">
                <a:effectLst/>
                <a:cs typeface="Arial" panose="020B0604020202020204" pitchFamily="34" charset="0"/>
              </a:rPr>
              <a:t> [online]. [Viewed 2 February 2026]. Available from: </a:t>
            </a:r>
            <a:r>
              <a:rPr lang="en-US" sz="1000" b="0" i="0" u="none" strike="noStrike" dirty="0">
                <a:effectLst/>
                <a:cs typeface="Arial" panose="020B0604020202020204" pitchFamily="34" charset="0"/>
                <a:hlinkClick r:id="rId14"/>
              </a:rPr>
              <a:t>https://www.who.int/about/governance/constitution</a:t>
            </a:r>
            <a:endParaRPr lang="en-US" sz="1000" b="0" i="0" dirty="0">
              <a:effectLst/>
              <a:cs typeface="Arial" panose="020B0604020202020204" pitchFamily="34" charset="0"/>
            </a:endParaRPr>
          </a:p>
          <a:p>
            <a:pPr>
              <a:buNone/>
            </a:pPr>
            <a:r>
              <a:rPr lang="en-US" sz="1000" b="0" i="0" dirty="0">
                <a:effectLst/>
                <a:cs typeface="Arial" panose="020B0604020202020204" pitchFamily="34" charset="0"/>
              </a:rPr>
              <a:t>World Health </a:t>
            </a:r>
            <a:r>
              <a:rPr lang="en-US" sz="1000" b="0" i="0" dirty="0" err="1">
                <a:effectLst/>
                <a:cs typeface="Arial" panose="020B0604020202020204" pitchFamily="34" charset="0"/>
              </a:rPr>
              <a:t>Organisation</a:t>
            </a:r>
            <a:r>
              <a:rPr lang="en-US" sz="1000" b="0" i="0" dirty="0">
                <a:effectLst/>
                <a:cs typeface="Arial" panose="020B0604020202020204" pitchFamily="34" charset="0"/>
              </a:rPr>
              <a:t> (WHO), (2021). Health Promotion Glossary of Terms 2021 [online]. [Viewed 2 February 2026]. Available from: </a:t>
            </a:r>
            <a:r>
              <a:rPr lang="en-US" sz="1000" b="0" i="0" u="none" strike="noStrike" dirty="0">
                <a:effectLst/>
                <a:cs typeface="Arial" panose="020B0604020202020204" pitchFamily="34" charset="0"/>
                <a:hlinkClick r:id="rId15"/>
              </a:rPr>
              <a:t>https://www.who.int/publications/i/item/9789240038349</a:t>
            </a:r>
            <a:endParaRPr lang="en-US" sz="1000" b="0" i="0" dirty="0">
              <a:effectLst/>
              <a:cs typeface="Arial" panose="020B0604020202020204" pitchFamily="34" charset="0"/>
            </a:endParaRPr>
          </a:p>
        </p:txBody>
      </p:sp>
    </p:spTree>
    <p:extLst>
      <p:ext uri="{BB962C8B-B14F-4D97-AF65-F5344CB8AC3E}">
        <p14:creationId xmlns:p14="http://schemas.microsoft.com/office/powerpoint/2010/main" val="2970805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303</TotalTime>
  <Words>3001</Words>
  <Application>Microsoft Office PowerPoint</Application>
  <PresentationFormat>Widescreen</PresentationFormat>
  <Paragraphs>120</Paragraphs>
  <Slides>12</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Aptos Display</vt:lpstr>
      <vt:lpstr>Arial</vt:lpstr>
      <vt:lpstr>Calibri</vt:lpstr>
      <vt:lpstr>Office Theme</vt:lpstr>
      <vt:lpstr>                           Title,  Integrating health, wellbeing, and sustainable development in health and social care.</vt:lpstr>
      <vt:lpstr>Introduction</vt:lpstr>
      <vt:lpstr>Wellbeing as a holistic concept</vt:lpstr>
      <vt:lpstr>Sustainable development within health and social care</vt:lpstr>
      <vt:lpstr>What is the role of WHO’s SDGs (Sustainable Development Goals)?</vt:lpstr>
      <vt:lpstr>Integrating health, wellbeing, and sustainability</vt:lpstr>
      <vt:lpstr>Theoretical models of health</vt:lpstr>
      <vt:lpstr>Influences on policy and governance</vt:lpstr>
      <vt:lpstr>Case Study: NHS Diabetes Prevention Programme (DPP)</vt:lpstr>
      <vt:lpstr>Equity and accessibility</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Trevor Ndegwa</dc:creator>
  <cp:lastModifiedBy>Michael Ajuyah (2245019)</cp:lastModifiedBy>
  <cp:revision>5</cp:revision>
  <dcterms:created xsi:type="dcterms:W3CDTF">2026-02-02T11:51:17Z</dcterms:created>
  <dcterms:modified xsi:type="dcterms:W3CDTF">2026-02-06T22:48:12Z</dcterms:modified>
</cp:coreProperties>
</file>