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135" autoAdjust="0"/>
  </p:normalViewPr>
  <p:slideViewPr>
    <p:cSldViewPr>
      <p:cViewPr>
        <p:scale>
          <a:sx n="100" d="100"/>
          <a:sy n="100" d="100"/>
        </p:scale>
        <p:origin x="-1410" y="-2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C13302-B938-4E1A-8268-0688395C5C3B}" type="datetimeFigureOut">
              <a:rPr lang="en-GB" smtClean="0"/>
              <a:t>14/07/2024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14F20B-BFA4-4F64-A7E1-5188294F9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17356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14F20B-BFA4-4F64-A7E1-5188294F9A4D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53162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EFE92-2895-47B4-B8B5-A91D997D56FA}" type="datetimeFigureOut">
              <a:rPr lang="en-GB" smtClean="0"/>
              <a:t>14/07/2024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D818A-90C7-401C-9A4B-4998AB4F8B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3001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EFE92-2895-47B4-B8B5-A91D997D56FA}" type="datetimeFigureOut">
              <a:rPr lang="en-GB" smtClean="0"/>
              <a:t>14/07/2024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D818A-90C7-401C-9A4B-4998AB4F8B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24204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EFE92-2895-47B4-B8B5-A91D997D56FA}" type="datetimeFigureOut">
              <a:rPr lang="en-GB" smtClean="0"/>
              <a:t>14/07/2024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D818A-90C7-401C-9A4B-4998AB4F8B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66033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EFE92-2895-47B4-B8B5-A91D997D56FA}" type="datetimeFigureOut">
              <a:rPr lang="en-GB" smtClean="0"/>
              <a:t>14/07/2024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D818A-90C7-401C-9A4B-4998AB4F8B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77208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EFE92-2895-47B4-B8B5-A91D997D56FA}" type="datetimeFigureOut">
              <a:rPr lang="en-GB" smtClean="0"/>
              <a:t>14/07/2024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D818A-90C7-401C-9A4B-4998AB4F8B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53265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EFE92-2895-47B4-B8B5-A91D997D56FA}" type="datetimeFigureOut">
              <a:rPr lang="en-GB" smtClean="0"/>
              <a:t>14/07/2024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D818A-90C7-401C-9A4B-4998AB4F8B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78775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EFE92-2895-47B4-B8B5-A91D997D56FA}" type="datetimeFigureOut">
              <a:rPr lang="en-GB" smtClean="0"/>
              <a:t>14/07/2024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D818A-90C7-401C-9A4B-4998AB4F8B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38060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EFE92-2895-47B4-B8B5-A91D997D56FA}" type="datetimeFigureOut">
              <a:rPr lang="en-GB" smtClean="0"/>
              <a:t>14/07/2024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D818A-90C7-401C-9A4B-4998AB4F8B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05814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EFE92-2895-47B4-B8B5-A91D997D56FA}" type="datetimeFigureOut">
              <a:rPr lang="en-GB" smtClean="0"/>
              <a:t>14/07/2024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D818A-90C7-401C-9A4B-4998AB4F8B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97821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EFE92-2895-47B4-B8B5-A91D997D56FA}" type="datetimeFigureOut">
              <a:rPr lang="en-GB" smtClean="0"/>
              <a:t>14/07/2024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D818A-90C7-401C-9A4B-4998AB4F8B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9643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EFE92-2895-47B4-B8B5-A91D997D56FA}" type="datetimeFigureOut">
              <a:rPr lang="en-GB" smtClean="0"/>
              <a:t>14/07/2024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D818A-90C7-401C-9A4B-4998AB4F8B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98028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6EFE92-2895-47B4-B8B5-A91D997D56FA}" type="datetimeFigureOut">
              <a:rPr lang="en-GB" smtClean="0"/>
              <a:t>14/07/2024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CD818A-90C7-401C-9A4B-4998AB4F8B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34584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200" y="381000"/>
            <a:ext cx="7772400" cy="1600200"/>
          </a:xfrm>
        </p:spPr>
        <p:txBody>
          <a:bodyPr>
            <a:normAutofit fontScale="90000"/>
          </a:bodyPr>
          <a:lstStyle/>
          <a:p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1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Managerial Behaviours </a:t>
            </a:r>
            <a:br>
              <a:rPr lang="en-GB" sz="31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100" b="1" dirty="0" smtClean="0">
                <a:latin typeface="Arial" panose="020B0604020202020204" pitchFamily="34" charset="0"/>
                <a:cs typeface="Arial" panose="020B0604020202020204" pitchFamily="34" charset="0"/>
              </a:rPr>
              <a:t>&amp;</a:t>
            </a:r>
            <a:br>
              <a:rPr lang="en-GB" sz="31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100" b="1" dirty="0" smtClean="0">
                <a:latin typeface="Arial" panose="020B0604020202020204" pitchFamily="34" charset="0"/>
                <a:cs typeface="Arial" panose="020B0604020202020204" pitchFamily="34" charset="0"/>
              </a:rPr>
              <a:t>What Implications These Has On </a:t>
            </a:r>
            <a:r>
              <a:rPr lang="en-GB" sz="3100" b="1" dirty="0"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en-GB" sz="31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mployees</a:t>
            </a:r>
            <a:r>
              <a:rPr lang="en-GB" sz="3200" dirty="0"/>
              <a:t/>
            </a:r>
            <a:br>
              <a:rPr lang="en-GB" sz="3200" dirty="0"/>
            </a:br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81000" y="1981199"/>
            <a:ext cx="8534400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 smtClean="0"/>
          </a:p>
          <a:p>
            <a:r>
              <a:rPr lang="en-GB" b="1" i="1" dirty="0" err="1" smtClean="0"/>
              <a:t>Behavior</a:t>
            </a:r>
            <a:r>
              <a:rPr lang="en-GB" b="1" i="1" dirty="0" smtClean="0"/>
              <a:t> #1: </a:t>
            </a:r>
            <a:r>
              <a:rPr lang="en-US" b="1" i="1" dirty="0" smtClean="0"/>
              <a:t>Supporting Employees to Move Forward in Their Work</a:t>
            </a:r>
          </a:p>
          <a:p>
            <a:endParaRPr lang="en-US" dirty="0" smtClean="0"/>
          </a:p>
          <a:p>
            <a:pPr indent="457200"/>
            <a:r>
              <a:rPr lang="en-US" b="1" dirty="0" smtClean="0"/>
              <a:t>Importance for Employee Motivation and Productivity</a:t>
            </a:r>
          </a:p>
          <a:p>
            <a:r>
              <a:rPr lang="en-US" dirty="0" smtClean="0"/>
              <a:t> Supporting employees in their development is vital for several reasons:</a:t>
            </a:r>
          </a:p>
          <a:p>
            <a:endParaRPr lang="en-US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 smtClean="0"/>
              <a:t>Enhances Motivation:</a:t>
            </a:r>
            <a:r>
              <a:rPr lang="en-US" dirty="0" smtClean="0"/>
              <a:t> When employees receive support, they feel valued, leading to higher engagement. According to Robbins (2020), supportive environments foster motivation</a:t>
            </a:r>
          </a:p>
          <a:p>
            <a:endParaRPr lang="en-US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 smtClean="0"/>
              <a:t>Skill Development:</a:t>
            </a:r>
            <a:r>
              <a:rPr lang="en-US" dirty="0" smtClean="0"/>
              <a:t> Organizations that invest in training enable employees to enhance their skills, benefiting both individuals and the team as a whole</a:t>
            </a:r>
          </a:p>
          <a:p>
            <a:endParaRPr lang="en-US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 smtClean="0"/>
              <a:t>Career Advancement:</a:t>
            </a:r>
            <a:r>
              <a:rPr lang="en-US" dirty="0" smtClean="0"/>
              <a:t> Supportive workplaces encourage employees to pursue growth opportunities, contributing to the organization’s success</a:t>
            </a:r>
          </a:p>
          <a:p>
            <a:endParaRPr lang="en-US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387232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maria\Desktop\hRiZoy6qNMv7D-YblWFRXINkKb_3-9aj8xSMjID05kk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485"/>
          <a:stretch/>
        </p:blipFill>
        <p:spPr bwMode="auto">
          <a:xfrm rot="868179">
            <a:off x="6912307" y="3667950"/>
            <a:ext cx="2104653" cy="15127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maria\Desktop\glCI2Py3egK81Gkwo3MQFUzih2w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01684">
            <a:off x="6342960" y="82307"/>
            <a:ext cx="2903702" cy="181797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609600"/>
            <a:ext cx="8458200" cy="57912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2400" b="1" dirty="0" smtClean="0"/>
              <a:t>Examples from Organizations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1600" b="1" dirty="0" smtClean="0"/>
              <a:t>Google</a:t>
            </a:r>
            <a:endParaRPr lang="en-US" sz="1600" dirty="0" smtClean="0"/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1600" dirty="0" smtClean="0"/>
              <a:t>Renowned for commitment to employee development.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1600" b="1" dirty="0" smtClean="0"/>
              <a:t>Key Initiatives:</a:t>
            </a:r>
            <a:endParaRPr lang="en-US" sz="1600" dirty="0" smtClean="0"/>
          </a:p>
          <a:p>
            <a:pPr lvl="2"/>
            <a:r>
              <a:rPr lang="en-US" sz="1600" b="1" dirty="0" smtClean="0"/>
              <a:t>Mentorship Programs:</a:t>
            </a:r>
            <a:r>
              <a:rPr lang="en-US" sz="1600" dirty="0" smtClean="0"/>
              <a:t> Pairing employees with experienced mentors for guidance.</a:t>
            </a:r>
          </a:p>
          <a:p>
            <a:pPr lvl="2"/>
            <a:r>
              <a:rPr lang="en-US" sz="1600" b="1" dirty="0" smtClean="0"/>
              <a:t>Continuous Learning:</a:t>
            </a:r>
            <a:r>
              <a:rPr lang="en-US" sz="1600" dirty="0" smtClean="0"/>
              <a:t> Access to resources for online courses and professional growth.</a:t>
            </a:r>
          </a:p>
          <a:p>
            <a:pPr lvl="2"/>
            <a:r>
              <a:rPr lang="en-US" sz="1600" b="1" dirty="0" smtClean="0"/>
              <a:t>20% Time Policy:</a:t>
            </a:r>
            <a:r>
              <a:rPr lang="en-US" sz="1600" dirty="0" smtClean="0"/>
              <a:t> Allows employees to dedicate 20% of their workweek to passion projects, fostering innovation and personal growth.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1600" b="1" dirty="0" smtClean="0"/>
              <a:t>Impact:</a:t>
            </a:r>
            <a:r>
              <a:rPr lang="en-US" sz="1600" dirty="0" smtClean="0"/>
              <a:t> Promotes a culture of creativity and employee satisfaction.</a:t>
            </a:r>
          </a:p>
          <a:p>
            <a:pPr marL="457200" lvl="1" indent="0" algn="r">
              <a:buNone/>
            </a:pPr>
            <a:r>
              <a:rPr lang="en-GB" sz="1600" dirty="0" smtClean="0"/>
              <a:t>(Google, 2023)</a:t>
            </a:r>
            <a:endParaRPr lang="en-US" sz="1600" dirty="0" smtClean="0"/>
          </a:p>
          <a:p>
            <a:pPr>
              <a:buFont typeface="+mj-lt"/>
              <a:buAutoNum type="arabicPeriod"/>
            </a:pPr>
            <a:r>
              <a:rPr lang="en-US" sz="1600" b="1" dirty="0" smtClean="0"/>
              <a:t>AT&amp;T</a:t>
            </a:r>
          </a:p>
          <a:p>
            <a:pPr indent="342900">
              <a:buFont typeface="Wingdings" panose="05000000000000000000" pitchFamily="2" charset="2"/>
              <a:buChar char="§"/>
            </a:pPr>
            <a:r>
              <a:rPr lang="en-US" sz="1600" dirty="0" smtClean="0"/>
              <a:t>Focuses on continuous learning and professional development.</a:t>
            </a:r>
          </a:p>
          <a:p>
            <a:pPr indent="342900">
              <a:buFont typeface="Wingdings" panose="05000000000000000000" pitchFamily="2" charset="2"/>
              <a:buChar char="§"/>
            </a:pPr>
            <a:r>
              <a:rPr lang="en-US" sz="1600" b="1" dirty="0" smtClean="0"/>
              <a:t>Key Initiatives:</a:t>
            </a:r>
            <a:endParaRPr lang="en-US" sz="1600" dirty="0" smtClean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600" b="1" dirty="0" smtClean="0"/>
              <a:t>AT&amp;T University:</a:t>
            </a:r>
            <a:r>
              <a:rPr lang="en-US" sz="1600" dirty="0" smtClean="0"/>
              <a:t> Offers training and educational resources tailored to employee needs.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600" b="1" dirty="0" smtClean="0"/>
              <a:t>Upskilling Initiatives:</a:t>
            </a:r>
            <a:r>
              <a:rPr lang="en-US" sz="1600" dirty="0" smtClean="0"/>
              <a:t> Encourages skill enhancement through various educational programs.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600" b="1" dirty="0" smtClean="0"/>
              <a:t>Career Pathways:</a:t>
            </a:r>
            <a:r>
              <a:rPr lang="en-US" sz="1600" dirty="0" smtClean="0"/>
              <a:t> Supports employees in identifying and pursuing career goals within the organization.</a:t>
            </a:r>
          </a:p>
          <a:p>
            <a:pPr indent="342900">
              <a:buFont typeface="Wingdings" panose="05000000000000000000" pitchFamily="2" charset="2"/>
              <a:buChar char="§"/>
            </a:pPr>
            <a:r>
              <a:rPr lang="en-US" sz="1600" b="1" dirty="0" smtClean="0"/>
              <a:t>Impact:</a:t>
            </a:r>
            <a:r>
              <a:rPr lang="en-US" sz="1600" dirty="0" smtClean="0"/>
              <a:t> Empowers employees to adapt to market changes and increases loyalty.</a:t>
            </a:r>
          </a:p>
          <a:p>
            <a:pPr marL="0" indent="0" algn="r">
              <a:buNone/>
            </a:pPr>
            <a:r>
              <a:rPr lang="en-GB" sz="1600" dirty="0" smtClean="0"/>
              <a:t>(AT&amp;T, 2022)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20001190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8229600" cy="5668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1800" b="1" i="1" dirty="0" smtClean="0">
              <a:latin typeface="+mj-lt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1800" b="1" i="1" dirty="0" smtClean="0">
                <a:latin typeface="+mj-lt"/>
                <a:cs typeface="Arial" panose="020B0604020202020204" pitchFamily="34" charset="0"/>
              </a:rPr>
              <a:t>Behavior #2: Treating Employees Decently and Fairly Within the Workplace</a:t>
            </a:r>
          </a:p>
          <a:p>
            <a:pPr marL="0" indent="0">
              <a:buNone/>
            </a:pPr>
            <a:endParaRPr lang="en-US" sz="1800" b="1" dirty="0" smtClean="0">
              <a:latin typeface="+mj-lt"/>
              <a:cs typeface="Arial" panose="020B0604020202020204" pitchFamily="34" charset="0"/>
            </a:endParaRPr>
          </a:p>
          <a:p>
            <a:pPr marL="0" indent="457200">
              <a:buNone/>
            </a:pPr>
            <a:r>
              <a:rPr lang="en-US" sz="1800" b="1" dirty="0" smtClean="0">
                <a:latin typeface="+mj-lt"/>
                <a:cs typeface="Arial" panose="020B0604020202020204" pitchFamily="34" charset="0"/>
              </a:rPr>
              <a:t>Positive Impact of Fair Treatment on Employee Morale and Job Satisfaction:</a:t>
            </a:r>
            <a:r>
              <a:rPr lang="en-US" sz="1800" dirty="0" smtClean="0">
                <a:latin typeface="+mj-lt"/>
                <a:cs typeface="Arial" panose="020B0604020202020204" pitchFamily="34" charset="0"/>
              </a:rPr>
              <a:t> </a:t>
            </a:r>
          </a:p>
          <a:p>
            <a:pPr marL="0" indent="0">
              <a:buNone/>
            </a:pPr>
            <a:r>
              <a:rPr lang="en-US" sz="1800" dirty="0" smtClean="0"/>
              <a:t>Fair treatment is crucial for enhancing morale and satisfaction in several ways:</a:t>
            </a:r>
          </a:p>
          <a:p>
            <a:pPr marL="0" indent="0">
              <a:buNone/>
            </a:pPr>
            <a:endParaRPr lang="en-US" sz="1800" dirty="0" smtClean="0">
              <a:latin typeface="+mj-lt"/>
              <a:cs typeface="Arial" panose="020B0604020202020204" pitchFamily="34" charset="0"/>
            </a:endParaRPr>
          </a:p>
          <a:p>
            <a:r>
              <a:rPr lang="en-US" sz="1800" b="1" dirty="0" smtClean="0">
                <a:latin typeface="+mj-lt"/>
                <a:cs typeface="Arial" panose="020B0604020202020204" pitchFamily="34" charset="0"/>
              </a:rPr>
              <a:t>Increased Trust:</a:t>
            </a:r>
            <a:r>
              <a:rPr lang="en-US" sz="1800" dirty="0" smtClean="0">
                <a:latin typeface="+mj-lt"/>
                <a:cs typeface="Arial" panose="020B0604020202020204" pitchFamily="34" charset="0"/>
              </a:rPr>
              <a:t> When employees perceive fairness, they are more likely to trust management, leading to greater loyalty (Robbins, 2020)</a:t>
            </a:r>
          </a:p>
          <a:p>
            <a:endParaRPr lang="en-US" sz="1800" dirty="0" smtClean="0">
              <a:latin typeface="+mj-lt"/>
              <a:cs typeface="Arial" panose="020B0604020202020204" pitchFamily="34" charset="0"/>
            </a:endParaRPr>
          </a:p>
          <a:p>
            <a:r>
              <a:rPr lang="en-US" sz="1800" b="1" dirty="0" smtClean="0">
                <a:latin typeface="+mj-lt"/>
                <a:cs typeface="Arial" panose="020B0604020202020204" pitchFamily="34" charset="0"/>
              </a:rPr>
              <a:t>Higher Job Satisfaction:</a:t>
            </a:r>
            <a:r>
              <a:rPr lang="en-US" sz="1800" dirty="0" smtClean="0">
                <a:latin typeface="+mj-lt"/>
                <a:cs typeface="Arial" panose="020B0604020202020204" pitchFamily="34" charset="0"/>
              </a:rPr>
              <a:t> A fair workplace culture promotes positive employee experiences, resulting in increased job satisfaction and reduced turnover</a:t>
            </a:r>
          </a:p>
          <a:p>
            <a:endParaRPr lang="en-US" sz="1800" dirty="0" smtClean="0">
              <a:latin typeface="+mj-lt"/>
              <a:cs typeface="Arial" panose="020B0604020202020204" pitchFamily="34" charset="0"/>
            </a:endParaRPr>
          </a:p>
          <a:p>
            <a:r>
              <a:rPr lang="en-US" sz="1800" b="1" dirty="0" smtClean="0">
                <a:latin typeface="+mj-lt"/>
                <a:cs typeface="Arial" panose="020B0604020202020204" pitchFamily="34" charset="0"/>
              </a:rPr>
              <a:t>Enhanced Collaboration:</a:t>
            </a:r>
            <a:r>
              <a:rPr lang="en-US" sz="1800" dirty="0" smtClean="0">
                <a:latin typeface="+mj-lt"/>
                <a:cs typeface="Arial" panose="020B0604020202020204" pitchFamily="34" charset="0"/>
              </a:rPr>
              <a:t> Employees who feel treated fairly are more likely to collaborate effectively in teams, contributing to a harmonious work environment</a:t>
            </a:r>
          </a:p>
          <a:p>
            <a:endParaRPr lang="en-GB" sz="1800" dirty="0">
              <a:latin typeface="+mj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19045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maria\Desktop\Starbucks_Corporation_Logo_2011.svg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5848" y="609600"/>
            <a:ext cx="1509431" cy="1528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maria\Desktop\91RlX9J2QhL._SL1500_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8449">
            <a:off x="6876430" y="3447431"/>
            <a:ext cx="1888269" cy="1888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85800"/>
            <a:ext cx="8229600" cy="5440363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US" sz="2600" b="1" dirty="0" smtClean="0"/>
              <a:t>Examples from Organizations</a:t>
            </a:r>
          </a:p>
          <a:p>
            <a:pPr>
              <a:buFont typeface="+mj-lt"/>
              <a:buAutoNum type="arabicPeriod"/>
            </a:pPr>
            <a:r>
              <a:rPr lang="en-US" sz="1700" b="1" dirty="0" smtClean="0"/>
              <a:t>Starbucks</a:t>
            </a:r>
            <a:endParaRPr lang="en-US" sz="1700" dirty="0" smtClean="0"/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1700" dirty="0" smtClean="0"/>
              <a:t>Known for commitment to fair treatment of employees.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1700" b="1" dirty="0" smtClean="0"/>
              <a:t>Key Initiatives:</a:t>
            </a:r>
            <a:endParaRPr lang="en-US" sz="1700" dirty="0" smtClean="0"/>
          </a:p>
          <a:p>
            <a:pPr lvl="2"/>
            <a:r>
              <a:rPr lang="en-US" sz="1700" b="1" dirty="0" smtClean="0"/>
              <a:t>Transparent Performance Evaluations:</a:t>
            </a:r>
            <a:r>
              <a:rPr lang="en-US" sz="1700" dirty="0" smtClean="0"/>
              <a:t> Clear criteria and open feedback processes.</a:t>
            </a:r>
          </a:p>
          <a:p>
            <a:pPr lvl="2"/>
            <a:r>
              <a:rPr lang="en-US" sz="1700" b="1" dirty="0" smtClean="0"/>
              <a:t>Equitable Pay:</a:t>
            </a:r>
            <a:r>
              <a:rPr lang="en-US" sz="1700" dirty="0" smtClean="0"/>
              <a:t> Commitment to fair compensation across all employee levels.</a:t>
            </a:r>
          </a:p>
          <a:p>
            <a:pPr lvl="2"/>
            <a:r>
              <a:rPr lang="en-US" sz="1700" b="1" dirty="0" smtClean="0"/>
              <a:t>Inclusive Environment:</a:t>
            </a:r>
            <a:r>
              <a:rPr lang="en-US" sz="1700" dirty="0" smtClean="0"/>
              <a:t> Promotes diversity and inclusion within the workplace.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1700" b="1" dirty="0" smtClean="0"/>
              <a:t>Impact:</a:t>
            </a:r>
            <a:r>
              <a:rPr lang="en-US" sz="1700" dirty="0" smtClean="0"/>
              <a:t> Significantly boosts employee morale and satisfaction.</a:t>
            </a:r>
          </a:p>
          <a:p>
            <a:pPr marL="457200" lvl="1" indent="0" algn="r">
              <a:buNone/>
            </a:pPr>
            <a:r>
              <a:rPr lang="en-GB" sz="1800" dirty="0" smtClean="0"/>
              <a:t>(Starbucks, 2023)</a:t>
            </a:r>
          </a:p>
          <a:p>
            <a:pPr marL="457200" lvl="1" indent="0" algn="r">
              <a:buNone/>
            </a:pPr>
            <a:endParaRPr lang="en-US" sz="1800" dirty="0"/>
          </a:p>
          <a:p>
            <a:pPr marL="457200" lvl="1" indent="0" algn="r">
              <a:buNone/>
            </a:pPr>
            <a:endParaRPr lang="en-US" sz="1700" dirty="0" smtClean="0"/>
          </a:p>
          <a:p>
            <a:pPr marL="457200" indent="-457200">
              <a:buFont typeface="+mj-lt"/>
              <a:buAutoNum type="arabicPeriod"/>
            </a:pPr>
            <a:r>
              <a:rPr lang="en-US" sz="1700" b="1" dirty="0" smtClean="0"/>
              <a:t>Ben &amp; Jerry's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1700" dirty="0" smtClean="0"/>
              <a:t>Prioritizes social justice and equality in the workplace.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1700" b="1" dirty="0" smtClean="0"/>
              <a:t>Key Initiatives:</a:t>
            </a:r>
            <a:endParaRPr lang="en-US" sz="1700" dirty="0" smtClean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700" b="1" dirty="0" smtClean="0"/>
              <a:t>Fair Wage Policies:</a:t>
            </a:r>
            <a:r>
              <a:rPr lang="en-US" sz="1700" dirty="0" smtClean="0"/>
              <a:t> Ensures fair compensation for all employees.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700" b="1" dirty="0" smtClean="0"/>
              <a:t>Transparent Hiring Practices:</a:t>
            </a:r>
            <a:r>
              <a:rPr lang="en-US" sz="1700" dirty="0" smtClean="0"/>
              <a:t> Open and fair recruitment processes.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700" b="1" dirty="0" smtClean="0"/>
              <a:t>Commitment to Equality:</a:t>
            </a:r>
            <a:r>
              <a:rPr lang="en-US" sz="1700" dirty="0" smtClean="0"/>
              <a:t> Actively supports initiatives that promote workplace equity.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1700" b="1" dirty="0" smtClean="0"/>
              <a:t>Impact:</a:t>
            </a:r>
            <a:r>
              <a:rPr lang="en-US" sz="1700" dirty="0" smtClean="0"/>
              <a:t> Fosters a positive workplace culture and enhances employee loyalty.</a:t>
            </a:r>
          </a:p>
          <a:p>
            <a:pPr marL="457200" lvl="1" indent="0" algn="r">
              <a:buNone/>
            </a:pPr>
            <a:r>
              <a:rPr lang="en-GB" sz="1800" dirty="0" smtClean="0"/>
              <a:t>(Ben &amp; Jerry's, 2023)</a:t>
            </a:r>
            <a:endParaRPr lang="en-US" sz="1700" dirty="0" smtClean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672222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b="1" dirty="0" smtClean="0">
                <a:latin typeface="+mn-lt"/>
              </a:rPr>
              <a:t/>
            </a:r>
            <a:br>
              <a:rPr lang="en-US" b="1" dirty="0" smtClean="0">
                <a:latin typeface="+mn-lt"/>
              </a:rPr>
            </a:br>
            <a:r>
              <a:rPr lang="en-US" b="1" dirty="0" smtClean="0">
                <a:latin typeface="+mn-lt"/>
              </a:rPr>
              <a:t>Conclusion</a:t>
            </a:r>
            <a:br>
              <a:rPr lang="en-US" b="1" dirty="0" smtClean="0">
                <a:latin typeface="+mn-lt"/>
              </a:rPr>
            </a:br>
            <a:endParaRPr lang="en-GB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457200">
              <a:buNone/>
            </a:pPr>
            <a:r>
              <a:rPr lang="en-US" sz="2100" dirty="0" smtClean="0">
                <a:latin typeface="+mj-lt"/>
              </a:rPr>
              <a:t>In summary, our presentation emphasized the importance of effective management through key principles, functions, and roles that guide organizations toward success. We highlighted two crucial managerial behaviors: supporting employees and treating them fairly. Supporting employees, as demonstrated by companies like Google and AT&amp;T through mentorship and continuous learning initiatives, enhances motivation and productivity. Similarly, fair treatment significantly boosts employee morale and job satisfaction, with organizations like Starbucks and Ben &amp; Jerry's prioritizing equitable practices and transparency. Collectively, these managerial principles and behaviors promote employee well-being and contribute to long-term organizational success by fostering a positive and inclusive workplace environment.</a:t>
            </a:r>
          </a:p>
          <a:p>
            <a:endParaRPr lang="en-GB" sz="21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17203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596</Words>
  <Application>Microsoft Office PowerPoint</Application>
  <PresentationFormat>On-screen Show (4:3)</PresentationFormat>
  <Paragraphs>62</Paragraphs>
  <Slides>5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 Managerial Behaviours  &amp; What Implications These Has On Employees </vt:lpstr>
      <vt:lpstr>PowerPoint Presentation</vt:lpstr>
      <vt:lpstr>PowerPoint Presentation</vt:lpstr>
      <vt:lpstr>PowerPoint Presentation</vt:lpstr>
      <vt:lpstr> Conclusion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Managerial behaviours  &amp;  What implications these has on employees</dc:title>
  <dc:creator>Maria Tudor</dc:creator>
  <cp:lastModifiedBy>Maria Tudor</cp:lastModifiedBy>
  <cp:revision>6</cp:revision>
  <dcterms:created xsi:type="dcterms:W3CDTF">2024-07-14T12:15:47Z</dcterms:created>
  <dcterms:modified xsi:type="dcterms:W3CDTF">2024-07-14T13:07:29Z</dcterms:modified>
</cp:coreProperties>
</file>