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60" r:id="rId4"/>
    <p:sldId id="258" r:id="rId5"/>
    <p:sldId id="259" r:id="rId6"/>
    <p:sldId id="262" r:id="rId7"/>
    <p:sldId id="263" r:id="rId8"/>
    <p:sldId id="264" r:id="rId9"/>
    <p:sldId id="265" r:id="rId10"/>
    <p:sldId id="267" r:id="rId11"/>
    <p:sldId id="266" r:id="rId12"/>
    <p:sldId id="268" r:id="rId13"/>
    <p:sldId id="269" r:id="rId14"/>
    <p:sldId id="261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066"/>
    <p:restoredTop sz="95915"/>
  </p:normalViewPr>
  <p:slideViewPr>
    <p:cSldViewPr snapToGrid="0" snapToObjects="1">
      <p:cViewPr>
        <p:scale>
          <a:sx n="113" d="100"/>
          <a:sy n="113" d="100"/>
        </p:scale>
        <p:origin x="896" y="3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DAC22B-A6D2-5445-9778-98123A4764CE}" type="datetimeFigureOut">
              <a:rPr lang="en-US" smtClean="0"/>
              <a:t>5/12/21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2B1727-8488-B54D-8557-80601F6DA0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891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5862A-C3FF-D940-8F4B-5316B18B8182}" type="datetime1">
              <a:rPr lang="en-GB" smtClean="0"/>
              <a:t>12/05/2021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E6649-4114-0D49-85D7-268C8D81C86B}" type="datetime1">
              <a:rPr lang="en-GB" smtClean="0"/>
              <a:t>12/05/2021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148C1-AB49-004F-8814-874CF277FCF7}" type="datetime1">
              <a:rPr lang="en-GB" smtClean="0"/>
              <a:t>12/05/2021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84A80-9EFB-2544-87A6-1B592C56FFF2}" type="datetime1">
              <a:rPr lang="en-GB" smtClean="0"/>
              <a:t>12/05/2021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E1ACF-656A-F148-AD8C-8E52DCBFC530}" type="datetime1">
              <a:rPr lang="en-GB" smtClean="0"/>
              <a:t>12/05/2021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8BA2E-1665-D74F-8ED3-A93FE39D89F9}" type="datetime1">
              <a:rPr lang="en-GB" smtClean="0"/>
              <a:t>12/05/2021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62B51-BF73-B74A-AF8A-8B59DF20C5DB}" type="datetime1">
              <a:rPr lang="en-GB" smtClean="0"/>
              <a:t>12/05/2021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04EC5-C0DC-D14C-BD81-BBE6E680E3BF}" type="datetime1">
              <a:rPr lang="en-GB" smtClean="0"/>
              <a:t>12/05/2021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0B1D-CE94-DE4B-A2C2-C39C2C3440F5}" type="datetime1">
              <a:rPr lang="en-GB" smtClean="0"/>
              <a:t>12/05/2021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2F5550-E04C-2342-B47E-7ED7C089F6B7}" type="datetime1">
              <a:rPr lang="en-GB" smtClean="0"/>
              <a:t>12/05/2021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FA2CA-7A7A-D146-B4F0-86E8210CEE49}" type="datetime1">
              <a:rPr lang="en-GB" smtClean="0"/>
              <a:t>12/05/2021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75121-1A28-1245-9CF5-A0C07289F86B}" type="datetime1">
              <a:rPr lang="en-GB" smtClean="0"/>
              <a:t>12/05/2021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B6F31-0A03-9541-A1FD-A19CB09B662E}" type="datetime1">
              <a:rPr lang="en-GB" smtClean="0"/>
              <a:t>12/05/2021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D5549-4EB3-2249-B543-E0E6B29DDA4F}" type="datetime1">
              <a:rPr lang="en-GB" smtClean="0"/>
              <a:t>12/05/2021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4D37B-FF8A-7D4B-B075-050DB3C09DA5}" type="datetime1">
              <a:rPr lang="en-GB" smtClean="0"/>
              <a:t>12/05/2021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B2E91-0EDC-8D44-8F7C-E059BF6F12D2}" type="datetime1">
              <a:rPr lang="en-GB" smtClean="0"/>
              <a:t>12/05/2021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081D1-FF3F-2D47-B9C3-7D12D636F0D3}" type="datetime1">
              <a:rPr lang="en-GB" smtClean="0"/>
              <a:t>12/05/2021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181D74A-E2F2-CC44-8228-DB51E74BED83}" type="datetime1">
              <a:rPr lang="en-GB" smtClean="0"/>
              <a:t>12/05/2021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transition spd="slow">
    <p:push dir="u"/>
  </p:transition>
  <p:hf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11.tiff"/><Relationship Id="rId4" Type="http://schemas.openxmlformats.org/officeDocument/2006/relationships/image" Target="../media/image10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tiff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.png"/><Relationship Id="rId7" Type="http://schemas.openxmlformats.org/officeDocument/2006/relationships/image" Target="../media/image2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o.bris.ac.uk/research/bats/britishbats/batpages/sopranopipi.htm" TargetMode="External"/><Relationship Id="rId2" Type="http://schemas.openxmlformats.org/officeDocument/2006/relationships/hyperlink" Target="https://ecosupport.co.uk/badger-survey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ildsheffield.com/species/linnet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572F62E-02CD-9A45-B7F4-B6F58C951E7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  <a:extLst/>
          </a:blip>
          <a:srcRect t="18508" r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3C9F70-E1FE-C446-BEDA-07B994004F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100" b="1"/>
              <a:t>Evaluation of </a:t>
            </a:r>
            <a:r>
              <a:rPr lang="en-US" sz="6100" b="1" err="1"/>
              <a:t>Eaglesbush</a:t>
            </a:r>
            <a:r>
              <a:rPr lang="en-US" sz="6100" b="1"/>
              <a:t> Valley Habitat Management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2A0C7C-21D1-5849-8E8B-D5F1D563CC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Joseph Blackmore UWTSD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8B6B47-9F2E-6343-9B84-B7AFB5EE6B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>
                <a:solidFill>
                  <a:schemeClr val="tx1"/>
                </a:solidFill>
              </a:rPr>
              <a:t>1</a:t>
            </a:fld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465994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9D033-6C32-8D49-9908-DADE66F82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381" y="133966"/>
            <a:ext cx="4767471" cy="1641986"/>
          </a:xfrm>
        </p:spPr>
        <p:txBody>
          <a:bodyPr>
            <a:normAutofit/>
          </a:bodyPr>
          <a:lstStyle/>
          <a:p>
            <a:r>
              <a:rPr lang="en-US" b="1" dirty="0"/>
              <a:t>Introduction to the site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3EDA9AE-2F20-1645-8C4B-9996DED79F3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0661" r="-1" b="10901"/>
          <a:stretch/>
        </p:blipFill>
        <p:spPr>
          <a:xfrm>
            <a:off x="-1" y="10"/>
            <a:ext cx="4634680" cy="685799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CDF77D-6181-C748-A948-C31FD460A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BC8C4-C8FA-7149-9605-23838D1E0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400" y="1485900"/>
            <a:ext cx="6743700" cy="5130800"/>
          </a:xfrm>
          <a:blipFill>
            <a:blip r:embed="rId4"/>
            <a:tile tx="0" ty="0" sx="100000" sy="100000" flip="none" algn="tl"/>
          </a:blipFill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r>
              <a:rPr lang="en-GB" sz="2300" b="1" dirty="0"/>
              <a:t>NAME:  </a:t>
            </a:r>
            <a:r>
              <a:rPr lang="en-GB" sz="2300" dirty="0" err="1"/>
              <a:t>Eaglesbush</a:t>
            </a:r>
            <a:r>
              <a:rPr lang="en-GB" sz="2300" dirty="0"/>
              <a:t> Valley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300" dirty="0"/>
              <a:t> </a:t>
            </a:r>
            <a:endParaRPr lang="en-GB" sz="2300" dirty="0"/>
          </a:p>
          <a:p>
            <a:pPr>
              <a:lnSpc>
                <a:spcPct val="90000"/>
              </a:lnSpc>
            </a:pPr>
            <a:r>
              <a:rPr lang="en-US" sz="2300" b="1" dirty="0"/>
              <a:t>AREA:	</a:t>
            </a:r>
            <a:r>
              <a:rPr lang="en-US" sz="2300" dirty="0"/>
              <a:t>Approximately 11 Hectares</a:t>
            </a:r>
            <a:endParaRPr lang="en-GB" sz="23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300" dirty="0"/>
              <a:t> </a:t>
            </a:r>
            <a:endParaRPr lang="en-GB" sz="2300" dirty="0"/>
          </a:p>
          <a:p>
            <a:pPr>
              <a:lnSpc>
                <a:spcPct val="90000"/>
              </a:lnSpc>
            </a:pPr>
            <a:r>
              <a:rPr lang="en-GB" sz="2300" b="1" dirty="0"/>
              <a:t>GRID REFERENCE:	</a:t>
            </a:r>
            <a:r>
              <a:rPr lang="en-GB" sz="2300" dirty="0"/>
              <a:t>OS map 165 1:25000 GR (755 959)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300" dirty="0"/>
              <a:t> </a:t>
            </a:r>
            <a:endParaRPr lang="en-GB" sz="2300" dirty="0"/>
          </a:p>
          <a:p>
            <a:pPr>
              <a:lnSpc>
                <a:spcPct val="90000"/>
              </a:lnSpc>
            </a:pPr>
            <a:r>
              <a:rPr lang="en-GB" sz="2300" b="1" dirty="0"/>
              <a:t>LOCAL AUTHORITY:	</a:t>
            </a:r>
            <a:r>
              <a:rPr lang="en-GB" sz="2300" dirty="0"/>
              <a:t>Neath Port Talbot County Borough Council (NPTCBC)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300" b="1" dirty="0"/>
              <a:t> </a:t>
            </a:r>
            <a:endParaRPr lang="en-GB" sz="2300" dirty="0"/>
          </a:p>
          <a:p>
            <a:pPr>
              <a:lnSpc>
                <a:spcPct val="90000"/>
              </a:lnSpc>
            </a:pPr>
            <a:r>
              <a:rPr lang="en-GB" sz="2300" b="1" dirty="0"/>
              <a:t>CONSERVATION STATUS</a:t>
            </a:r>
            <a:r>
              <a:rPr lang="en-GB" sz="2300" dirty="0"/>
              <a:t> : Local Nature Reserve (LNR)</a:t>
            </a:r>
          </a:p>
          <a:p>
            <a:pPr>
              <a:lnSpc>
                <a:spcPct val="90000"/>
              </a:lnSpc>
            </a:pPr>
            <a:endParaRPr lang="en-GB" sz="2300" dirty="0"/>
          </a:p>
          <a:p>
            <a:pPr>
              <a:lnSpc>
                <a:spcPct val="90000"/>
              </a:lnSpc>
            </a:pPr>
            <a:r>
              <a:rPr lang="en-GB" sz="2300" b="1" dirty="0"/>
              <a:t>SITE OWNERSHIP</a:t>
            </a:r>
            <a:r>
              <a:rPr lang="en-GB" sz="2300" dirty="0"/>
              <a:t>: The site is owned by Neath Port Talbot County Borough Council</a:t>
            </a:r>
          </a:p>
          <a:p>
            <a:pPr>
              <a:lnSpc>
                <a:spcPct val="90000"/>
              </a:lnSpc>
            </a:pPr>
            <a:endParaRPr lang="en-GB" sz="2300" dirty="0"/>
          </a:p>
          <a:p>
            <a:pPr>
              <a:lnSpc>
                <a:spcPct val="90000"/>
              </a:lnSpc>
            </a:pPr>
            <a:r>
              <a:rPr lang="en-GB" sz="2300" b="1" dirty="0"/>
              <a:t>HABITAT TYPE:</a:t>
            </a:r>
            <a:r>
              <a:rPr lang="en-GB" sz="2300" dirty="0"/>
              <a:t> Ancient semi natural woodland with riparian habitat surrounding </a:t>
            </a:r>
            <a:r>
              <a:rPr lang="en-GB" sz="2300" dirty="0" err="1"/>
              <a:t>Crythan</a:t>
            </a:r>
            <a:r>
              <a:rPr lang="en-GB" sz="2300" dirty="0"/>
              <a:t> Brook</a:t>
            </a:r>
          </a:p>
          <a:p>
            <a:pPr>
              <a:lnSpc>
                <a:spcPct val="90000"/>
              </a:lnSpc>
            </a:pP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855313592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DAE21-9E17-5B4E-90A9-8DDAC0F2C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US" b="1" dirty="0"/>
              <a:t>Presence of Protected Species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9D7F38-7F71-824B-9245-7A3CB9702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57F1E4F-1CFF-5643-939E-02111984F565}" type="slidenum">
              <a:rPr lang="en-US" smtClean="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4</a:t>
            </a:fld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1971142-D2E2-F74B-882D-C122F27106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701" r="14642" b="3"/>
          <a:stretch/>
        </p:blipFill>
        <p:spPr>
          <a:xfrm>
            <a:off x="646111" y="1764348"/>
            <a:ext cx="2670808" cy="439514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40B18B3-B2FE-C844-8C8C-D36DA978489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415" r="2245" b="5"/>
          <a:stretch/>
        </p:blipFill>
        <p:spPr>
          <a:xfrm>
            <a:off x="3423601" y="1764348"/>
            <a:ext cx="2670810" cy="20444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98B0B9E-1E42-7345-A450-C2FAF0A25F1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59" b="-1"/>
          <a:stretch/>
        </p:blipFill>
        <p:spPr>
          <a:xfrm>
            <a:off x="3423601" y="4203998"/>
            <a:ext cx="2670810" cy="195549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EADB0-1B58-234B-BAB4-EEB4E4094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5900" y="2052918"/>
            <a:ext cx="5435600" cy="4195481"/>
          </a:xfrm>
          <a:blipFill>
            <a:blip r:embed="rId6"/>
            <a:tile tx="0" ty="0" sx="100000" sy="100000" flip="none" algn="tl"/>
          </a:blipFill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en-US" b="1" dirty="0"/>
              <a:t>Badger-</a:t>
            </a:r>
            <a:r>
              <a:rPr lang="en-US" dirty="0"/>
              <a:t> (</a:t>
            </a:r>
            <a:r>
              <a:rPr lang="en-US" dirty="0" err="1"/>
              <a:t>Meles</a:t>
            </a:r>
            <a:r>
              <a:rPr lang="en-US" dirty="0"/>
              <a:t> </a:t>
            </a:r>
            <a:r>
              <a:rPr lang="en-US" dirty="0" err="1"/>
              <a:t>meles</a:t>
            </a:r>
            <a:r>
              <a:rPr lang="en-US" dirty="0"/>
              <a:t>) sett on site -</a:t>
            </a:r>
            <a:r>
              <a:rPr lang="en-GB" dirty="0"/>
              <a:t>legally protected species under The Protection of Badgers Act 1992 and a priority species as designated by the Local Biodiversity Action Plane (LBAP) </a:t>
            </a:r>
            <a:endParaRPr lang="en-US" dirty="0"/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en-US" b="1" dirty="0"/>
              <a:t>Bats-</a:t>
            </a:r>
            <a:r>
              <a:rPr lang="en-US" dirty="0"/>
              <a:t> Brown eared common pipistrelle (</a:t>
            </a:r>
            <a:r>
              <a:rPr lang="en-US" dirty="0" err="1"/>
              <a:t>Plecotus</a:t>
            </a:r>
            <a:r>
              <a:rPr lang="en-US" dirty="0"/>
              <a:t> </a:t>
            </a:r>
            <a:r>
              <a:rPr lang="en-US" dirty="0" err="1"/>
              <a:t>auritis</a:t>
            </a:r>
            <a:r>
              <a:rPr lang="en-US" dirty="0"/>
              <a:t> </a:t>
            </a:r>
            <a:r>
              <a:rPr lang="en-US" dirty="0" err="1"/>
              <a:t>Pipistrellus</a:t>
            </a:r>
            <a:r>
              <a:rPr lang="en-US" dirty="0"/>
              <a:t> </a:t>
            </a:r>
            <a:r>
              <a:rPr lang="en-US" dirty="0" err="1"/>
              <a:t>pipistrellus</a:t>
            </a:r>
            <a:r>
              <a:rPr lang="en-US" dirty="0"/>
              <a:t>),</a:t>
            </a:r>
            <a:r>
              <a:rPr lang="en-GB" dirty="0"/>
              <a:t> Soprano pipistrelle (</a:t>
            </a:r>
            <a:r>
              <a:rPr lang="en-GB" dirty="0" err="1"/>
              <a:t>Pipistrellus</a:t>
            </a:r>
            <a:r>
              <a:rPr lang="en-GB" dirty="0"/>
              <a:t> </a:t>
            </a:r>
            <a:r>
              <a:rPr lang="en-GB" dirty="0" err="1"/>
              <a:t>pygmaeus</a:t>
            </a:r>
            <a:r>
              <a:rPr lang="en-GB" dirty="0"/>
              <a:t>) &amp; </a:t>
            </a:r>
            <a:r>
              <a:rPr lang="en-GB" dirty="0" err="1"/>
              <a:t>Daubenton</a:t>
            </a:r>
            <a:r>
              <a:rPr lang="en-GB" dirty="0"/>
              <a:t> (Myotis </a:t>
            </a:r>
            <a:r>
              <a:rPr lang="en-GB" dirty="0" err="1"/>
              <a:t>daubentonii</a:t>
            </a:r>
            <a:r>
              <a:rPr lang="en-GB" dirty="0"/>
              <a:t>). All bats are European Protected Species.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en-GB" b="1" dirty="0"/>
              <a:t>Red status birds- </a:t>
            </a:r>
            <a:r>
              <a:rPr lang="en-GB" dirty="0"/>
              <a:t>Song thrush (</a:t>
            </a:r>
            <a:r>
              <a:rPr lang="en-GB" dirty="0" err="1"/>
              <a:t>Turdus</a:t>
            </a:r>
            <a:r>
              <a:rPr lang="en-GB" dirty="0"/>
              <a:t> </a:t>
            </a:r>
            <a:r>
              <a:rPr lang="en-GB" dirty="0" err="1"/>
              <a:t>philomelos</a:t>
            </a:r>
            <a:r>
              <a:rPr lang="en-GB" dirty="0"/>
              <a:t>), House sparrow (Passer </a:t>
            </a:r>
            <a:r>
              <a:rPr lang="en-GB" dirty="0" err="1"/>
              <a:t>domesticus</a:t>
            </a:r>
            <a:r>
              <a:rPr lang="en-GB" dirty="0"/>
              <a:t>), Red wing (</a:t>
            </a:r>
            <a:r>
              <a:rPr lang="en-GB" dirty="0" err="1"/>
              <a:t>Turdus</a:t>
            </a:r>
            <a:r>
              <a:rPr lang="en-GB" dirty="0"/>
              <a:t> iliacus), Linnet (Linaria </a:t>
            </a:r>
            <a:r>
              <a:rPr lang="en-GB" dirty="0" err="1"/>
              <a:t>cannabina</a:t>
            </a:r>
            <a:r>
              <a:rPr lang="en-GB" dirty="0"/>
              <a:t>)</a:t>
            </a:r>
            <a:endParaRPr lang="en-GB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32E885B-BFEB-DD4D-9088-9AB96FC3F7B8}"/>
              </a:ext>
            </a:extLst>
          </p:cNvPr>
          <p:cNvSpPr txBox="1"/>
          <p:nvPr/>
        </p:nvSpPr>
        <p:spPr>
          <a:xfrm>
            <a:off x="646111" y="6248399"/>
            <a:ext cx="18557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Figure 1</a:t>
            </a:r>
            <a:r>
              <a:rPr lang="en-US" sz="1400" dirty="0"/>
              <a:t>: Badger, ecosupport, n.d.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E377B18-9701-E145-9D4F-3103FE59A64E}"/>
              </a:ext>
            </a:extLst>
          </p:cNvPr>
          <p:cNvSpPr txBox="1"/>
          <p:nvPr/>
        </p:nvSpPr>
        <p:spPr>
          <a:xfrm>
            <a:off x="3423600" y="3808748"/>
            <a:ext cx="29136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Figure 2: </a:t>
            </a:r>
            <a:r>
              <a:rPr lang="en-US" sz="1400" dirty="0"/>
              <a:t>Linnet, Miller, Rob, n.d.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285D5E6-FC50-094F-9E8D-20DF7FF36344}"/>
              </a:ext>
            </a:extLst>
          </p:cNvPr>
          <p:cNvSpPr txBox="1"/>
          <p:nvPr/>
        </p:nvSpPr>
        <p:spPr>
          <a:xfrm>
            <a:off x="3423600" y="6248399"/>
            <a:ext cx="32439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Figure 3: </a:t>
            </a:r>
            <a:r>
              <a:rPr lang="en-US" sz="1400" dirty="0"/>
              <a:t>Soprano pipistrelle, University of Bristol, 2005 </a:t>
            </a:r>
          </a:p>
        </p:txBody>
      </p:sp>
    </p:spTree>
    <p:extLst>
      <p:ext uri="{BB962C8B-B14F-4D97-AF65-F5344CB8AC3E}">
        <p14:creationId xmlns:p14="http://schemas.microsoft.com/office/powerpoint/2010/main" val="1157835352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01C2D-B7F0-E043-BF00-6FF191BB1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430" y="50976"/>
            <a:ext cx="9404723" cy="1400530"/>
          </a:xfrm>
        </p:spPr>
        <p:txBody>
          <a:bodyPr/>
          <a:lstStyle/>
          <a:p>
            <a:r>
              <a:rPr lang="en-US" dirty="0"/>
              <a:t>Land Use Within &amp; Around the Nature Reserve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EBFC07-37E6-3D4F-8BB6-53730356A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4</a:t>
            </a:fld>
            <a:endParaRPr lang="en-US" dirty="0"/>
          </a:p>
        </p:txBody>
      </p:sp>
      <p:pic>
        <p:nvPicPr>
          <p:cNvPr id="5" name="image2.jpeg">
            <a:extLst>
              <a:ext uri="{FF2B5EF4-FFF2-40B4-BE49-F238E27FC236}">
                <a16:creationId xmlns:a16="http://schemas.microsoft.com/office/drawing/2014/main" id="{1EB69101-8992-3A43-BDBE-956CC7F462A1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42443" y="1562100"/>
            <a:ext cx="7492041" cy="4566459"/>
          </a:xfrm>
          <a:prstGeom prst="rect">
            <a:avLst/>
          </a:prstGeom>
        </p:spPr>
      </p:pic>
      <p:sp>
        <p:nvSpPr>
          <p:cNvPr id="6" name="Text Box 1">
            <a:extLst>
              <a:ext uri="{FF2B5EF4-FFF2-40B4-BE49-F238E27FC236}">
                <a16:creationId xmlns:a16="http://schemas.microsoft.com/office/drawing/2014/main" id="{57EBC71C-7BD2-D244-BB5E-0A1324779683}"/>
              </a:ext>
            </a:extLst>
          </p:cNvPr>
          <p:cNvSpPr txBox="1"/>
          <p:nvPr/>
        </p:nvSpPr>
        <p:spPr>
          <a:xfrm>
            <a:off x="7834484" y="1839595"/>
            <a:ext cx="3455816" cy="2211705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ts val="1705"/>
              </a:lnSpc>
              <a:spcBef>
                <a:spcPts val="5"/>
              </a:spcBef>
              <a:spcAft>
                <a:spcPts val="600"/>
              </a:spcAft>
              <a:tabLst>
                <a:tab pos="1547495" algn="l"/>
              </a:tabLst>
            </a:pPr>
            <a:r>
              <a:rPr lang="en-GB" sz="2000" b="1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Key</a:t>
            </a:r>
          </a:p>
          <a:p>
            <a:pPr>
              <a:lnSpc>
                <a:spcPts val="1705"/>
              </a:lnSpc>
              <a:spcBef>
                <a:spcPts val="5"/>
              </a:spcBef>
              <a:spcAft>
                <a:spcPts val="600"/>
              </a:spcAft>
              <a:tabLst>
                <a:tab pos="1547495" algn="l"/>
              </a:tabLst>
            </a:pPr>
            <a:endParaRPr lang="en-GB" sz="2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ts val="1705"/>
              </a:lnSpc>
              <a:spcBef>
                <a:spcPts val="5"/>
              </a:spcBef>
              <a:spcAft>
                <a:spcPts val="600"/>
              </a:spcAft>
              <a:tabLst>
                <a:tab pos="1547495" algn="l"/>
              </a:tabLst>
            </a:pPr>
            <a:r>
              <a:rPr lang="en-GB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Red</a:t>
            </a:r>
            <a:r>
              <a:rPr lang="en-GB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= Byway (open to all</a:t>
            </a:r>
            <a:r>
              <a:rPr lang="en-GB" spc="-45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traffic)</a:t>
            </a:r>
          </a:p>
          <a:p>
            <a:pPr>
              <a:lnSpc>
                <a:spcPts val="1705"/>
              </a:lnSpc>
              <a:spcAft>
                <a:spcPts val="600"/>
              </a:spcAft>
              <a:tabLst>
                <a:tab pos="1547495" algn="l"/>
              </a:tabLst>
            </a:pPr>
            <a:r>
              <a:rPr lang="en-GB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Blue</a:t>
            </a:r>
            <a:r>
              <a:rPr lang="en-GB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= Bridle</a:t>
            </a:r>
            <a:r>
              <a:rPr lang="en-GB" spc="-2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way</a:t>
            </a:r>
          </a:p>
          <a:p>
            <a:pPr>
              <a:lnSpc>
                <a:spcPts val="1705"/>
              </a:lnSpc>
              <a:spcBef>
                <a:spcPts val="5"/>
              </a:spcBef>
              <a:spcAft>
                <a:spcPts val="600"/>
              </a:spcAft>
              <a:tabLst>
                <a:tab pos="1547495" algn="l"/>
              </a:tabLst>
            </a:pPr>
            <a:r>
              <a:rPr lang="en-GB" dirty="0">
                <a:solidFill>
                  <a:srgbClr val="FFCC0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Yellow</a:t>
            </a:r>
            <a:r>
              <a:rPr lang="en-GB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=</a:t>
            </a:r>
            <a:r>
              <a:rPr lang="en-GB" spc="-15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Footpath</a:t>
            </a:r>
          </a:p>
          <a:p>
            <a:pPr>
              <a:lnSpc>
                <a:spcPts val="1705"/>
              </a:lnSpc>
              <a:spcAft>
                <a:spcPts val="600"/>
              </a:spcAft>
              <a:tabLst>
                <a:tab pos="1547495" algn="l"/>
              </a:tabLst>
            </a:pPr>
            <a:r>
              <a:rPr lang="en-GB" dirty="0">
                <a:solidFill>
                  <a:srgbClr val="00FFFF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Light</a:t>
            </a:r>
            <a:r>
              <a:rPr lang="en-GB" spc="-15" dirty="0">
                <a:solidFill>
                  <a:srgbClr val="00FFFF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00FFFF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Blue</a:t>
            </a:r>
            <a:r>
              <a:rPr lang="en-GB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= paths branching off</a:t>
            </a:r>
            <a:r>
              <a:rPr lang="en-GB" spc="-3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Byway</a:t>
            </a:r>
          </a:p>
          <a:p>
            <a:pPr>
              <a:spcAft>
                <a:spcPts val="0"/>
              </a:spcAft>
            </a:pPr>
            <a:r>
              <a:rPr lang="en-GB" sz="105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08B45FC-B0D1-1348-BB72-E7E7F1790402}"/>
              </a:ext>
            </a:extLst>
          </p:cNvPr>
          <p:cNvSpPr/>
          <p:nvPr/>
        </p:nvSpPr>
        <p:spPr>
          <a:xfrm>
            <a:off x="342443" y="6119336"/>
            <a:ext cx="541020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b="1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Figure 4</a:t>
            </a:r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Public rights of way within and around the site</a:t>
            </a:r>
            <a:r>
              <a:rPr lang="en-GB" sz="2400" b="1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1:5000 scale </a:t>
            </a:r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(Environment Directorate, 2019)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BF5F54B-2713-7049-81F5-1013DF0B04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4484" y="4122111"/>
            <a:ext cx="2080074" cy="2006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309293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FB4C1-E470-7148-B8EB-4EA035F39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1" y="201081"/>
            <a:ext cx="9404723" cy="956982"/>
          </a:xfrm>
        </p:spPr>
        <p:txBody>
          <a:bodyPr/>
          <a:lstStyle/>
          <a:p>
            <a:r>
              <a:rPr lang="en-US" b="1" dirty="0"/>
              <a:t>Conflict between conservation and land users?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1C9C20-7B1A-0C46-8E7B-3B4E62292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>
                <a:solidFill>
                  <a:schemeClr val="tx1"/>
                </a:solidFill>
              </a:rPr>
              <a:t>5</a:t>
            </a:fld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19CF628-3B76-2C47-8E1C-FCB2CFFA3DCB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501" y="1587500"/>
            <a:ext cx="8851900" cy="46609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D0DFDB4-9CA7-8F4C-9EB3-C3691B494ACC}"/>
              </a:ext>
            </a:extLst>
          </p:cNvPr>
          <p:cNvSpPr/>
          <p:nvPr/>
        </p:nvSpPr>
        <p:spPr>
          <a:xfrm>
            <a:off x="304801" y="6426200"/>
            <a:ext cx="56505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GB" b="1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Figure 5</a:t>
            </a:r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Land use around the site (created using </a:t>
            </a:r>
            <a:r>
              <a:rPr lang="en-GB" dirty="0" err="1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Digimap</a:t>
            </a:r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9300711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D297A-48DE-F542-ABC3-3FC52E8BE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130" y="147918"/>
            <a:ext cx="9404723" cy="1223682"/>
          </a:xfrm>
        </p:spPr>
        <p:txBody>
          <a:bodyPr/>
          <a:lstStyle/>
          <a:p>
            <a:r>
              <a:rPr lang="en-GB" sz="3200" b="1"/>
              <a:t>Eaglesbush Valley</a:t>
            </a:r>
            <a:br>
              <a:rPr lang="en-GB" sz="3200"/>
            </a:br>
            <a:r>
              <a:rPr lang="en-GB" sz="3200" b="1"/>
              <a:t>5 year Management Plan 2019 – 2024</a:t>
            </a:r>
            <a:br>
              <a:rPr lang="en-GB" sz="3200"/>
            </a:b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31148-F1C0-A245-8095-77661D45EB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71600"/>
            <a:ext cx="5283200" cy="4876799"/>
          </a:xfrm>
        </p:spPr>
        <p:txBody>
          <a:bodyPr>
            <a:normAutofit lnSpcReduction="10000"/>
          </a:bodyPr>
          <a:lstStyle/>
          <a:p>
            <a:r>
              <a:rPr lang="en-GB" b="1" u="sng" dirty="0"/>
              <a:t>Site Objectives</a:t>
            </a:r>
            <a:r>
              <a:rPr lang="en-GB" dirty="0"/>
              <a:t> </a:t>
            </a:r>
          </a:p>
          <a:p>
            <a:pPr lvl="0"/>
            <a:r>
              <a:rPr lang="en-US" sz="1400" dirty="0"/>
              <a:t>Clearance of litter / fly tipping</a:t>
            </a:r>
            <a:endParaRPr lang="en-GB" sz="1400" dirty="0"/>
          </a:p>
          <a:p>
            <a:pPr lvl="0"/>
            <a:r>
              <a:rPr lang="en-US" sz="1400" dirty="0"/>
              <a:t>Removal of invasive, non-native plants (Japanese Knotweed/Rhododendron)</a:t>
            </a:r>
            <a:endParaRPr lang="en-GB" sz="1400" dirty="0"/>
          </a:p>
          <a:p>
            <a:pPr lvl="0"/>
            <a:r>
              <a:rPr lang="en-US" sz="1400" dirty="0"/>
              <a:t>Implement Woodland management plan to maintain features of conservation interest and species diversity</a:t>
            </a:r>
            <a:endParaRPr lang="en-GB" sz="1400" dirty="0"/>
          </a:p>
          <a:p>
            <a:pPr lvl="0"/>
            <a:r>
              <a:rPr lang="en-US" sz="1400" dirty="0"/>
              <a:t>Flora and Fauna surveys to inform appropriate management work.</a:t>
            </a:r>
            <a:endParaRPr lang="en-GB" sz="1400" dirty="0"/>
          </a:p>
          <a:p>
            <a:pPr lvl="0"/>
            <a:r>
              <a:rPr lang="en-US" sz="1400" dirty="0"/>
              <a:t>Ensure continued protection and enhancement of species of conservation interest</a:t>
            </a:r>
            <a:endParaRPr lang="en-GB" sz="1400" dirty="0"/>
          </a:p>
          <a:p>
            <a:pPr lvl="0"/>
            <a:r>
              <a:rPr lang="en-US" sz="1400" dirty="0"/>
              <a:t>Maintain the site as a safe environment for community use.</a:t>
            </a:r>
            <a:endParaRPr lang="en-GB" sz="1400" dirty="0"/>
          </a:p>
          <a:p>
            <a:pPr lvl="0"/>
            <a:r>
              <a:rPr lang="en-US" sz="1400" dirty="0"/>
              <a:t>Maintain and improve access for community use</a:t>
            </a:r>
            <a:endParaRPr lang="en-GB" sz="1400" dirty="0"/>
          </a:p>
          <a:p>
            <a:pPr lvl="0"/>
            <a:r>
              <a:rPr lang="en-US" sz="1400" dirty="0"/>
              <a:t>Raise awareness of site and local biodiversity issues</a:t>
            </a:r>
            <a:endParaRPr lang="en-GB" sz="1400" dirty="0"/>
          </a:p>
          <a:p>
            <a:pPr lvl="0"/>
            <a:r>
              <a:rPr lang="en-US" sz="1400" dirty="0"/>
              <a:t>Monitor effects of management and review the management plan accordingly</a:t>
            </a:r>
            <a:endParaRPr lang="en-GB" sz="1400" dirty="0"/>
          </a:p>
          <a:p>
            <a:pPr lvl="0"/>
            <a:r>
              <a:rPr lang="en-US" sz="1400" dirty="0"/>
              <a:t>Maintain physical structures in a safe condition</a:t>
            </a:r>
            <a:endParaRPr lang="en-GB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31B147-4CD6-F749-9BE4-F5FB8EA74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02111984F565}" type="slidenum">
              <a:rPr lang="en-US" smtClean="0">
                <a:solidFill>
                  <a:schemeClr val="tx1"/>
                </a:solidFill>
              </a:rPr>
              <a:t>6</a:t>
            </a:fld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83076BF-5A03-4F46-B4BB-7908C08629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2082" y="1511300"/>
            <a:ext cx="4729918" cy="52324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CC79F06-0033-A640-9BB4-CE91CD0710B7}"/>
              </a:ext>
            </a:extLst>
          </p:cNvPr>
          <p:cNvSpPr/>
          <p:nvPr/>
        </p:nvSpPr>
        <p:spPr>
          <a:xfrm>
            <a:off x="6096000" y="1174332"/>
            <a:ext cx="6096000" cy="80021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Aft>
                <a:spcPts val="0"/>
              </a:spcAft>
            </a:pPr>
            <a:r>
              <a:rPr lang="en-GB" sz="1400" b="1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Table 1:</a:t>
            </a:r>
            <a:r>
              <a:rPr lang="en-GB" sz="1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Annual monitoring form for </a:t>
            </a:r>
            <a:r>
              <a:rPr lang="en-GB" sz="1400" dirty="0" err="1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Eaglesbush</a:t>
            </a:r>
            <a:r>
              <a:rPr lang="en-GB" sz="14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Valley (Environment Directorate, 2019)</a:t>
            </a:r>
          </a:p>
          <a:p>
            <a:pPr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164070710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3B88A-731B-0D42-B9BC-2D5B8B7E88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80782"/>
          </a:xfrm>
        </p:spPr>
        <p:txBody>
          <a:bodyPr/>
          <a:lstStyle/>
          <a:p>
            <a:r>
              <a:rPr lang="en-US" b="1" dirty="0"/>
              <a:t>Site visit- 29</a:t>
            </a:r>
            <a:r>
              <a:rPr lang="en-US" b="1" baseline="30000" dirty="0"/>
              <a:t>th</a:t>
            </a:r>
            <a:r>
              <a:rPr lang="en-US" b="1" dirty="0"/>
              <a:t> April 2021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33732-A6FB-8B44-933A-55E4802DE2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406" y="1333500"/>
            <a:ext cx="11517394" cy="5194300"/>
          </a:xfrm>
        </p:spPr>
        <p:txBody>
          <a:bodyPr/>
          <a:lstStyle/>
          <a:p>
            <a:pPr marL="0" indent="0">
              <a:buNone/>
            </a:pPr>
            <a:r>
              <a:rPr lang="en-US" b="1" u="sng" dirty="0"/>
              <a:t>Objectives</a:t>
            </a:r>
          </a:p>
          <a:p>
            <a:r>
              <a:rPr lang="en-US" sz="2800" dirty="0"/>
              <a:t>Fly tipping around the entrance is a well known issue locally, is the issue being managed?</a:t>
            </a:r>
          </a:p>
          <a:p>
            <a:r>
              <a:rPr lang="en-US" sz="2800" dirty="0"/>
              <a:t>Determine whether public use of the site has any impact on conservation.</a:t>
            </a:r>
          </a:p>
          <a:p>
            <a:r>
              <a:rPr lang="en-US" sz="2800" dirty="0"/>
              <a:t>Does the issue of invasive species still persist at the site?</a:t>
            </a:r>
          </a:p>
          <a:p>
            <a:r>
              <a:rPr lang="en-US" sz="2800" dirty="0"/>
              <a:t>Is there any evidence to suggest that flood risk management should be carried out at the site? (study of </a:t>
            </a:r>
            <a:r>
              <a:rPr lang="en-US" sz="2800" dirty="0" err="1"/>
              <a:t>Crythan</a:t>
            </a:r>
            <a:r>
              <a:rPr lang="en-US" sz="2800" dirty="0"/>
              <a:t> brook)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DE4831-45F1-284C-85BD-31DA6E9E6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>
                <a:solidFill>
                  <a:schemeClr val="tx1"/>
                </a:solidFill>
              </a:rPr>
              <a:t>7</a:t>
            </a:fld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7498867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F5CC2-B976-4645-843A-5068F84B0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68082"/>
          </a:xfrm>
        </p:spPr>
        <p:txBody>
          <a:bodyPr/>
          <a:lstStyle/>
          <a:p>
            <a:r>
              <a:rPr lang="en-US" sz="4800" b="1" dirty="0"/>
              <a:t>Fly tipping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C292963-3151-7B4E-912F-F810CF6FD2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82168" y="1693130"/>
            <a:ext cx="2972025" cy="4248516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581051-4465-4B4E-B119-8F282B15AB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>
                <a:solidFill>
                  <a:schemeClr val="tx1"/>
                </a:solidFill>
              </a:rPr>
              <a:t>8</a:t>
            </a:fld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A246311-4F71-844A-B5CF-FDB816828E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2759" y="1693130"/>
            <a:ext cx="3148161" cy="424851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E79D961-90AD-4748-8EA2-8F617C3A65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787" y="1666753"/>
            <a:ext cx="2269241" cy="430127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37E090E-AFA2-0F47-BEBC-5717057EF707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7334" y="1693130"/>
            <a:ext cx="3128280" cy="424851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097D36F-4678-954A-9562-573116DA08D7}"/>
              </a:ext>
            </a:extLst>
          </p:cNvPr>
          <p:cNvSpPr txBox="1"/>
          <p:nvPr/>
        </p:nvSpPr>
        <p:spPr>
          <a:xfrm>
            <a:off x="79787" y="6108700"/>
            <a:ext cx="20157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Figure 6</a:t>
            </a:r>
            <a:r>
              <a:rPr lang="en-US" sz="1400" dirty="0"/>
              <a:t>: Location of images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48A838A-8C13-CC43-AA7C-D1A6DA42948D}"/>
              </a:ext>
            </a:extLst>
          </p:cNvPr>
          <p:cNvSpPr txBox="1"/>
          <p:nvPr/>
        </p:nvSpPr>
        <p:spPr>
          <a:xfrm>
            <a:off x="2691830" y="6109874"/>
            <a:ext cx="25527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Figure 7: </a:t>
            </a:r>
            <a:r>
              <a:rPr lang="en-US" sz="1400" dirty="0"/>
              <a:t>Signage used as a deterrent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B62E9B1-16D8-6B47-8CC3-8E47CA77DEC3}"/>
              </a:ext>
            </a:extLst>
          </p:cNvPr>
          <p:cNvSpPr txBox="1"/>
          <p:nvPr/>
        </p:nvSpPr>
        <p:spPr>
          <a:xfrm>
            <a:off x="5765800" y="6108700"/>
            <a:ext cx="29498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Figure 8</a:t>
            </a:r>
            <a:r>
              <a:rPr lang="en-US" sz="1400" dirty="0"/>
              <a:t>: Area previously covered with litter is now clear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A4E14BF-34C3-8547-AF18-38130D9D2862}"/>
              </a:ext>
            </a:extLst>
          </p:cNvPr>
          <p:cNvSpPr txBox="1"/>
          <p:nvPr/>
        </p:nvSpPr>
        <p:spPr>
          <a:xfrm>
            <a:off x="9120639" y="6108700"/>
            <a:ext cx="2692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Figure 9: </a:t>
            </a:r>
            <a:r>
              <a:rPr lang="en-US" sz="1400" dirty="0"/>
              <a:t>shopping trolley dumped in </a:t>
            </a:r>
            <a:r>
              <a:rPr lang="en-US" sz="1400" dirty="0" err="1"/>
              <a:t>Crythan</a:t>
            </a:r>
            <a:r>
              <a:rPr lang="en-US" sz="1400" dirty="0"/>
              <a:t> Brook</a:t>
            </a:r>
          </a:p>
        </p:txBody>
      </p:sp>
    </p:spTree>
    <p:extLst>
      <p:ext uri="{BB962C8B-B14F-4D97-AF65-F5344CB8AC3E}">
        <p14:creationId xmlns:p14="http://schemas.microsoft.com/office/powerpoint/2010/main" val="2748469444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D11EA-D0F7-AF42-89F0-CABE8C6E4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130" y="9170"/>
            <a:ext cx="9404723" cy="1400530"/>
          </a:xfrm>
        </p:spPr>
        <p:txBody>
          <a:bodyPr>
            <a:normAutofit/>
          </a:bodyPr>
          <a:lstStyle/>
          <a:p>
            <a:r>
              <a:rPr lang="en-US" b="1" dirty="0"/>
              <a:t>Invasive Species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722947-3FA5-A841-AAA1-D33C97F06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57F1E4F-1CFF-5643-939E-02111984F565}" type="slidenum">
              <a:rPr lang="en-US" smtClean="0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9</a:t>
            </a:fld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5D06D09-1787-D049-9BFB-718B7057997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121" r="3" b="3"/>
          <a:stretch/>
        </p:blipFill>
        <p:spPr>
          <a:xfrm>
            <a:off x="214121" y="901701"/>
            <a:ext cx="3080274" cy="526414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C79C555-4AC9-DC40-943C-D4E451FBA90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130" r="3" b="35462"/>
          <a:stretch/>
        </p:blipFill>
        <p:spPr>
          <a:xfrm>
            <a:off x="3423599" y="901701"/>
            <a:ext cx="3066101" cy="2349500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pic>
        <p:nvPicPr>
          <p:cNvPr id="15" name="Content Placeholder 5">
            <a:extLst>
              <a:ext uri="{FF2B5EF4-FFF2-40B4-BE49-F238E27FC236}">
                <a16:creationId xmlns:a16="http://schemas.microsoft.com/office/drawing/2014/main" id="{26A97817-584C-C540-B963-38DF80CBE09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9072" r="3" b="3521"/>
          <a:stretch/>
        </p:blipFill>
        <p:spPr>
          <a:xfrm>
            <a:off x="3423599" y="3606800"/>
            <a:ext cx="3066101" cy="2559048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BC860968-7760-4EDD-A7F0-DB90A81ED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2282" y="1244600"/>
            <a:ext cx="5137617" cy="5003799"/>
          </a:xfrm>
        </p:spPr>
        <p:txBody>
          <a:bodyPr>
            <a:normAutofit/>
          </a:bodyPr>
          <a:lstStyle/>
          <a:p>
            <a:r>
              <a:rPr lang="en-US" b="1" dirty="0"/>
              <a:t>Japanese Knotweed </a:t>
            </a:r>
            <a:r>
              <a:rPr lang="en-US" dirty="0"/>
              <a:t>(</a:t>
            </a:r>
            <a:r>
              <a:rPr lang="en-GB" dirty="0" err="1"/>
              <a:t>Reynoutria</a:t>
            </a:r>
            <a:r>
              <a:rPr lang="en-GB" dirty="0"/>
              <a:t> japonica) is growing in significant volume at the site entrance.</a:t>
            </a:r>
          </a:p>
          <a:p>
            <a:r>
              <a:rPr lang="en-GB" dirty="0"/>
              <a:t>This is within close proximity to numerous properties</a:t>
            </a:r>
          </a:p>
          <a:p>
            <a:r>
              <a:rPr lang="en-GB" dirty="0"/>
              <a:t>Also a small growth at the East end of the site</a:t>
            </a:r>
          </a:p>
          <a:p>
            <a:r>
              <a:rPr lang="en-GB" b="1" dirty="0"/>
              <a:t>Rhododendron</a:t>
            </a:r>
            <a:r>
              <a:rPr lang="en-GB" dirty="0"/>
              <a:t>  (Rhododendron </a:t>
            </a:r>
            <a:r>
              <a:rPr lang="en-GB" dirty="0" err="1"/>
              <a:t>ferrugineum</a:t>
            </a:r>
            <a:r>
              <a:rPr lang="en-GB" dirty="0"/>
              <a:t>) can be found around 500m east of the entrance </a:t>
            </a:r>
          </a:p>
          <a:p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93DB163-3D42-E74F-9C6D-A340B2172719}"/>
              </a:ext>
            </a:extLst>
          </p:cNvPr>
          <p:cNvSpPr txBox="1"/>
          <p:nvPr/>
        </p:nvSpPr>
        <p:spPr>
          <a:xfrm>
            <a:off x="214121" y="6165848"/>
            <a:ext cx="25019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Figure 10: </a:t>
            </a:r>
            <a:r>
              <a:rPr lang="en-US" sz="1400" dirty="0"/>
              <a:t>Japanese Knotweed at the East end of </a:t>
            </a:r>
            <a:r>
              <a:rPr lang="en-US" sz="1400" dirty="0" err="1"/>
              <a:t>Eaglesbush</a:t>
            </a:r>
            <a:r>
              <a:rPr lang="en-US" sz="1400" dirty="0"/>
              <a:t> valley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DE2EC96-328E-8D4B-88F5-BBBFB0CC02AD}"/>
              </a:ext>
            </a:extLst>
          </p:cNvPr>
          <p:cNvSpPr txBox="1"/>
          <p:nvPr/>
        </p:nvSpPr>
        <p:spPr>
          <a:xfrm>
            <a:off x="3522312" y="3251201"/>
            <a:ext cx="243368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/>
              <a:t>Figure 11: </a:t>
            </a:r>
            <a:r>
              <a:rPr lang="en-US" sz="1400" dirty="0"/>
              <a:t>Rhododendron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B90875A-0E7B-9E4C-A6D8-755C95247431}"/>
              </a:ext>
            </a:extLst>
          </p:cNvPr>
          <p:cNvSpPr txBox="1"/>
          <p:nvPr/>
        </p:nvSpPr>
        <p:spPr>
          <a:xfrm>
            <a:off x="3416301" y="6299200"/>
            <a:ext cx="3073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Figure 12: </a:t>
            </a:r>
            <a:r>
              <a:rPr lang="en-US" sz="1400" dirty="0"/>
              <a:t>Japanese Knotweed at the entrance</a:t>
            </a:r>
          </a:p>
        </p:txBody>
      </p:sp>
    </p:spTree>
    <p:extLst>
      <p:ext uri="{BB962C8B-B14F-4D97-AF65-F5344CB8AC3E}">
        <p14:creationId xmlns:p14="http://schemas.microsoft.com/office/powerpoint/2010/main" val="2911846695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AA960-357E-E74E-9C28-3DDABADB5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22" y="225428"/>
            <a:ext cx="3325731" cy="167597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b="1" dirty="0"/>
              <a:t>Constructing a GIS Model Using </a:t>
            </a:r>
            <a:r>
              <a:rPr lang="en-US" sz="3600" b="1" dirty="0" err="1"/>
              <a:t>Mapinfo</a:t>
            </a:r>
            <a:endParaRPr lang="en-US" sz="3600" b="1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F8EDF29-1535-4A6E-807D-812733F33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DEB7B7-AD26-8149-83E4-07DCE331C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10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4085BC6-64CE-AA47-A6ED-8FB4D13127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223" y="1901403"/>
            <a:ext cx="2933531" cy="390339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C75E2FF-576A-4E4D-9A8D-7E76F32481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1853" y="1063414"/>
            <a:ext cx="8590881" cy="537832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55AADCD-6E90-0946-9B92-4C0695C8FEA4}"/>
              </a:ext>
            </a:extLst>
          </p:cNvPr>
          <p:cNvSpPr txBox="1"/>
          <p:nvPr/>
        </p:nvSpPr>
        <p:spPr>
          <a:xfrm>
            <a:off x="3722512" y="6441744"/>
            <a:ext cx="671530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/>
              <a:t>Figure 13: </a:t>
            </a:r>
            <a:r>
              <a:rPr lang="en-US" sz="1400" dirty="0"/>
              <a:t>Phase 1 habitat map of </a:t>
            </a:r>
            <a:r>
              <a:rPr lang="en-US" sz="1400" dirty="0" err="1"/>
              <a:t>Eaglesbush</a:t>
            </a:r>
            <a:r>
              <a:rPr lang="en-US" sz="1400" dirty="0"/>
              <a:t> valley created using </a:t>
            </a:r>
            <a:r>
              <a:rPr lang="en-US" sz="1400" dirty="0" err="1"/>
              <a:t>Mapinfo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669973994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94DDC893-E5EF-4CDE-B040-BA5B53AAD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5F1A06D-D369-4974-8208-56120C5E7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DAD27A50-88D7-4E2A-8488-F2879768A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47C6ACD-2325-48C6-B9F3-C21563A05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1081DF83-4F35-4560-87E6-0DE8AAAC3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7C704F0F-1CD8-4DC1-AEE9-225958232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A30CC7C-F3F3-294F-B1A7-EA8B1C659D61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/>
          </a:blip>
          <a:srcRect l="2845" r="17925" b="2"/>
          <a:stretch/>
        </p:blipFill>
        <p:spPr>
          <a:xfrm>
            <a:off x="1" y="-5"/>
            <a:ext cx="6095999" cy="5020241"/>
          </a:xfrm>
          <a:custGeom>
            <a:avLst/>
            <a:gdLst/>
            <a:ahLst/>
            <a:cxnLst/>
            <a:rect l="l" t="t" r="r" b="b"/>
            <a:pathLst>
              <a:path w="6095999" h="5020241">
                <a:moveTo>
                  <a:pt x="0" y="0"/>
                </a:moveTo>
                <a:lnTo>
                  <a:pt x="6095999" y="0"/>
                </a:lnTo>
                <a:lnTo>
                  <a:pt x="6095999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0E9B5E8-5C2D-E741-B720-523C2B53EA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8">
            <a:extLst/>
          </a:blip>
          <a:srcRect r="13216" b="1"/>
          <a:stretch/>
        </p:blipFill>
        <p:spPr>
          <a:xfrm>
            <a:off x="6096000" y="9403"/>
            <a:ext cx="6095696" cy="4583103"/>
          </a:xfrm>
          <a:custGeom>
            <a:avLst/>
            <a:gdLst/>
            <a:ahLst/>
            <a:cxnLst/>
            <a:rect l="l" t="t" r="r" b="b"/>
            <a:pathLst>
              <a:path w="6095696" h="4583103">
                <a:moveTo>
                  <a:pt x="0" y="0"/>
                </a:moveTo>
                <a:lnTo>
                  <a:pt x="6095696" y="0"/>
                </a:lnTo>
                <a:lnTo>
                  <a:pt x="6095696" y="4057991"/>
                </a:lnTo>
                <a:lnTo>
                  <a:pt x="5818946" y="4110187"/>
                </a:lnTo>
                <a:lnTo>
                  <a:pt x="5543413" y="4159931"/>
                </a:lnTo>
                <a:lnTo>
                  <a:pt x="5266662" y="4208624"/>
                </a:lnTo>
                <a:lnTo>
                  <a:pt x="4988691" y="4250310"/>
                </a:lnTo>
                <a:lnTo>
                  <a:pt x="4711940" y="4292347"/>
                </a:lnTo>
                <a:lnTo>
                  <a:pt x="4433969" y="4331582"/>
                </a:lnTo>
                <a:lnTo>
                  <a:pt x="4159656" y="4365211"/>
                </a:lnTo>
                <a:lnTo>
                  <a:pt x="3881685" y="4397089"/>
                </a:lnTo>
                <a:lnTo>
                  <a:pt x="3604934" y="4426165"/>
                </a:lnTo>
                <a:lnTo>
                  <a:pt x="3333059" y="4451387"/>
                </a:lnTo>
                <a:lnTo>
                  <a:pt x="3057527" y="4476609"/>
                </a:lnTo>
                <a:lnTo>
                  <a:pt x="2785652" y="4497628"/>
                </a:lnTo>
                <a:lnTo>
                  <a:pt x="2513777" y="4514092"/>
                </a:lnTo>
                <a:lnTo>
                  <a:pt x="2243122" y="4531258"/>
                </a:lnTo>
                <a:lnTo>
                  <a:pt x="1974904" y="4545620"/>
                </a:lnTo>
                <a:lnTo>
                  <a:pt x="1709125" y="4555779"/>
                </a:lnTo>
                <a:lnTo>
                  <a:pt x="1443346" y="4564537"/>
                </a:lnTo>
                <a:lnTo>
                  <a:pt x="1180006" y="4572944"/>
                </a:lnTo>
                <a:lnTo>
                  <a:pt x="920323" y="4576798"/>
                </a:lnTo>
                <a:lnTo>
                  <a:pt x="660640" y="4581001"/>
                </a:lnTo>
                <a:lnTo>
                  <a:pt x="404614" y="4583103"/>
                </a:lnTo>
                <a:lnTo>
                  <a:pt x="151027" y="4581001"/>
                </a:lnTo>
                <a:lnTo>
                  <a:pt x="0" y="4581001"/>
                </a:lnTo>
                <a:close/>
              </a:path>
            </a:pathLst>
          </a:custGeom>
        </p:spPr>
      </p:pic>
      <p:sp>
        <p:nvSpPr>
          <p:cNvPr id="25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98C309-6F79-7C4C-8564-A45E1ED90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565" y="5308800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 err="1">
                <a:solidFill>
                  <a:srgbClr val="EBEBEB"/>
                </a:solidFill>
              </a:rPr>
              <a:t>Crythan</a:t>
            </a:r>
            <a:r>
              <a:rPr lang="en-US" sz="4800" b="1" dirty="0">
                <a:solidFill>
                  <a:srgbClr val="EBEBEB"/>
                </a:solidFill>
              </a:rPr>
              <a:t> Brook- A flood risk?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3D5441-6294-9C43-A3E7-2FDA6DE6E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35984" y="5826454"/>
            <a:ext cx="838199" cy="833425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dirty="0">
                <a:solidFill>
                  <a:srgbClr val="FFFFFF"/>
                </a:solidFill>
              </a:rPr>
              <a:t>11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47F7D1-469E-1945-B096-43A0EB68CD7C}"/>
              </a:ext>
            </a:extLst>
          </p:cNvPr>
          <p:cNvSpPr txBox="1"/>
          <p:nvPr/>
        </p:nvSpPr>
        <p:spPr>
          <a:xfrm>
            <a:off x="194903" y="4627626"/>
            <a:ext cx="5046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Figures 14 &amp; 15: GIS model of </a:t>
            </a:r>
            <a:r>
              <a:rPr lang="en-US" dirty="0" err="1"/>
              <a:t>Crythan</a:t>
            </a:r>
            <a:r>
              <a:rPr lang="en-US" dirty="0"/>
              <a:t> Brook</a:t>
            </a:r>
          </a:p>
        </p:txBody>
      </p:sp>
    </p:spTree>
    <p:extLst>
      <p:ext uri="{BB962C8B-B14F-4D97-AF65-F5344CB8AC3E}">
        <p14:creationId xmlns:p14="http://schemas.microsoft.com/office/powerpoint/2010/main" val="823861954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6572A-B67F-D445-A5FF-8541A8F3D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5638" y="452718"/>
            <a:ext cx="3305195" cy="140053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 b="1" dirty="0"/>
              <a:t>Bridge Obstructions Found During Site Visit</a:t>
            </a:r>
          </a:p>
        </p:txBody>
      </p:sp>
      <p:pic>
        <p:nvPicPr>
          <p:cNvPr id="16" name="Content Placeholder 6">
            <a:extLst>
              <a:ext uri="{FF2B5EF4-FFF2-40B4-BE49-F238E27FC236}">
                <a16:creationId xmlns:a16="http://schemas.microsoft.com/office/drawing/2014/main" id="{A6FDEE44-A95B-B24D-935F-D87ABA401C3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679" r="4" b="4"/>
          <a:stretch/>
        </p:blipFill>
        <p:spPr>
          <a:xfrm>
            <a:off x="20" y="10"/>
            <a:ext cx="3200834" cy="34289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15DA8FB-D6CB-9F42-8DE9-8D15DEFA8BE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" b="15683"/>
          <a:stretch/>
        </p:blipFill>
        <p:spPr>
          <a:xfrm>
            <a:off x="3200874" y="3429011"/>
            <a:ext cx="3200833" cy="3428989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D16D02-73EC-E04B-82AA-F54394A0EE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12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B6097ED-A05A-084D-A13D-F63C5815024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74" r="4" b="9209"/>
          <a:stretch/>
        </p:blipFill>
        <p:spPr>
          <a:xfrm>
            <a:off x="19" y="3429000"/>
            <a:ext cx="3200835" cy="3429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43BEA4B-5BFB-EB46-9FB0-7C897F5DABA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3" b="15683"/>
          <a:stretch/>
        </p:blipFill>
        <p:spPr>
          <a:xfrm>
            <a:off x="3070991" y="0"/>
            <a:ext cx="3330716" cy="342900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6B47EB5-BB7A-46C1-BB37-7D0CA9E50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50000" y="0"/>
            <a:ext cx="0" cy="685800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B754FF5E-3434-4FAC-BB0D-7B6BA5ECB2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3429000"/>
            <a:ext cx="6100000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41511D69-F3E7-4F81-B1E0-FA42F6CBE6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5638" y="1714500"/>
            <a:ext cx="5085418" cy="4195481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The two photographs on the top left show how collapsed trees are blocking both of the bridges illustrated on the GIS map </a:t>
            </a:r>
          </a:p>
          <a:p>
            <a:r>
              <a:rPr lang="en-US" dirty="0"/>
              <a:t>To the West of the bridges there are multiple trees obstructing the watercourse</a:t>
            </a:r>
          </a:p>
          <a:p>
            <a:r>
              <a:rPr lang="en-US" dirty="0"/>
              <a:t>Photographs were taken after a period of limited rainfall- the volume of water is regularly greater than in the images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sz="1500" b="1" dirty="0"/>
              <a:t>Figures 16,17,18 &amp; 19: </a:t>
            </a:r>
            <a:r>
              <a:rPr lang="en-US" sz="1500" dirty="0"/>
              <a:t>Obstructions in the watercourse photographed during site visit.</a:t>
            </a:r>
          </a:p>
        </p:txBody>
      </p:sp>
    </p:spTree>
    <p:extLst>
      <p:ext uri="{BB962C8B-B14F-4D97-AF65-F5344CB8AC3E}">
        <p14:creationId xmlns:p14="http://schemas.microsoft.com/office/powerpoint/2010/main" val="1178697545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4F59E-A0EC-6B47-8668-B807F8248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68082"/>
          </a:xfrm>
        </p:spPr>
        <p:txBody>
          <a:bodyPr/>
          <a:lstStyle/>
          <a:p>
            <a:r>
              <a:rPr lang="en-US" b="1" dirty="0"/>
              <a:t>Conclusion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4CAE73-8CBD-FF45-97D7-CDFE26D3EF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>
                <a:solidFill>
                  <a:schemeClr val="tx1"/>
                </a:solidFill>
              </a:rPr>
              <a:t>13</a:t>
            </a:fld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A3B72BA-3FF3-C54E-8A39-CA6780258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844" y="1422400"/>
            <a:ext cx="10498667" cy="5294489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Strengths of the existing plan include;</a:t>
            </a:r>
          </a:p>
          <a:p>
            <a:r>
              <a:rPr lang="en-GB" dirty="0"/>
              <a:t>Efforts to clear litter and curtail the act of fly tipping in conjunction with local groups appears to be a highly effective management practise.</a:t>
            </a:r>
          </a:p>
          <a:p>
            <a:r>
              <a:rPr lang="en-GB" dirty="0"/>
              <a:t>practical solutions to substantiate the presence of as yet unrecorded protected species at the site.</a:t>
            </a:r>
          </a:p>
          <a:p>
            <a:pPr marL="0" indent="0">
              <a:buNone/>
            </a:pPr>
            <a:r>
              <a:rPr lang="en-GB" b="1" dirty="0"/>
              <a:t>Amendment suggestions:</a:t>
            </a:r>
          </a:p>
          <a:p>
            <a:r>
              <a:rPr lang="en-GB" dirty="0"/>
              <a:t>Consider the potential of flood risk from debris blocking bridges across the river.</a:t>
            </a:r>
          </a:p>
          <a:p>
            <a:r>
              <a:rPr lang="en-GB" dirty="0"/>
              <a:t>Evaluate the potential impact of climate change and the associated predictions of an increase in flood events.</a:t>
            </a:r>
          </a:p>
          <a:p>
            <a:r>
              <a:rPr lang="en-GB" dirty="0"/>
              <a:t>Employ a more proactive approach to tackling the issue of invasive species rather than relying on external contractors.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2393875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F05E23-3F90-D246-8689-E4BC45CA2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76BDB-2B21-1B4D-8520-2D816EC7D5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333500"/>
            <a:ext cx="8946541" cy="4914899"/>
          </a:xfrm>
        </p:spPr>
        <p:txBody>
          <a:bodyPr>
            <a:normAutofit fontScale="92500"/>
          </a:bodyPr>
          <a:lstStyle/>
          <a:p>
            <a:r>
              <a:rPr lang="en-US" sz="1100" dirty="0"/>
              <a:t>Badgers and the law, ecosupport </a:t>
            </a:r>
            <a:r>
              <a:rPr lang="en-US" sz="1100" dirty="0">
                <a:hlinkClick r:id="rId2"/>
              </a:rPr>
              <a:t>https://ecosupport.co.uk/badger-surveys</a:t>
            </a:r>
            <a:endParaRPr lang="en-US" sz="1100" dirty="0"/>
          </a:p>
          <a:p>
            <a:r>
              <a:rPr lang="en-GB" sz="1100" dirty="0" err="1"/>
              <a:t>Borgström</a:t>
            </a:r>
            <a:r>
              <a:rPr lang="en-GB" sz="1100" dirty="0"/>
              <a:t>, S., Cousins, S. &amp; Lindborg, R., 2012. Outside the boundary – Land use changes in the surroundings of urban nature reserves. </a:t>
            </a:r>
            <a:r>
              <a:rPr lang="en-GB" sz="1100" i="1" dirty="0"/>
              <a:t>Applied geography (Sevenoaks), </a:t>
            </a:r>
            <a:r>
              <a:rPr lang="en-GB" sz="1100" dirty="0"/>
              <a:t>32(2), pp. 350-359.</a:t>
            </a:r>
          </a:p>
          <a:p>
            <a:r>
              <a:rPr lang="en-GB" sz="1100" dirty="0"/>
              <a:t>Broome, A; Bellamy, C; </a:t>
            </a:r>
            <a:r>
              <a:rPr lang="en-GB" sz="1100" dirty="0" err="1"/>
              <a:t>Rattey</a:t>
            </a:r>
            <a:r>
              <a:rPr lang="en-GB" sz="1100" dirty="0"/>
              <a:t>, A; Ray, D; Quine, C.P; Park, K.J 2019. Niches for Species, a multi-species model to guide woodland management: An example based on Scotland’s native woodlands. </a:t>
            </a:r>
            <a:r>
              <a:rPr lang="en-GB" sz="1100" i="1" dirty="0"/>
              <a:t>Ecological indicators, </a:t>
            </a:r>
            <a:r>
              <a:rPr lang="en-GB" sz="1100" dirty="0"/>
              <a:t>103(1), pp. 410-424.</a:t>
            </a:r>
          </a:p>
          <a:p>
            <a:r>
              <a:rPr lang="en-GB" sz="1100" dirty="0"/>
              <a:t>Eaton, M; </a:t>
            </a:r>
            <a:r>
              <a:rPr lang="en-GB" sz="1100" dirty="0" err="1"/>
              <a:t>Aebischer</a:t>
            </a:r>
            <a:r>
              <a:rPr lang="en-GB" sz="1100" dirty="0"/>
              <a:t>, N; Brown, A; Hearn, R; Lock, L; Musgrove, A; Noble, D; Stroud, D; Gregory, R, 2015. Birds of Conservation Concern 4: the population status of birds in the UK, Channel Islands and Isle of Man. </a:t>
            </a:r>
            <a:r>
              <a:rPr lang="en-GB" sz="1100" i="1" dirty="0"/>
              <a:t>British Birds, </a:t>
            </a:r>
            <a:r>
              <a:rPr lang="en-GB" sz="1100" dirty="0"/>
              <a:t>108(1), pp. 708-746.</a:t>
            </a:r>
          </a:p>
          <a:p>
            <a:r>
              <a:rPr lang="en-GB" sz="1100" dirty="0"/>
              <a:t>Hopkins, Graham W; Thacker, Jonathan I; </a:t>
            </a:r>
            <a:r>
              <a:rPr lang="en-GB" sz="1100" dirty="0" err="1"/>
              <a:t>Didham</a:t>
            </a:r>
            <a:r>
              <a:rPr lang="en-GB" sz="1100" dirty="0"/>
              <a:t>, Raphael; Watt, Allan </a:t>
            </a:r>
            <a:r>
              <a:rPr lang="en-GB" sz="1100" dirty="0" err="1"/>
              <a:t>Didham</a:t>
            </a:r>
            <a:r>
              <a:rPr lang="en-GB" sz="1100" dirty="0"/>
              <a:t>, Raphael; Watt, Allan., 2016. Protected species and development control: the merits of widespread invertebrate species in the European Habitats Directive and UK legislation. </a:t>
            </a:r>
            <a:r>
              <a:rPr lang="en-GB" sz="1100" i="1" dirty="0"/>
              <a:t>Insect conservation and diversity, </a:t>
            </a:r>
            <a:r>
              <a:rPr lang="en-GB" sz="1100" dirty="0"/>
              <a:t>9(4), pp. 259-267.</a:t>
            </a:r>
          </a:p>
          <a:p>
            <a:r>
              <a:rPr lang="en-GB" sz="1100" dirty="0"/>
              <a:t>Howard, A. J., </a:t>
            </a:r>
            <a:r>
              <a:rPr lang="en-GB" sz="1100" dirty="0" err="1"/>
              <a:t>Hancox</a:t>
            </a:r>
            <a:r>
              <a:rPr lang="en-GB" sz="1100" dirty="0"/>
              <a:t>, E., Hanson, J. &amp; Jackson, R., 2017. Protecting the Historic Environment from Inland Flooding in the UK: Some Thoughts on Current Approaches to Asset Management in the Light of Planning Policy, Changing Catchment Hydrology and Climate Change. </a:t>
            </a:r>
            <a:r>
              <a:rPr lang="en-GB" sz="1100" i="1" dirty="0"/>
              <a:t>The historic environment (London), </a:t>
            </a:r>
            <a:r>
              <a:rPr lang="en-GB" sz="1100" dirty="0"/>
              <a:t>8(2), pp. 125-142.</a:t>
            </a:r>
          </a:p>
          <a:p>
            <a:r>
              <a:rPr lang="en-GB" sz="1100" dirty="0"/>
              <a:t>Joint Nature Conservation Committee , 2010. </a:t>
            </a:r>
            <a:r>
              <a:rPr lang="en-GB" sz="1100" i="1" dirty="0"/>
              <a:t>Handbook for Phase 1 habitat survey A technique for environmental audit. </a:t>
            </a:r>
            <a:r>
              <a:rPr lang="en-GB" sz="1100" dirty="0"/>
              <a:t>[Online] </a:t>
            </a:r>
            <a:br>
              <a:rPr lang="en-GB" sz="1100" dirty="0"/>
            </a:br>
            <a:r>
              <a:rPr lang="en-GB" sz="1100" dirty="0"/>
              <a:t>Available at: </a:t>
            </a:r>
            <a:r>
              <a:rPr lang="en-GB" sz="1100" u="sng" dirty="0"/>
              <a:t>https://</a:t>
            </a:r>
            <a:r>
              <a:rPr lang="en-GB" sz="1100" u="sng" dirty="0" err="1"/>
              <a:t>data.jncc.gov.uk</a:t>
            </a:r>
            <a:r>
              <a:rPr lang="en-GB" sz="1100" u="sng" dirty="0"/>
              <a:t>/data/9578d07b-e018-4c66-9c1b-47110f14df2a/Handbook-Phase1-HabitatSurvey-Revised-2016.pdf</a:t>
            </a:r>
            <a:br>
              <a:rPr lang="en-GB" sz="1100" dirty="0"/>
            </a:br>
            <a:r>
              <a:rPr lang="en-GB" sz="1100" dirty="0"/>
              <a:t>[Accessed 5 May 2021].</a:t>
            </a:r>
            <a:endParaRPr lang="en-US" sz="1100" dirty="0"/>
          </a:p>
          <a:p>
            <a:r>
              <a:rPr lang="en-US" sz="1100" dirty="0"/>
              <a:t> Soprano pipistrelle,</a:t>
            </a:r>
            <a:r>
              <a:rPr lang="en-GB" sz="1100" dirty="0"/>
              <a:t> School of Biological Sciences, University of Bristol 2005</a:t>
            </a:r>
            <a:r>
              <a:rPr lang="en-US" sz="1100" dirty="0"/>
              <a:t> </a:t>
            </a:r>
            <a:r>
              <a:rPr lang="en-US" sz="1100" dirty="0">
                <a:hlinkClick r:id="rId3"/>
              </a:rPr>
              <a:t>http://www.bio.bris.ac.uk/research/bats/britishbats/batpages/sopranopipi.htm</a:t>
            </a:r>
            <a:endParaRPr lang="en-US" sz="1100" dirty="0"/>
          </a:p>
          <a:p>
            <a:r>
              <a:rPr lang="en-US" sz="1100" dirty="0"/>
              <a:t>Linnet, Miller, Rob (Sheffield &amp; </a:t>
            </a:r>
            <a:r>
              <a:rPr lang="en-US" sz="1100" dirty="0" err="1"/>
              <a:t>Rotherham</a:t>
            </a:r>
            <a:r>
              <a:rPr lang="en-US" sz="1100" dirty="0"/>
              <a:t> Wildlife Trust) 2021 </a:t>
            </a:r>
            <a:r>
              <a:rPr lang="en-US" sz="1100" dirty="0">
                <a:hlinkClick r:id="rId4"/>
              </a:rPr>
              <a:t>https://www.wildsheffield.com/species/linnet/</a:t>
            </a:r>
            <a:endParaRPr lang="en-US" sz="1100" dirty="0"/>
          </a:p>
          <a:p>
            <a:r>
              <a:rPr lang="en-GB" sz="1100" dirty="0"/>
              <a:t>Environment Directorate, N., 2019. </a:t>
            </a:r>
            <a:r>
              <a:rPr lang="en-GB" sz="1100" i="1" dirty="0" err="1"/>
              <a:t>Eaglesbush</a:t>
            </a:r>
            <a:r>
              <a:rPr lang="en-GB" sz="1100" i="1" dirty="0"/>
              <a:t> Valley 5 Year Management Plan 2019-2024, </a:t>
            </a:r>
            <a:r>
              <a:rPr lang="en-GB" sz="1100" dirty="0"/>
              <a:t>Neath: Neath Port Talbot County Borough Council.</a:t>
            </a:r>
          </a:p>
          <a:p>
            <a:r>
              <a:rPr lang="en-GB" sz="1100" dirty="0"/>
              <a:t>Payne, T. &amp; </a:t>
            </a:r>
            <a:r>
              <a:rPr lang="en-GB" sz="1100" dirty="0" err="1"/>
              <a:t>Hoxley</a:t>
            </a:r>
            <a:r>
              <a:rPr lang="en-GB" sz="1100" dirty="0"/>
              <a:t>, M., 2012. Identifying and eradicating Japanese knotweed in the UK built environment. </a:t>
            </a:r>
            <a:r>
              <a:rPr lang="en-GB" sz="1100" i="1" dirty="0"/>
              <a:t>Structural survey, </a:t>
            </a:r>
            <a:r>
              <a:rPr lang="en-GB" sz="1100" dirty="0"/>
              <a:t>30(1), p. 24.</a:t>
            </a:r>
          </a:p>
          <a:p>
            <a:endParaRPr lang="en-US" sz="1100" dirty="0"/>
          </a:p>
          <a:p>
            <a:endParaRPr lang="en-US" sz="1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BAD57E-5496-D042-8CF0-BCDB9D167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>
                <a:solidFill>
                  <a:schemeClr val="tx1"/>
                </a:solidFill>
              </a:rPr>
              <a:t>14</a:t>
            </a:fld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4863524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9725BE-8DCB-444A-B1B5-F9C2F56FE6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15</a:t>
            </a:fld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54B81B1-1F12-A445-B503-39FF481AFD69}"/>
              </a:ext>
            </a:extLst>
          </p:cNvPr>
          <p:cNvSpPr/>
          <p:nvPr/>
        </p:nvSpPr>
        <p:spPr>
          <a:xfrm>
            <a:off x="2348471" y="2301291"/>
            <a:ext cx="7111242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7200" b="1" cap="none" spc="0" dirty="0">
                <a:ln/>
                <a:solidFill>
                  <a:schemeClr val="accent4"/>
                </a:solidFill>
                <a:effectLst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817797853"/>
      </p:ext>
    </p:extLst>
  </p:cSld>
  <p:clrMapOvr>
    <a:masterClrMapping/>
  </p:clrMapOvr>
  <p:transition spd="slow">
    <p:push dir="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1453</TotalTime>
  <Words>983</Words>
  <Application>Microsoft Macintosh PowerPoint</Application>
  <PresentationFormat>Widescreen</PresentationFormat>
  <Paragraphs>113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DengXian</vt:lpstr>
      <vt:lpstr>Arial</vt:lpstr>
      <vt:lpstr>Calibri</vt:lpstr>
      <vt:lpstr>Century Gothic</vt:lpstr>
      <vt:lpstr>Times New Roman</vt:lpstr>
      <vt:lpstr>Wingdings</vt:lpstr>
      <vt:lpstr>Wingdings 3</vt:lpstr>
      <vt:lpstr>Ion</vt:lpstr>
      <vt:lpstr>Evaluation of Eaglesbush Valley Habitat Management </vt:lpstr>
      <vt:lpstr>Introduction to the site </vt:lpstr>
      <vt:lpstr>Presence of Protected Species </vt:lpstr>
      <vt:lpstr>Land Use Within &amp; Around the Nature Reserve</vt:lpstr>
      <vt:lpstr>Conflict between conservation and land users?</vt:lpstr>
      <vt:lpstr>Eaglesbush Valley 5 year Management Plan 2019 – 2024 </vt:lpstr>
      <vt:lpstr>Site visit- 29th April 2021</vt:lpstr>
      <vt:lpstr>Fly tipping</vt:lpstr>
      <vt:lpstr>Invasive Species</vt:lpstr>
      <vt:lpstr>Constructing a GIS Model Using Mapinfo</vt:lpstr>
      <vt:lpstr>Crythan Brook- A flood risk?</vt:lpstr>
      <vt:lpstr>Bridge Obstructions Found During Site Visit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Evaluation of Eaglesbush Valley Habitat Management </dc:title>
  <dc:creator>Joseph Julian Blackmore (1702858)</dc:creator>
  <cp:lastModifiedBy>Joseph Julian Blackmore (1702858)</cp:lastModifiedBy>
  <cp:revision>26</cp:revision>
  <dcterms:created xsi:type="dcterms:W3CDTF">2021-05-12T20:43:47Z</dcterms:created>
  <dcterms:modified xsi:type="dcterms:W3CDTF">2021-05-13T20:56:50Z</dcterms:modified>
</cp:coreProperties>
</file>