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7" r:id="rId1"/>
  </p:sldMasterIdLst>
  <p:notesMasterIdLst>
    <p:notesMasterId r:id="rId23"/>
  </p:notesMasterIdLst>
  <p:sldIdLst>
    <p:sldId id="280" r:id="rId2"/>
    <p:sldId id="256" r:id="rId3"/>
    <p:sldId id="278" r:id="rId4"/>
    <p:sldId id="279" r:id="rId5"/>
    <p:sldId id="258" r:id="rId6"/>
    <p:sldId id="282" r:id="rId7"/>
    <p:sldId id="274" r:id="rId8"/>
    <p:sldId id="260" r:id="rId9"/>
    <p:sldId id="261" r:id="rId10"/>
    <p:sldId id="270" r:id="rId11"/>
    <p:sldId id="262" r:id="rId12"/>
    <p:sldId id="275" r:id="rId13"/>
    <p:sldId id="263" r:id="rId14"/>
    <p:sldId id="283" r:id="rId15"/>
    <p:sldId id="264" r:id="rId16"/>
    <p:sldId id="284" r:id="rId17"/>
    <p:sldId id="267" r:id="rId18"/>
    <p:sldId id="273" r:id="rId19"/>
    <p:sldId id="268" r:id="rId20"/>
    <p:sldId id="277" r:id="rId21"/>
    <p:sldId id="271"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08" autoAdjust="0"/>
    <p:restoredTop sz="93447" autoAdjust="0"/>
  </p:normalViewPr>
  <p:slideViewPr>
    <p:cSldViewPr snapToGrid="0">
      <p:cViewPr varScale="1">
        <p:scale>
          <a:sx n="63" d="100"/>
          <a:sy n="63" d="100"/>
        </p:scale>
        <p:origin x="916" y="5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theme" Target="theme/theme1.xml" /><Relationship Id="rId3" Type="http://schemas.openxmlformats.org/officeDocument/2006/relationships/slide" Target="slides/slide2.xml" /><Relationship Id="rId21" Type="http://schemas.openxmlformats.org/officeDocument/2006/relationships/slide" Target="slides/slide20.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presProps" Target="pres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notesMaster" Target="notesMasters/notesMaster1.xml" /><Relationship Id="rId10" Type="http://schemas.openxmlformats.org/officeDocument/2006/relationships/slide" Target="slides/slide9.xml" /><Relationship Id="rId19" Type="http://schemas.openxmlformats.org/officeDocument/2006/relationships/slide" Target="slides/slide18.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tableStyles" Target="tableStyles.xml" /></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262CAF-D17F-4CF2-B183-EF22AAAB227F}" type="doc">
      <dgm:prSet loTypeId="urn:microsoft.com/office/officeart/2005/8/layout/vProcess5" loCatId="process" qsTypeId="urn:microsoft.com/office/officeart/2005/8/quickstyle/simple1" qsCatId="simple" csTypeId="urn:microsoft.com/office/officeart/2005/8/colors/accent0_3" csCatId="mainScheme"/>
      <dgm:spPr/>
      <dgm:t>
        <a:bodyPr/>
        <a:lstStyle/>
        <a:p>
          <a:endParaRPr lang="en-US"/>
        </a:p>
      </dgm:t>
    </dgm:pt>
    <dgm:pt modelId="{4905E96F-5623-49E5-A2D1-240922207F86}">
      <dgm:prSet/>
      <dgm:spPr/>
      <dgm:t>
        <a:bodyPr/>
        <a:lstStyle/>
        <a:p>
          <a:r>
            <a:rPr lang="en-GB" b="1" dirty="0">
              <a:latin typeface="Arial" panose="020B0604020202020204" pitchFamily="34" charset="0"/>
              <a:cs typeface="Arial" panose="020B0604020202020204" pitchFamily="34" charset="0"/>
            </a:rPr>
            <a:t>Cristian </a:t>
          </a:r>
          <a:r>
            <a:rPr lang="en-GB" b="1" dirty="0" err="1">
              <a:latin typeface="Arial" panose="020B0604020202020204" pitchFamily="34" charset="0"/>
              <a:cs typeface="Arial" panose="020B0604020202020204" pitchFamily="34" charset="0"/>
            </a:rPr>
            <a:t>Cuta</a:t>
          </a:r>
          <a:endParaRPr lang="en-US" b="1" dirty="0">
            <a:latin typeface="Arial" panose="020B0604020202020204" pitchFamily="34" charset="0"/>
            <a:cs typeface="Arial" panose="020B0604020202020204" pitchFamily="34" charset="0"/>
          </a:endParaRPr>
        </a:p>
      </dgm:t>
    </dgm:pt>
    <dgm:pt modelId="{CD4810C3-9CF4-43A1-8BD1-E90665CD760B}" type="parTrans" cxnId="{3A5D7F48-0F61-41DB-93E5-859503EDAD37}">
      <dgm:prSet/>
      <dgm:spPr/>
      <dgm:t>
        <a:bodyPr/>
        <a:lstStyle/>
        <a:p>
          <a:endParaRPr lang="en-US"/>
        </a:p>
      </dgm:t>
    </dgm:pt>
    <dgm:pt modelId="{D7F38274-D6EF-4739-BE41-AE3A85970E20}" type="sibTrans" cxnId="{3A5D7F48-0F61-41DB-93E5-859503EDAD37}">
      <dgm:prSet/>
      <dgm:spPr/>
      <dgm:t>
        <a:bodyPr/>
        <a:lstStyle/>
        <a:p>
          <a:endParaRPr lang="en-US"/>
        </a:p>
      </dgm:t>
    </dgm:pt>
    <dgm:pt modelId="{A1CF2DE1-472E-4D52-9303-1076FD6C7078}">
      <dgm:prSet/>
      <dgm:spPr/>
      <dgm:t>
        <a:bodyPr/>
        <a:lstStyle/>
        <a:p>
          <a:r>
            <a:rPr lang="en-GB" b="1" dirty="0">
              <a:latin typeface="Arial" panose="020B0604020202020204" pitchFamily="34" charset="0"/>
              <a:cs typeface="Arial" panose="020B0604020202020204" pitchFamily="34" charset="0"/>
            </a:rPr>
            <a:t>Razvan </a:t>
          </a:r>
          <a:r>
            <a:rPr lang="en-GB" b="1" dirty="0" err="1">
              <a:latin typeface="Arial" panose="020B0604020202020204" pitchFamily="34" charset="0"/>
              <a:cs typeface="Arial" panose="020B0604020202020204" pitchFamily="34" charset="0"/>
            </a:rPr>
            <a:t>Trufia</a:t>
          </a:r>
          <a:endParaRPr lang="en-US" b="1" dirty="0">
            <a:latin typeface="Arial" panose="020B0604020202020204" pitchFamily="34" charset="0"/>
            <a:cs typeface="Arial" panose="020B0604020202020204" pitchFamily="34" charset="0"/>
          </a:endParaRPr>
        </a:p>
      </dgm:t>
    </dgm:pt>
    <dgm:pt modelId="{2DDFB0F8-F2B3-4A46-A4E1-B98CE20EE295}" type="parTrans" cxnId="{F365DBF8-E707-4E14-85F2-13655EC058BE}">
      <dgm:prSet/>
      <dgm:spPr/>
      <dgm:t>
        <a:bodyPr/>
        <a:lstStyle/>
        <a:p>
          <a:endParaRPr lang="en-US"/>
        </a:p>
      </dgm:t>
    </dgm:pt>
    <dgm:pt modelId="{E34FD2E5-89B3-4C6C-B8AD-C338DE52620E}" type="sibTrans" cxnId="{F365DBF8-E707-4E14-85F2-13655EC058BE}">
      <dgm:prSet/>
      <dgm:spPr/>
      <dgm:t>
        <a:bodyPr/>
        <a:lstStyle/>
        <a:p>
          <a:endParaRPr lang="en-US"/>
        </a:p>
      </dgm:t>
    </dgm:pt>
    <dgm:pt modelId="{FC69C1F3-6F2A-41AC-B832-0939BCB804C2}">
      <dgm:prSet/>
      <dgm:spPr/>
      <dgm:t>
        <a:bodyPr/>
        <a:lstStyle/>
        <a:p>
          <a:r>
            <a:rPr lang="en-GB" b="1">
              <a:latin typeface="Arial" panose="020B0604020202020204" pitchFamily="34" charset="0"/>
              <a:cs typeface="Arial" panose="020B0604020202020204" pitchFamily="34" charset="0"/>
            </a:rPr>
            <a:t>Nicoleta Busu</a:t>
          </a:r>
          <a:endParaRPr lang="en-US" b="1">
            <a:latin typeface="Arial" panose="020B0604020202020204" pitchFamily="34" charset="0"/>
            <a:cs typeface="Arial" panose="020B0604020202020204" pitchFamily="34" charset="0"/>
          </a:endParaRPr>
        </a:p>
      </dgm:t>
    </dgm:pt>
    <dgm:pt modelId="{470B727D-BFCC-4CED-95FF-04A9906433EC}" type="parTrans" cxnId="{AC27919B-96B2-4958-B0C9-61BA29815507}">
      <dgm:prSet/>
      <dgm:spPr/>
      <dgm:t>
        <a:bodyPr/>
        <a:lstStyle/>
        <a:p>
          <a:endParaRPr lang="en-US"/>
        </a:p>
      </dgm:t>
    </dgm:pt>
    <dgm:pt modelId="{C6BB79D0-38E6-4E6D-82CB-CE4F5E0E129C}" type="sibTrans" cxnId="{AC27919B-96B2-4958-B0C9-61BA29815507}">
      <dgm:prSet/>
      <dgm:spPr/>
      <dgm:t>
        <a:bodyPr/>
        <a:lstStyle/>
        <a:p>
          <a:endParaRPr lang="en-US"/>
        </a:p>
      </dgm:t>
    </dgm:pt>
    <dgm:pt modelId="{446D6F33-F215-43D3-939B-EEA09F1502A5}">
      <dgm:prSet/>
      <dgm:spPr/>
      <dgm:t>
        <a:bodyPr/>
        <a:lstStyle/>
        <a:p>
          <a:r>
            <a:rPr lang="en-GB" b="1" dirty="0">
              <a:latin typeface="Arial" panose="020B0604020202020204" pitchFamily="34" charset="0"/>
              <a:cs typeface="Arial" panose="020B0604020202020204" pitchFamily="34" charset="0"/>
            </a:rPr>
            <a:t>Melania Chelu</a:t>
          </a:r>
          <a:endParaRPr lang="en-US" b="1" dirty="0">
            <a:latin typeface="Arial" panose="020B0604020202020204" pitchFamily="34" charset="0"/>
            <a:cs typeface="Arial" panose="020B0604020202020204" pitchFamily="34" charset="0"/>
          </a:endParaRPr>
        </a:p>
      </dgm:t>
    </dgm:pt>
    <dgm:pt modelId="{207D3DC7-E632-4E18-8EDE-D19B85109EAA}" type="parTrans" cxnId="{D23DC3FC-E1B0-4494-BFD2-2AC50B83B492}">
      <dgm:prSet/>
      <dgm:spPr/>
      <dgm:t>
        <a:bodyPr/>
        <a:lstStyle/>
        <a:p>
          <a:endParaRPr lang="en-US"/>
        </a:p>
      </dgm:t>
    </dgm:pt>
    <dgm:pt modelId="{E2DE221C-07DB-41CB-8784-B1C504BB079D}" type="sibTrans" cxnId="{D23DC3FC-E1B0-4494-BFD2-2AC50B83B492}">
      <dgm:prSet/>
      <dgm:spPr/>
      <dgm:t>
        <a:bodyPr/>
        <a:lstStyle/>
        <a:p>
          <a:endParaRPr lang="en-US"/>
        </a:p>
      </dgm:t>
    </dgm:pt>
    <dgm:pt modelId="{31148635-29EC-4AA0-8689-D84A4122E831}" type="pres">
      <dgm:prSet presAssocID="{E4262CAF-D17F-4CF2-B183-EF22AAAB227F}" presName="outerComposite" presStyleCnt="0">
        <dgm:presLayoutVars>
          <dgm:chMax val="5"/>
          <dgm:dir/>
          <dgm:resizeHandles val="exact"/>
        </dgm:presLayoutVars>
      </dgm:prSet>
      <dgm:spPr/>
    </dgm:pt>
    <dgm:pt modelId="{FD839B5B-583F-45A0-BA48-954A9C048452}" type="pres">
      <dgm:prSet presAssocID="{E4262CAF-D17F-4CF2-B183-EF22AAAB227F}" presName="dummyMaxCanvas" presStyleCnt="0">
        <dgm:presLayoutVars/>
      </dgm:prSet>
      <dgm:spPr/>
    </dgm:pt>
    <dgm:pt modelId="{F679B16E-C7DB-48FF-85B8-152E58EFA34E}" type="pres">
      <dgm:prSet presAssocID="{E4262CAF-D17F-4CF2-B183-EF22AAAB227F}" presName="FourNodes_1" presStyleLbl="node1" presStyleIdx="0" presStyleCnt="4">
        <dgm:presLayoutVars>
          <dgm:bulletEnabled val="1"/>
        </dgm:presLayoutVars>
      </dgm:prSet>
      <dgm:spPr/>
    </dgm:pt>
    <dgm:pt modelId="{B2B24557-331D-4128-ADEE-16607B7F05FE}" type="pres">
      <dgm:prSet presAssocID="{E4262CAF-D17F-4CF2-B183-EF22AAAB227F}" presName="FourNodes_2" presStyleLbl="node1" presStyleIdx="1" presStyleCnt="4">
        <dgm:presLayoutVars>
          <dgm:bulletEnabled val="1"/>
        </dgm:presLayoutVars>
      </dgm:prSet>
      <dgm:spPr/>
    </dgm:pt>
    <dgm:pt modelId="{9D68AA28-F7CF-4063-BBF1-9DCB0CFB03BC}" type="pres">
      <dgm:prSet presAssocID="{E4262CAF-D17F-4CF2-B183-EF22AAAB227F}" presName="FourNodes_3" presStyleLbl="node1" presStyleIdx="2" presStyleCnt="4">
        <dgm:presLayoutVars>
          <dgm:bulletEnabled val="1"/>
        </dgm:presLayoutVars>
      </dgm:prSet>
      <dgm:spPr/>
    </dgm:pt>
    <dgm:pt modelId="{B478629C-3811-4DF3-BCDD-2D63AB3478D4}" type="pres">
      <dgm:prSet presAssocID="{E4262CAF-D17F-4CF2-B183-EF22AAAB227F}" presName="FourNodes_4" presStyleLbl="node1" presStyleIdx="3" presStyleCnt="4">
        <dgm:presLayoutVars>
          <dgm:bulletEnabled val="1"/>
        </dgm:presLayoutVars>
      </dgm:prSet>
      <dgm:spPr/>
    </dgm:pt>
    <dgm:pt modelId="{0B945BA2-7B05-4118-81C9-79B73C77D57D}" type="pres">
      <dgm:prSet presAssocID="{E4262CAF-D17F-4CF2-B183-EF22AAAB227F}" presName="FourConn_1-2" presStyleLbl="fgAccFollowNode1" presStyleIdx="0" presStyleCnt="3">
        <dgm:presLayoutVars>
          <dgm:bulletEnabled val="1"/>
        </dgm:presLayoutVars>
      </dgm:prSet>
      <dgm:spPr/>
    </dgm:pt>
    <dgm:pt modelId="{B432C93F-A1E4-40C7-B801-64725609B8E2}" type="pres">
      <dgm:prSet presAssocID="{E4262CAF-D17F-4CF2-B183-EF22AAAB227F}" presName="FourConn_2-3" presStyleLbl="fgAccFollowNode1" presStyleIdx="1" presStyleCnt="3">
        <dgm:presLayoutVars>
          <dgm:bulletEnabled val="1"/>
        </dgm:presLayoutVars>
      </dgm:prSet>
      <dgm:spPr/>
    </dgm:pt>
    <dgm:pt modelId="{81633ECC-B397-4F8E-91F2-0056266F695D}" type="pres">
      <dgm:prSet presAssocID="{E4262CAF-D17F-4CF2-B183-EF22AAAB227F}" presName="FourConn_3-4" presStyleLbl="fgAccFollowNode1" presStyleIdx="2" presStyleCnt="3">
        <dgm:presLayoutVars>
          <dgm:bulletEnabled val="1"/>
        </dgm:presLayoutVars>
      </dgm:prSet>
      <dgm:spPr/>
    </dgm:pt>
    <dgm:pt modelId="{8E1831EC-20FC-42B5-8373-8A24F1837D53}" type="pres">
      <dgm:prSet presAssocID="{E4262CAF-D17F-4CF2-B183-EF22AAAB227F}" presName="FourNodes_1_text" presStyleLbl="node1" presStyleIdx="3" presStyleCnt="4">
        <dgm:presLayoutVars>
          <dgm:bulletEnabled val="1"/>
        </dgm:presLayoutVars>
      </dgm:prSet>
      <dgm:spPr/>
    </dgm:pt>
    <dgm:pt modelId="{50FC917B-C9C6-48A3-A967-9632AC562E55}" type="pres">
      <dgm:prSet presAssocID="{E4262CAF-D17F-4CF2-B183-EF22AAAB227F}" presName="FourNodes_2_text" presStyleLbl="node1" presStyleIdx="3" presStyleCnt="4">
        <dgm:presLayoutVars>
          <dgm:bulletEnabled val="1"/>
        </dgm:presLayoutVars>
      </dgm:prSet>
      <dgm:spPr/>
    </dgm:pt>
    <dgm:pt modelId="{096A4D0C-AC61-48CC-BBD2-534CB1DC8E44}" type="pres">
      <dgm:prSet presAssocID="{E4262CAF-D17F-4CF2-B183-EF22AAAB227F}" presName="FourNodes_3_text" presStyleLbl="node1" presStyleIdx="3" presStyleCnt="4">
        <dgm:presLayoutVars>
          <dgm:bulletEnabled val="1"/>
        </dgm:presLayoutVars>
      </dgm:prSet>
      <dgm:spPr/>
    </dgm:pt>
    <dgm:pt modelId="{CAC05F56-3D6D-46AD-9709-21BA12EED251}" type="pres">
      <dgm:prSet presAssocID="{E4262CAF-D17F-4CF2-B183-EF22AAAB227F}" presName="FourNodes_4_text" presStyleLbl="node1" presStyleIdx="3" presStyleCnt="4">
        <dgm:presLayoutVars>
          <dgm:bulletEnabled val="1"/>
        </dgm:presLayoutVars>
      </dgm:prSet>
      <dgm:spPr/>
    </dgm:pt>
  </dgm:ptLst>
  <dgm:cxnLst>
    <dgm:cxn modelId="{06AE1B13-393C-4901-9F42-54DC8E64AF9B}" type="presOf" srcId="{D7F38274-D6EF-4739-BE41-AE3A85970E20}" destId="{0B945BA2-7B05-4118-81C9-79B73C77D57D}" srcOrd="0" destOrd="0" presId="urn:microsoft.com/office/officeart/2005/8/layout/vProcess5"/>
    <dgm:cxn modelId="{B7D49034-9995-46FE-90E6-12A0A9266D48}" type="presOf" srcId="{E34FD2E5-89B3-4C6C-B8AD-C338DE52620E}" destId="{B432C93F-A1E4-40C7-B801-64725609B8E2}" srcOrd="0" destOrd="0" presId="urn:microsoft.com/office/officeart/2005/8/layout/vProcess5"/>
    <dgm:cxn modelId="{F3DB8D36-2C82-40F2-A3B1-E565C54CF0C8}" type="presOf" srcId="{A1CF2DE1-472E-4D52-9303-1076FD6C7078}" destId="{50FC917B-C9C6-48A3-A967-9632AC562E55}" srcOrd="1" destOrd="0" presId="urn:microsoft.com/office/officeart/2005/8/layout/vProcess5"/>
    <dgm:cxn modelId="{113C073A-F173-476C-BBC1-C14760D643AC}" type="presOf" srcId="{A1CF2DE1-472E-4D52-9303-1076FD6C7078}" destId="{B2B24557-331D-4128-ADEE-16607B7F05FE}" srcOrd="0" destOrd="0" presId="urn:microsoft.com/office/officeart/2005/8/layout/vProcess5"/>
    <dgm:cxn modelId="{3A5D7F48-0F61-41DB-93E5-859503EDAD37}" srcId="{E4262CAF-D17F-4CF2-B183-EF22AAAB227F}" destId="{4905E96F-5623-49E5-A2D1-240922207F86}" srcOrd="0" destOrd="0" parTransId="{CD4810C3-9CF4-43A1-8BD1-E90665CD760B}" sibTransId="{D7F38274-D6EF-4739-BE41-AE3A85970E20}"/>
    <dgm:cxn modelId="{28A7796B-D6D1-4E62-8DE3-91E00682174E}" type="presOf" srcId="{4905E96F-5623-49E5-A2D1-240922207F86}" destId="{8E1831EC-20FC-42B5-8373-8A24F1837D53}" srcOrd="1" destOrd="0" presId="urn:microsoft.com/office/officeart/2005/8/layout/vProcess5"/>
    <dgm:cxn modelId="{3E7D8F51-1EB3-4BB2-B33A-D198C02C3F20}" type="presOf" srcId="{FC69C1F3-6F2A-41AC-B832-0939BCB804C2}" destId="{096A4D0C-AC61-48CC-BBD2-534CB1DC8E44}" srcOrd="1" destOrd="0" presId="urn:microsoft.com/office/officeart/2005/8/layout/vProcess5"/>
    <dgm:cxn modelId="{CF91B55A-D67D-4E9F-AE14-56F1C049ADBE}" type="presOf" srcId="{4905E96F-5623-49E5-A2D1-240922207F86}" destId="{F679B16E-C7DB-48FF-85B8-152E58EFA34E}" srcOrd="0" destOrd="0" presId="urn:microsoft.com/office/officeart/2005/8/layout/vProcess5"/>
    <dgm:cxn modelId="{AC27919B-96B2-4958-B0C9-61BA29815507}" srcId="{E4262CAF-D17F-4CF2-B183-EF22AAAB227F}" destId="{FC69C1F3-6F2A-41AC-B832-0939BCB804C2}" srcOrd="2" destOrd="0" parTransId="{470B727D-BFCC-4CED-95FF-04A9906433EC}" sibTransId="{C6BB79D0-38E6-4E6D-82CB-CE4F5E0E129C}"/>
    <dgm:cxn modelId="{3D5993BD-07C0-407A-978F-04D22C64610B}" type="presOf" srcId="{C6BB79D0-38E6-4E6D-82CB-CE4F5E0E129C}" destId="{81633ECC-B397-4F8E-91F2-0056266F695D}" srcOrd="0" destOrd="0" presId="urn:microsoft.com/office/officeart/2005/8/layout/vProcess5"/>
    <dgm:cxn modelId="{5EDBCFDA-425E-459A-8B7F-19381E106FD0}" type="presOf" srcId="{446D6F33-F215-43D3-939B-EEA09F1502A5}" destId="{CAC05F56-3D6D-46AD-9709-21BA12EED251}" srcOrd="1" destOrd="0" presId="urn:microsoft.com/office/officeart/2005/8/layout/vProcess5"/>
    <dgm:cxn modelId="{80AC2ADB-805C-49FD-8065-DD2CF11B77E0}" type="presOf" srcId="{446D6F33-F215-43D3-939B-EEA09F1502A5}" destId="{B478629C-3811-4DF3-BCDD-2D63AB3478D4}" srcOrd="0" destOrd="0" presId="urn:microsoft.com/office/officeart/2005/8/layout/vProcess5"/>
    <dgm:cxn modelId="{21442DDF-63DA-46EF-9459-1213F23D9551}" type="presOf" srcId="{E4262CAF-D17F-4CF2-B183-EF22AAAB227F}" destId="{31148635-29EC-4AA0-8689-D84A4122E831}" srcOrd="0" destOrd="0" presId="urn:microsoft.com/office/officeart/2005/8/layout/vProcess5"/>
    <dgm:cxn modelId="{F365DBF8-E707-4E14-85F2-13655EC058BE}" srcId="{E4262CAF-D17F-4CF2-B183-EF22AAAB227F}" destId="{A1CF2DE1-472E-4D52-9303-1076FD6C7078}" srcOrd="1" destOrd="0" parTransId="{2DDFB0F8-F2B3-4A46-A4E1-B98CE20EE295}" sibTransId="{E34FD2E5-89B3-4C6C-B8AD-C338DE52620E}"/>
    <dgm:cxn modelId="{8997DFFA-35B2-42E6-8B51-B8E340D74F9A}" type="presOf" srcId="{FC69C1F3-6F2A-41AC-B832-0939BCB804C2}" destId="{9D68AA28-F7CF-4063-BBF1-9DCB0CFB03BC}" srcOrd="0" destOrd="0" presId="urn:microsoft.com/office/officeart/2005/8/layout/vProcess5"/>
    <dgm:cxn modelId="{D23DC3FC-E1B0-4494-BFD2-2AC50B83B492}" srcId="{E4262CAF-D17F-4CF2-B183-EF22AAAB227F}" destId="{446D6F33-F215-43D3-939B-EEA09F1502A5}" srcOrd="3" destOrd="0" parTransId="{207D3DC7-E632-4E18-8EDE-D19B85109EAA}" sibTransId="{E2DE221C-07DB-41CB-8784-B1C504BB079D}"/>
    <dgm:cxn modelId="{65FD8084-84DA-4AA0-B4E0-0CD0F4DFF559}" type="presParOf" srcId="{31148635-29EC-4AA0-8689-D84A4122E831}" destId="{FD839B5B-583F-45A0-BA48-954A9C048452}" srcOrd="0" destOrd="0" presId="urn:microsoft.com/office/officeart/2005/8/layout/vProcess5"/>
    <dgm:cxn modelId="{0820A8C0-BD0C-4718-A675-AA670D5B63B1}" type="presParOf" srcId="{31148635-29EC-4AA0-8689-D84A4122E831}" destId="{F679B16E-C7DB-48FF-85B8-152E58EFA34E}" srcOrd="1" destOrd="0" presId="urn:microsoft.com/office/officeart/2005/8/layout/vProcess5"/>
    <dgm:cxn modelId="{9A0A5750-3E6C-432C-AF8A-3E3DC1DDB666}" type="presParOf" srcId="{31148635-29EC-4AA0-8689-D84A4122E831}" destId="{B2B24557-331D-4128-ADEE-16607B7F05FE}" srcOrd="2" destOrd="0" presId="urn:microsoft.com/office/officeart/2005/8/layout/vProcess5"/>
    <dgm:cxn modelId="{046D076B-2173-455C-8D7D-7AAE9C92A192}" type="presParOf" srcId="{31148635-29EC-4AA0-8689-D84A4122E831}" destId="{9D68AA28-F7CF-4063-BBF1-9DCB0CFB03BC}" srcOrd="3" destOrd="0" presId="urn:microsoft.com/office/officeart/2005/8/layout/vProcess5"/>
    <dgm:cxn modelId="{732CD83E-6033-49F4-8DF6-829D0083EE91}" type="presParOf" srcId="{31148635-29EC-4AA0-8689-D84A4122E831}" destId="{B478629C-3811-4DF3-BCDD-2D63AB3478D4}" srcOrd="4" destOrd="0" presId="urn:microsoft.com/office/officeart/2005/8/layout/vProcess5"/>
    <dgm:cxn modelId="{0B82985E-497D-465E-890A-5704DBADCBCE}" type="presParOf" srcId="{31148635-29EC-4AA0-8689-D84A4122E831}" destId="{0B945BA2-7B05-4118-81C9-79B73C77D57D}" srcOrd="5" destOrd="0" presId="urn:microsoft.com/office/officeart/2005/8/layout/vProcess5"/>
    <dgm:cxn modelId="{8F5999B3-FE0B-4FDA-8BF8-1CC2B65A1E99}" type="presParOf" srcId="{31148635-29EC-4AA0-8689-D84A4122E831}" destId="{B432C93F-A1E4-40C7-B801-64725609B8E2}" srcOrd="6" destOrd="0" presId="urn:microsoft.com/office/officeart/2005/8/layout/vProcess5"/>
    <dgm:cxn modelId="{E6AA3E21-DA2C-44B9-8979-791482B94352}" type="presParOf" srcId="{31148635-29EC-4AA0-8689-D84A4122E831}" destId="{81633ECC-B397-4F8E-91F2-0056266F695D}" srcOrd="7" destOrd="0" presId="urn:microsoft.com/office/officeart/2005/8/layout/vProcess5"/>
    <dgm:cxn modelId="{DDD5D7D9-7CF7-44EA-BBD5-44F28B3FD221}" type="presParOf" srcId="{31148635-29EC-4AA0-8689-D84A4122E831}" destId="{8E1831EC-20FC-42B5-8373-8A24F1837D53}" srcOrd="8" destOrd="0" presId="urn:microsoft.com/office/officeart/2005/8/layout/vProcess5"/>
    <dgm:cxn modelId="{666DAC50-34CF-4EE1-9891-86463DB3FBCE}" type="presParOf" srcId="{31148635-29EC-4AA0-8689-D84A4122E831}" destId="{50FC917B-C9C6-48A3-A967-9632AC562E55}" srcOrd="9" destOrd="0" presId="urn:microsoft.com/office/officeart/2005/8/layout/vProcess5"/>
    <dgm:cxn modelId="{8D91DC57-763A-42F3-B4C3-41482519BDA1}" type="presParOf" srcId="{31148635-29EC-4AA0-8689-D84A4122E831}" destId="{096A4D0C-AC61-48CC-BBD2-534CB1DC8E44}" srcOrd="10" destOrd="0" presId="urn:microsoft.com/office/officeart/2005/8/layout/vProcess5"/>
    <dgm:cxn modelId="{1F28CD1F-1E00-40B2-92B1-CD63F04CD0B1}" type="presParOf" srcId="{31148635-29EC-4AA0-8689-D84A4122E831}" destId="{CAC05F56-3D6D-46AD-9709-21BA12EED251}"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79B16E-C7DB-48FF-85B8-152E58EFA34E}">
      <dsp:nvSpPr>
        <dsp:cNvPr id="0" name=""/>
        <dsp:cNvSpPr/>
      </dsp:nvSpPr>
      <dsp:spPr>
        <a:xfrm>
          <a:off x="0" y="0"/>
          <a:ext cx="8664512" cy="791749"/>
        </a:xfrm>
        <a:prstGeom prst="roundRect">
          <a:avLst>
            <a:gd name="adj" fmla="val 10000"/>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b="1" kern="1200" dirty="0">
              <a:latin typeface="Arial" panose="020B0604020202020204" pitchFamily="34" charset="0"/>
              <a:cs typeface="Arial" panose="020B0604020202020204" pitchFamily="34" charset="0"/>
            </a:rPr>
            <a:t>Cristian </a:t>
          </a:r>
          <a:r>
            <a:rPr lang="en-GB" sz="3500" b="1" kern="1200" dirty="0" err="1">
              <a:latin typeface="Arial" panose="020B0604020202020204" pitchFamily="34" charset="0"/>
              <a:cs typeface="Arial" panose="020B0604020202020204" pitchFamily="34" charset="0"/>
            </a:rPr>
            <a:t>Cuta</a:t>
          </a:r>
          <a:endParaRPr lang="en-US" sz="3500" b="1" kern="1200" dirty="0">
            <a:latin typeface="Arial" panose="020B0604020202020204" pitchFamily="34" charset="0"/>
            <a:cs typeface="Arial" panose="020B0604020202020204" pitchFamily="34" charset="0"/>
          </a:endParaRPr>
        </a:p>
      </dsp:txBody>
      <dsp:txXfrm>
        <a:off x="23190" y="23190"/>
        <a:ext cx="7743249" cy="745369"/>
      </dsp:txXfrm>
    </dsp:sp>
    <dsp:sp modelId="{B2B24557-331D-4128-ADEE-16607B7F05FE}">
      <dsp:nvSpPr>
        <dsp:cNvPr id="0" name=""/>
        <dsp:cNvSpPr/>
      </dsp:nvSpPr>
      <dsp:spPr>
        <a:xfrm>
          <a:off x="725652" y="935704"/>
          <a:ext cx="8664512" cy="791749"/>
        </a:xfrm>
        <a:prstGeom prst="roundRect">
          <a:avLst>
            <a:gd name="adj" fmla="val 10000"/>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b="1" kern="1200" dirty="0">
              <a:latin typeface="Arial" panose="020B0604020202020204" pitchFamily="34" charset="0"/>
              <a:cs typeface="Arial" panose="020B0604020202020204" pitchFamily="34" charset="0"/>
            </a:rPr>
            <a:t>Razvan </a:t>
          </a:r>
          <a:r>
            <a:rPr lang="en-GB" sz="3500" b="1" kern="1200" dirty="0" err="1">
              <a:latin typeface="Arial" panose="020B0604020202020204" pitchFamily="34" charset="0"/>
              <a:cs typeface="Arial" panose="020B0604020202020204" pitchFamily="34" charset="0"/>
            </a:rPr>
            <a:t>Trufia</a:t>
          </a:r>
          <a:endParaRPr lang="en-US" sz="3500" b="1" kern="1200" dirty="0">
            <a:latin typeface="Arial" panose="020B0604020202020204" pitchFamily="34" charset="0"/>
            <a:cs typeface="Arial" panose="020B0604020202020204" pitchFamily="34" charset="0"/>
          </a:endParaRPr>
        </a:p>
      </dsp:txBody>
      <dsp:txXfrm>
        <a:off x="748842" y="958894"/>
        <a:ext cx="7377842" cy="745369"/>
      </dsp:txXfrm>
    </dsp:sp>
    <dsp:sp modelId="{9D68AA28-F7CF-4063-BBF1-9DCB0CFB03BC}">
      <dsp:nvSpPr>
        <dsp:cNvPr id="0" name=""/>
        <dsp:cNvSpPr/>
      </dsp:nvSpPr>
      <dsp:spPr>
        <a:xfrm>
          <a:off x="1440475" y="1871408"/>
          <a:ext cx="8664512" cy="791749"/>
        </a:xfrm>
        <a:prstGeom prst="roundRect">
          <a:avLst>
            <a:gd name="adj" fmla="val 10000"/>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b="1" kern="1200">
              <a:latin typeface="Arial" panose="020B0604020202020204" pitchFamily="34" charset="0"/>
              <a:cs typeface="Arial" panose="020B0604020202020204" pitchFamily="34" charset="0"/>
            </a:rPr>
            <a:t>Nicoleta Busu</a:t>
          </a:r>
          <a:endParaRPr lang="en-US" sz="3500" b="1" kern="1200">
            <a:latin typeface="Arial" panose="020B0604020202020204" pitchFamily="34" charset="0"/>
            <a:cs typeface="Arial" panose="020B0604020202020204" pitchFamily="34" charset="0"/>
          </a:endParaRPr>
        </a:p>
      </dsp:txBody>
      <dsp:txXfrm>
        <a:off x="1463665" y="1894598"/>
        <a:ext cx="7388673" cy="745369"/>
      </dsp:txXfrm>
    </dsp:sp>
    <dsp:sp modelId="{B478629C-3811-4DF3-BCDD-2D63AB3478D4}">
      <dsp:nvSpPr>
        <dsp:cNvPr id="0" name=""/>
        <dsp:cNvSpPr/>
      </dsp:nvSpPr>
      <dsp:spPr>
        <a:xfrm>
          <a:off x="2166128" y="2807113"/>
          <a:ext cx="8664512" cy="791749"/>
        </a:xfrm>
        <a:prstGeom prst="roundRect">
          <a:avLst>
            <a:gd name="adj" fmla="val 10000"/>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b="1" kern="1200" dirty="0">
              <a:latin typeface="Arial" panose="020B0604020202020204" pitchFamily="34" charset="0"/>
              <a:cs typeface="Arial" panose="020B0604020202020204" pitchFamily="34" charset="0"/>
            </a:rPr>
            <a:t>Melania Chelu</a:t>
          </a:r>
          <a:endParaRPr lang="en-US" sz="3500" b="1" kern="1200" dirty="0">
            <a:latin typeface="Arial" panose="020B0604020202020204" pitchFamily="34" charset="0"/>
            <a:cs typeface="Arial" panose="020B0604020202020204" pitchFamily="34" charset="0"/>
          </a:endParaRPr>
        </a:p>
      </dsp:txBody>
      <dsp:txXfrm>
        <a:off x="2189318" y="2830303"/>
        <a:ext cx="7377842" cy="745369"/>
      </dsp:txXfrm>
    </dsp:sp>
    <dsp:sp modelId="{0B945BA2-7B05-4118-81C9-79B73C77D57D}">
      <dsp:nvSpPr>
        <dsp:cNvPr id="0" name=""/>
        <dsp:cNvSpPr/>
      </dsp:nvSpPr>
      <dsp:spPr>
        <a:xfrm>
          <a:off x="8149875" y="606408"/>
          <a:ext cx="514637" cy="514637"/>
        </a:xfrm>
        <a:prstGeom prst="downArrow">
          <a:avLst>
            <a:gd name="adj1" fmla="val 55000"/>
            <a:gd name="adj2" fmla="val 45000"/>
          </a:avLst>
        </a:prstGeom>
        <a:solidFill>
          <a:schemeClr val="dk2">
            <a:alpha val="90000"/>
            <a:tint val="40000"/>
            <a:hueOff val="0"/>
            <a:satOff val="0"/>
            <a:lumOff val="0"/>
            <a:alphaOff val="0"/>
          </a:schemeClr>
        </a:solidFill>
        <a:ln w="19050" cap="rnd"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265668" y="606408"/>
        <a:ext cx="283051" cy="387264"/>
      </dsp:txXfrm>
    </dsp:sp>
    <dsp:sp modelId="{B432C93F-A1E4-40C7-B801-64725609B8E2}">
      <dsp:nvSpPr>
        <dsp:cNvPr id="0" name=""/>
        <dsp:cNvSpPr/>
      </dsp:nvSpPr>
      <dsp:spPr>
        <a:xfrm>
          <a:off x="8875528" y="1542112"/>
          <a:ext cx="514637" cy="514637"/>
        </a:xfrm>
        <a:prstGeom prst="downArrow">
          <a:avLst>
            <a:gd name="adj1" fmla="val 55000"/>
            <a:gd name="adj2" fmla="val 45000"/>
          </a:avLst>
        </a:prstGeom>
        <a:solidFill>
          <a:schemeClr val="dk2">
            <a:alpha val="90000"/>
            <a:tint val="40000"/>
            <a:hueOff val="0"/>
            <a:satOff val="0"/>
            <a:lumOff val="0"/>
            <a:alphaOff val="0"/>
          </a:schemeClr>
        </a:solidFill>
        <a:ln w="19050" cap="rnd"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991321" y="1542112"/>
        <a:ext cx="283051" cy="387264"/>
      </dsp:txXfrm>
    </dsp:sp>
    <dsp:sp modelId="{81633ECC-B397-4F8E-91F2-0056266F695D}">
      <dsp:nvSpPr>
        <dsp:cNvPr id="0" name=""/>
        <dsp:cNvSpPr/>
      </dsp:nvSpPr>
      <dsp:spPr>
        <a:xfrm>
          <a:off x="9590350" y="2477817"/>
          <a:ext cx="514637" cy="514637"/>
        </a:xfrm>
        <a:prstGeom prst="downArrow">
          <a:avLst>
            <a:gd name="adj1" fmla="val 55000"/>
            <a:gd name="adj2" fmla="val 45000"/>
          </a:avLst>
        </a:prstGeom>
        <a:solidFill>
          <a:schemeClr val="dk2">
            <a:alpha val="90000"/>
            <a:tint val="40000"/>
            <a:hueOff val="0"/>
            <a:satOff val="0"/>
            <a:lumOff val="0"/>
            <a:alphaOff val="0"/>
          </a:schemeClr>
        </a:solidFill>
        <a:ln w="19050" cap="rnd"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9706143" y="2477817"/>
        <a:ext cx="283051" cy="387264"/>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AF6B24-D621-43E9-AB63-E6DBB38098DC}" type="datetimeFigureOut">
              <a:rPr lang="en-GB" smtClean="0"/>
              <a:t>24/03/2022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9F7960-7350-446A-A746-2CDAB65285F5}" type="slidenum">
              <a:rPr lang="en-GB" smtClean="0"/>
              <a:t>‹#›</a:t>
            </a:fld>
            <a:endParaRPr lang="en-GB"/>
          </a:p>
        </p:txBody>
      </p:sp>
    </p:spTree>
    <p:extLst>
      <p:ext uri="{BB962C8B-B14F-4D97-AF65-F5344CB8AC3E}">
        <p14:creationId xmlns:p14="http://schemas.microsoft.com/office/powerpoint/2010/main" val="2218798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1E2DADC-4AE6-4E10-B481-CE50DD3F248E}" type="slidenum">
              <a:rPr lang="en-US" smtClean="0"/>
              <a:t>6</a:t>
            </a:fld>
            <a:endParaRPr lang="en-US"/>
          </a:p>
        </p:txBody>
      </p:sp>
    </p:spTree>
    <p:extLst>
      <p:ext uri="{BB962C8B-B14F-4D97-AF65-F5344CB8AC3E}">
        <p14:creationId xmlns:p14="http://schemas.microsoft.com/office/powerpoint/2010/main" val="28103493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1E2DADC-4AE6-4E10-B481-CE50DD3F248E}" type="slidenum">
              <a:rPr lang="en-US" smtClean="0"/>
              <a:t>14</a:t>
            </a:fld>
            <a:endParaRPr lang="en-US"/>
          </a:p>
        </p:txBody>
      </p:sp>
    </p:spTree>
    <p:extLst>
      <p:ext uri="{BB962C8B-B14F-4D97-AF65-F5344CB8AC3E}">
        <p14:creationId xmlns:p14="http://schemas.microsoft.com/office/powerpoint/2010/main" val="27465989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1E2DADC-4AE6-4E10-B481-CE50DD3F248E}" type="slidenum">
              <a:rPr lang="en-US" smtClean="0"/>
              <a:t>16</a:t>
            </a:fld>
            <a:endParaRPr lang="en-US"/>
          </a:p>
        </p:txBody>
      </p:sp>
    </p:spTree>
    <p:extLst>
      <p:ext uri="{BB962C8B-B14F-4D97-AF65-F5344CB8AC3E}">
        <p14:creationId xmlns:p14="http://schemas.microsoft.com/office/powerpoint/2010/main" val="15773593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0AF794C-5AA6-4DBB-A4A0-44F39A13E7B2}" type="datetimeFigureOut">
              <a:rPr lang="en-US" smtClean="0"/>
              <a:pPr/>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6070314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60AF794C-5AA6-4DBB-A4A0-44F39A13E7B2}" type="datetimeFigureOut">
              <a:rPr lang="en-US" smtClean="0"/>
              <a:pPr/>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708976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0AF794C-5AA6-4DBB-A4A0-44F39A13E7B2}" type="datetimeFigureOut">
              <a:rPr lang="en-US" smtClean="0"/>
              <a:pPr/>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12725570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0AF794C-5AA6-4DBB-A4A0-44F39A13E7B2}" type="datetimeFigureOut">
              <a:rPr lang="en-US" smtClean="0"/>
              <a:pPr/>
              <a:t>3/24/2022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4786403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0AF794C-5AA6-4DBB-A4A0-44F39A13E7B2}" type="datetimeFigureOut">
              <a:rPr lang="en-US" smtClean="0"/>
              <a:pPr/>
              <a:t>3/24/2022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26866857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60AF794C-5AA6-4DBB-A4A0-44F39A13E7B2}" type="datetimeFigureOut">
              <a:rPr lang="en-US" smtClean="0"/>
              <a:pPr/>
              <a:t>3/24/2022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1080970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60AF794C-5AA6-4DBB-A4A0-44F39A13E7B2}" type="datetimeFigureOut">
              <a:rPr lang="en-US" smtClean="0"/>
              <a:pPr/>
              <a:t>3/24/2022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34209831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60AF794C-5AA6-4DBB-A4A0-44F39A13E7B2}" type="datetimeFigureOut">
              <a:rPr lang="en-US" smtClean="0"/>
              <a:pPr/>
              <a:t>3/24/2022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598892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0AF794C-5AA6-4DBB-A4A0-44F39A13E7B2}" type="datetimeFigureOut">
              <a:rPr lang="en-US" smtClean="0"/>
              <a:pPr/>
              <a:t>3/24/2022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26654349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0AF794C-5AA6-4DBB-A4A0-44F39A13E7B2}" type="datetimeFigureOut">
              <a:rPr lang="en-US" smtClean="0"/>
              <a:pPr/>
              <a:t>3/24/2022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12997426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0AF794C-5AA6-4DBB-A4A0-44F39A13E7B2}" type="datetimeFigureOut">
              <a:rPr lang="en-US" smtClean="0"/>
              <a:pPr/>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12250250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0AF794C-5AA6-4DBB-A4A0-44F39A13E7B2}" type="datetimeFigureOut">
              <a:rPr lang="en-US" smtClean="0"/>
              <a:pPr/>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3A63DE-39ED-437F-93C4-BA5112C3A7C1}" type="slidenum">
              <a:rPr lang="en-US" smtClean="0"/>
              <a:pPr/>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063282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0AF794C-5AA6-4DBB-A4A0-44F39A13E7B2}" type="datetimeFigureOut">
              <a:rPr lang="en-US" smtClean="0"/>
              <a:pPr/>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13425830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0AF794C-5AA6-4DBB-A4A0-44F39A13E7B2}" type="datetimeFigureOut">
              <a:rPr lang="en-US" smtClean="0"/>
              <a:pPr/>
              <a:t>3/24/2022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5719207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0AF794C-5AA6-4DBB-A4A0-44F39A13E7B2}" type="datetimeFigureOut">
              <a:rPr lang="en-US" smtClean="0"/>
              <a:pPr/>
              <a:t>3/24/2022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25996928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0AF794C-5AA6-4DBB-A4A0-44F39A13E7B2}" type="datetimeFigureOut">
              <a:rPr lang="en-US" smtClean="0"/>
              <a:pPr/>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673446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0AF794C-5AA6-4DBB-A4A0-44F39A13E7B2}" type="datetimeFigureOut">
              <a:rPr lang="en-US" smtClean="0"/>
              <a:pPr/>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23757878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21" Type="http://schemas.openxmlformats.org/officeDocument/2006/relationships/image" Target="../media/image4.png"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image" Target="../media/image3.png"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2.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 Id="rId22" Type="http://schemas.openxmlformats.org/officeDocument/2006/relationships/image" Target="../media/image5.png"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60AF794C-5AA6-4DBB-A4A0-44F39A13E7B2}" type="datetimeFigureOut">
              <a:rPr lang="en-US" smtClean="0"/>
              <a:pPr/>
              <a:t>3/24/2022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0A3A63DE-39ED-437F-93C4-BA5112C3A7C1}" type="slidenum">
              <a:rPr lang="en-US" smtClean="0"/>
              <a:pPr/>
              <a:t>‹#›</a:t>
            </a:fld>
            <a:endParaRPr lang="en-US"/>
          </a:p>
        </p:txBody>
      </p:sp>
    </p:spTree>
    <p:extLst>
      <p:ext uri="{BB962C8B-B14F-4D97-AF65-F5344CB8AC3E}">
        <p14:creationId xmlns:p14="http://schemas.microsoft.com/office/powerpoint/2010/main" val="16095198"/>
      </p:ext>
    </p:extLst>
  </p:cSld>
  <p:clrMap bg1="dk1" tx1="lt1" bg2="dk2" tx2="lt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 id="2147483789" r:id="rId12"/>
    <p:sldLayoutId id="2147483790" r:id="rId13"/>
    <p:sldLayoutId id="2147483791" r:id="rId14"/>
    <p:sldLayoutId id="2147483792" r:id="rId15"/>
    <p:sldLayoutId id="2147483793" r:id="rId16"/>
    <p:sldLayoutId id="2147483794"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 /><Relationship Id="rId2" Type="http://schemas.openxmlformats.org/officeDocument/2006/relationships/diagramData" Target="../diagrams/data1.xml" /><Relationship Id="rId1" Type="http://schemas.openxmlformats.org/officeDocument/2006/relationships/slideLayout" Target="../slideLayouts/slideLayout2.xml" /><Relationship Id="rId6" Type="http://schemas.microsoft.com/office/2007/relationships/diagramDrawing" Target="../diagrams/drawing1.xml" /><Relationship Id="rId5" Type="http://schemas.openxmlformats.org/officeDocument/2006/relationships/diagramColors" Target="../diagrams/colors1.xml" /><Relationship Id="rId4" Type="http://schemas.openxmlformats.org/officeDocument/2006/relationships/diagramQuickStyle" Target="../diagrams/quickStyle1.xml" /></Relationships>
</file>

<file path=ppt/slides/_rels/slide2.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6.png" /><Relationship Id="rId1" Type="http://schemas.openxmlformats.org/officeDocument/2006/relationships/slideLayout" Target="../slideLayouts/slideLayout1.xml" /><Relationship Id="rId4" Type="http://schemas.openxmlformats.org/officeDocument/2006/relationships/image" Target="../media/image8.jpg"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image" Target="../media/image9.pn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notesSlide" Target="../notesSlides/notesSlide1.xml" /><Relationship Id="rId1" Type="http://schemas.openxmlformats.org/officeDocument/2006/relationships/slideLayout" Target="../slideLayouts/slideLayout2.xml" /><Relationship Id="rId4" Type="http://schemas.openxmlformats.org/officeDocument/2006/relationships/image" Target="../media/image11.svg"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3" Type="http://schemas.openxmlformats.org/officeDocument/2006/relationships/image" Target="../media/image13.jpeg" /><Relationship Id="rId2" Type="http://schemas.openxmlformats.org/officeDocument/2006/relationships/image" Target="../media/image12.png" /><Relationship Id="rId1" Type="http://schemas.openxmlformats.org/officeDocument/2006/relationships/slideLayout" Target="../slideLayouts/slideLayout3.xml" /><Relationship Id="rId4" Type="http://schemas.openxmlformats.org/officeDocument/2006/relationships/image" Target="../media/image14.jpeg"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image" Target="../media/image15.jpeg"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2" Type="http://schemas.openxmlformats.org/officeDocument/2006/relationships/image" Target="../media/image16.jpeg" /><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3.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3" Type="http://schemas.openxmlformats.org/officeDocument/2006/relationships/image" Target="../media/image17.jpeg" /><Relationship Id="rId2" Type="http://schemas.openxmlformats.org/officeDocument/2006/relationships/hyperlink" Target="https://www.youtube.com/watch?v=QIZaVpVOS8g&amp;t=36s" TargetMode="External"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A4926-4BED-4E1A-BF27-382122968942}"/>
              </a:ext>
            </a:extLst>
          </p:cNvPr>
          <p:cNvSpPr>
            <a:spLocks noGrp="1"/>
          </p:cNvSpPr>
          <p:nvPr>
            <p:ph type="title"/>
          </p:nvPr>
        </p:nvSpPr>
        <p:spPr>
          <a:xfrm>
            <a:off x="677334" y="609600"/>
            <a:ext cx="8596668" cy="1611086"/>
          </a:xfrm>
        </p:spPr>
        <p:txBody>
          <a:bodyPr>
            <a:normAutofit fontScale="90000"/>
          </a:bodyPr>
          <a:lstStyle/>
          <a:p>
            <a:pPr>
              <a:lnSpc>
                <a:spcPct val="150000"/>
              </a:lnSpc>
            </a:pPr>
            <a:r>
              <a:rPr lang="en-GB" b="1" dirty="0">
                <a:latin typeface="Arial" panose="020B0604020202020204" pitchFamily="34" charset="0"/>
                <a:cs typeface="Arial" panose="020B0604020202020204" pitchFamily="34" charset="0"/>
              </a:rPr>
              <a:t>BMSW4006</a:t>
            </a:r>
            <a:br>
              <a:rPr lang="en-GB" b="1"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GROUP E</a:t>
            </a:r>
          </a:p>
        </p:txBody>
      </p:sp>
      <p:graphicFrame>
        <p:nvGraphicFramePr>
          <p:cNvPr id="5" name="Content Placeholder 2">
            <a:extLst>
              <a:ext uri="{FF2B5EF4-FFF2-40B4-BE49-F238E27FC236}">
                <a16:creationId xmlns:a16="http://schemas.microsoft.com/office/drawing/2014/main" id="{C41B231A-BE0F-8C2D-823D-AFE76D2412A0}"/>
              </a:ext>
            </a:extLst>
          </p:cNvPr>
          <p:cNvGraphicFramePr>
            <a:graphicFrameLocks noGrp="1"/>
          </p:cNvGraphicFramePr>
          <p:nvPr>
            <p:ph idx="1"/>
            <p:extLst>
              <p:ext uri="{D42A27DB-BD31-4B8C-83A1-F6EECF244321}">
                <p14:modId xmlns:p14="http://schemas.microsoft.com/office/powerpoint/2010/main" val="1565789626"/>
              </p:ext>
            </p:extLst>
          </p:nvPr>
        </p:nvGraphicFramePr>
        <p:xfrm>
          <a:off x="681037" y="2336800"/>
          <a:ext cx="10830641" cy="3598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92787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27483" y="1706017"/>
            <a:ext cx="4598357" cy="1662996"/>
          </a:xfrm>
        </p:spPr>
        <p:txBody>
          <a:bodyPr>
            <a:normAutofit fontScale="90000"/>
          </a:bodyPr>
          <a:lstStyle/>
          <a:p>
            <a:pPr algn="ctr"/>
            <a:br>
              <a:rPr lang="en-US" b="1" dirty="0"/>
            </a:br>
            <a:r>
              <a:rPr lang="en-US" sz="6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Nap Bar</a:t>
            </a:r>
            <a:br>
              <a:rPr lang="en-US" sz="6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en-US" sz="2700" b="1" i="1" dirty="0">
                <a:latin typeface="Arial" panose="020B0604020202020204" pitchFamily="34" charset="0"/>
                <a:cs typeface="Arial" panose="020B0604020202020204" pitchFamily="34" charset="0"/>
              </a:rPr>
              <a:t>-</a:t>
            </a:r>
            <a:r>
              <a:rPr lang="en-US" sz="3100" b="1" i="1" dirty="0">
                <a:latin typeface="Arial" panose="020B0604020202020204" pitchFamily="34" charset="0"/>
                <a:cs typeface="Arial" panose="020B0604020202020204" pitchFamily="34" charset="0"/>
              </a:rPr>
              <a:t>Sleep Better, Work Better</a:t>
            </a:r>
            <a:br>
              <a:rPr lang="en-US" sz="3100" dirty="0"/>
            </a:br>
            <a:endParaRPr lang="en-US" sz="3100" dirty="0"/>
          </a:p>
        </p:txBody>
      </p:sp>
      <p:pic>
        <p:nvPicPr>
          <p:cNvPr id="5" name="Picture 4"/>
          <p:cNvPicPr>
            <a:picLocks noChangeAspect="1"/>
          </p:cNvPicPr>
          <p:nvPr/>
        </p:nvPicPr>
        <p:blipFill>
          <a:blip r:embed="rId2"/>
          <a:stretch>
            <a:fillRect/>
          </a:stretch>
        </p:blipFill>
        <p:spPr>
          <a:xfrm>
            <a:off x="4519558" y="3488987"/>
            <a:ext cx="3170779" cy="2084631"/>
          </a:xfrm>
          <a:prstGeom prst="rect">
            <a:avLst/>
          </a:prstGeom>
        </p:spPr>
      </p:pic>
      <p:pic>
        <p:nvPicPr>
          <p:cNvPr id="6" name="Picture 5"/>
          <p:cNvPicPr>
            <a:picLocks noChangeAspect="1"/>
          </p:cNvPicPr>
          <p:nvPr/>
        </p:nvPicPr>
        <p:blipFill>
          <a:blip r:embed="rId3"/>
          <a:stretch>
            <a:fillRect/>
          </a:stretch>
        </p:blipFill>
        <p:spPr>
          <a:xfrm>
            <a:off x="8868386" y="2347401"/>
            <a:ext cx="2360299" cy="7045658"/>
          </a:xfrm>
          <a:prstGeom prst="rect">
            <a:avLst/>
          </a:prstGeom>
        </p:spPr>
      </p:pic>
      <p:sp>
        <p:nvSpPr>
          <p:cNvPr id="7" name="Rectangle 6"/>
          <p:cNvSpPr/>
          <p:nvPr/>
        </p:nvSpPr>
        <p:spPr>
          <a:xfrm>
            <a:off x="1099058" y="2156183"/>
            <a:ext cx="1885880" cy="646331"/>
          </a:xfrm>
          <a:prstGeom prst="rect">
            <a:avLst/>
          </a:prstGeom>
        </p:spPr>
        <p:txBody>
          <a:bodyPr wrap="square">
            <a:spAutoFit/>
          </a:bodyPr>
          <a:lstStyle/>
          <a:p>
            <a:r>
              <a:rPr lang="en-US" sz="3600" b="1" u="sng" dirty="0">
                <a:latin typeface="Arial" panose="020B0604020202020204" pitchFamily="34" charset="0"/>
                <a:cs typeface="Arial" panose="020B0604020202020204" pitchFamily="34" charset="0"/>
              </a:rPr>
              <a:t>Logo</a:t>
            </a:r>
            <a:r>
              <a:rPr lang="en-US" sz="3600" b="1" u="sng" dirty="0">
                <a:latin typeface="Arial Black" panose="020B0A04020102020204" pitchFamily="34" charset="0"/>
              </a:rPr>
              <a:t>:</a:t>
            </a:r>
          </a:p>
        </p:txBody>
      </p:sp>
      <p:pic>
        <p:nvPicPr>
          <p:cNvPr id="3" name="Picture 2" descr="Nap Bar provides Houstonians with place to catch some ..."/>
          <p:cNvPicPr>
            <a:picLocks noChangeAspect="1"/>
          </p:cNvPicPr>
          <p:nvPr/>
        </p:nvPicPr>
        <p:blipFill rotWithShape="1">
          <a:blip r:embed="rId4">
            <a:extLst>
              <a:ext uri="{28A0092B-C50C-407E-A947-70E740481C1C}">
                <a14:useLocalDpi xmlns:a14="http://schemas.microsoft.com/office/drawing/2010/main" val="0"/>
              </a:ext>
            </a:extLst>
          </a:blip>
          <a:srcRect l="17669" r="34059" b="11225"/>
          <a:stretch/>
        </p:blipFill>
        <p:spPr>
          <a:xfrm>
            <a:off x="864009" y="3090405"/>
            <a:ext cx="2962998" cy="236469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779189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4677" y="574214"/>
            <a:ext cx="8596668" cy="1320800"/>
          </a:xfrm>
        </p:spPr>
        <p:txBody>
          <a:bodyPr/>
          <a:lstStyle/>
          <a:p>
            <a:r>
              <a:rPr lang="en-US" b="1" dirty="0">
                <a:latin typeface="Arial" panose="020B0604020202020204" pitchFamily="34" charset="0"/>
                <a:cs typeface="Arial" panose="020B0604020202020204" pitchFamily="34" charset="0"/>
              </a:rPr>
              <a:t>Executive Summary</a:t>
            </a:r>
          </a:p>
        </p:txBody>
      </p:sp>
      <p:sp>
        <p:nvSpPr>
          <p:cNvPr id="3" name="Content Placeholder 2"/>
          <p:cNvSpPr>
            <a:spLocks noGrp="1"/>
          </p:cNvSpPr>
          <p:nvPr>
            <p:ph idx="1"/>
          </p:nvPr>
        </p:nvSpPr>
        <p:spPr>
          <a:xfrm>
            <a:off x="557591" y="2403013"/>
            <a:ext cx="8596668" cy="3880773"/>
          </a:xfrm>
        </p:spPr>
        <p:txBody>
          <a:bodyPr>
            <a:noAutofit/>
          </a:bodyPr>
          <a:lstStyle/>
          <a:p>
            <a:pPr algn="just">
              <a:buFont typeface="Wingdings" panose="05000000000000000000" pitchFamily="2" charset="2"/>
              <a:buChar char="Ø"/>
            </a:pPr>
            <a:r>
              <a:rPr lang="en-US" sz="2400" dirty="0">
                <a:latin typeface="Arial" panose="020B0604020202020204" pitchFamily="34" charset="0"/>
                <a:cs typeface="Arial" panose="020B0604020202020204" pitchFamily="34" charset="0"/>
              </a:rPr>
              <a:t>A few years back, the concept of napping on the job places may have sounded like an offence.</a:t>
            </a:r>
            <a:r>
              <a:rPr lang="en-GB" sz="2400" dirty="0">
                <a:latin typeface="Arial" panose="020B0604020202020204" pitchFamily="34" charset="0"/>
                <a:cs typeface="Arial" panose="020B0604020202020204" pitchFamily="34" charset="0"/>
              </a:rPr>
              <a:t> </a:t>
            </a:r>
          </a:p>
          <a:p>
            <a:pPr algn="just">
              <a:buFont typeface="Wingdings" panose="05000000000000000000" pitchFamily="2" charset="2"/>
              <a:buChar char="Ø"/>
            </a:pPr>
            <a:r>
              <a:rPr lang="en-GB" sz="2400" dirty="0">
                <a:latin typeface="Arial" panose="020B0604020202020204" pitchFamily="34" charset="0"/>
                <a:cs typeface="Arial" panose="020B0604020202020204" pitchFamily="34" charset="0"/>
              </a:rPr>
              <a:t>Many adults aren't getting enough sleep, and that can contribute to lowered productivity, crankiness and chronic diseases.</a:t>
            </a:r>
            <a:r>
              <a:rPr lang="en-US" sz="2400" dirty="0">
                <a:latin typeface="Arial" panose="020B0604020202020204" pitchFamily="34" charset="0"/>
                <a:cs typeface="Arial" panose="020B0604020202020204" pitchFamily="34" charset="0"/>
              </a:rPr>
              <a:t> </a:t>
            </a:r>
          </a:p>
          <a:p>
            <a:pPr algn="just">
              <a:buFont typeface="Wingdings" panose="05000000000000000000" pitchFamily="2" charset="2"/>
              <a:buChar char="Ø"/>
            </a:pPr>
            <a:r>
              <a:rPr lang="en-US" sz="2400" dirty="0">
                <a:latin typeface="Arial" panose="020B0604020202020204" pitchFamily="34" charset="0"/>
                <a:cs typeface="Arial" panose="020B0604020202020204" pitchFamily="34" charset="0"/>
              </a:rPr>
              <a:t>So, we are interested in starting a Nap Bar business.</a:t>
            </a:r>
          </a:p>
        </p:txBody>
      </p:sp>
    </p:spTree>
    <p:extLst>
      <p:ext uri="{BB962C8B-B14F-4D97-AF65-F5344CB8AC3E}">
        <p14:creationId xmlns:p14="http://schemas.microsoft.com/office/powerpoint/2010/main" val="40657420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4556" y="515144"/>
            <a:ext cx="8596668" cy="1320800"/>
          </a:xfrm>
        </p:spPr>
        <p:txBody>
          <a:bodyPr/>
          <a:lstStyle/>
          <a:p>
            <a:r>
              <a:rPr lang="en-US" b="1" dirty="0">
                <a:latin typeface="Arial" panose="020B0604020202020204" pitchFamily="34" charset="0"/>
                <a:cs typeface="Arial" panose="020B0604020202020204" pitchFamily="34" charset="0"/>
              </a:rPr>
              <a:t>Company Overview</a:t>
            </a:r>
          </a:p>
        </p:txBody>
      </p:sp>
      <p:sp>
        <p:nvSpPr>
          <p:cNvPr id="3" name="Content Placeholder 2"/>
          <p:cNvSpPr>
            <a:spLocks noGrp="1"/>
          </p:cNvSpPr>
          <p:nvPr>
            <p:ph idx="1"/>
          </p:nvPr>
        </p:nvSpPr>
        <p:spPr>
          <a:xfrm>
            <a:off x="503162" y="1835944"/>
            <a:ext cx="8719457" cy="3991655"/>
          </a:xfrm>
        </p:spPr>
        <p:txBody>
          <a:bodyPr>
            <a:normAutofit/>
          </a:bodyPr>
          <a:lstStyle/>
          <a:p>
            <a:pPr algn="just">
              <a:buFont typeface="Wingdings" panose="05000000000000000000" pitchFamily="2" charset="2"/>
              <a:buChar char="Ø"/>
            </a:pPr>
            <a:r>
              <a:rPr lang="en-GB" sz="2400" dirty="0">
                <a:latin typeface="Arial" panose="020B0604020202020204" pitchFamily="34" charset="0"/>
                <a:cs typeface="Arial" panose="020B0604020202020204" pitchFamily="34" charset="0"/>
              </a:rPr>
              <a:t>Nap Bar offers a safe, calm and comfortable environment for people to nap, while increasing productivity in the workplace.</a:t>
            </a:r>
          </a:p>
          <a:p>
            <a:pPr marL="0" indent="0" algn="just">
              <a:buNone/>
            </a:pPr>
            <a:endParaRPr lang="en-GB" sz="2400" dirty="0">
              <a:latin typeface="Arial" panose="020B0604020202020204" pitchFamily="34" charset="0"/>
              <a:cs typeface="Arial" panose="020B0604020202020204" pitchFamily="34" charset="0"/>
            </a:endParaRPr>
          </a:p>
          <a:p>
            <a:pPr algn="just">
              <a:buFont typeface="Wingdings" panose="05000000000000000000" pitchFamily="2" charset="2"/>
              <a:buChar char="Ø"/>
            </a:pPr>
            <a:r>
              <a:rPr lang="en-GB" sz="2400" dirty="0">
                <a:latin typeface="Arial" panose="020B0604020202020204" pitchFamily="34" charset="0"/>
                <a:cs typeface="Arial" panose="020B0604020202020204" pitchFamily="34" charset="0"/>
              </a:rPr>
              <a:t>Nap Bar is a service industry that offers a relaxing environment for work-wellness and increased productivity.</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6498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9732" y="1142452"/>
            <a:ext cx="6014543" cy="5195285"/>
          </a:xfrm>
        </p:spPr>
        <p:txBody>
          <a:bodyPr>
            <a:normAutofit/>
          </a:bodyPr>
          <a:lstStyle/>
          <a:p>
            <a:pPr>
              <a:buFont typeface="Wingdings" panose="05000000000000000000" pitchFamily="2" charset="2"/>
              <a:buChar char="Ø"/>
            </a:pPr>
            <a:r>
              <a:rPr lang="en-US" sz="2000" b="1" dirty="0">
                <a:latin typeface="Arial" panose="020B0604020202020204" pitchFamily="34" charset="0"/>
                <a:cs typeface="Arial" panose="020B0604020202020204" pitchFamily="34" charset="0"/>
              </a:rPr>
              <a:t>Our goal</a:t>
            </a:r>
            <a:r>
              <a:rPr lang="en-US" sz="2000" dirty="0">
                <a:latin typeface="Arial" panose="020B0604020202020204" pitchFamily="34" charset="0"/>
                <a:cs typeface="Arial" panose="020B0604020202020204" pitchFamily="34" charset="0"/>
              </a:rPr>
              <a:t> is to promote wellness and turn sustainable rest into sustainable productivity for health-conscious humans.</a:t>
            </a:r>
          </a:p>
          <a:p>
            <a:pPr>
              <a:buFont typeface="Wingdings" panose="05000000000000000000" pitchFamily="2" charset="2"/>
              <a:buChar char="Ø"/>
            </a:pPr>
            <a:r>
              <a:rPr lang="en-US" sz="2000" b="1" dirty="0">
                <a:latin typeface="Arial" panose="020B0604020202020204" pitchFamily="34" charset="0"/>
                <a:cs typeface="Arial" panose="020B0604020202020204" pitchFamily="34" charset="0"/>
              </a:rPr>
              <a:t>Our Slogan </a:t>
            </a:r>
            <a:r>
              <a:rPr lang="en-US" sz="2000" dirty="0">
                <a:latin typeface="Arial" panose="020B0604020202020204" pitchFamily="34" charset="0"/>
                <a:cs typeface="Arial" panose="020B0604020202020204" pitchFamily="34" charset="0"/>
              </a:rPr>
              <a:t>is “sleep better, work better”.</a:t>
            </a:r>
          </a:p>
          <a:p>
            <a:pPr>
              <a:buFont typeface="Wingdings" panose="05000000000000000000" pitchFamily="2" charset="2"/>
              <a:buChar char="Ø"/>
            </a:pPr>
            <a:r>
              <a:rPr lang="en-US" sz="2000" b="1" dirty="0">
                <a:latin typeface="Arial" panose="020B0604020202020204" pitchFamily="34" charset="0"/>
                <a:cs typeface="Arial" panose="020B0604020202020204" pitchFamily="34" charset="0"/>
              </a:rPr>
              <a:t>Our vision </a:t>
            </a:r>
            <a:r>
              <a:rPr lang="en-US" sz="2000" dirty="0">
                <a:latin typeface="Arial" panose="020B0604020202020204" pitchFamily="34" charset="0"/>
                <a:cs typeface="Arial" panose="020B0604020202020204" pitchFamily="34" charset="0"/>
              </a:rPr>
              <a:t>is</a:t>
            </a:r>
            <a:r>
              <a:rPr lang="en-US" sz="2000" b="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to be the market leader in Nap business.</a:t>
            </a:r>
          </a:p>
          <a:p>
            <a:pPr>
              <a:buFont typeface="Wingdings" panose="05000000000000000000" pitchFamily="2" charset="2"/>
              <a:buChar char="Ø"/>
            </a:pPr>
            <a:r>
              <a:rPr lang="en-US" sz="2000" b="1" dirty="0">
                <a:latin typeface="Arial" panose="020B0604020202020204" pitchFamily="34" charset="0"/>
                <a:cs typeface="Arial" panose="020B0604020202020204" pitchFamily="34" charset="0"/>
              </a:rPr>
              <a:t>Our mission </a:t>
            </a:r>
            <a:r>
              <a:rPr lang="en-US" sz="2000" dirty="0">
                <a:latin typeface="Arial" panose="020B0604020202020204" pitchFamily="34" charset="0"/>
                <a:cs typeface="Arial" panose="020B0604020202020204" pitchFamily="34" charset="0"/>
              </a:rPr>
              <a:t>is to help people to sleep well, stay fit, increase productivity and make life easier.</a:t>
            </a:r>
          </a:p>
          <a:p>
            <a:pPr marL="0" indent="0">
              <a:buNone/>
            </a:pPr>
            <a:endParaRPr lang="en-US" dirty="0"/>
          </a:p>
        </p:txBody>
      </p:sp>
      <p:pic>
        <p:nvPicPr>
          <p:cNvPr id="2" name="Picture 1" descr="Mission &amp; Visio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84275" y="1142452"/>
            <a:ext cx="5307725" cy="4349349"/>
          </a:xfrm>
          <a:prstGeom prst="rect">
            <a:avLst/>
          </a:prstGeom>
        </p:spPr>
      </p:pic>
    </p:spTree>
    <p:extLst>
      <p:ext uri="{BB962C8B-B14F-4D97-AF65-F5344CB8AC3E}">
        <p14:creationId xmlns:p14="http://schemas.microsoft.com/office/powerpoint/2010/main" val="39737723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717087" y="216543"/>
            <a:ext cx="10515600" cy="817436"/>
          </a:xfrm>
        </p:spPr>
        <p:txBody>
          <a:bodyPr/>
          <a:lstStyle/>
          <a:p>
            <a:r>
              <a:rPr lang="en-US" b="1" dirty="0">
                <a:latin typeface="Arial" panose="020B0604020202020204" pitchFamily="34" charset="0"/>
                <a:cs typeface="Arial" panose="020B0604020202020204" pitchFamily="34" charset="0"/>
              </a:rPr>
              <a:t>SWOT Analysis</a:t>
            </a:r>
          </a:p>
        </p:txBody>
      </p:sp>
      <p:grpSp>
        <p:nvGrpSpPr>
          <p:cNvPr id="6" name="Group 5">
            <a:extLst>
              <a:ext uri="{FF2B5EF4-FFF2-40B4-BE49-F238E27FC236}">
                <a16:creationId xmlns:a16="http://schemas.microsoft.com/office/drawing/2014/main" id="{67F6C28E-6AED-4DB1-B281-0B74D1B3BE17}"/>
              </a:ext>
            </a:extLst>
          </p:cNvPr>
          <p:cNvGrpSpPr/>
          <p:nvPr/>
        </p:nvGrpSpPr>
        <p:grpSpPr>
          <a:xfrm>
            <a:off x="690466" y="1690686"/>
            <a:ext cx="10663334" cy="4859323"/>
            <a:chOff x="1220660" y="1662511"/>
            <a:chExt cx="9750680" cy="4036557"/>
          </a:xfrm>
        </p:grpSpPr>
        <p:grpSp>
          <p:nvGrpSpPr>
            <p:cNvPr id="7" name="Group 6">
              <a:extLst>
                <a:ext uri="{FF2B5EF4-FFF2-40B4-BE49-F238E27FC236}">
                  <a16:creationId xmlns:a16="http://schemas.microsoft.com/office/drawing/2014/main" id="{20A97987-5568-4EC7-AC99-4154B8AB6B4D}"/>
                </a:ext>
              </a:extLst>
            </p:cNvPr>
            <p:cNvGrpSpPr/>
            <p:nvPr/>
          </p:nvGrpSpPr>
          <p:grpSpPr>
            <a:xfrm>
              <a:off x="4099406" y="1723124"/>
              <a:ext cx="3916987" cy="3854299"/>
              <a:chOff x="6872670" y="1547050"/>
              <a:chExt cx="1253196" cy="1233141"/>
            </a:xfrm>
          </p:grpSpPr>
          <p:sp>
            <p:nvSpPr>
              <p:cNvPr id="39" name="Freeform: Shape 9">
                <a:extLst>
                  <a:ext uri="{FF2B5EF4-FFF2-40B4-BE49-F238E27FC236}">
                    <a16:creationId xmlns:a16="http://schemas.microsoft.com/office/drawing/2014/main" id="{F983F485-30EE-4151-970A-EC57B6E1F0BD}"/>
                  </a:ext>
                </a:extLst>
              </p:cNvPr>
              <p:cNvSpPr/>
              <p:nvPr/>
            </p:nvSpPr>
            <p:spPr>
              <a:xfrm>
                <a:off x="7620571" y="1615154"/>
                <a:ext cx="438150" cy="438150"/>
              </a:xfrm>
              <a:custGeom>
                <a:avLst/>
                <a:gdLst>
                  <a:gd name="connsiteX0" fmla="*/ 0 w 438150"/>
                  <a:gd name="connsiteY0" fmla="*/ 0 h 438150"/>
                  <a:gd name="connsiteX1" fmla="*/ 201168 w 438150"/>
                  <a:gd name="connsiteY1" fmla="*/ 84677 h 438150"/>
                  <a:gd name="connsiteX2" fmla="*/ 353568 w 438150"/>
                  <a:gd name="connsiteY2" fmla="*/ 237077 h 438150"/>
                  <a:gd name="connsiteX3" fmla="*/ 438340 w 438150"/>
                  <a:gd name="connsiteY3" fmla="*/ 438340 h 438150"/>
                </a:gdLst>
                <a:ahLst/>
                <a:cxnLst>
                  <a:cxn ang="0">
                    <a:pos x="connsiteX0" y="connsiteY0"/>
                  </a:cxn>
                  <a:cxn ang="0">
                    <a:pos x="connsiteX1" y="connsiteY1"/>
                  </a:cxn>
                  <a:cxn ang="0">
                    <a:pos x="connsiteX2" y="connsiteY2"/>
                  </a:cxn>
                  <a:cxn ang="0">
                    <a:pos x="connsiteX3" y="connsiteY3"/>
                  </a:cxn>
                </a:cxnLst>
                <a:rect l="l" t="t" r="r" b="b"/>
                <a:pathLst>
                  <a:path w="438150" h="438150">
                    <a:moveTo>
                      <a:pt x="0" y="0"/>
                    </a:moveTo>
                    <a:cubicBezTo>
                      <a:pt x="71942" y="14808"/>
                      <a:pt x="140294" y="43576"/>
                      <a:pt x="201168" y="84677"/>
                    </a:cubicBezTo>
                    <a:cubicBezTo>
                      <a:pt x="261261" y="125243"/>
                      <a:pt x="313001" y="176981"/>
                      <a:pt x="353568" y="237077"/>
                    </a:cubicBezTo>
                    <a:cubicBezTo>
                      <a:pt x="394726" y="297971"/>
                      <a:pt x="423529" y="366351"/>
                      <a:pt x="438340" y="438340"/>
                    </a:cubicBezTo>
                  </a:path>
                </a:pathLst>
              </a:custGeom>
              <a:noFill/>
              <a:ln w="9525" cap="rnd">
                <a:solidFill>
                  <a:srgbClr val="455A64"/>
                </a:solidFill>
                <a:prstDash val="solid"/>
                <a:round/>
              </a:ln>
            </p:spPr>
            <p:txBody>
              <a:bodyPr rtlCol="0" anchor="ctr"/>
              <a:lstStyle/>
              <a:p>
                <a:endParaRPr lang="en-US" sz="1350"/>
              </a:p>
            </p:txBody>
          </p:sp>
          <p:sp>
            <p:nvSpPr>
              <p:cNvPr id="40" name="Freeform: Shape 10">
                <a:extLst>
                  <a:ext uri="{FF2B5EF4-FFF2-40B4-BE49-F238E27FC236}">
                    <a16:creationId xmlns:a16="http://schemas.microsoft.com/office/drawing/2014/main" id="{1F3B7FB0-6A9F-463A-9107-3A427A8880E0}"/>
                  </a:ext>
                </a:extLst>
              </p:cNvPr>
              <p:cNvSpPr/>
              <p:nvPr/>
            </p:nvSpPr>
            <p:spPr>
              <a:xfrm>
                <a:off x="7905083" y="1722882"/>
                <a:ext cx="38100" cy="38100"/>
              </a:xfrm>
              <a:custGeom>
                <a:avLst/>
                <a:gdLst>
                  <a:gd name="connsiteX0" fmla="*/ 0 w 38100"/>
                  <a:gd name="connsiteY0" fmla="*/ 45720 h 38100"/>
                  <a:gd name="connsiteX1" fmla="*/ 45720 w 38100"/>
                  <a:gd name="connsiteY1" fmla="*/ 0 h 38100"/>
                </a:gdLst>
                <a:ahLst/>
                <a:cxnLst>
                  <a:cxn ang="0">
                    <a:pos x="connsiteX0" y="connsiteY0"/>
                  </a:cxn>
                  <a:cxn ang="0">
                    <a:pos x="connsiteX1" y="connsiteY1"/>
                  </a:cxn>
                </a:cxnLst>
                <a:rect l="l" t="t" r="r" b="b"/>
                <a:pathLst>
                  <a:path w="38100" h="38100">
                    <a:moveTo>
                      <a:pt x="0" y="45720"/>
                    </a:moveTo>
                    <a:lnTo>
                      <a:pt x="45720" y="0"/>
                    </a:lnTo>
                  </a:path>
                </a:pathLst>
              </a:custGeom>
              <a:ln w="9525" cap="rnd">
                <a:solidFill>
                  <a:srgbClr val="455A64"/>
                </a:solidFill>
                <a:prstDash val="solid"/>
                <a:round/>
              </a:ln>
            </p:spPr>
            <p:txBody>
              <a:bodyPr rtlCol="0" anchor="ctr"/>
              <a:lstStyle/>
              <a:p>
                <a:endParaRPr lang="en-US" sz="1350"/>
              </a:p>
            </p:txBody>
          </p:sp>
          <p:sp>
            <p:nvSpPr>
              <p:cNvPr id="41" name="Freeform: Shape 11">
                <a:extLst>
                  <a:ext uri="{FF2B5EF4-FFF2-40B4-BE49-F238E27FC236}">
                    <a16:creationId xmlns:a16="http://schemas.microsoft.com/office/drawing/2014/main" id="{5489FF8C-5924-4988-B38E-C5E736BC87BE}"/>
                  </a:ext>
                </a:extLst>
              </p:cNvPr>
              <p:cNvSpPr/>
              <p:nvPr/>
            </p:nvSpPr>
            <p:spPr>
              <a:xfrm>
                <a:off x="6956107" y="2280380"/>
                <a:ext cx="428625" cy="428625"/>
              </a:xfrm>
              <a:custGeom>
                <a:avLst/>
                <a:gdLst>
                  <a:gd name="connsiteX0" fmla="*/ 437579 w 428625"/>
                  <a:gd name="connsiteY0" fmla="*/ 437579 h 428625"/>
                  <a:gd name="connsiteX1" fmla="*/ 331946 w 428625"/>
                  <a:gd name="connsiteY1" fmla="*/ 404717 h 428625"/>
                  <a:gd name="connsiteX2" fmla="*/ 236696 w 428625"/>
                  <a:gd name="connsiteY2" fmla="*/ 352901 h 428625"/>
                  <a:gd name="connsiteX3" fmla="*/ 153448 w 428625"/>
                  <a:gd name="connsiteY3" fmla="*/ 284131 h 428625"/>
                  <a:gd name="connsiteX4" fmla="*/ 84677 w 428625"/>
                  <a:gd name="connsiteY4" fmla="*/ 200882 h 428625"/>
                  <a:gd name="connsiteX5" fmla="*/ 32766 w 428625"/>
                  <a:gd name="connsiteY5" fmla="*/ 105632 h 428625"/>
                  <a:gd name="connsiteX6" fmla="*/ 0 w 428625"/>
                  <a:gd name="connsiteY6" fmla="*/ 0 h 42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8625" h="428625">
                    <a:moveTo>
                      <a:pt x="437579" y="437579"/>
                    </a:moveTo>
                    <a:cubicBezTo>
                      <a:pt x="401364" y="430168"/>
                      <a:pt x="365979" y="419157"/>
                      <a:pt x="331946" y="404717"/>
                    </a:cubicBezTo>
                    <a:cubicBezTo>
                      <a:pt x="298599" y="390563"/>
                      <a:pt x="266700" y="373208"/>
                      <a:pt x="236696" y="352901"/>
                    </a:cubicBezTo>
                    <a:cubicBezTo>
                      <a:pt x="206836" y="332661"/>
                      <a:pt x="178965" y="309629"/>
                      <a:pt x="153448" y="284131"/>
                    </a:cubicBezTo>
                    <a:cubicBezTo>
                      <a:pt x="127921" y="258642"/>
                      <a:pt x="104890" y="230762"/>
                      <a:pt x="84677" y="200882"/>
                    </a:cubicBezTo>
                    <a:cubicBezTo>
                      <a:pt x="64389" y="170850"/>
                      <a:pt x="47015" y="138960"/>
                      <a:pt x="32766" y="105632"/>
                    </a:cubicBezTo>
                    <a:cubicBezTo>
                      <a:pt x="18393" y="71580"/>
                      <a:pt x="7420" y="36204"/>
                      <a:pt x="0" y="0"/>
                    </a:cubicBezTo>
                  </a:path>
                </a:pathLst>
              </a:custGeom>
              <a:noFill/>
              <a:ln w="9525" cap="rnd">
                <a:solidFill>
                  <a:srgbClr val="455A64"/>
                </a:solidFill>
                <a:prstDash val="solid"/>
                <a:round/>
              </a:ln>
            </p:spPr>
            <p:txBody>
              <a:bodyPr rtlCol="0" anchor="ctr"/>
              <a:lstStyle/>
              <a:p>
                <a:endParaRPr lang="en-US" sz="1350"/>
              </a:p>
            </p:txBody>
          </p:sp>
          <p:sp>
            <p:nvSpPr>
              <p:cNvPr id="42" name="Freeform: Shape 12">
                <a:extLst>
                  <a:ext uri="{FF2B5EF4-FFF2-40B4-BE49-F238E27FC236}">
                    <a16:creationId xmlns:a16="http://schemas.microsoft.com/office/drawing/2014/main" id="{5F4F3DAF-36DD-4303-BC1E-664DB9B31492}"/>
                  </a:ext>
                </a:extLst>
              </p:cNvPr>
              <p:cNvSpPr/>
              <p:nvPr/>
            </p:nvSpPr>
            <p:spPr>
              <a:xfrm>
                <a:off x="7063454" y="2564511"/>
                <a:ext cx="38100" cy="38100"/>
              </a:xfrm>
              <a:custGeom>
                <a:avLst/>
                <a:gdLst>
                  <a:gd name="connsiteX0" fmla="*/ 0 w 38100"/>
                  <a:gd name="connsiteY0" fmla="*/ 45720 h 38100"/>
                  <a:gd name="connsiteX1" fmla="*/ 45720 w 38100"/>
                  <a:gd name="connsiteY1" fmla="*/ 0 h 38100"/>
                </a:gdLst>
                <a:ahLst/>
                <a:cxnLst>
                  <a:cxn ang="0">
                    <a:pos x="connsiteX0" y="connsiteY0"/>
                  </a:cxn>
                  <a:cxn ang="0">
                    <a:pos x="connsiteX1" y="connsiteY1"/>
                  </a:cxn>
                </a:cxnLst>
                <a:rect l="l" t="t" r="r" b="b"/>
                <a:pathLst>
                  <a:path w="38100" h="38100">
                    <a:moveTo>
                      <a:pt x="0" y="45720"/>
                    </a:moveTo>
                    <a:lnTo>
                      <a:pt x="45720" y="0"/>
                    </a:lnTo>
                  </a:path>
                </a:pathLst>
              </a:custGeom>
              <a:ln w="9525" cap="rnd">
                <a:solidFill>
                  <a:srgbClr val="455A64"/>
                </a:solidFill>
                <a:prstDash val="solid"/>
                <a:round/>
              </a:ln>
            </p:spPr>
            <p:txBody>
              <a:bodyPr rtlCol="0" anchor="ctr"/>
              <a:lstStyle/>
              <a:p>
                <a:endParaRPr lang="en-US" sz="1350"/>
              </a:p>
            </p:txBody>
          </p:sp>
          <p:sp>
            <p:nvSpPr>
              <p:cNvPr id="43" name="Freeform: Shape 13">
                <a:extLst>
                  <a:ext uri="{FF2B5EF4-FFF2-40B4-BE49-F238E27FC236}">
                    <a16:creationId xmlns:a16="http://schemas.microsoft.com/office/drawing/2014/main" id="{4E63432A-BFC0-4760-991F-325148E0C7A3}"/>
                  </a:ext>
                </a:extLst>
              </p:cNvPr>
              <p:cNvSpPr/>
              <p:nvPr/>
            </p:nvSpPr>
            <p:spPr>
              <a:xfrm>
                <a:off x="7620190" y="2279999"/>
                <a:ext cx="428625" cy="428625"/>
              </a:xfrm>
              <a:custGeom>
                <a:avLst/>
                <a:gdLst>
                  <a:gd name="connsiteX0" fmla="*/ 437960 w 428625"/>
                  <a:gd name="connsiteY0" fmla="*/ 0 h 428625"/>
                  <a:gd name="connsiteX1" fmla="*/ 353187 w 428625"/>
                  <a:gd name="connsiteY1" fmla="*/ 201263 h 428625"/>
                  <a:gd name="connsiteX2" fmla="*/ 0 w 428625"/>
                  <a:gd name="connsiteY2" fmla="*/ 437960 h 428625"/>
                </a:gdLst>
                <a:ahLst/>
                <a:cxnLst>
                  <a:cxn ang="0">
                    <a:pos x="connsiteX0" y="connsiteY0"/>
                  </a:cxn>
                  <a:cxn ang="0">
                    <a:pos x="connsiteX1" y="connsiteY1"/>
                  </a:cxn>
                  <a:cxn ang="0">
                    <a:pos x="connsiteX2" y="connsiteY2"/>
                  </a:cxn>
                </a:cxnLst>
                <a:rect l="l" t="t" r="r" b="b"/>
                <a:pathLst>
                  <a:path w="428625" h="428625">
                    <a:moveTo>
                      <a:pt x="437960" y="0"/>
                    </a:moveTo>
                    <a:cubicBezTo>
                      <a:pt x="423148" y="71990"/>
                      <a:pt x="394345" y="140370"/>
                      <a:pt x="353187" y="201263"/>
                    </a:cubicBezTo>
                    <a:cubicBezTo>
                      <a:pt x="270929" y="323298"/>
                      <a:pt x="144142" y="408261"/>
                      <a:pt x="0" y="437960"/>
                    </a:cubicBezTo>
                  </a:path>
                </a:pathLst>
              </a:custGeom>
              <a:noFill/>
              <a:ln w="9525" cap="rnd">
                <a:solidFill>
                  <a:schemeClr val="accent1"/>
                </a:solidFill>
                <a:prstDash val="solid"/>
                <a:round/>
              </a:ln>
            </p:spPr>
            <p:txBody>
              <a:bodyPr rtlCol="0" anchor="ctr"/>
              <a:lstStyle/>
              <a:p>
                <a:endParaRPr lang="en-US" sz="1350"/>
              </a:p>
            </p:txBody>
          </p:sp>
          <p:sp>
            <p:nvSpPr>
              <p:cNvPr id="44" name="Freeform: Shape 14">
                <a:extLst>
                  <a:ext uri="{FF2B5EF4-FFF2-40B4-BE49-F238E27FC236}">
                    <a16:creationId xmlns:a16="http://schemas.microsoft.com/office/drawing/2014/main" id="{2CED1F6E-FAE1-4E45-A168-7DB4CBA14356}"/>
                  </a:ext>
                </a:extLst>
              </p:cNvPr>
              <p:cNvSpPr/>
              <p:nvPr/>
            </p:nvSpPr>
            <p:spPr>
              <a:xfrm>
                <a:off x="7905083" y="2564511"/>
                <a:ext cx="38100" cy="38100"/>
              </a:xfrm>
              <a:custGeom>
                <a:avLst/>
                <a:gdLst>
                  <a:gd name="connsiteX0" fmla="*/ 0 w 38100"/>
                  <a:gd name="connsiteY0" fmla="*/ 0 h 38100"/>
                  <a:gd name="connsiteX1" fmla="*/ 45720 w 38100"/>
                  <a:gd name="connsiteY1" fmla="*/ 45720 h 38100"/>
                </a:gdLst>
                <a:ahLst/>
                <a:cxnLst>
                  <a:cxn ang="0">
                    <a:pos x="connsiteX0" y="connsiteY0"/>
                  </a:cxn>
                  <a:cxn ang="0">
                    <a:pos x="connsiteX1" y="connsiteY1"/>
                  </a:cxn>
                </a:cxnLst>
                <a:rect l="l" t="t" r="r" b="b"/>
                <a:pathLst>
                  <a:path w="38100" h="38100">
                    <a:moveTo>
                      <a:pt x="0" y="0"/>
                    </a:moveTo>
                    <a:lnTo>
                      <a:pt x="45720" y="45720"/>
                    </a:lnTo>
                  </a:path>
                </a:pathLst>
              </a:custGeom>
              <a:ln w="9525" cap="rnd">
                <a:solidFill>
                  <a:schemeClr val="accent1"/>
                </a:solidFill>
                <a:prstDash val="solid"/>
                <a:round/>
              </a:ln>
            </p:spPr>
            <p:txBody>
              <a:bodyPr rtlCol="0" anchor="ctr"/>
              <a:lstStyle/>
              <a:p>
                <a:endParaRPr lang="en-US" sz="1350"/>
              </a:p>
            </p:txBody>
          </p:sp>
          <p:sp>
            <p:nvSpPr>
              <p:cNvPr id="45" name="Freeform: Shape 15">
                <a:extLst>
                  <a:ext uri="{FF2B5EF4-FFF2-40B4-BE49-F238E27FC236}">
                    <a16:creationId xmlns:a16="http://schemas.microsoft.com/office/drawing/2014/main" id="{B7D371E9-BF9B-42B1-B4C7-CA12DA10A705}"/>
                  </a:ext>
                </a:extLst>
              </p:cNvPr>
              <p:cNvSpPr/>
              <p:nvPr/>
            </p:nvSpPr>
            <p:spPr>
              <a:xfrm>
                <a:off x="6955727" y="1614964"/>
                <a:ext cx="428625" cy="438150"/>
              </a:xfrm>
              <a:custGeom>
                <a:avLst/>
                <a:gdLst>
                  <a:gd name="connsiteX0" fmla="*/ 0 w 428625"/>
                  <a:gd name="connsiteY0" fmla="*/ 438150 h 438150"/>
                  <a:gd name="connsiteX1" fmla="*/ 332327 w 428625"/>
                  <a:gd name="connsiteY1" fmla="*/ 32861 h 438150"/>
                  <a:gd name="connsiteX2" fmla="*/ 437959 w 428625"/>
                  <a:gd name="connsiteY2" fmla="*/ 0 h 438150"/>
                </a:gdLst>
                <a:ahLst/>
                <a:cxnLst>
                  <a:cxn ang="0">
                    <a:pos x="connsiteX0" y="connsiteY0"/>
                  </a:cxn>
                  <a:cxn ang="0">
                    <a:pos x="connsiteX1" y="connsiteY1"/>
                  </a:cxn>
                  <a:cxn ang="0">
                    <a:pos x="connsiteX2" y="connsiteY2"/>
                  </a:cxn>
                </a:cxnLst>
                <a:rect l="l" t="t" r="r" b="b"/>
                <a:pathLst>
                  <a:path w="428625" h="438150">
                    <a:moveTo>
                      <a:pt x="0" y="438150"/>
                    </a:moveTo>
                    <a:cubicBezTo>
                      <a:pt x="37319" y="256593"/>
                      <a:pt x="161601" y="105030"/>
                      <a:pt x="332327" y="32861"/>
                    </a:cubicBezTo>
                    <a:cubicBezTo>
                      <a:pt x="366360" y="18419"/>
                      <a:pt x="401745" y="7411"/>
                      <a:pt x="437959" y="0"/>
                    </a:cubicBezTo>
                  </a:path>
                </a:pathLst>
              </a:custGeom>
              <a:noFill/>
              <a:ln w="9525" cap="rnd">
                <a:solidFill>
                  <a:schemeClr val="accent1"/>
                </a:solidFill>
                <a:prstDash val="solid"/>
                <a:round/>
              </a:ln>
            </p:spPr>
            <p:txBody>
              <a:bodyPr rtlCol="0" anchor="ctr"/>
              <a:lstStyle/>
              <a:p>
                <a:endParaRPr lang="en-US" sz="1350"/>
              </a:p>
            </p:txBody>
          </p:sp>
          <p:sp>
            <p:nvSpPr>
              <p:cNvPr id="46" name="Freeform: Shape 16">
                <a:extLst>
                  <a:ext uri="{FF2B5EF4-FFF2-40B4-BE49-F238E27FC236}">
                    <a16:creationId xmlns:a16="http://schemas.microsoft.com/office/drawing/2014/main" id="{747621F9-B2EA-44C2-9EE8-7F0DD3ABCC71}"/>
                  </a:ext>
                </a:extLst>
              </p:cNvPr>
              <p:cNvSpPr/>
              <p:nvPr/>
            </p:nvSpPr>
            <p:spPr>
              <a:xfrm>
                <a:off x="7063454" y="1722882"/>
                <a:ext cx="38100" cy="38100"/>
              </a:xfrm>
              <a:custGeom>
                <a:avLst/>
                <a:gdLst>
                  <a:gd name="connsiteX0" fmla="*/ 0 w 38100"/>
                  <a:gd name="connsiteY0" fmla="*/ 0 h 38100"/>
                  <a:gd name="connsiteX1" fmla="*/ 45720 w 38100"/>
                  <a:gd name="connsiteY1" fmla="*/ 45720 h 38100"/>
                </a:gdLst>
                <a:ahLst/>
                <a:cxnLst>
                  <a:cxn ang="0">
                    <a:pos x="connsiteX0" y="connsiteY0"/>
                  </a:cxn>
                  <a:cxn ang="0">
                    <a:pos x="connsiteX1" y="connsiteY1"/>
                  </a:cxn>
                </a:cxnLst>
                <a:rect l="l" t="t" r="r" b="b"/>
                <a:pathLst>
                  <a:path w="38100" h="38100">
                    <a:moveTo>
                      <a:pt x="0" y="0"/>
                    </a:moveTo>
                    <a:lnTo>
                      <a:pt x="45720" y="45720"/>
                    </a:lnTo>
                  </a:path>
                </a:pathLst>
              </a:custGeom>
              <a:ln w="9525" cap="rnd">
                <a:solidFill>
                  <a:schemeClr val="accent1"/>
                </a:solidFill>
                <a:prstDash val="solid"/>
                <a:round/>
              </a:ln>
            </p:spPr>
            <p:txBody>
              <a:bodyPr rtlCol="0" anchor="ctr"/>
              <a:lstStyle/>
              <a:p>
                <a:endParaRPr lang="en-US" sz="1350"/>
              </a:p>
            </p:txBody>
          </p:sp>
          <p:sp>
            <p:nvSpPr>
              <p:cNvPr id="47" name="Freeform: Shape 17">
                <a:extLst>
                  <a:ext uri="{FF2B5EF4-FFF2-40B4-BE49-F238E27FC236}">
                    <a16:creationId xmlns:a16="http://schemas.microsoft.com/office/drawing/2014/main" id="{620A60C3-340A-4C86-822B-AF72A6894229}"/>
                  </a:ext>
                </a:extLst>
              </p:cNvPr>
              <p:cNvSpPr/>
              <p:nvPr/>
            </p:nvSpPr>
            <p:spPr>
              <a:xfrm>
                <a:off x="7538561" y="1985200"/>
                <a:ext cx="142875" cy="142875"/>
              </a:xfrm>
              <a:custGeom>
                <a:avLst/>
                <a:gdLst>
                  <a:gd name="connsiteX0" fmla="*/ 121539 w 142875"/>
                  <a:gd name="connsiteY0" fmla="*/ 149828 h 142875"/>
                  <a:gd name="connsiteX1" fmla="*/ 112490 w 142875"/>
                  <a:gd name="connsiteY1" fmla="*/ 120587 h 142875"/>
                  <a:gd name="connsiteX2" fmla="*/ 29337 w 142875"/>
                  <a:gd name="connsiteY2" fmla="*/ 37433 h 142875"/>
                  <a:gd name="connsiteX3" fmla="*/ 0 w 142875"/>
                  <a:gd name="connsiteY3" fmla="*/ 27908 h 142875"/>
                  <a:gd name="connsiteX4" fmla="*/ 5810 w 142875"/>
                  <a:gd name="connsiteY4" fmla="*/ 0 h 142875"/>
                  <a:gd name="connsiteX5" fmla="*/ 40481 w 142875"/>
                  <a:gd name="connsiteY5" fmla="*/ 10763 h 142875"/>
                  <a:gd name="connsiteX6" fmla="*/ 71914 w 142875"/>
                  <a:gd name="connsiteY6" fmla="*/ 27718 h 142875"/>
                  <a:gd name="connsiteX7" fmla="*/ 121729 w 142875"/>
                  <a:gd name="connsiteY7" fmla="*/ 77629 h 142875"/>
                  <a:gd name="connsiteX8" fmla="*/ 138779 w 142875"/>
                  <a:gd name="connsiteY8" fmla="*/ 109061 h 142875"/>
                  <a:gd name="connsiteX9" fmla="*/ 149542 w 142875"/>
                  <a:gd name="connsiteY9" fmla="*/ 143732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2875" h="142875">
                    <a:moveTo>
                      <a:pt x="121539" y="149828"/>
                    </a:moveTo>
                    <a:cubicBezTo>
                      <a:pt x="119519" y="139798"/>
                      <a:pt x="116491" y="129997"/>
                      <a:pt x="112490" y="120587"/>
                    </a:cubicBezTo>
                    <a:cubicBezTo>
                      <a:pt x="96669" y="83087"/>
                      <a:pt x="66837" y="53254"/>
                      <a:pt x="29337" y="37433"/>
                    </a:cubicBezTo>
                    <a:cubicBezTo>
                      <a:pt x="19898" y="33299"/>
                      <a:pt x="10068" y="30109"/>
                      <a:pt x="0" y="27908"/>
                    </a:cubicBezTo>
                    <a:lnTo>
                      <a:pt x="5810" y="0"/>
                    </a:lnTo>
                    <a:cubicBezTo>
                      <a:pt x="17707" y="2398"/>
                      <a:pt x="29318" y="6005"/>
                      <a:pt x="40481" y="10763"/>
                    </a:cubicBezTo>
                    <a:cubicBezTo>
                      <a:pt x="51492" y="15373"/>
                      <a:pt x="62017" y="21050"/>
                      <a:pt x="71914" y="27718"/>
                    </a:cubicBezTo>
                    <a:cubicBezTo>
                      <a:pt x="91516" y="41062"/>
                      <a:pt x="108423" y="57998"/>
                      <a:pt x="121729" y="77629"/>
                    </a:cubicBezTo>
                    <a:cubicBezTo>
                      <a:pt x="128426" y="87525"/>
                      <a:pt x="134140" y="98050"/>
                      <a:pt x="138779" y="109061"/>
                    </a:cubicBezTo>
                    <a:cubicBezTo>
                      <a:pt x="143542" y="120225"/>
                      <a:pt x="147142" y="131836"/>
                      <a:pt x="149542" y="143732"/>
                    </a:cubicBezTo>
                    <a:close/>
                  </a:path>
                </a:pathLst>
              </a:custGeom>
              <a:solidFill>
                <a:schemeClr val="tx1">
                  <a:lumMod val="85000"/>
                  <a:lumOff val="15000"/>
                </a:schemeClr>
              </a:solidFill>
              <a:ln w="9525" cap="flat">
                <a:noFill/>
                <a:prstDash val="solid"/>
                <a:miter/>
              </a:ln>
            </p:spPr>
            <p:txBody>
              <a:bodyPr rtlCol="0" anchor="ctr"/>
              <a:lstStyle/>
              <a:p>
                <a:endParaRPr lang="en-US" sz="1350"/>
              </a:p>
            </p:txBody>
          </p:sp>
          <p:sp>
            <p:nvSpPr>
              <p:cNvPr id="48" name="Freeform: Shape 18">
                <a:extLst>
                  <a:ext uri="{FF2B5EF4-FFF2-40B4-BE49-F238E27FC236}">
                    <a16:creationId xmlns:a16="http://schemas.microsoft.com/office/drawing/2014/main" id="{D383CE15-716F-4F2E-BAB7-3E710EA7B470}"/>
                  </a:ext>
                </a:extLst>
              </p:cNvPr>
              <p:cNvSpPr/>
              <p:nvPr/>
            </p:nvSpPr>
            <p:spPr>
              <a:xfrm>
                <a:off x="7326059" y="2198084"/>
                <a:ext cx="142875" cy="142875"/>
              </a:xfrm>
              <a:custGeom>
                <a:avLst/>
                <a:gdLst>
                  <a:gd name="connsiteX0" fmla="*/ 50387 w 142875"/>
                  <a:gd name="connsiteY0" fmla="*/ 99155 h 142875"/>
                  <a:gd name="connsiteX1" fmla="*/ 27813 w 142875"/>
                  <a:gd name="connsiteY1" fmla="*/ 71819 h 142875"/>
                  <a:gd name="connsiteX2" fmla="*/ 10763 w 142875"/>
                  <a:gd name="connsiteY2" fmla="*/ 40386 h 142875"/>
                  <a:gd name="connsiteX3" fmla="*/ 0 w 142875"/>
                  <a:gd name="connsiteY3" fmla="*/ 5715 h 142875"/>
                  <a:gd name="connsiteX4" fmla="*/ 28003 w 142875"/>
                  <a:gd name="connsiteY4" fmla="*/ 0 h 142875"/>
                  <a:gd name="connsiteX5" fmla="*/ 93726 w 142875"/>
                  <a:gd name="connsiteY5" fmla="*/ 98012 h 142875"/>
                  <a:gd name="connsiteX6" fmla="*/ 120301 w 142875"/>
                  <a:gd name="connsiteY6" fmla="*/ 112395 h 142875"/>
                  <a:gd name="connsiteX7" fmla="*/ 149542 w 142875"/>
                  <a:gd name="connsiteY7" fmla="*/ 121920 h 142875"/>
                  <a:gd name="connsiteX8" fmla="*/ 143827 w 142875"/>
                  <a:gd name="connsiteY8" fmla="*/ 149923 h 142875"/>
                  <a:gd name="connsiteX9" fmla="*/ 77724 w 142875"/>
                  <a:gd name="connsiteY9" fmla="*/ 122111 h 142875"/>
                  <a:gd name="connsiteX10" fmla="*/ 50387 w 142875"/>
                  <a:gd name="connsiteY10" fmla="*/ 99155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2875" h="142875">
                    <a:moveTo>
                      <a:pt x="50387" y="99155"/>
                    </a:moveTo>
                    <a:cubicBezTo>
                      <a:pt x="42043" y="90754"/>
                      <a:pt x="34480" y="81601"/>
                      <a:pt x="27813" y="71819"/>
                    </a:cubicBezTo>
                    <a:cubicBezTo>
                      <a:pt x="21145" y="61903"/>
                      <a:pt x="15440" y="51378"/>
                      <a:pt x="10763" y="40386"/>
                    </a:cubicBezTo>
                    <a:cubicBezTo>
                      <a:pt x="6086" y="29194"/>
                      <a:pt x="2486" y="17583"/>
                      <a:pt x="0" y="5715"/>
                    </a:cubicBezTo>
                    <a:lnTo>
                      <a:pt x="28003" y="0"/>
                    </a:lnTo>
                    <a:cubicBezTo>
                      <a:pt x="36281" y="39996"/>
                      <a:pt x="59864" y="75171"/>
                      <a:pt x="93726" y="98012"/>
                    </a:cubicBezTo>
                    <a:cubicBezTo>
                      <a:pt x="102098" y="103661"/>
                      <a:pt x="110995" y="108471"/>
                      <a:pt x="120301" y="112395"/>
                    </a:cubicBezTo>
                    <a:cubicBezTo>
                      <a:pt x="129711" y="116519"/>
                      <a:pt x="139512" y="119701"/>
                      <a:pt x="149542" y="121920"/>
                    </a:cubicBezTo>
                    <a:lnTo>
                      <a:pt x="143827" y="149923"/>
                    </a:lnTo>
                    <a:cubicBezTo>
                      <a:pt x="120215" y="144961"/>
                      <a:pt x="97774" y="135522"/>
                      <a:pt x="77724" y="122111"/>
                    </a:cubicBezTo>
                    <a:cubicBezTo>
                      <a:pt x="67923" y="115319"/>
                      <a:pt x="58769" y="107633"/>
                      <a:pt x="50387" y="99155"/>
                    </a:cubicBezTo>
                    <a:close/>
                  </a:path>
                </a:pathLst>
              </a:custGeom>
              <a:solidFill>
                <a:schemeClr val="tx1">
                  <a:lumMod val="85000"/>
                  <a:lumOff val="15000"/>
                </a:schemeClr>
              </a:solidFill>
              <a:ln w="9525" cap="flat">
                <a:noFill/>
                <a:prstDash val="solid"/>
                <a:miter/>
              </a:ln>
            </p:spPr>
            <p:txBody>
              <a:bodyPr rtlCol="0" anchor="ctr"/>
              <a:lstStyle/>
              <a:p>
                <a:endParaRPr lang="en-US" sz="1350"/>
              </a:p>
            </p:txBody>
          </p:sp>
          <p:sp>
            <p:nvSpPr>
              <p:cNvPr id="49" name="Freeform: Shape 19">
                <a:extLst>
                  <a:ext uri="{FF2B5EF4-FFF2-40B4-BE49-F238E27FC236}">
                    <a16:creationId xmlns:a16="http://schemas.microsoft.com/office/drawing/2014/main" id="{614BD999-5E43-415E-A93F-9F1FEEC12B59}"/>
                  </a:ext>
                </a:extLst>
              </p:cNvPr>
              <p:cNvSpPr/>
              <p:nvPr/>
            </p:nvSpPr>
            <p:spPr>
              <a:xfrm>
                <a:off x="7538561" y="2197703"/>
                <a:ext cx="142875" cy="142875"/>
              </a:xfrm>
              <a:custGeom>
                <a:avLst/>
                <a:gdLst>
                  <a:gd name="connsiteX0" fmla="*/ 5810 w 142875"/>
                  <a:gd name="connsiteY0" fmla="*/ 149923 h 142875"/>
                  <a:gd name="connsiteX1" fmla="*/ 0 w 142875"/>
                  <a:gd name="connsiteY1" fmla="*/ 121920 h 142875"/>
                  <a:gd name="connsiteX2" fmla="*/ 29337 w 142875"/>
                  <a:gd name="connsiteY2" fmla="*/ 112395 h 142875"/>
                  <a:gd name="connsiteX3" fmla="*/ 55912 w 142875"/>
                  <a:gd name="connsiteY3" fmla="*/ 98012 h 142875"/>
                  <a:gd name="connsiteX4" fmla="*/ 78962 w 142875"/>
                  <a:gd name="connsiteY4" fmla="*/ 78962 h 142875"/>
                  <a:gd name="connsiteX5" fmla="*/ 112490 w 142875"/>
                  <a:gd name="connsiteY5" fmla="*/ 29242 h 142875"/>
                  <a:gd name="connsiteX6" fmla="*/ 121539 w 142875"/>
                  <a:gd name="connsiteY6" fmla="*/ 0 h 142875"/>
                  <a:gd name="connsiteX7" fmla="*/ 149542 w 142875"/>
                  <a:gd name="connsiteY7" fmla="*/ 5715 h 142875"/>
                  <a:gd name="connsiteX8" fmla="*/ 138589 w 142875"/>
                  <a:gd name="connsiteY8" fmla="*/ 40672 h 142875"/>
                  <a:gd name="connsiteX9" fmla="*/ 121539 w 142875"/>
                  <a:gd name="connsiteY9" fmla="*/ 72104 h 142875"/>
                  <a:gd name="connsiteX10" fmla="*/ 71723 w 142875"/>
                  <a:gd name="connsiteY10" fmla="*/ 122015 h 142875"/>
                  <a:gd name="connsiteX11" fmla="*/ 40291 w 142875"/>
                  <a:gd name="connsiteY11" fmla="*/ 138970 h 142875"/>
                  <a:gd name="connsiteX12" fmla="*/ 5810 w 142875"/>
                  <a:gd name="connsiteY12" fmla="*/ 14992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2875" h="142875">
                    <a:moveTo>
                      <a:pt x="5810" y="149923"/>
                    </a:moveTo>
                    <a:lnTo>
                      <a:pt x="0" y="121920"/>
                    </a:lnTo>
                    <a:cubicBezTo>
                      <a:pt x="10068" y="119720"/>
                      <a:pt x="19898" y="116529"/>
                      <a:pt x="29337" y="112395"/>
                    </a:cubicBezTo>
                    <a:cubicBezTo>
                      <a:pt x="38633" y="108452"/>
                      <a:pt x="47530" y="103641"/>
                      <a:pt x="55912" y="98012"/>
                    </a:cubicBezTo>
                    <a:cubicBezTo>
                      <a:pt x="64160" y="92383"/>
                      <a:pt x="71876" y="86001"/>
                      <a:pt x="78962" y="78962"/>
                    </a:cubicBezTo>
                    <a:cubicBezTo>
                      <a:pt x="93269" y="64732"/>
                      <a:pt x="104660" y="47844"/>
                      <a:pt x="112490" y="29242"/>
                    </a:cubicBezTo>
                    <a:cubicBezTo>
                      <a:pt x="116491" y="19831"/>
                      <a:pt x="119519" y="10030"/>
                      <a:pt x="121539" y="0"/>
                    </a:cubicBezTo>
                    <a:lnTo>
                      <a:pt x="149542" y="5715"/>
                    </a:lnTo>
                    <a:cubicBezTo>
                      <a:pt x="147104" y="17716"/>
                      <a:pt x="143427" y="29423"/>
                      <a:pt x="138589" y="40672"/>
                    </a:cubicBezTo>
                    <a:cubicBezTo>
                      <a:pt x="133950" y="51683"/>
                      <a:pt x="128235" y="62208"/>
                      <a:pt x="121539" y="72104"/>
                    </a:cubicBezTo>
                    <a:cubicBezTo>
                      <a:pt x="108299" y="91792"/>
                      <a:pt x="91383" y="108737"/>
                      <a:pt x="71723" y="122015"/>
                    </a:cubicBezTo>
                    <a:cubicBezTo>
                      <a:pt x="61827" y="128683"/>
                      <a:pt x="51302" y="134360"/>
                      <a:pt x="40291" y="138970"/>
                    </a:cubicBezTo>
                    <a:cubicBezTo>
                      <a:pt x="29185" y="143742"/>
                      <a:pt x="17631" y="147409"/>
                      <a:pt x="5810" y="149923"/>
                    </a:cubicBezTo>
                    <a:close/>
                  </a:path>
                </a:pathLst>
              </a:custGeom>
              <a:solidFill>
                <a:schemeClr val="accent1"/>
              </a:solidFill>
              <a:ln w="9525" cap="flat">
                <a:noFill/>
                <a:prstDash val="solid"/>
                <a:miter/>
              </a:ln>
            </p:spPr>
            <p:txBody>
              <a:bodyPr rtlCol="0" anchor="ctr"/>
              <a:lstStyle/>
              <a:p>
                <a:endParaRPr lang="en-US" sz="1350"/>
              </a:p>
            </p:txBody>
          </p:sp>
          <p:sp>
            <p:nvSpPr>
              <p:cNvPr id="50" name="Freeform: Shape 20">
                <a:extLst>
                  <a:ext uri="{FF2B5EF4-FFF2-40B4-BE49-F238E27FC236}">
                    <a16:creationId xmlns:a16="http://schemas.microsoft.com/office/drawing/2014/main" id="{B67DCEDB-C7D8-4425-A27B-CC0F5F40083A}"/>
                  </a:ext>
                </a:extLst>
              </p:cNvPr>
              <p:cNvSpPr/>
              <p:nvPr/>
            </p:nvSpPr>
            <p:spPr>
              <a:xfrm>
                <a:off x="7326059" y="1985581"/>
                <a:ext cx="142875" cy="142875"/>
              </a:xfrm>
              <a:custGeom>
                <a:avLst/>
                <a:gdLst>
                  <a:gd name="connsiteX0" fmla="*/ 0 w 142875"/>
                  <a:gd name="connsiteY0" fmla="*/ 143732 h 142875"/>
                  <a:gd name="connsiteX1" fmla="*/ 10763 w 142875"/>
                  <a:gd name="connsiteY1" fmla="*/ 109061 h 142875"/>
                  <a:gd name="connsiteX2" fmla="*/ 27813 w 142875"/>
                  <a:gd name="connsiteY2" fmla="*/ 77629 h 142875"/>
                  <a:gd name="connsiteX3" fmla="*/ 50387 w 142875"/>
                  <a:gd name="connsiteY3" fmla="*/ 50292 h 142875"/>
                  <a:gd name="connsiteX4" fmla="*/ 77724 w 142875"/>
                  <a:gd name="connsiteY4" fmla="*/ 27813 h 142875"/>
                  <a:gd name="connsiteX5" fmla="*/ 109156 w 142875"/>
                  <a:gd name="connsiteY5" fmla="*/ 10763 h 142875"/>
                  <a:gd name="connsiteX6" fmla="*/ 143827 w 142875"/>
                  <a:gd name="connsiteY6" fmla="*/ 0 h 142875"/>
                  <a:gd name="connsiteX7" fmla="*/ 149542 w 142875"/>
                  <a:gd name="connsiteY7" fmla="*/ 27908 h 142875"/>
                  <a:gd name="connsiteX8" fmla="*/ 120301 w 142875"/>
                  <a:gd name="connsiteY8" fmla="*/ 37433 h 142875"/>
                  <a:gd name="connsiteX9" fmla="*/ 93726 w 142875"/>
                  <a:gd name="connsiteY9" fmla="*/ 51816 h 142875"/>
                  <a:gd name="connsiteX10" fmla="*/ 70580 w 142875"/>
                  <a:gd name="connsiteY10" fmla="*/ 70866 h 142875"/>
                  <a:gd name="connsiteX11" fmla="*/ 51530 w 142875"/>
                  <a:gd name="connsiteY11" fmla="*/ 94012 h 142875"/>
                  <a:gd name="connsiteX12" fmla="*/ 28003 w 142875"/>
                  <a:gd name="connsiteY12" fmla="*/ 149828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2875" h="142875">
                    <a:moveTo>
                      <a:pt x="0" y="143732"/>
                    </a:moveTo>
                    <a:cubicBezTo>
                      <a:pt x="2486" y="131864"/>
                      <a:pt x="6086" y="120253"/>
                      <a:pt x="10763" y="109061"/>
                    </a:cubicBezTo>
                    <a:cubicBezTo>
                      <a:pt x="15440" y="98069"/>
                      <a:pt x="21155" y="87544"/>
                      <a:pt x="27813" y="77629"/>
                    </a:cubicBezTo>
                    <a:cubicBezTo>
                      <a:pt x="34480" y="67847"/>
                      <a:pt x="42043" y="58693"/>
                      <a:pt x="50387" y="50292"/>
                    </a:cubicBezTo>
                    <a:cubicBezTo>
                      <a:pt x="58769" y="41958"/>
                      <a:pt x="67923" y="34423"/>
                      <a:pt x="77724" y="27813"/>
                    </a:cubicBezTo>
                    <a:cubicBezTo>
                      <a:pt x="87592" y="21079"/>
                      <a:pt x="98126" y="15364"/>
                      <a:pt x="109156" y="10763"/>
                    </a:cubicBezTo>
                    <a:cubicBezTo>
                      <a:pt x="120320" y="6005"/>
                      <a:pt x="131931" y="2398"/>
                      <a:pt x="143827" y="0"/>
                    </a:cubicBezTo>
                    <a:lnTo>
                      <a:pt x="149542" y="27908"/>
                    </a:lnTo>
                    <a:cubicBezTo>
                      <a:pt x="139512" y="30128"/>
                      <a:pt x="129711" y="33309"/>
                      <a:pt x="120301" y="37433"/>
                    </a:cubicBezTo>
                    <a:cubicBezTo>
                      <a:pt x="110995" y="41358"/>
                      <a:pt x="102098" y="46168"/>
                      <a:pt x="93726" y="51816"/>
                    </a:cubicBezTo>
                    <a:cubicBezTo>
                      <a:pt x="85430" y="57426"/>
                      <a:pt x="77676" y="63798"/>
                      <a:pt x="70580" y="70866"/>
                    </a:cubicBezTo>
                    <a:cubicBezTo>
                      <a:pt x="63541" y="77981"/>
                      <a:pt x="57159" y="85735"/>
                      <a:pt x="51530" y="94012"/>
                    </a:cubicBezTo>
                    <a:cubicBezTo>
                      <a:pt x="40157" y="110928"/>
                      <a:pt x="32166" y="129883"/>
                      <a:pt x="28003" y="149828"/>
                    </a:cubicBezTo>
                    <a:close/>
                  </a:path>
                </a:pathLst>
              </a:custGeom>
              <a:solidFill>
                <a:schemeClr val="accent1"/>
              </a:solidFill>
              <a:ln w="9525" cap="flat">
                <a:noFill/>
                <a:prstDash val="solid"/>
                <a:miter/>
              </a:ln>
            </p:spPr>
            <p:txBody>
              <a:bodyPr rtlCol="0" anchor="ctr"/>
              <a:lstStyle/>
              <a:p>
                <a:endParaRPr lang="en-US" sz="1350"/>
              </a:p>
            </p:txBody>
          </p:sp>
          <p:sp>
            <p:nvSpPr>
              <p:cNvPr id="51" name="Freeform: Shape 21">
                <a:extLst>
                  <a:ext uri="{FF2B5EF4-FFF2-40B4-BE49-F238E27FC236}">
                    <a16:creationId xmlns:a16="http://schemas.microsoft.com/office/drawing/2014/main" id="{56ACE03B-979D-40BB-9C56-2C48259BF995}"/>
                  </a:ext>
                </a:extLst>
              </p:cNvPr>
              <p:cNvSpPr/>
              <p:nvPr/>
            </p:nvSpPr>
            <p:spPr>
              <a:xfrm>
                <a:off x="7021449" y="1680686"/>
                <a:ext cx="457200" cy="457200"/>
              </a:xfrm>
              <a:custGeom>
                <a:avLst/>
                <a:gdLst>
                  <a:gd name="connsiteX0" fmla="*/ 465201 w 457200"/>
                  <a:gd name="connsiteY0" fmla="*/ 259271 h 457200"/>
                  <a:gd name="connsiteX1" fmla="*/ 465201 w 457200"/>
                  <a:gd name="connsiteY1" fmla="*/ 0 h 457200"/>
                  <a:gd name="connsiteX2" fmla="*/ 0 w 457200"/>
                  <a:gd name="connsiteY2" fmla="*/ 465201 h 457200"/>
                  <a:gd name="connsiteX3" fmla="*/ 259271 w 457200"/>
                  <a:gd name="connsiteY3" fmla="*/ 465201 h 457200"/>
                  <a:gd name="connsiteX4" fmla="*/ 465201 w 457200"/>
                  <a:gd name="connsiteY4" fmla="*/ 259271 h 457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 h="457200">
                    <a:moveTo>
                      <a:pt x="465201" y="259271"/>
                    </a:moveTo>
                    <a:lnTo>
                      <a:pt x="465201" y="0"/>
                    </a:lnTo>
                    <a:cubicBezTo>
                      <a:pt x="208407" y="315"/>
                      <a:pt x="314" y="208408"/>
                      <a:pt x="0" y="465201"/>
                    </a:cubicBezTo>
                    <a:lnTo>
                      <a:pt x="259271" y="465201"/>
                    </a:lnTo>
                    <a:cubicBezTo>
                      <a:pt x="269281" y="355883"/>
                      <a:pt x="355883" y="269285"/>
                      <a:pt x="465201" y="259271"/>
                    </a:cubicBezTo>
                    <a:close/>
                  </a:path>
                </a:pathLst>
              </a:custGeom>
              <a:solidFill>
                <a:schemeClr val="accent1"/>
              </a:solidFill>
              <a:ln w="9525" cap="flat">
                <a:noFill/>
                <a:prstDash val="solid"/>
                <a:miter/>
              </a:ln>
            </p:spPr>
            <p:txBody>
              <a:bodyPr rtlCol="0" anchor="ctr"/>
              <a:lstStyle/>
              <a:p>
                <a:endParaRPr lang="en-US" sz="1350"/>
              </a:p>
            </p:txBody>
          </p:sp>
          <p:sp>
            <p:nvSpPr>
              <p:cNvPr id="52" name="Freeform: Shape 22">
                <a:extLst>
                  <a:ext uri="{FF2B5EF4-FFF2-40B4-BE49-F238E27FC236}">
                    <a16:creationId xmlns:a16="http://schemas.microsoft.com/office/drawing/2014/main" id="{5F8BFEA2-2789-4164-A2BD-7D0A0E545B66}"/>
                  </a:ext>
                </a:extLst>
              </p:cNvPr>
              <p:cNvSpPr/>
              <p:nvPr/>
            </p:nvSpPr>
            <p:spPr>
              <a:xfrm>
                <a:off x="7021259" y="2187226"/>
                <a:ext cx="457200" cy="457200"/>
              </a:xfrm>
              <a:custGeom>
                <a:avLst/>
                <a:gdLst>
                  <a:gd name="connsiteX0" fmla="*/ 259270 w 457200"/>
                  <a:gd name="connsiteY0" fmla="*/ 0 h 457200"/>
                  <a:gd name="connsiteX1" fmla="*/ 0 w 457200"/>
                  <a:gd name="connsiteY1" fmla="*/ 0 h 457200"/>
                  <a:gd name="connsiteX2" fmla="*/ 465391 w 457200"/>
                  <a:gd name="connsiteY2" fmla="*/ 465201 h 457200"/>
                  <a:gd name="connsiteX3" fmla="*/ 465391 w 457200"/>
                  <a:gd name="connsiteY3" fmla="*/ 205931 h 457200"/>
                  <a:gd name="connsiteX4" fmla="*/ 259461 w 457200"/>
                  <a:gd name="connsiteY4" fmla="*/ 0 h 457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 h="457200">
                    <a:moveTo>
                      <a:pt x="259270" y="0"/>
                    </a:moveTo>
                    <a:lnTo>
                      <a:pt x="0" y="0"/>
                    </a:lnTo>
                    <a:cubicBezTo>
                      <a:pt x="267" y="256889"/>
                      <a:pt x="208502" y="465039"/>
                      <a:pt x="465391" y="465201"/>
                    </a:cubicBezTo>
                    <a:lnTo>
                      <a:pt x="465391" y="205931"/>
                    </a:lnTo>
                    <a:cubicBezTo>
                      <a:pt x="356073" y="195920"/>
                      <a:pt x="269472" y="109318"/>
                      <a:pt x="259461" y="0"/>
                    </a:cubicBezTo>
                    <a:close/>
                  </a:path>
                </a:pathLst>
              </a:custGeom>
              <a:solidFill>
                <a:schemeClr val="tx1">
                  <a:lumMod val="85000"/>
                  <a:lumOff val="15000"/>
                </a:schemeClr>
              </a:solidFill>
              <a:ln w="9525" cap="flat">
                <a:noFill/>
                <a:prstDash val="solid"/>
                <a:miter/>
              </a:ln>
            </p:spPr>
            <p:txBody>
              <a:bodyPr rtlCol="0" anchor="ctr"/>
              <a:lstStyle/>
              <a:p>
                <a:endParaRPr lang="en-US" sz="1350"/>
              </a:p>
            </p:txBody>
          </p:sp>
          <p:sp>
            <p:nvSpPr>
              <p:cNvPr id="53" name="Freeform: Shape 23">
                <a:extLst>
                  <a:ext uri="{FF2B5EF4-FFF2-40B4-BE49-F238E27FC236}">
                    <a16:creationId xmlns:a16="http://schemas.microsoft.com/office/drawing/2014/main" id="{D3CCAD82-5605-495F-84AD-397824799D39}"/>
                  </a:ext>
                </a:extLst>
              </p:cNvPr>
              <p:cNvSpPr/>
              <p:nvPr/>
            </p:nvSpPr>
            <p:spPr>
              <a:xfrm>
                <a:off x="7527703" y="2187226"/>
                <a:ext cx="457200" cy="457200"/>
              </a:xfrm>
              <a:custGeom>
                <a:avLst/>
                <a:gdLst>
                  <a:gd name="connsiteX0" fmla="*/ 0 w 457200"/>
                  <a:gd name="connsiteY0" fmla="*/ 205931 h 457200"/>
                  <a:gd name="connsiteX1" fmla="*/ 0 w 457200"/>
                  <a:gd name="connsiteY1" fmla="*/ 465201 h 457200"/>
                  <a:gd name="connsiteX2" fmla="*/ 465201 w 457200"/>
                  <a:gd name="connsiteY2" fmla="*/ 0 h 457200"/>
                  <a:gd name="connsiteX3" fmla="*/ 205930 w 457200"/>
                  <a:gd name="connsiteY3" fmla="*/ 0 h 457200"/>
                  <a:gd name="connsiteX4" fmla="*/ 0 w 457200"/>
                  <a:gd name="connsiteY4" fmla="*/ 205931 h 457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 h="457200">
                    <a:moveTo>
                      <a:pt x="0" y="205931"/>
                    </a:moveTo>
                    <a:lnTo>
                      <a:pt x="0" y="465201"/>
                    </a:lnTo>
                    <a:cubicBezTo>
                      <a:pt x="256794" y="464887"/>
                      <a:pt x="464887" y="256794"/>
                      <a:pt x="465201" y="0"/>
                    </a:cubicBezTo>
                    <a:lnTo>
                      <a:pt x="205930" y="0"/>
                    </a:lnTo>
                    <a:cubicBezTo>
                      <a:pt x="196025" y="109366"/>
                      <a:pt x="109366" y="196025"/>
                      <a:pt x="0" y="205931"/>
                    </a:cubicBezTo>
                    <a:close/>
                  </a:path>
                </a:pathLst>
              </a:custGeom>
              <a:solidFill>
                <a:schemeClr val="accent1"/>
              </a:solidFill>
              <a:ln w="9525" cap="flat">
                <a:noFill/>
                <a:prstDash val="solid"/>
                <a:miter/>
              </a:ln>
            </p:spPr>
            <p:txBody>
              <a:bodyPr rtlCol="0" anchor="ctr"/>
              <a:lstStyle/>
              <a:p>
                <a:endParaRPr lang="en-US" sz="1350"/>
              </a:p>
            </p:txBody>
          </p:sp>
          <p:sp>
            <p:nvSpPr>
              <p:cNvPr id="54" name="Freeform: Shape 24">
                <a:extLst>
                  <a:ext uri="{FF2B5EF4-FFF2-40B4-BE49-F238E27FC236}">
                    <a16:creationId xmlns:a16="http://schemas.microsoft.com/office/drawing/2014/main" id="{816942C1-E8FF-4DC4-9BE9-5213FC4DA37A}"/>
                  </a:ext>
                </a:extLst>
              </p:cNvPr>
              <p:cNvSpPr/>
              <p:nvPr/>
            </p:nvSpPr>
            <p:spPr>
              <a:xfrm>
                <a:off x="7527703" y="1680686"/>
                <a:ext cx="457200" cy="457200"/>
              </a:xfrm>
              <a:custGeom>
                <a:avLst/>
                <a:gdLst>
                  <a:gd name="connsiteX0" fmla="*/ 205930 w 457200"/>
                  <a:gd name="connsiteY0" fmla="*/ 465201 h 457200"/>
                  <a:gd name="connsiteX1" fmla="*/ 465296 w 457200"/>
                  <a:gd name="connsiteY1" fmla="*/ 465201 h 457200"/>
                  <a:gd name="connsiteX2" fmla="*/ 0 w 457200"/>
                  <a:gd name="connsiteY2" fmla="*/ 0 h 457200"/>
                  <a:gd name="connsiteX3" fmla="*/ 0 w 457200"/>
                  <a:gd name="connsiteY3" fmla="*/ 259271 h 457200"/>
                  <a:gd name="connsiteX4" fmla="*/ 205835 w 457200"/>
                  <a:gd name="connsiteY4" fmla="*/ 465201 h 457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 h="457200">
                    <a:moveTo>
                      <a:pt x="205930" y="465201"/>
                    </a:moveTo>
                    <a:lnTo>
                      <a:pt x="465296" y="465201"/>
                    </a:lnTo>
                    <a:cubicBezTo>
                      <a:pt x="464982" y="208371"/>
                      <a:pt x="256832" y="263"/>
                      <a:pt x="0" y="0"/>
                    </a:cubicBezTo>
                    <a:lnTo>
                      <a:pt x="0" y="259271"/>
                    </a:lnTo>
                    <a:cubicBezTo>
                      <a:pt x="109309" y="269255"/>
                      <a:pt x="195901" y="355883"/>
                      <a:pt x="205835" y="465201"/>
                    </a:cubicBezTo>
                    <a:close/>
                  </a:path>
                </a:pathLst>
              </a:custGeom>
              <a:solidFill>
                <a:schemeClr val="tx1">
                  <a:lumMod val="85000"/>
                  <a:lumOff val="15000"/>
                </a:schemeClr>
              </a:solidFill>
              <a:ln w="9525" cap="flat">
                <a:noFill/>
                <a:prstDash val="solid"/>
                <a:miter/>
              </a:ln>
            </p:spPr>
            <p:txBody>
              <a:bodyPr rtlCol="0" anchor="ctr"/>
              <a:lstStyle/>
              <a:p>
                <a:endParaRPr lang="en-US" sz="1350"/>
              </a:p>
            </p:txBody>
          </p:sp>
          <p:sp>
            <p:nvSpPr>
              <p:cNvPr id="55" name="Freeform: Shape 33">
                <a:extLst>
                  <a:ext uri="{FF2B5EF4-FFF2-40B4-BE49-F238E27FC236}">
                    <a16:creationId xmlns:a16="http://schemas.microsoft.com/office/drawing/2014/main" id="{947AEF62-4717-4A48-8D46-C0EA9B3DA2CA}"/>
                  </a:ext>
                </a:extLst>
              </p:cNvPr>
              <p:cNvSpPr/>
              <p:nvPr/>
            </p:nvSpPr>
            <p:spPr>
              <a:xfrm>
                <a:off x="7925841" y="1547050"/>
                <a:ext cx="200025" cy="200025"/>
              </a:xfrm>
              <a:custGeom>
                <a:avLst/>
                <a:gdLst>
                  <a:gd name="connsiteX0" fmla="*/ 201175 w 200025"/>
                  <a:gd name="connsiteY0" fmla="*/ 171450 h 200025"/>
                  <a:gd name="connsiteX1" fmla="*/ 29725 w 200025"/>
                  <a:gd name="connsiteY1" fmla="*/ 159270 h 200025"/>
                  <a:gd name="connsiteX2" fmla="*/ 29725 w 200025"/>
                  <a:gd name="connsiteY2" fmla="*/ 0 h 200025"/>
                </a:gdLst>
                <a:ahLst/>
                <a:cxnLst>
                  <a:cxn ang="0">
                    <a:pos x="connsiteX0" y="connsiteY0"/>
                  </a:cxn>
                  <a:cxn ang="0">
                    <a:pos x="connsiteX1" y="connsiteY1"/>
                  </a:cxn>
                  <a:cxn ang="0">
                    <a:pos x="connsiteX2" y="connsiteY2"/>
                  </a:cxn>
                </a:cxnLst>
                <a:rect l="l" t="t" r="r" b="b"/>
                <a:pathLst>
                  <a:path w="200025" h="200025">
                    <a:moveTo>
                      <a:pt x="201175" y="171450"/>
                    </a:moveTo>
                    <a:cubicBezTo>
                      <a:pt x="150464" y="215431"/>
                      <a:pt x="73702" y="209978"/>
                      <a:pt x="29725" y="159270"/>
                    </a:cubicBezTo>
                    <a:cubicBezTo>
                      <a:pt x="-9908" y="113576"/>
                      <a:pt x="-9908" y="45693"/>
                      <a:pt x="29725" y="0"/>
                    </a:cubicBezTo>
                  </a:path>
                </a:pathLst>
              </a:custGeom>
              <a:noFill/>
              <a:ln w="9525" cap="rnd">
                <a:solidFill>
                  <a:srgbClr val="455A64"/>
                </a:solidFill>
                <a:prstDash val="solid"/>
                <a:round/>
              </a:ln>
            </p:spPr>
            <p:txBody>
              <a:bodyPr rtlCol="0" anchor="ctr"/>
              <a:lstStyle/>
              <a:p>
                <a:endParaRPr lang="en-US" sz="1350"/>
              </a:p>
            </p:txBody>
          </p:sp>
          <p:sp>
            <p:nvSpPr>
              <p:cNvPr id="56" name="Freeform: Shape 34">
                <a:extLst>
                  <a:ext uri="{FF2B5EF4-FFF2-40B4-BE49-F238E27FC236}">
                    <a16:creationId xmlns:a16="http://schemas.microsoft.com/office/drawing/2014/main" id="{76E1BB3E-16D1-4900-8682-574FE8E416F5}"/>
                  </a:ext>
                </a:extLst>
              </p:cNvPr>
              <p:cNvSpPr/>
              <p:nvPr/>
            </p:nvSpPr>
            <p:spPr>
              <a:xfrm>
                <a:off x="6872670" y="2570641"/>
                <a:ext cx="209550" cy="209550"/>
              </a:xfrm>
              <a:custGeom>
                <a:avLst/>
                <a:gdLst>
                  <a:gd name="connsiteX0" fmla="*/ 0 w 209550"/>
                  <a:gd name="connsiteY0" fmla="*/ 41907 h 209550"/>
                  <a:gd name="connsiteX1" fmla="*/ 171450 w 209550"/>
                  <a:gd name="connsiteY1" fmla="*/ 29724 h 209550"/>
                  <a:gd name="connsiteX2" fmla="*/ 183633 w 209550"/>
                  <a:gd name="connsiteY2" fmla="*/ 201174 h 209550"/>
                  <a:gd name="connsiteX3" fmla="*/ 171450 w 209550"/>
                  <a:gd name="connsiteY3" fmla="*/ 213357 h 209550"/>
                </a:gdLst>
                <a:ahLst/>
                <a:cxnLst>
                  <a:cxn ang="0">
                    <a:pos x="connsiteX0" y="connsiteY0"/>
                  </a:cxn>
                  <a:cxn ang="0">
                    <a:pos x="connsiteX1" y="connsiteY1"/>
                  </a:cxn>
                  <a:cxn ang="0">
                    <a:pos x="connsiteX2" y="connsiteY2"/>
                  </a:cxn>
                  <a:cxn ang="0">
                    <a:pos x="connsiteX3" y="connsiteY3"/>
                  </a:cxn>
                </a:cxnLst>
                <a:rect l="l" t="t" r="r" b="b"/>
                <a:pathLst>
                  <a:path w="209550" h="209550">
                    <a:moveTo>
                      <a:pt x="0" y="41907"/>
                    </a:moveTo>
                    <a:cubicBezTo>
                      <a:pt x="43977" y="-8805"/>
                      <a:pt x="120739" y="-14253"/>
                      <a:pt x="171450" y="29724"/>
                    </a:cubicBezTo>
                    <a:cubicBezTo>
                      <a:pt x="222161" y="73711"/>
                      <a:pt x="227609" y="150473"/>
                      <a:pt x="183633" y="201174"/>
                    </a:cubicBezTo>
                    <a:cubicBezTo>
                      <a:pt x="179861" y="205518"/>
                      <a:pt x="175793" y="209594"/>
                      <a:pt x="171450" y="213357"/>
                    </a:cubicBezTo>
                  </a:path>
                </a:pathLst>
              </a:custGeom>
              <a:noFill/>
              <a:ln w="9525" cap="rnd">
                <a:solidFill>
                  <a:srgbClr val="455A64"/>
                </a:solidFill>
                <a:prstDash val="solid"/>
                <a:round/>
              </a:ln>
            </p:spPr>
            <p:txBody>
              <a:bodyPr rtlCol="0" anchor="ctr"/>
              <a:lstStyle/>
              <a:p>
                <a:endParaRPr lang="en-US" sz="1350"/>
              </a:p>
            </p:txBody>
          </p:sp>
          <p:sp>
            <p:nvSpPr>
              <p:cNvPr id="57" name="Freeform: Shape 35">
                <a:extLst>
                  <a:ext uri="{FF2B5EF4-FFF2-40B4-BE49-F238E27FC236}">
                    <a16:creationId xmlns:a16="http://schemas.microsoft.com/office/drawing/2014/main" id="{B75F7387-2CA5-4C2F-BBA0-8051B0D8EAE2}"/>
                  </a:ext>
                </a:extLst>
              </p:cNvPr>
              <p:cNvSpPr/>
              <p:nvPr/>
            </p:nvSpPr>
            <p:spPr>
              <a:xfrm>
                <a:off x="7925461" y="2579458"/>
                <a:ext cx="200025" cy="200025"/>
              </a:xfrm>
              <a:custGeom>
                <a:avLst/>
                <a:gdLst>
                  <a:gd name="connsiteX0" fmla="*/ 29724 w 200025"/>
                  <a:gd name="connsiteY0" fmla="*/ 201175 h 200025"/>
                  <a:gd name="connsiteX1" fmla="*/ 41907 w 200025"/>
                  <a:gd name="connsiteY1" fmla="*/ 29725 h 200025"/>
                  <a:gd name="connsiteX2" fmla="*/ 201174 w 200025"/>
                  <a:gd name="connsiteY2" fmla="*/ 29725 h 200025"/>
                </a:gdLst>
                <a:ahLst/>
                <a:cxnLst>
                  <a:cxn ang="0">
                    <a:pos x="connsiteX0" y="connsiteY0"/>
                  </a:cxn>
                  <a:cxn ang="0">
                    <a:pos x="connsiteX1" y="connsiteY1"/>
                  </a:cxn>
                  <a:cxn ang="0">
                    <a:pos x="connsiteX2" y="connsiteY2"/>
                  </a:cxn>
                </a:cxnLst>
                <a:rect l="l" t="t" r="r" b="b"/>
                <a:pathLst>
                  <a:path w="200025" h="200025">
                    <a:moveTo>
                      <a:pt x="29724" y="201175"/>
                    </a:moveTo>
                    <a:cubicBezTo>
                      <a:pt x="-14253" y="150464"/>
                      <a:pt x="-8805" y="73702"/>
                      <a:pt x="41907" y="29725"/>
                    </a:cubicBezTo>
                    <a:cubicBezTo>
                      <a:pt x="87598" y="-9908"/>
                      <a:pt x="155483" y="-9908"/>
                      <a:pt x="201174" y="29725"/>
                    </a:cubicBezTo>
                  </a:path>
                </a:pathLst>
              </a:custGeom>
              <a:noFill/>
              <a:ln w="9525" cap="rnd">
                <a:solidFill>
                  <a:schemeClr val="accent1"/>
                </a:solidFill>
                <a:prstDash val="solid"/>
                <a:round/>
              </a:ln>
            </p:spPr>
            <p:txBody>
              <a:bodyPr rtlCol="0" anchor="ctr"/>
              <a:lstStyle/>
              <a:p>
                <a:endParaRPr lang="en-US" sz="1350"/>
              </a:p>
            </p:txBody>
          </p:sp>
          <p:sp>
            <p:nvSpPr>
              <p:cNvPr id="58" name="Freeform: Shape 36">
                <a:extLst>
                  <a:ext uri="{FF2B5EF4-FFF2-40B4-BE49-F238E27FC236}">
                    <a16:creationId xmlns:a16="http://schemas.microsoft.com/office/drawing/2014/main" id="{89F7101C-FA92-4CA0-B558-6E718665C180}"/>
                  </a:ext>
                </a:extLst>
              </p:cNvPr>
              <p:cNvSpPr/>
              <p:nvPr/>
            </p:nvSpPr>
            <p:spPr>
              <a:xfrm>
                <a:off x="6900767" y="1554385"/>
                <a:ext cx="190500" cy="180975"/>
              </a:xfrm>
              <a:custGeom>
                <a:avLst/>
                <a:gdLst>
                  <a:gd name="connsiteX0" fmla="*/ 156401 w 190500"/>
                  <a:gd name="connsiteY0" fmla="*/ 0 h 180975"/>
                  <a:gd name="connsiteX1" fmla="*/ 159811 w 190500"/>
                  <a:gd name="connsiteY1" fmla="*/ 156354 h 180975"/>
                  <a:gd name="connsiteX2" fmla="*/ 3458 w 190500"/>
                  <a:gd name="connsiteY2" fmla="*/ 159767 h 180975"/>
                  <a:gd name="connsiteX3" fmla="*/ 0 w 190500"/>
                  <a:gd name="connsiteY3" fmla="*/ 156305 h 180975"/>
                </a:gdLst>
                <a:ahLst/>
                <a:cxnLst>
                  <a:cxn ang="0">
                    <a:pos x="connsiteX0" y="connsiteY0"/>
                  </a:cxn>
                  <a:cxn ang="0">
                    <a:pos x="connsiteX1" y="connsiteY1"/>
                  </a:cxn>
                  <a:cxn ang="0">
                    <a:pos x="connsiteX2" y="connsiteY2"/>
                  </a:cxn>
                  <a:cxn ang="0">
                    <a:pos x="connsiteX3" y="connsiteY3"/>
                  </a:cxn>
                </a:cxnLst>
                <a:rect l="l" t="t" r="r" b="b"/>
                <a:pathLst>
                  <a:path w="190500" h="180975">
                    <a:moveTo>
                      <a:pt x="156401" y="0"/>
                    </a:moveTo>
                    <a:cubicBezTo>
                      <a:pt x="200520" y="42234"/>
                      <a:pt x="202044" y="112236"/>
                      <a:pt x="159811" y="156354"/>
                    </a:cubicBezTo>
                    <a:cubicBezTo>
                      <a:pt x="117577" y="200472"/>
                      <a:pt x="47577" y="202000"/>
                      <a:pt x="3458" y="159767"/>
                    </a:cubicBezTo>
                    <a:cubicBezTo>
                      <a:pt x="2277" y="158638"/>
                      <a:pt x="1124" y="157484"/>
                      <a:pt x="0" y="156305"/>
                    </a:cubicBezTo>
                  </a:path>
                </a:pathLst>
              </a:custGeom>
              <a:noFill/>
              <a:ln w="9525" cap="rnd">
                <a:solidFill>
                  <a:schemeClr val="accent1"/>
                </a:solidFill>
                <a:prstDash val="solid"/>
                <a:round/>
              </a:ln>
            </p:spPr>
            <p:txBody>
              <a:bodyPr rtlCol="0" anchor="ctr"/>
              <a:lstStyle/>
              <a:p>
                <a:endParaRPr lang="en-US" sz="1350"/>
              </a:p>
            </p:txBody>
          </p:sp>
        </p:grpSp>
        <p:pic>
          <p:nvPicPr>
            <p:cNvPr id="8" name="Graphic 117" descr="Briefcase">
              <a:extLst>
                <a:ext uri="{FF2B5EF4-FFF2-40B4-BE49-F238E27FC236}">
                  <a16:creationId xmlns:a16="http://schemas.microsoft.com/office/drawing/2014/main" id="{96B1829F-2320-406E-9B76-569FB49893D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846126" y="3403216"/>
              <a:ext cx="472108" cy="472108"/>
            </a:xfrm>
            <a:prstGeom prst="rect">
              <a:avLst/>
            </a:prstGeom>
          </p:spPr>
        </p:pic>
        <p:grpSp>
          <p:nvGrpSpPr>
            <p:cNvPr id="9" name="Group 8">
              <a:extLst>
                <a:ext uri="{FF2B5EF4-FFF2-40B4-BE49-F238E27FC236}">
                  <a16:creationId xmlns:a16="http://schemas.microsoft.com/office/drawing/2014/main" id="{D01AAE92-DFB5-4A87-B0D7-0871E5A700C9}"/>
                </a:ext>
              </a:extLst>
            </p:cNvPr>
            <p:cNvGrpSpPr>
              <a:grpSpLocks noChangeAspect="1"/>
            </p:cNvGrpSpPr>
            <p:nvPr/>
          </p:nvGrpSpPr>
          <p:grpSpPr>
            <a:xfrm>
              <a:off x="7622021" y="1783611"/>
              <a:ext cx="369851" cy="354078"/>
              <a:chOff x="-4483100" y="-95250"/>
              <a:chExt cx="4541838" cy="4348163"/>
            </a:xfrm>
            <a:solidFill>
              <a:schemeClr val="tx1">
                <a:lumMod val="75000"/>
                <a:lumOff val="25000"/>
              </a:schemeClr>
            </a:solidFill>
          </p:grpSpPr>
          <p:sp>
            <p:nvSpPr>
              <p:cNvPr id="34" name="Freeform 31">
                <a:extLst>
                  <a:ext uri="{FF2B5EF4-FFF2-40B4-BE49-F238E27FC236}">
                    <a16:creationId xmlns:a16="http://schemas.microsoft.com/office/drawing/2014/main" id="{2D88ADF7-A7C0-4023-AD2F-17C527FB9320}"/>
                  </a:ext>
                </a:extLst>
              </p:cNvPr>
              <p:cNvSpPr>
                <a:spLocks/>
              </p:cNvSpPr>
              <p:nvPr/>
            </p:nvSpPr>
            <p:spPr bwMode="auto">
              <a:xfrm>
                <a:off x="-3749675" y="195263"/>
                <a:ext cx="585788" cy="574675"/>
              </a:xfrm>
              <a:custGeom>
                <a:avLst/>
                <a:gdLst>
                  <a:gd name="T0" fmla="*/ 128 w 156"/>
                  <a:gd name="T1" fmla="*/ 153 h 153"/>
                  <a:gd name="T2" fmla="*/ 111 w 156"/>
                  <a:gd name="T3" fmla="*/ 146 h 153"/>
                  <a:gd name="T4" fmla="*/ 10 w 156"/>
                  <a:gd name="T5" fmla="*/ 45 h 153"/>
                  <a:gd name="T6" fmla="*/ 10 w 156"/>
                  <a:gd name="T7" fmla="*/ 10 h 153"/>
                  <a:gd name="T8" fmla="*/ 46 w 156"/>
                  <a:gd name="T9" fmla="*/ 10 h 153"/>
                  <a:gd name="T10" fmla="*/ 146 w 156"/>
                  <a:gd name="T11" fmla="*/ 110 h 153"/>
                  <a:gd name="T12" fmla="*/ 146 w 156"/>
                  <a:gd name="T13" fmla="*/ 146 h 153"/>
                  <a:gd name="T14" fmla="*/ 128 w 156"/>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6" h="153">
                    <a:moveTo>
                      <a:pt x="128" y="153"/>
                    </a:moveTo>
                    <a:cubicBezTo>
                      <a:pt x="122" y="153"/>
                      <a:pt x="115" y="151"/>
                      <a:pt x="111" y="146"/>
                    </a:cubicBezTo>
                    <a:cubicBezTo>
                      <a:pt x="10" y="45"/>
                      <a:pt x="10" y="45"/>
                      <a:pt x="10" y="45"/>
                    </a:cubicBezTo>
                    <a:cubicBezTo>
                      <a:pt x="0" y="35"/>
                      <a:pt x="0" y="19"/>
                      <a:pt x="10" y="10"/>
                    </a:cubicBezTo>
                    <a:cubicBezTo>
                      <a:pt x="20" y="0"/>
                      <a:pt x="36" y="0"/>
                      <a:pt x="46" y="10"/>
                    </a:cubicBezTo>
                    <a:cubicBezTo>
                      <a:pt x="146" y="110"/>
                      <a:pt x="146" y="110"/>
                      <a:pt x="146" y="110"/>
                    </a:cubicBezTo>
                    <a:cubicBezTo>
                      <a:pt x="156" y="120"/>
                      <a:pt x="156" y="136"/>
                      <a:pt x="146" y="146"/>
                    </a:cubicBezTo>
                    <a:cubicBezTo>
                      <a:pt x="141" y="151"/>
                      <a:pt x="135" y="153"/>
                      <a:pt x="128" y="153"/>
                    </a:cubicBezTo>
                    <a:close/>
                  </a:path>
                </a:pathLst>
              </a:custGeom>
              <a:grpFill/>
              <a:ln w="9525">
                <a:solidFill>
                  <a:schemeClr val="tx1">
                    <a:lumMod val="75000"/>
                    <a:lumOff val="25000"/>
                  </a:schemeClr>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35" name="Freeform 32">
                <a:extLst>
                  <a:ext uri="{FF2B5EF4-FFF2-40B4-BE49-F238E27FC236}">
                    <a16:creationId xmlns:a16="http://schemas.microsoft.com/office/drawing/2014/main" id="{F77D88D0-C5CB-4383-A6DB-29AB889DE336}"/>
                  </a:ext>
                </a:extLst>
              </p:cNvPr>
              <p:cNvSpPr>
                <a:spLocks/>
              </p:cNvSpPr>
              <p:nvPr/>
            </p:nvSpPr>
            <p:spPr bwMode="auto">
              <a:xfrm>
                <a:off x="-2784475" y="-95250"/>
                <a:ext cx="192088" cy="661988"/>
              </a:xfrm>
              <a:custGeom>
                <a:avLst/>
                <a:gdLst>
                  <a:gd name="T0" fmla="*/ 26 w 51"/>
                  <a:gd name="T1" fmla="*/ 176 h 176"/>
                  <a:gd name="T2" fmla="*/ 0 w 51"/>
                  <a:gd name="T3" fmla="*/ 151 h 176"/>
                  <a:gd name="T4" fmla="*/ 0 w 51"/>
                  <a:gd name="T5" fmla="*/ 25 h 176"/>
                  <a:gd name="T6" fmla="*/ 26 w 51"/>
                  <a:gd name="T7" fmla="*/ 0 h 176"/>
                  <a:gd name="T8" fmla="*/ 51 w 51"/>
                  <a:gd name="T9" fmla="*/ 25 h 176"/>
                  <a:gd name="T10" fmla="*/ 51 w 51"/>
                  <a:gd name="T11" fmla="*/ 151 h 176"/>
                  <a:gd name="T12" fmla="*/ 26 w 51"/>
                  <a:gd name="T13" fmla="*/ 176 h 176"/>
                </a:gdLst>
                <a:ahLst/>
                <a:cxnLst>
                  <a:cxn ang="0">
                    <a:pos x="T0" y="T1"/>
                  </a:cxn>
                  <a:cxn ang="0">
                    <a:pos x="T2" y="T3"/>
                  </a:cxn>
                  <a:cxn ang="0">
                    <a:pos x="T4" y="T5"/>
                  </a:cxn>
                  <a:cxn ang="0">
                    <a:pos x="T6" y="T7"/>
                  </a:cxn>
                  <a:cxn ang="0">
                    <a:pos x="T8" y="T9"/>
                  </a:cxn>
                  <a:cxn ang="0">
                    <a:pos x="T10" y="T11"/>
                  </a:cxn>
                  <a:cxn ang="0">
                    <a:pos x="T12" y="T13"/>
                  </a:cxn>
                </a:cxnLst>
                <a:rect l="0" t="0" r="r" b="b"/>
                <a:pathLst>
                  <a:path w="51" h="176">
                    <a:moveTo>
                      <a:pt x="26" y="176"/>
                    </a:moveTo>
                    <a:cubicBezTo>
                      <a:pt x="12" y="176"/>
                      <a:pt x="0" y="165"/>
                      <a:pt x="0" y="151"/>
                    </a:cubicBezTo>
                    <a:cubicBezTo>
                      <a:pt x="0" y="25"/>
                      <a:pt x="0" y="25"/>
                      <a:pt x="0" y="25"/>
                    </a:cubicBezTo>
                    <a:cubicBezTo>
                      <a:pt x="0" y="11"/>
                      <a:pt x="12" y="0"/>
                      <a:pt x="26" y="0"/>
                    </a:cubicBezTo>
                    <a:cubicBezTo>
                      <a:pt x="39" y="0"/>
                      <a:pt x="51" y="11"/>
                      <a:pt x="51" y="25"/>
                    </a:cubicBezTo>
                    <a:cubicBezTo>
                      <a:pt x="51" y="151"/>
                      <a:pt x="51" y="151"/>
                      <a:pt x="51" y="151"/>
                    </a:cubicBezTo>
                    <a:cubicBezTo>
                      <a:pt x="51" y="165"/>
                      <a:pt x="39" y="176"/>
                      <a:pt x="26" y="176"/>
                    </a:cubicBezTo>
                    <a:close/>
                  </a:path>
                </a:pathLst>
              </a:custGeom>
              <a:grpFill/>
              <a:ln w="9525">
                <a:solidFill>
                  <a:schemeClr val="tx1">
                    <a:lumMod val="75000"/>
                    <a:lumOff val="25000"/>
                  </a:schemeClr>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36" name="Freeform 33">
                <a:extLst>
                  <a:ext uri="{FF2B5EF4-FFF2-40B4-BE49-F238E27FC236}">
                    <a16:creationId xmlns:a16="http://schemas.microsoft.com/office/drawing/2014/main" id="{86CEDCFC-A420-44DE-AA48-03208997C833}"/>
                  </a:ext>
                </a:extLst>
              </p:cNvPr>
              <p:cNvSpPr>
                <a:spLocks/>
              </p:cNvSpPr>
              <p:nvPr/>
            </p:nvSpPr>
            <p:spPr bwMode="auto">
              <a:xfrm>
                <a:off x="-4027487" y="1228725"/>
                <a:ext cx="660400" cy="188913"/>
              </a:xfrm>
              <a:custGeom>
                <a:avLst/>
                <a:gdLst>
                  <a:gd name="T0" fmla="*/ 151 w 176"/>
                  <a:gd name="T1" fmla="*/ 50 h 50"/>
                  <a:gd name="T2" fmla="*/ 25 w 176"/>
                  <a:gd name="T3" fmla="*/ 50 h 50"/>
                  <a:gd name="T4" fmla="*/ 0 w 176"/>
                  <a:gd name="T5" fmla="*/ 25 h 50"/>
                  <a:gd name="T6" fmla="*/ 25 w 176"/>
                  <a:gd name="T7" fmla="*/ 0 h 50"/>
                  <a:gd name="T8" fmla="*/ 151 w 176"/>
                  <a:gd name="T9" fmla="*/ 0 h 50"/>
                  <a:gd name="T10" fmla="*/ 176 w 176"/>
                  <a:gd name="T11" fmla="*/ 25 h 50"/>
                  <a:gd name="T12" fmla="*/ 151 w 176"/>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176" h="50">
                    <a:moveTo>
                      <a:pt x="151" y="50"/>
                    </a:moveTo>
                    <a:cubicBezTo>
                      <a:pt x="25" y="50"/>
                      <a:pt x="25" y="50"/>
                      <a:pt x="25" y="50"/>
                    </a:cubicBezTo>
                    <a:cubicBezTo>
                      <a:pt x="11" y="50"/>
                      <a:pt x="0" y="39"/>
                      <a:pt x="0" y="25"/>
                    </a:cubicBezTo>
                    <a:cubicBezTo>
                      <a:pt x="0" y="11"/>
                      <a:pt x="11" y="0"/>
                      <a:pt x="25" y="0"/>
                    </a:cubicBezTo>
                    <a:cubicBezTo>
                      <a:pt x="151" y="0"/>
                      <a:pt x="151" y="0"/>
                      <a:pt x="151" y="0"/>
                    </a:cubicBezTo>
                    <a:cubicBezTo>
                      <a:pt x="165" y="0"/>
                      <a:pt x="176" y="11"/>
                      <a:pt x="176" y="25"/>
                    </a:cubicBezTo>
                    <a:cubicBezTo>
                      <a:pt x="176" y="39"/>
                      <a:pt x="165" y="50"/>
                      <a:pt x="151" y="50"/>
                    </a:cubicBezTo>
                    <a:close/>
                  </a:path>
                </a:pathLst>
              </a:custGeom>
              <a:grpFill/>
              <a:ln w="9525">
                <a:solidFill>
                  <a:schemeClr val="tx1">
                    <a:lumMod val="75000"/>
                    <a:lumOff val="25000"/>
                  </a:schemeClr>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37" name="Freeform 34">
                <a:extLst>
                  <a:ext uri="{FF2B5EF4-FFF2-40B4-BE49-F238E27FC236}">
                    <a16:creationId xmlns:a16="http://schemas.microsoft.com/office/drawing/2014/main" id="{3203817F-3DC7-4350-9638-F1B1B07FC547}"/>
                  </a:ext>
                </a:extLst>
              </p:cNvPr>
              <p:cNvSpPr>
                <a:spLocks/>
              </p:cNvSpPr>
              <p:nvPr/>
            </p:nvSpPr>
            <p:spPr bwMode="auto">
              <a:xfrm>
                <a:off x="-4483100" y="2082800"/>
                <a:ext cx="2168525" cy="2170113"/>
              </a:xfrm>
              <a:custGeom>
                <a:avLst/>
                <a:gdLst>
                  <a:gd name="T0" fmla="*/ 254 w 577"/>
                  <a:gd name="T1" fmla="*/ 577 h 577"/>
                  <a:gd name="T2" fmla="*/ 112 w 577"/>
                  <a:gd name="T3" fmla="*/ 518 h 577"/>
                  <a:gd name="T4" fmla="*/ 59 w 577"/>
                  <a:gd name="T5" fmla="*/ 465 h 577"/>
                  <a:gd name="T6" fmla="*/ 0 w 577"/>
                  <a:gd name="T7" fmla="*/ 323 h 577"/>
                  <a:gd name="T8" fmla="*/ 59 w 577"/>
                  <a:gd name="T9" fmla="*/ 181 h 577"/>
                  <a:gd name="T10" fmla="*/ 230 w 577"/>
                  <a:gd name="T11" fmla="*/ 10 h 577"/>
                  <a:gd name="T12" fmla="*/ 265 w 577"/>
                  <a:gd name="T13" fmla="*/ 10 h 577"/>
                  <a:gd name="T14" fmla="*/ 265 w 577"/>
                  <a:gd name="T15" fmla="*/ 45 h 577"/>
                  <a:gd name="T16" fmla="*/ 94 w 577"/>
                  <a:gd name="T17" fmla="*/ 216 h 577"/>
                  <a:gd name="T18" fmla="*/ 50 w 577"/>
                  <a:gd name="T19" fmla="*/ 323 h 577"/>
                  <a:gd name="T20" fmla="*/ 94 w 577"/>
                  <a:gd name="T21" fmla="*/ 429 h 577"/>
                  <a:gd name="T22" fmla="*/ 147 w 577"/>
                  <a:gd name="T23" fmla="*/ 483 h 577"/>
                  <a:gd name="T24" fmla="*/ 361 w 577"/>
                  <a:gd name="T25" fmla="*/ 483 h 577"/>
                  <a:gd name="T26" fmla="*/ 532 w 577"/>
                  <a:gd name="T27" fmla="*/ 312 h 577"/>
                  <a:gd name="T28" fmla="*/ 567 w 577"/>
                  <a:gd name="T29" fmla="*/ 312 h 577"/>
                  <a:gd name="T30" fmla="*/ 567 w 577"/>
                  <a:gd name="T31" fmla="*/ 347 h 577"/>
                  <a:gd name="T32" fmla="*/ 396 w 577"/>
                  <a:gd name="T33" fmla="*/ 518 h 577"/>
                  <a:gd name="T34" fmla="*/ 254 w 577"/>
                  <a:gd name="T35" fmla="*/ 577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7" h="577">
                    <a:moveTo>
                      <a:pt x="254" y="577"/>
                    </a:moveTo>
                    <a:cubicBezTo>
                      <a:pt x="200" y="577"/>
                      <a:pt x="150" y="556"/>
                      <a:pt x="112" y="518"/>
                    </a:cubicBezTo>
                    <a:cubicBezTo>
                      <a:pt x="59" y="465"/>
                      <a:pt x="59" y="465"/>
                      <a:pt x="59" y="465"/>
                    </a:cubicBezTo>
                    <a:cubicBezTo>
                      <a:pt x="21" y="427"/>
                      <a:pt x="0" y="377"/>
                      <a:pt x="0" y="323"/>
                    </a:cubicBezTo>
                    <a:cubicBezTo>
                      <a:pt x="0" y="269"/>
                      <a:pt x="21" y="219"/>
                      <a:pt x="59" y="181"/>
                    </a:cubicBezTo>
                    <a:cubicBezTo>
                      <a:pt x="230" y="10"/>
                      <a:pt x="230" y="10"/>
                      <a:pt x="230" y="10"/>
                    </a:cubicBezTo>
                    <a:cubicBezTo>
                      <a:pt x="239" y="0"/>
                      <a:pt x="255" y="0"/>
                      <a:pt x="265" y="10"/>
                    </a:cubicBezTo>
                    <a:cubicBezTo>
                      <a:pt x="275" y="19"/>
                      <a:pt x="275" y="35"/>
                      <a:pt x="265" y="45"/>
                    </a:cubicBezTo>
                    <a:cubicBezTo>
                      <a:pt x="94" y="216"/>
                      <a:pt x="94" y="216"/>
                      <a:pt x="94" y="216"/>
                    </a:cubicBezTo>
                    <a:cubicBezTo>
                      <a:pt x="66" y="245"/>
                      <a:pt x="50" y="282"/>
                      <a:pt x="50" y="323"/>
                    </a:cubicBezTo>
                    <a:cubicBezTo>
                      <a:pt x="50" y="363"/>
                      <a:pt x="66" y="401"/>
                      <a:pt x="94" y="429"/>
                    </a:cubicBezTo>
                    <a:cubicBezTo>
                      <a:pt x="147" y="483"/>
                      <a:pt x="147" y="483"/>
                      <a:pt x="147" y="483"/>
                    </a:cubicBezTo>
                    <a:cubicBezTo>
                      <a:pt x="204" y="539"/>
                      <a:pt x="304" y="539"/>
                      <a:pt x="361" y="483"/>
                    </a:cubicBezTo>
                    <a:cubicBezTo>
                      <a:pt x="532" y="312"/>
                      <a:pt x="532" y="312"/>
                      <a:pt x="532" y="312"/>
                    </a:cubicBezTo>
                    <a:cubicBezTo>
                      <a:pt x="542" y="302"/>
                      <a:pt x="557" y="302"/>
                      <a:pt x="567" y="312"/>
                    </a:cubicBezTo>
                    <a:cubicBezTo>
                      <a:pt x="577" y="322"/>
                      <a:pt x="577" y="338"/>
                      <a:pt x="567" y="347"/>
                    </a:cubicBezTo>
                    <a:cubicBezTo>
                      <a:pt x="396" y="518"/>
                      <a:pt x="396" y="518"/>
                      <a:pt x="396" y="518"/>
                    </a:cubicBezTo>
                    <a:cubicBezTo>
                      <a:pt x="358" y="556"/>
                      <a:pt x="308" y="577"/>
                      <a:pt x="254" y="577"/>
                    </a:cubicBezTo>
                    <a:close/>
                  </a:path>
                </a:pathLst>
              </a:custGeom>
              <a:grpFill/>
              <a:ln w="9525">
                <a:solidFill>
                  <a:schemeClr val="tx1">
                    <a:lumMod val="75000"/>
                    <a:lumOff val="25000"/>
                  </a:schemeClr>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38" name="Freeform 35">
                <a:extLst>
                  <a:ext uri="{FF2B5EF4-FFF2-40B4-BE49-F238E27FC236}">
                    <a16:creationId xmlns:a16="http://schemas.microsoft.com/office/drawing/2014/main" id="{1BFADF98-2A2A-452B-826C-141D69843717}"/>
                  </a:ext>
                </a:extLst>
              </p:cNvPr>
              <p:cNvSpPr>
                <a:spLocks/>
              </p:cNvSpPr>
              <p:nvPr/>
            </p:nvSpPr>
            <p:spPr bwMode="auto">
              <a:xfrm>
                <a:off x="-1666875" y="1228725"/>
                <a:ext cx="1725613" cy="1887538"/>
              </a:xfrm>
              <a:custGeom>
                <a:avLst/>
                <a:gdLst>
                  <a:gd name="T0" fmla="*/ 250 w 459"/>
                  <a:gd name="T1" fmla="*/ 502 h 502"/>
                  <a:gd name="T2" fmla="*/ 25 w 459"/>
                  <a:gd name="T3" fmla="*/ 502 h 502"/>
                  <a:gd name="T4" fmla="*/ 0 w 459"/>
                  <a:gd name="T5" fmla="*/ 477 h 502"/>
                  <a:gd name="T6" fmla="*/ 25 w 459"/>
                  <a:gd name="T7" fmla="*/ 452 h 502"/>
                  <a:gd name="T8" fmla="*/ 250 w 459"/>
                  <a:gd name="T9" fmla="*/ 452 h 502"/>
                  <a:gd name="T10" fmla="*/ 409 w 459"/>
                  <a:gd name="T11" fmla="*/ 305 h 502"/>
                  <a:gd name="T12" fmla="*/ 409 w 459"/>
                  <a:gd name="T13" fmla="*/ 205 h 502"/>
                  <a:gd name="T14" fmla="*/ 252 w 459"/>
                  <a:gd name="T15" fmla="*/ 50 h 502"/>
                  <a:gd name="T16" fmla="*/ 25 w 459"/>
                  <a:gd name="T17" fmla="*/ 50 h 502"/>
                  <a:gd name="T18" fmla="*/ 0 w 459"/>
                  <a:gd name="T19" fmla="*/ 25 h 502"/>
                  <a:gd name="T20" fmla="*/ 25 w 459"/>
                  <a:gd name="T21" fmla="*/ 0 h 502"/>
                  <a:gd name="T22" fmla="*/ 252 w 459"/>
                  <a:gd name="T23" fmla="*/ 0 h 502"/>
                  <a:gd name="T24" fmla="*/ 459 w 459"/>
                  <a:gd name="T25" fmla="*/ 205 h 502"/>
                  <a:gd name="T26" fmla="*/ 459 w 459"/>
                  <a:gd name="T27" fmla="*/ 305 h 502"/>
                  <a:gd name="T28" fmla="*/ 250 w 459"/>
                  <a:gd name="T29" fmla="*/ 502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59" h="502">
                    <a:moveTo>
                      <a:pt x="250" y="502"/>
                    </a:moveTo>
                    <a:cubicBezTo>
                      <a:pt x="25" y="502"/>
                      <a:pt x="25" y="502"/>
                      <a:pt x="25" y="502"/>
                    </a:cubicBezTo>
                    <a:cubicBezTo>
                      <a:pt x="12" y="502"/>
                      <a:pt x="0" y="491"/>
                      <a:pt x="0" y="477"/>
                    </a:cubicBezTo>
                    <a:cubicBezTo>
                      <a:pt x="0" y="463"/>
                      <a:pt x="12" y="452"/>
                      <a:pt x="25" y="452"/>
                    </a:cubicBezTo>
                    <a:cubicBezTo>
                      <a:pt x="250" y="452"/>
                      <a:pt x="250" y="452"/>
                      <a:pt x="250" y="452"/>
                    </a:cubicBezTo>
                    <a:cubicBezTo>
                      <a:pt x="336" y="452"/>
                      <a:pt x="409" y="385"/>
                      <a:pt x="409" y="305"/>
                    </a:cubicBezTo>
                    <a:cubicBezTo>
                      <a:pt x="409" y="205"/>
                      <a:pt x="409" y="205"/>
                      <a:pt x="409" y="205"/>
                    </a:cubicBezTo>
                    <a:cubicBezTo>
                      <a:pt x="409" y="122"/>
                      <a:pt x="335" y="50"/>
                      <a:pt x="252" y="50"/>
                    </a:cubicBezTo>
                    <a:cubicBezTo>
                      <a:pt x="25" y="50"/>
                      <a:pt x="25" y="50"/>
                      <a:pt x="25" y="50"/>
                    </a:cubicBezTo>
                    <a:cubicBezTo>
                      <a:pt x="12" y="50"/>
                      <a:pt x="0" y="39"/>
                      <a:pt x="0" y="25"/>
                    </a:cubicBezTo>
                    <a:cubicBezTo>
                      <a:pt x="0" y="11"/>
                      <a:pt x="12" y="0"/>
                      <a:pt x="25" y="0"/>
                    </a:cubicBezTo>
                    <a:cubicBezTo>
                      <a:pt x="252" y="0"/>
                      <a:pt x="252" y="0"/>
                      <a:pt x="252" y="0"/>
                    </a:cubicBezTo>
                    <a:cubicBezTo>
                      <a:pt x="362" y="0"/>
                      <a:pt x="459" y="96"/>
                      <a:pt x="459" y="205"/>
                    </a:cubicBezTo>
                    <a:cubicBezTo>
                      <a:pt x="459" y="305"/>
                      <a:pt x="459" y="305"/>
                      <a:pt x="459" y="305"/>
                    </a:cubicBezTo>
                    <a:cubicBezTo>
                      <a:pt x="459" y="412"/>
                      <a:pt x="363" y="502"/>
                      <a:pt x="250" y="502"/>
                    </a:cubicBezTo>
                    <a:close/>
                  </a:path>
                </a:pathLst>
              </a:custGeom>
              <a:grpFill/>
              <a:ln w="9525">
                <a:solidFill>
                  <a:schemeClr val="tx1">
                    <a:lumMod val="75000"/>
                    <a:lumOff val="25000"/>
                  </a:schemeClr>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grpSp>
        <p:grpSp>
          <p:nvGrpSpPr>
            <p:cNvPr id="10" name="Group 9">
              <a:extLst>
                <a:ext uri="{FF2B5EF4-FFF2-40B4-BE49-F238E27FC236}">
                  <a16:creationId xmlns:a16="http://schemas.microsoft.com/office/drawing/2014/main" id="{5841B086-2F3C-4854-9AE7-B95768AFCE9F}"/>
                </a:ext>
              </a:extLst>
            </p:cNvPr>
            <p:cNvGrpSpPr>
              <a:grpSpLocks noChangeAspect="1"/>
            </p:cNvGrpSpPr>
            <p:nvPr/>
          </p:nvGrpSpPr>
          <p:grpSpPr>
            <a:xfrm>
              <a:off x="4236229" y="1815704"/>
              <a:ext cx="392994" cy="393001"/>
              <a:chOff x="5919796" y="1438275"/>
              <a:chExt cx="750880" cy="750893"/>
            </a:xfrm>
            <a:solidFill>
              <a:schemeClr val="accent1"/>
            </a:solidFill>
          </p:grpSpPr>
          <p:sp>
            <p:nvSpPr>
              <p:cNvPr id="26" name="Freeform 20">
                <a:extLst>
                  <a:ext uri="{FF2B5EF4-FFF2-40B4-BE49-F238E27FC236}">
                    <a16:creationId xmlns:a16="http://schemas.microsoft.com/office/drawing/2014/main" id="{38D5A4ED-F319-41F6-AC28-280F95E12A38}"/>
                  </a:ext>
                </a:extLst>
              </p:cNvPr>
              <p:cNvSpPr>
                <a:spLocks/>
              </p:cNvSpPr>
              <p:nvPr/>
            </p:nvSpPr>
            <p:spPr bwMode="auto">
              <a:xfrm>
                <a:off x="6159510" y="1685929"/>
                <a:ext cx="198439" cy="198439"/>
              </a:xfrm>
              <a:custGeom>
                <a:avLst/>
                <a:gdLst>
                  <a:gd name="T0" fmla="*/ 15 w 125"/>
                  <a:gd name="T1" fmla="*/ 125 h 125"/>
                  <a:gd name="T2" fmla="*/ 0 w 125"/>
                  <a:gd name="T3" fmla="*/ 110 h 125"/>
                  <a:gd name="T4" fmla="*/ 111 w 125"/>
                  <a:gd name="T5" fmla="*/ 0 h 125"/>
                  <a:gd name="T6" fmla="*/ 125 w 125"/>
                  <a:gd name="T7" fmla="*/ 12 h 125"/>
                  <a:gd name="T8" fmla="*/ 15 w 125"/>
                  <a:gd name="T9" fmla="*/ 125 h 125"/>
                </a:gdLst>
                <a:ahLst/>
                <a:cxnLst>
                  <a:cxn ang="0">
                    <a:pos x="T0" y="T1"/>
                  </a:cxn>
                  <a:cxn ang="0">
                    <a:pos x="T2" y="T3"/>
                  </a:cxn>
                  <a:cxn ang="0">
                    <a:pos x="T4" y="T5"/>
                  </a:cxn>
                  <a:cxn ang="0">
                    <a:pos x="T6" y="T7"/>
                  </a:cxn>
                  <a:cxn ang="0">
                    <a:pos x="T8" y="T9"/>
                  </a:cxn>
                </a:cxnLst>
                <a:rect l="0" t="0" r="r" b="b"/>
                <a:pathLst>
                  <a:path w="125" h="125">
                    <a:moveTo>
                      <a:pt x="15" y="125"/>
                    </a:moveTo>
                    <a:lnTo>
                      <a:pt x="0" y="110"/>
                    </a:lnTo>
                    <a:lnTo>
                      <a:pt x="111" y="0"/>
                    </a:lnTo>
                    <a:lnTo>
                      <a:pt x="125" y="12"/>
                    </a:lnTo>
                    <a:lnTo>
                      <a:pt x="15" y="125"/>
                    </a:lnTo>
                    <a:close/>
                  </a:path>
                </a:pathLst>
              </a:custGeom>
              <a:grpFill/>
              <a:ln w="9525">
                <a:solidFill>
                  <a:schemeClr val="accent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27" name="Freeform 21">
                <a:extLst>
                  <a:ext uri="{FF2B5EF4-FFF2-40B4-BE49-F238E27FC236}">
                    <a16:creationId xmlns:a16="http://schemas.microsoft.com/office/drawing/2014/main" id="{513C019F-9FBF-4BF9-A8F8-2588B84317E9}"/>
                  </a:ext>
                </a:extLst>
              </p:cNvPr>
              <p:cNvSpPr>
                <a:spLocks/>
              </p:cNvSpPr>
              <p:nvPr/>
            </p:nvSpPr>
            <p:spPr bwMode="auto">
              <a:xfrm>
                <a:off x="6224596" y="1751017"/>
                <a:ext cx="198439" cy="196849"/>
              </a:xfrm>
              <a:custGeom>
                <a:avLst/>
                <a:gdLst>
                  <a:gd name="T0" fmla="*/ 15 w 125"/>
                  <a:gd name="T1" fmla="*/ 124 h 124"/>
                  <a:gd name="T2" fmla="*/ 0 w 125"/>
                  <a:gd name="T3" fmla="*/ 110 h 124"/>
                  <a:gd name="T4" fmla="*/ 113 w 125"/>
                  <a:gd name="T5" fmla="*/ 0 h 124"/>
                  <a:gd name="T6" fmla="*/ 125 w 125"/>
                  <a:gd name="T7" fmla="*/ 14 h 124"/>
                  <a:gd name="T8" fmla="*/ 15 w 125"/>
                  <a:gd name="T9" fmla="*/ 124 h 124"/>
                </a:gdLst>
                <a:ahLst/>
                <a:cxnLst>
                  <a:cxn ang="0">
                    <a:pos x="T0" y="T1"/>
                  </a:cxn>
                  <a:cxn ang="0">
                    <a:pos x="T2" y="T3"/>
                  </a:cxn>
                  <a:cxn ang="0">
                    <a:pos x="T4" y="T5"/>
                  </a:cxn>
                  <a:cxn ang="0">
                    <a:pos x="T6" y="T7"/>
                  </a:cxn>
                  <a:cxn ang="0">
                    <a:pos x="T8" y="T9"/>
                  </a:cxn>
                </a:cxnLst>
                <a:rect l="0" t="0" r="r" b="b"/>
                <a:pathLst>
                  <a:path w="125" h="124">
                    <a:moveTo>
                      <a:pt x="15" y="124"/>
                    </a:moveTo>
                    <a:lnTo>
                      <a:pt x="0" y="110"/>
                    </a:lnTo>
                    <a:lnTo>
                      <a:pt x="113" y="0"/>
                    </a:lnTo>
                    <a:lnTo>
                      <a:pt x="125" y="14"/>
                    </a:lnTo>
                    <a:lnTo>
                      <a:pt x="15" y="124"/>
                    </a:lnTo>
                    <a:close/>
                  </a:path>
                </a:pathLst>
              </a:custGeom>
              <a:grpFill/>
              <a:ln w="9525">
                <a:solidFill>
                  <a:schemeClr val="accent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28" name="Freeform 22">
                <a:extLst>
                  <a:ext uri="{FF2B5EF4-FFF2-40B4-BE49-F238E27FC236}">
                    <a16:creationId xmlns:a16="http://schemas.microsoft.com/office/drawing/2014/main" id="{AE3BD78A-D5C2-426D-A12D-1A1C525E8295}"/>
                  </a:ext>
                </a:extLst>
              </p:cNvPr>
              <p:cNvSpPr>
                <a:spLocks noEditPoints="1"/>
              </p:cNvSpPr>
              <p:nvPr/>
            </p:nvSpPr>
            <p:spPr bwMode="auto">
              <a:xfrm>
                <a:off x="5935671" y="1838330"/>
                <a:ext cx="331788" cy="327025"/>
              </a:xfrm>
              <a:custGeom>
                <a:avLst/>
                <a:gdLst>
                  <a:gd name="T0" fmla="*/ 70 w 87"/>
                  <a:gd name="T1" fmla="*/ 86 h 86"/>
                  <a:gd name="T2" fmla="*/ 59 w 87"/>
                  <a:gd name="T3" fmla="*/ 81 h 86"/>
                  <a:gd name="T4" fmla="*/ 7 w 87"/>
                  <a:gd name="T5" fmla="*/ 29 h 86"/>
                  <a:gd name="T6" fmla="*/ 7 w 87"/>
                  <a:gd name="T7" fmla="*/ 6 h 86"/>
                  <a:gd name="T8" fmla="*/ 30 w 87"/>
                  <a:gd name="T9" fmla="*/ 6 h 86"/>
                  <a:gd name="T10" fmla="*/ 82 w 87"/>
                  <a:gd name="T11" fmla="*/ 58 h 86"/>
                  <a:gd name="T12" fmla="*/ 87 w 87"/>
                  <a:gd name="T13" fmla="*/ 70 h 86"/>
                  <a:gd name="T14" fmla="*/ 82 w 87"/>
                  <a:gd name="T15" fmla="*/ 81 h 86"/>
                  <a:gd name="T16" fmla="*/ 70 w 87"/>
                  <a:gd name="T17" fmla="*/ 86 h 86"/>
                  <a:gd name="T18" fmla="*/ 18 w 87"/>
                  <a:gd name="T19" fmla="*/ 9 h 86"/>
                  <a:gd name="T20" fmla="*/ 12 w 87"/>
                  <a:gd name="T21" fmla="*/ 12 h 86"/>
                  <a:gd name="T22" fmla="*/ 12 w 87"/>
                  <a:gd name="T23" fmla="*/ 23 h 86"/>
                  <a:gd name="T24" fmla="*/ 65 w 87"/>
                  <a:gd name="T25" fmla="*/ 76 h 86"/>
                  <a:gd name="T26" fmla="*/ 76 w 87"/>
                  <a:gd name="T27" fmla="*/ 76 h 86"/>
                  <a:gd name="T28" fmla="*/ 79 w 87"/>
                  <a:gd name="T29" fmla="*/ 70 h 86"/>
                  <a:gd name="T30" fmla="*/ 76 w 87"/>
                  <a:gd name="T31" fmla="*/ 64 h 86"/>
                  <a:gd name="T32" fmla="*/ 24 w 87"/>
                  <a:gd name="T33" fmla="*/ 12 h 86"/>
                  <a:gd name="T34" fmla="*/ 18 w 87"/>
                  <a:gd name="T35" fmla="*/ 9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7" h="86">
                    <a:moveTo>
                      <a:pt x="70" y="86"/>
                    </a:moveTo>
                    <a:cubicBezTo>
                      <a:pt x="66" y="86"/>
                      <a:pt x="62" y="85"/>
                      <a:pt x="59" y="81"/>
                    </a:cubicBezTo>
                    <a:cubicBezTo>
                      <a:pt x="7" y="29"/>
                      <a:pt x="7" y="29"/>
                      <a:pt x="7" y="29"/>
                    </a:cubicBezTo>
                    <a:cubicBezTo>
                      <a:pt x="0" y="23"/>
                      <a:pt x="0" y="12"/>
                      <a:pt x="7" y="6"/>
                    </a:cubicBezTo>
                    <a:cubicBezTo>
                      <a:pt x="13" y="0"/>
                      <a:pt x="24" y="0"/>
                      <a:pt x="30" y="6"/>
                    </a:cubicBezTo>
                    <a:cubicBezTo>
                      <a:pt x="82" y="58"/>
                      <a:pt x="82" y="58"/>
                      <a:pt x="82" y="58"/>
                    </a:cubicBezTo>
                    <a:cubicBezTo>
                      <a:pt x="85" y="61"/>
                      <a:pt x="87" y="65"/>
                      <a:pt x="87" y="70"/>
                    </a:cubicBezTo>
                    <a:cubicBezTo>
                      <a:pt x="87" y="74"/>
                      <a:pt x="85" y="78"/>
                      <a:pt x="82" y="81"/>
                    </a:cubicBezTo>
                    <a:cubicBezTo>
                      <a:pt x="79" y="85"/>
                      <a:pt x="75" y="86"/>
                      <a:pt x="70" y="86"/>
                    </a:cubicBezTo>
                    <a:close/>
                    <a:moveTo>
                      <a:pt x="18" y="9"/>
                    </a:moveTo>
                    <a:cubicBezTo>
                      <a:pt x="16" y="9"/>
                      <a:pt x="14" y="10"/>
                      <a:pt x="12" y="12"/>
                    </a:cubicBezTo>
                    <a:cubicBezTo>
                      <a:pt x="9" y="15"/>
                      <a:pt x="9" y="20"/>
                      <a:pt x="12" y="23"/>
                    </a:cubicBezTo>
                    <a:cubicBezTo>
                      <a:pt x="65" y="76"/>
                      <a:pt x="65" y="76"/>
                      <a:pt x="65" y="76"/>
                    </a:cubicBezTo>
                    <a:cubicBezTo>
                      <a:pt x="68" y="79"/>
                      <a:pt x="73" y="79"/>
                      <a:pt x="76" y="76"/>
                    </a:cubicBezTo>
                    <a:cubicBezTo>
                      <a:pt x="78" y="74"/>
                      <a:pt x="79" y="72"/>
                      <a:pt x="79" y="70"/>
                    </a:cubicBezTo>
                    <a:cubicBezTo>
                      <a:pt x="79" y="68"/>
                      <a:pt x="78" y="66"/>
                      <a:pt x="76" y="64"/>
                    </a:cubicBezTo>
                    <a:cubicBezTo>
                      <a:pt x="24" y="12"/>
                      <a:pt x="24" y="12"/>
                      <a:pt x="24" y="12"/>
                    </a:cubicBezTo>
                    <a:cubicBezTo>
                      <a:pt x="22" y="10"/>
                      <a:pt x="20" y="9"/>
                      <a:pt x="18" y="9"/>
                    </a:cubicBezTo>
                    <a:close/>
                  </a:path>
                </a:pathLst>
              </a:custGeom>
              <a:grpFill/>
              <a:ln w="9525">
                <a:solidFill>
                  <a:schemeClr val="accent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29" name="Freeform 23">
                <a:extLst>
                  <a:ext uri="{FF2B5EF4-FFF2-40B4-BE49-F238E27FC236}">
                    <a16:creationId xmlns:a16="http://schemas.microsoft.com/office/drawing/2014/main" id="{C0AD5DD5-BE3E-440D-82E2-FF3C18F1077C}"/>
                  </a:ext>
                </a:extLst>
              </p:cNvPr>
              <p:cNvSpPr>
                <a:spLocks noEditPoints="1"/>
              </p:cNvSpPr>
              <p:nvPr/>
            </p:nvSpPr>
            <p:spPr bwMode="auto">
              <a:xfrm>
                <a:off x="5957896" y="1727204"/>
                <a:ext cx="419101" cy="415926"/>
              </a:xfrm>
              <a:custGeom>
                <a:avLst/>
                <a:gdLst>
                  <a:gd name="T0" fmla="*/ 93 w 110"/>
                  <a:gd name="T1" fmla="*/ 109 h 109"/>
                  <a:gd name="T2" fmla="*/ 82 w 110"/>
                  <a:gd name="T3" fmla="*/ 105 h 109"/>
                  <a:gd name="T4" fmla="*/ 6 w 110"/>
                  <a:gd name="T5" fmla="*/ 29 h 109"/>
                  <a:gd name="T6" fmla="*/ 6 w 110"/>
                  <a:gd name="T7" fmla="*/ 6 h 109"/>
                  <a:gd name="T8" fmla="*/ 30 w 110"/>
                  <a:gd name="T9" fmla="*/ 6 h 109"/>
                  <a:gd name="T10" fmla="*/ 105 w 110"/>
                  <a:gd name="T11" fmla="*/ 81 h 109"/>
                  <a:gd name="T12" fmla="*/ 110 w 110"/>
                  <a:gd name="T13" fmla="*/ 93 h 109"/>
                  <a:gd name="T14" fmla="*/ 105 w 110"/>
                  <a:gd name="T15" fmla="*/ 105 h 109"/>
                  <a:gd name="T16" fmla="*/ 93 w 110"/>
                  <a:gd name="T17" fmla="*/ 109 h 109"/>
                  <a:gd name="T18" fmla="*/ 18 w 110"/>
                  <a:gd name="T19" fmla="*/ 9 h 109"/>
                  <a:gd name="T20" fmla="*/ 12 w 110"/>
                  <a:gd name="T21" fmla="*/ 12 h 109"/>
                  <a:gd name="T22" fmla="*/ 12 w 110"/>
                  <a:gd name="T23" fmla="*/ 23 h 109"/>
                  <a:gd name="T24" fmla="*/ 88 w 110"/>
                  <a:gd name="T25" fmla="*/ 99 h 109"/>
                  <a:gd name="T26" fmla="*/ 99 w 110"/>
                  <a:gd name="T27" fmla="*/ 99 h 109"/>
                  <a:gd name="T28" fmla="*/ 102 w 110"/>
                  <a:gd name="T29" fmla="*/ 93 h 109"/>
                  <a:gd name="T30" fmla="*/ 99 w 110"/>
                  <a:gd name="T31" fmla="*/ 87 h 109"/>
                  <a:gd name="T32" fmla="*/ 24 w 110"/>
                  <a:gd name="T33" fmla="*/ 12 h 109"/>
                  <a:gd name="T34" fmla="*/ 18 w 110"/>
                  <a:gd name="T35" fmla="*/ 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 h="109">
                    <a:moveTo>
                      <a:pt x="93" y="109"/>
                    </a:moveTo>
                    <a:cubicBezTo>
                      <a:pt x="89" y="109"/>
                      <a:pt x="85" y="108"/>
                      <a:pt x="82" y="105"/>
                    </a:cubicBezTo>
                    <a:cubicBezTo>
                      <a:pt x="6" y="29"/>
                      <a:pt x="6" y="29"/>
                      <a:pt x="6" y="29"/>
                    </a:cubicBezTo>
                    <a:cubicBezTo>
                      <a:pt x="0" y="23"/>
                      <a:pt x="0" y="12"/>
                      <a:pt x="6" y="6"/>
                    </a:cubicBezTo>
                    <a:cubicBezTo>
                      <a:pt x="13" y="0"/>
                      <a:pt x="23" y="0"/>
                      <a:pt x="30" y="6"/>
                    </a:cubicBezTo>
                    <a:cubicBezTo>
                      <a:pt x="105" y="81"/>
                      <a:pt x="105" y="81"/>
                      <a:pt x="105" y="81"/>
                    </a:cubicBezTo>
                    <a:cubicBezTo>
                      <a:pt x="108" y="84"/>
                      <a:pt x="110" y="89"/>
                      <a:pt x="110" y="93"/>
                    </a:cubicBezTo>
                    <a:cubicBezTo>
                      <a:pt x="110" y="97"/>
                      <a:pt x="108" y="101"/>
                      <a:pt x="105" y="105"/>
                    </a:cubicBezTo>
                    <a:cubicBezTo>
                      <a:pt x="102" y="108"/>
                      <a:pt x="98" y="109"/>
                      <a:pt x="93" y="109"/>
                    </a:cubicBezTo>
                    <a:close/>
                    <a:moveTo>
                      <a:pt x="18" y="9"/>
                    </a:moveTo>
                    <a:cubicBezTo>
                      <a:pt x="16" y="9"/>
                      <a:pt x="14" y="10"/>
                      <a:pt x="12" y="12"/>
                    </a:cubicBezTo>
                    <a:cubicBezTo>
                      <a:pt x="9" y="15"/>
                      <a:pt x="9" y="20"/>
                      <a:pt x="12" y="23"/>
                    </a:cubicBezTo>
                    <a:cubicBezTo>
                      <a:pt x="88" y="99"/>
                      <a:pt x="88" y="99"/>
                      <a:pt x="88" y="99"/>
                    </a:cubicBezTo>
                    <a:cubicBezTo>
                      <a:pt x="91" y="102"/>
                      <a:pt x="96" y="102"/>
                      <a:pt x="99" y="99"/>
                    </a:cubicBezTo>
                    <a:cubicBezTo>
                      <a:pt x="101" y="97"/>
                      <a:pt x="102" y="95"/>
                      <a:pt x="102" y="93"/>
                    </a:cubicBezTo>
                    <a:cubicBezTo>
                      <a:pt x="102" y="91"/>
                      <a:pt x="101" y="89"/>
                      <a:pt x="99" y="87"/>
                    </a:cubicBezTo>
                    <a:cubicBezTo>
                      <a:pt x="24" y="12"/>
                      <a:pt x="24" y="12"/>
                      <a:pt x="24" y="12"/>
                    </a:cubicBezTo>
                    <a:cubicBezTo>
                      <a:pt x="22" y="10"/>
                      <a:pt x="20" y="9"/>
                      <a:pt x="18" y="9"/>
                    </a:cubicBezTo>
                    <a:close/>
                  </a:path>
                </a:pathLst>
              </a:custGeom>
              <a:grpFill/>
              <a:ln w="9525">
                <a:solidFill>
                  <a:schemeClr val="accent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30" name="Freeform 24">
                <a:extLst>
                  <a:ext uri="{FF2B5EF4-FFF2-40B4-BE49-F238E27FC236}">
                    <a16:creationId xmlns:a16="http://schemas.microsoft.com/office/drawing/2014/main" id="{F9C0ADD2-C806-4786-8724-A094EDC98961}"/>
                  </a:ext>
                </a:extLst>
              </p:cNvPr>
              <p:cNvSpPr>
                <a:spLocks noEditPoints="1"/>
              </p:cNvSpPr>
              <p:nvPr/>
            </p:nvSpPr>
            <p:spPr bwMode="auto">
              <a:xfrm>
                <a:off x="6202371" y="1482729"/>
                <a:ext cx="419101" cy="420689"/>
              </a:xfrm>
              <a:custGeom>
                <a:avLst/>
                <a:gdLst>
                  <a:gd name="T0" fmla="*/ 93 w 110"/>
                  <a:gd name="T1" fmla="*/ 110 h 110"/>
                  <a:gd name="T2" fmla="*/ 82 w 110"/>
                  <a:gd name="T3" fmla="*/ 105 h 110"/>
                  <a:gd name="T4" fmla="*/ 6 w 110"/>
                  <a:gd name="T5" fmla="*/ 29 h 110"/>
                  <a:gd name="T6" fmla="*/ 6 w 110"/>
                  <a:gd name="T7" fmla="*/ 6 h 110"/>
                  <a:gd name="T8" fmla="*/ 29 w 110"/>
                  <a:gd name="T9" fmla="*/ 6 h 110"/>
                  <a:gd name="T10" fmla="*/ 105 w 110"/>
                  <a:gd name="T11" fmla="*/ 82 h 110"/>
                  <a:gd name="T12" fmla="*/ 110 w 110"/>
                  <a:gd name="T13" fmla="*/ 93 h 110"/>
                  <a:gd name="T14" fmla="*/ 105 w 110"/>
                  <a:gd name="T15" fmla="*/ 105 h 110"/>
                  <a:gd name="T16" fmla="*/ 93 w 110"/>
                  <a:gd name="T17" fmla="*/ 110 h 110"/>
                  <a:gd name="T18" fmla="*/ 18 w 110"/>
                  <a:gd name="T19" fmla="*/ 10 h 110"/>
                  <a:gd name="T20" fmla="*/ 12 w 110"/>
                  <a:gd name="T21" fmla="*/ 12 h 110"/>
                  <a:gd name="T22" fmla="*/ 12 w 110"/>
                  <a:gd name="T23" fmla="*/ 24 h 110"/>
                  <a:gd name="T24" fmla="*/ 87 w 110"/>
                  <a:gd name="T25" fmla="*/ 99 h 110"/>
                  <a:gd name="T26" fmla="*/ 99 w 110"/>
                  <a:gd name="T27" fmla="*/ 99 h 110"/>
                  <a:gd name="T28" fmla="*/ 101 w 110"/>
                  <a:gd name="T29" fmla="*/ 93 h 110"/>
                  <a:gd name="T30" fmla="*/ 99 w 110"/>
                  <a:gd name="T31" fmla="*/ 87 h 110"/>
                  <a:gd name="T32" fmla="*/ 24 w 110"/>
                  <a:gd name="T33" fmla="*/ 12 h 110"/>
                  <a:gd name="T34" fmla="*/ 18 w 110"/>
                  <a:gd name="T35" fmla="*/ 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 h="110">
                    <a:moveTo>
                      <a:pt x="93" y="110"/>
                    </a:moveTo>
                    <a:cubicBezTo>
                      <a:pt x="89" y="110"/>
                      <a:pt x="85" y="108"/>
                      <a:pt x="82" y="105"/>
                    </a:cubicBezTo>
                    <a:cubicBezTo>
                      <a:pt x="6" y="29"/>
                      <a:pt x="6" y="29"/>
                      <a:pt x="6" y="29"/>
                    </a:cubicBezTo>
                    <a:cubicBezTo>
                      <a:pt x="0" y="23"/>
                      <a:pt x="0" y="13"/>
                      <a:pt x="6" y="6"/>
                    </a:cubicBezTo>
                    <a:cubicBezTo>
                      <a:pt x="12" y="0"/>
                      <a:pt x="23" y="0"/>
                      <a:pt x="29" y="6"/>
                    </a:cubicBezTo>
                    <a:cubicBezTo>
                      <a:pt x="105" y="82"/>
                      <a:pt x="105" y="82"/>
                      <a:pt x="105" y="82"/>
                    </a:cubicBezTo>
                    <a:cubicBezTo>
                      <a:pt x="108" y="85"/>
                      <a:pt x="110" y="89"/>
                      <a:pt x="110" y="93"/>
                    </a:cubicBezTo>
                    <a:cubicBezTo>
                      <a:pt x="110" y="98"/>
                      <a:pt x="108" y="102"/>
                      <a:pt x="105" y="105"/>
                    </a:cubicBezTo>
                    <a:cubicBezTo>
                      <a:pt x="102" y="108"/>
                      <a:pt x="98" y="110"/>
                      <a:pt x="93" y="110"/>
                    </a:cubicBezTo>
                    <a:close/>
                    <a:moveTo>
                      <a:pt x="18" y="10"/>
                    </a:moveTo>
                    <a:cubicBezTo>
                      <a:pt x="16" y="10"/>
                      <a:pt x="14" y="10"/>
                      <a:pt x="12" y="12"/>
                    </a:cubicBezTo>
                    <a:cubicBezTo>
                      <a:pt x="9" y="15"/>
                      <a:pt x="9" y="20"/>
                      <a:pt x="12" y="24"/>
                    </a:cubicBezTo>
                    <a:cubicBezTo>
                      <a:pt x="87" y="99"/>
                      <a:pt x="87" y="99"/>
                      <a:pt x="87" y="99"/>
                    </a:cubicBezTo>
                    <a:cubicBezTo>
                      <a:pt x="91" y="102"/>
                      <a:pt x="96" y="102"/>
                      <a:pt x="99" y="99"/>
                    </a:cubicBezTo>
                    <a:cubicBezTo>
                      <a:pt x="101" y="97"/>
                      <a:pt x="101" y="95"/>
                      <a:pt x="101" y="93"/>
                    </a:cubicBezTo>
                    <a:cubicBezTo>
                      <a:pt x="101" y="91"/>
                      <a:pt x="101" y="89"/>
                      <a:pt x="99" y="87"/>
                    </a:cubicBezTo>
                    <a:cubicBezTo>
                      <a:pt x="24" y="12"/>
                      <a:pt x="24" y="12"/>
                      <a:pt x="24" y="12"/>
                    </a:cubicBezTo>
                    <a:cubicBezTo>
                      <a:pt x="22" y="10"/>
                      <a:pt x="20" y="10"/>
                      <a:pt x="18" y="10"/>
                    </a:cubicBezTo>
                    <a:close/>
                  </a:path>
                </a:pathLst>
              </a:custGeom>
              <a:grpFill/>
              <a:ln w="9525">
                <a:solidFill>
                  <a:schemeClr val="accent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31" name="Freeform 25">
                <a:extLst>
                  <a:ext uri="{FF2B5EF4-FFF2-40B4-BE49-F238E27FC236}">
                    <a16:creationId xmlns:a16="http://schemas.microsoft.com/office/drawing/2014/main" id="{095F4DEA-9BC7-407F-9431-28E69DA02B8B}"/>
                  </a:ext>
                </a:extLst>
              </p:cNvPr>
              <p:cNvSpPr>
                <a:spLocks noEditPoints="1"/>
              </p:cNvSpPr>
              <p:nvPr/>
            </p:nvSpPr>
            <p:spPr bwMode="auto">
              <a:xfrm>
                <a:off x="5919796" y="1947868"/>
                <a:ext cx="239714" cy="241300"/>
              </a:xfrm>
              <a:custGeom>
                <a:avLst/>
                <a:gdLst>
                  <a:gd name="T0" fmla="*/ 45 w 63"/>
                  <a:gd name="T1" fmla="*/ 63 h 63"/>
                  <a:gd name="T2" fmla="*/ 34 w 63"/>
                  <a:gd name="T3" fmla="*/ 58 h 63"/>
                  <a:gd name="T4" fmla="*/ 5 w 63"/>
                  <a:gd name="T5" fmla="*/ 29 h 63"/>
                  <a:gd name="T6" fmla="*/ 0 w 63"/>
                  <a:gd name="T7" fmla="*/ 18 h 63"/>
                  <a:gd name="T8" fmla="*/ 5 w 63"/>
                  <a:gd name="T9" fmla="*/ 6 h 63"/>
                  <a:gd name="T10" fmla="*/ 28 w 63"/>
                  <a:gd name="T11" fmla="*/ 6 h 63"/>
                  <a:gd name="T12" fmla="*/ 57 w 63"/>
                  <a:gd name="T13" fmla="*/ 35 h 63"/>
                  <a:gd name="T14" fmla="*/ 57 w 63"/>
                  <a:gd name="T15" fmla="*/ 58 h 63"/>
                  <a:gd name="T16" fmla="*/ 45 w 63"/>
                  <a:gd name="T17" fmla="*/ 63 h 63"/>
                  <a:gd name="T18" fmla="*/ 16 w 63"/>
                  <a:gd name="T19" fmla="*/ 9 h 63"/>
                  <a:gd name="T20" fmla="*/ 11 w 63"/>
                  <a:gd name="T21" fmla="*/ 12 h 63"/>
                  <a:gd name="T22" fmla="*/ 8 w 63"/>
                  <a:gd name="T23" fmla="*/ 18 h 63"/>
                  <a:gd name="T24" fmla="*/ 11 w 63"/>
                  <a:gd name="T25" fmla="*/ 23 h 63"/>
                  <a:gd name="T26" fmla="*/ 40 w 63"/>
                  <a:gd name="T27" fmla="*/ 52 h 63"/>
                  <a:gd name="T28" fmla="*/ 51 w 63"/>
                  <a:gd name="T29" fmla="*/ 52 h 63"/>
                  <a:gd name="T30" fmla="*/ 51 w 63"/>
                  <a:gd name="T31" fmla="*/ 41 h 63"/>
                  <a:gd name="T32" fmla="*/ 22 w 63"/>
                  <a:gd name="T33" fmla="*/ 12 h 63"/>
                  <a:gd name="T34" fmla="*/ 16 w 63"/>
                  <a:gd name="T3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3" h="63">
                    <a:moveTo>
                      <a:pt x="45" y="63"/>
                    </a:moveTo>
                    <a:cubicBezTo>
                      <a:pt x="41" y="63"/>
                      <a:pt x="37" y="61"/>
                      <a:pt x="34" y="58"/>
                    </a:cubicBezTo>
                    <a:cubicBezTo>
                      <a:pt x="5" y="29"/>
                      <a:pt x="5" y="29"/>
                      <a:pt x="5" y="29"/>
                    </a:cubicBezTo>
                    <a:cubicBezTo>
                      <a:pt x="2" y="26"/>
                      <a:pt x="0" y="22"/>
                      <a:pt x="0" y="18"/>
                    </a:cubicBezTo>
                    <a:cubicBezTo>
                      <a:pt x="0" y="13"/>
                      <a:pt x="2" y="9"/>
                      <a:pt x="5" y="6"/>
                    </a:cubicBezTo>
                    <a:cubicBezTo>
                      <a:pt x="11" y="0"/>
                      <a:pt x="22" y="0"/>
                      <a:pt x="28" y="6"/>
                    </a:cubicBezTo>
                    <a:cubicBezTo>
                      <a:pt x="57" y="35"/>
                      <a:pt x="57" y="35"/>
                      <a:pt x="57" y="35"/>
                    </a:cubicBezTo>
                    <a:cubicBezTo>
                      <a:pt x="63" y="41"/>
                      <a:pt x="63" y="52"/>
                      <a:pt x="57" y="58"/>
                    </a:cubicBezTo>
                    <a:cubicBezTo>
                      <a:pt x="54" y="61"/>
                      <a:pt x="50" y="63"/>
                      <a:pt x="45" y="63"/>
                    </a:cubicBezTo>
                    <a:close/>
                    <a:moveTo>
                      <a:pt x="16" y="9"/>
                    </a:moveTo>
                    <a:cubicBezTo>
                      <a:pt x="14" y="9"/>
                      <a:pt x="12" y="10"/>
                      <a:pt x="11" y="12"/>
                    </a:cubicBezTo>
                    <a:cubicBezTo>
                      <a:pt x="9" y="13"/>
                      <a:pt x="8" y="15"/>
                      <a:pt x="8" y="18"/>
                    </a:cubicBezTo>
                    <a:cubicBezTo>
                      <a:pt x="8" y="20"/>
                      <a:pt x="9" y="22"/>
                      <a:pt x="11" y="23"/>
                    </a:cubicBezTo>
                    <a:cubicBezTo>
                      <a:pt x="40" y="52"/>
                      <a:pt x="40" y="52"/>
                      <a:pt x="40" y="52"/>
                    </a:cubicBezTo>
                    <a:cubicBezTo>
                      <a:pt x="43" y="56"/>
                      <a:pt x="48" y="55"/>
                      <a:pt x="51" y="52"/>
                    </a:cubicBezTo>
                    <a:cubicBezTo>
                      <a:pt x="54" y="49"/>
                      <a:pt x="54" y="44"/>
                      <a:pt x="51" y="41"/>
                    </a:cubicBezTo>
                    <a:cubicBezTo>
                      <a:pt x="22" y="12"/>
                      <a:pt x="22" y="12"/>
                      <a:pt x="22" y="12"/>
                    </a:cubicBezTo>
                    <a:cubicBezTo>
                      <a:pt x="21" y="10"/>
                      <a:pt x="19" y="9"/>
                      <a:pt x="16" y="9"/>
                    </a:cubicBezTo>
                    <a:close/>
                  </a:path>
                </a:pathLst>
              </a:custGeom>
              <a:grpFill/>
              <a:ln w="9525">
                <a:solidFill>
                  <a:schemeClr val="accent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32" name="Freeform 26">
                <a:extLst>
                  <a:ext uri="{FF2B5EF4-FFF2-40B4-BE49-F238E27FC236}">
                    <a16:creationId xmlns:a16="http://schemas.microsoft.com/office/drawing/2014/main" id="{3DC2434C-F14B-438F-A051-7870825CEE42}"/>
                  </a:ext>
                </a:extLst>
              </p:cNvPr>
              <p:cNvSpPr>
                <a:spLocks noEditPoints="1"/>
              </p:cNvSpPr>
              <p:nvPr/>
            </p:nvSpPr>
            <p:spPr bwMode="auto">
              <a:xfrm>
                <a:off x="6311909" y="1460502"/>
                <a:ext cx="328613" cy="331788"/>
              </a:xfrm>
              <a:custGeom>
                <a:avLst/>
                <a:gdLst>
                  <a:gd name="T0" fmla="*/ 70 w 86"/>
                  <a:gd name="T1" fmla="*/ 87 h 87"/>
                  <a:gd name="T2" fmla="*/ 58 w 86"/>
                  <a:gd name="T3" fmla="*/ 82 h 87"/>
                  <a:gd name="T4" fmla="*/ 6 w 86"/>
                  <a:gd name="T5" fmla="*/ 30 h 87"/>
                  <a:gd name="T6" fmla="*/ 6 w 86"/>
                  <a:gd name="T7" fmla="*/ 6 h 87"/>
                  <a:gd name="T8" fmla="*/ 29 w 86"/>
                  <a:gd name="T9" fmla="*/ 6 h 87"/>
                  <a:gd name="T10" fmla="*/ 82 w 86"/>
                  <a:gd name="T11" fmla="*/ 59 h 87"/>
                  <a:gd name="T12" fmla="*/ 86 w 86"/>
                  <a:gd name="T13" fmla="*/ 70 h 87"/>
                  <a:gd name="T14" fmla="*/ 82 w 86"/>
                  <a:gd name="T15" fmla="*/ 82 h 87"/>
                  <a:gd name="T16" fmla="*/ 70 w 86"/>
                  <a:gd name="T17" fmla="*/ 87 h 87"/>
                  <a:gd name="T18" fmla="*/ 18 w 86"/>
                  <a:gd name="T19" fmla="*/ 10 h 87"/>
                  <a:gd name="T20" fmla="*/ 12 w 86"/>
                  <a:gd name="T21" fmla="*/ 12 h 87"/>
                  <a:gd name="T22" fmla="*/ 12 w 86"/>
                  <a:gd name="T23" fmla="*/ 24 h 87"/>
                  <a:gd name="T24" fmla="*/ 64 w 86"/>
                  <a:gd name="T25" fmla="*/ 76 h 87"/>
                  <a:gd name="T26" fmla="*/ 76 w 86"/>
                  <a:gd name="T27" fmla="*/ 76 h 87"/>
                  <a:gd name="T28" fmla="*/ 78 w 86"/>
                  <a:gd name="T29" fmla="*/ 70 h 87"/>
                  <a:gd name="T30" fmla="*/ 76 w 86"/>
                  <a:gd name="T31" fmla="*/ 64 h 87"/>
                  <a:gd name="T32" fmla="*/ 24 w 86"/>
                  <a:gd name="T33" fmla="*/ 12 h 87"/>
                  <a:gd name="T34" fmla="*/ 18 w 86"/>
                  <a:gd name="T35"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 h="87">
                    <a:moveTo>
                      <a:pt x="70" y="87"/>
                    </a:moveTo>
                    <a:cubicBezTo>
                      <a:pt x="66" y="87"/>
                      <a:pt x="62" y="85"/>
                      <a:pt x="58" y="82"/>
                    </a:cubicBezTo>
                    <a:cubicBezTo>
                      <a:pt x="6" y="30"/>
                      <a:pt x="6" y="30"/>
                      <a:pt x="6" y="30"/>
                    </a:cubicBezTo>
                    <a:cubicBezTo>
                      <a:pt x="0" y="23"/>
                      <a:pt x="0" y="13"/>
                      <a:pt x="6" y="6"/>
                    </a:cubicBezTo>
                    <a:cubicBezTo>
                      <a:pt x="12" y="0"/>
                      <a:pt x="23" y="0"/>
                      <a:pt x="29" y="6"/>
                    </a:cubicBezTo>
                    <a:cubicBezTo>
                      <a:pt x="82" y="59"/>
                      <a:pt x="82" y="59"/>
                      <a:pt x="82" y="59"/>
                    </a:cubicBezTo>
                    <a:cubicBezTo>
                      <a:pt x="85" y="62"/>
                      <a:pt x="86" y="66"/>
                      <a:pt x="86" y="70"/>
                    </a:cubicBezTo>
                    <a:cubicBezTo>
                      <a:pt x="86" y="75"/>
                      <a:pt x="85" y="79"/>
                      <a:pt x="82" y="82"/>
                    </a:cubicBezTo>
                    <a:cubicBezTo>
                      <a:pt x="79" y="85"/>
                      <a:pt x="74" y="87"/>
                      <a:pt x="70" y="87"/>
                    </a:cubicBezTo>
                    <a:close/>
                    <a:moveTo>
                      <a:pt x="18" y="10"/>
                    </a:moveTo>
                    <a:cubicBezTo>
                      <a:pt x="16" y="10"/>
                      <a:pt x="14" y="11"/>
                      <a:pt x="12" y="12"/>
                    </a:cubicBezTo>
                    <a:cubicBezTo>
                      <a:pt x="9" y="15"/>
                      <a:pt x="9" y="21"/>
                      <a:pt x="12" y="24"/>
                    </a:cubicBezTo>
                    <a:cubicBezTo>
                      <a:pt x="64" y="76"/>
                      <a:pt x="64" y="76"/>
                      <a:pt x="64" y="76"/>
                    </a:cubicBezTo>
                    <a:cubicBezTo>
                      <a:pt x="67" y="79"/>
                      <a:pt x="73" y="79"/>
                      <a:pt x="76" y="76"/>
                    </a:cubicBezTo>
                    <a:cubicBezTo>
                      <a:pt x="77" y="74"/>
                      <a:pt x="78" y="72"/>
                      <a:pt x="78" y="70"/>
                    </a:cubicBezTo>
                    <a:cubicBezTo>
                      <a:pt x="78" y="68"/>
                      <a:pt x="77" y="66"/>
                      <a:pt x="76" y="64"/>
                    </a:cubicBezTo>
                    <a:cubicBezTo>
                      <a:pt x="24" y="12"/>
                      <a:pt x="24" y="12"/>
                      <a:pt x="24" y="12"/>
                    </a:cubicBezTo>
                    <a:cubicBezTo>
                      <a:pt x="22" y="11"/>
                      <a:pt x="20" y="10"/>
                      <a:pt x="18" y="10"/>
                    </a:cubicBezTo>
                    <a:close/>
                  </a:path>
                </a:pathLst>
              </a:custGeom>
              <a:grpFill/>
              <a:ln w="9525">
                <a:solidFill>
                  <a:schemeClr val="accent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33" name="Freeform 27">
                <a:extLst>
                  <a:ext uri="{FF2B5EF4-FFF2-40B4-BE49-F238E27FC236}">
                    <a16:creationId xmlns:a16="http://schemas.microsoft.com/office/drawing/2014/main" id="{A879ADFA-95B1-4894-8E6D-7B2B7D64C9C3}"/>
                  </a:ext>
                </a:extLst>
              </p:cNvPr>
              <p:cNvSpPr>
                <a:spLocks noEditPoints="1"/>
              </p:cNvSpPr>
              <p:nvPr/>
            </p:nvSpPr>
            <p:spPr bwMode="auto">
              <a:xfrm>
                <a:off x="6426201" y="1438275"/>
                <a:ext cx="244475" cy="242889"/>
              </a:xfrm>
              <a:custGeom>
                <a:avLst/>
                <a:gdLst>
                  <a:gd name="T0" fmla="*/ 46 w 64"/>
                  <a:gd name="T1" fmla="*/ 64 h 64"/>
                  <a:gd name="T2" fmla="*/ 34 w 64"/>
                  <a:gd name="T3" fmla="*/ 59 h 64"/>
                  <a:gd name="T4" fmla="*/ 5 w 64"/>
                  <a:gd name="T5" fmla="*/ 30 h 64"/>
                  <a:gd name="T6" fmla="*/ 0 w 64"/>
                  <a:gd name="T7" fmla="*/ 18 h 64"/>
                  <a:gd name="T8" fmla="*/ 5 w 64"/>
                  <a:gd name="T9" fmla="*/ 7 h 64"/>
                  <a:gd name="T10" fmla="*/ 28 w 64"/>
                  <a:gd name="T11" fmla="*/ 7 h 64"/>
                  <a:gd name="T12" fmla="*/ 57 w 64"/>
                  <a:gd name="T13" fmla="*/ 36 h 64"/>
                  <a:gd name="T14" fmla="*/ 57 w 64"/>
                  <a:gd name="T15" fmla="*/ 59 h 64"/>
                  <a:gd name="T16" fmla="*/ 46 w 64"/>
                  <a:gd name="T17" fmla="*/ 64 h 64"/>
                  <a:gd name="T18" fmla="*/ 17 w 64"/>
                  <a:gd name="T19" fmla="*/ 10 h 64"/>
                  <a:gd name="T20" fmla="*/ 11 w 64"/>
                  <a:gd name="T21" fmla="*/ 12 h 64"/>
                  <a:gd name="T22" fmla="*/ 9 w 64"/>
                  <a:gd name="T23" fmla="*/ 18 h 64"/>
                  <a:gd name="T24" fmla="*/ 11 w 64"/>
                  <a:gd name="T25" fmla="*/ 24 h 64"/>
                  <a:gd name="T26" fmla="*/ 40 w 64"/>
                  <a:gd name="T27" fmla="*/ 53 h 64"/>
                  <a:gd name="T28" fmla="*/ 52 w 64"/>
                  <a:gd name="T29" fmla="*/ 53 h 64"/>
                  <a:gd name="T30" fmla="*/ 52 w 64"/>
                  <a:gd name="T31" fmla="*/ 41 h 64"/>
                  <a:gd name="T32" fmla="*/ 23 w 64"/>
                  <a:gd name="T33" fmla="*/ 12 h 64"/>
                  <a:gd name="T34" fmla="*/ 17 w 64"/>
                  <a:gd name="T35" fmla="*/ 1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 h="64">
                    <a:moveTo>
                      <a:pt x="46" y="64"/>
                    </a:moveTo>
                    <a:cubicBezTo>
                      <a:pt x="41" y="64"/>
                      <a:pt x="37" y="62"/>
                      <a:pt x="34" y="59"/>
                    </a:cubicBezTo>
                    <a:cubicBezTo>
                      <a:pt x="5" y="30"/>
                      <a:pt x="5" y="30"/>
                      <a:pt x="5" y="30"/>
                    </a:cubicBezTo>
                    <a:cubicBezTo>
                      <a:pt x="2" y="27"/>
                      <a:pt x="0" y="23"/>
                      <a:pt x="0" y="18"/>
                    </a:cubicBezTo>
                    <a:cubicBezTo>
                      <a:pt x="0" y="14"/>
                      <a:pt x="2" y="10"/>
                      <a:pt x="5" y="7"/>
                    </a:cubicBezTo>
                    <a:cubicBezTo>
                      <a:pt x="11" y="0"/>
                      <a:pt x="22" y="0"/>
                      <a:pt x="28" y="7"/>
                    </a:cubicBezTo>
                    <a:cubicBezTo>
                      <a:pt x="57" y="36"/>
                      <a:pt x="57" y="36"/>
                      <a:pt x="57" y="36"/>
                    </a:cubicBezTo>
                    <a:cubicBezTo>
                      <a:pt x="64" y="42"/>
                      <a:pt x="64" y="52"/>
                      <a:pt x="57" y="59"/>
                    </a:cubicBezTo>
                    <a:cubicBezTo>
                      <a:pt x="54" y="62"/>
                      <a:pt x="50" y="64"/>
                      <a:pt x="46" y="64"/>
                    </a:cubicBezTo>
                    <a:close/>
                    <a:moveTo>
                      <a:pt x="17" y="10"/>
                    </a:moveTo>
                    <a:cubicBezTo>
                      <a:pt x="15" y="10"/>
                      <a:pt x="13" y="11"/>
                      <a:pt x="11" y="12"/>
                    </a:cubicBezTo>
                    <a:cubicBezTo>
                      <a:pt x="10" y="14"/>
                      <a:pt x="9" y="16"/>
                      <a:pt x="9" y="18"/>
                    </a:cubicBezTo>
                    <a:cubicBezTo>
                      <a:pt x="9" y="20"/>
                      <a:pt x="10" y="22"/>
                      <a:pt x="11" y="24"/>
                    </a:cubicBezTo>
                    <a:cubicBezTo>
                      <a:pt x="40" y="53"/>
                      <a:pt x="40" y="53"/>
                      <a:pt x="40" y="53"/>
                    </a:cubicBezTo>
                    <a:cubicBezTo>
                      <a:pt x="43" y="56"/>
                      <a:pt x="49" y="56"/>
                      <a:pt x="52" y="53"/>
                    </a:cubicBezTo>
                    <a:cubicBezTo>
                      <a:pt x="55" y="50"/>
                      <a:pt x="55" y="45"/>
                      <a:pt x="52" y="41"/>
                    </a:cubicBezTo>
                    <a:cubicBezTo>
                      <a:pt x="23" y="12"/>
                      <a:pt x="23" y="12"/>
                      <a:pt x="23" y="12"/>
                    </a:cubicBezTo>
                    <a:cubicBezTo>
                      <a:pt x="21" y="11"/>
                      <a:pt x="19" y="10"/>
                      <a:pt x="17" y="10"/>
                    </a:cubicBezTo>
                    <a:close/>
                  </a:path>
                </a:pathLst>
              </a:custGeom>
              <a:grpFill/>
              <a:ln w="9525">
                <a:solidFill>
                  <a:schemeClr val="accent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grpSp>
        <p:grpSp>
          <p:nvGrpSpPr>
            <p:cNvPr id="11" name="Group 10">
              <a:extLst>
                <a:ext uri="{FF2B5EF4-FFF2-40B4-BE49-F238E27FC236}">
                  <a16:creationId xmlns:a16="http://schemas.microsoft.com/office/drawing/2014/main" id="{4901F17B-73CF-43B7-BFEB-FE2762163345}"/>
                </a:ext>
              </a:extLst>
            </p:cNvPr>
            <p:cNvGrpSpPr>
              <a:grpSpLocks noChangeAspect="1"/>
            </p:cNvGrpSpPr>
            <p:nvPr/>
          </p:nvGrpSpPr>
          <p:grpSpPr>
            <a:xfrm>
              <a:off x="7512013" y="5199795"/>
              <a:ext cx="434868" cy="261335"/>
              <a:chOff x="2805112" y="-242888"/>
              <a:chExt cx="3333751" cy="2003426"/>
            </a:xfrm>
            <a:solidFill>
              <a:schemeClr val="accent1"/>
            </a:solidFill>
          </p:grpSpPr>
          <p:sp>
            <p:nvSpPr>
              <p:cNvPr id="24" name="Freeform 39">
                <a:extLst>
                  <a:ext uri="{FF2B5EF4-FFF2-40B4-BE49-F238E27FC236}">
                    <a16:creationId xmlns:a16="http://schemas.microsoft.com/office/drawing/2014/main" id="{8D58EDA4-7A15-4428-9846-7C109A1BB783}"/>
                  </a:ext>
                </a:extLst>
              </p:cNvPr>
              <p:cNvSpPr>
                <a:spLocks/>
              </p:cNvSpPr>
              <p:nvPr/>
            </p:nvSpPr>
            <p:spPr bwMode="auto">
              <a:xfrm>
                <a:off x="2805112" y="-242888"/>
                <a:ext cx="3333751" cy="2003426"/>
              </a:xfrm>
              <a:custGeom>
                <a:avLst/>
                <a:gdLst>
                  <a:gd name="T0" fmla="*/ 22 w 886"/>
                  <a:gd name="T1" fmla="*/ 531 h 531"/>
                  <a:gd name="T2" fmla="*/ 9 w 886"/>
                  <a:gd name="T3" fmla="*/ 526 h 531"/>
                  <a:gd name="T4" fmla="*/ 7 w 886"/>
                  <a:gd name="T5" fmla="*/ 499 h 531"/>
                  <a:gd name="T6" fmla="*/ 321 w 886"/>
                  <a:gd name="T7" fmla="*/ 146 h 531"/>
                  <a:gd name="T8" fmla="*/ 348 w 886"/>
                  <a:gd name="T9" fmla="*/ 144 h 531"/>
                  <a:gd name="T10" fmla="*/ 568 w 886"/>
                  <a:gd name="T11" fmla="*/ 328 h 531"/>
                  <a:gd name="T12" fmla="*/ 850 w 886"/>
                  <a:gd name="T13" fmla="*/ 9 h 531"/>
                  <a:gd name="T14" fmla="*/ 877 w 886"/>
                  <a:gd name="T15" fmla="*/ 7 h 531"/>
                  <a:gd name="T16" fmla="*/ 879 w 886"/>
                  <a:gd name="T17" fmla="*/ 35 h 531"/>
                  <a:gd name="T18" fmla="*/ 585 w 886"/>
                  <a:gd name="T19" fmla="*/ 368 h 531"/>
                  <a:gd name="T20" fmla="*/ 558 w 886"/>
                  <a:gd name="T21" fmla="*/ 370 h 531"/>
                  <a:gd name="T22" fmla="*/ 337 w 886"/>
                  <a:gd name="T23" fmla="*/ 186 h 531"/>
                  <a:gd name="T24" fmla="*/ 36 w 886"/>
                  <a:gd name="T25" fmla="*/ 525 h 531"/>
                  <a:gd name="T26" fmla="*/ 22 w 886"/>
                  <a:gd name="T27" fmla="*/ 531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86" h="531">
                    <a:moveTo>
                      <a:pt x="22" y="531"/>
                    </a:moveTo>
                    <a:cubicBezTo>
                      <a:pt x="17" y="531"/>
                      <a:pt x="12" y="530"/>
                      <a:pt x="9" y="526"/>
                    </a:cubicBezTo>
                    <a:cubicBezTo>
                      <a:pt x="0" y="519"/>
                      <a:pt x="0" y="507"/>
                      <a:pt x="7" y="499"/>
                    </a:cubicBezTo>
                    <a:cubicBezTo>
                      <a:pt x="321" y="146"/>
                      <a:pt x="321" y="146"/>
                      <a:pt x="321" y="146"/>
                    </a:cubicBezTo>
                    <a:cubicBezTo>
                      <a:pt x="328" y="138"/>
                      <a:pt x="340" y="137"/>
                      <a:pt x="348" y="144"/>
                    </a:cubicBezTo>
                    <a:cubicBezTo>
                      <a:pt x="568" y="328"/>
                      <a:pt x="568" y="328"/>
                      <a:pt x="568" y="328"/>
                    </a:cubicBezTo>
                    <a:cubicBezTo>
                      <a:pt x="850" y="9"/>
                      <a:pt x="850" y="9"/>
                      <a:pt x="850" y="9"/>
                    </a:cubicBezTo>
                    <a:cubicBezTo>
                      <a:pt x="857" y="0"/>
                      <a:pt x="869" y="0"/>
                      <a:pt x="877" y="7"/>
                    </a:cubicBezTo>
                    <a:cubicBezTo>
                      <a:pt x="885" y="14"/>
                      <a:pt x="886" y="26"/>
                      <a:pt x="879" y="35"/>
                    </a:cubicBezTo>
                    <a:cubicBezTo>
                      <a:pt x="585" y="368"/>
                      <a:pt x="585" y="368"/>
                      <a:pt x="585" y="368"/>
                    </a:cubicBezTo>
                    <a:cubicBezTo>
                      <a:pt x="578" y="376"/>
                      <a:pt x="566" y="377"/>
                      <a:pt x="558" y="370"/>
                    </a:cubicBezTo>
                    <a:cubicBezTo>
                      <a:pt x="337" y="186"/>
                      <a:pt x="337" y="186"/>
                      <a:pt x="337" y="186"/>
                    </a:cubicBezTo>
                    <a:cubicBezTo>
                      <a:pt x="36" y="525"/>
                      <a:pt x="36" y="525"/>
                      <a:pt x="36" y="525"/>
                    </a:cubicBezTo>
                    <a:cubicBezTo>
                      <a:pt x="32" y="529"/>
                      <a:pt x="27" y="531"/>
                      <a:pt x="22" y="531"/>
                    </a:cubicBezTo>
                    <a:close/>
                  </a:path>
                </a:pathLst>
              </a:custGeom>
              <a:grpFill/>
              <a:ln w="9525">
                <a:solidFill>
                  <a:schemeClr val="accent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25" name="Freeform 40">
                <a:extLst>
                  <a:ext uri="{FF2B5EF4-FFF2-40B4-BE49-F238E27FC236}">
                    <a16:creationId xmlns:a16="http://schemas.microsoft.com/office/drawing/2014/main" id="{44DE6E40-EFA4-4F94-BE8B-E51574818EA2}"/>
                  </a:ext>
                </a:extLst>
              </p:cNvPr>
              <p:cNvSpPr>
                <a:spLocks/>
              </p:cNvSpPr>
              <p:nvPr/>
            </p:nvSpPr>
            <p:spPr bwMode="auto">
              <a:xfrm>
                <a:off x="4960938" y="-234950"/>
                <a:ext cx="1171575" cy="1033463"/>
              </a:xfrm>
              <a:custGeom>
                <a:avLst/>
                <a:gdLst>
                  <a:gd name="T0" fmla="*/ 291 w 311"/>
                  <a:gd name="T1" fmla="*/ 274 h 274"/>
                  <a:gd name="T2" fmla="*/ 272 w 311"/>
                  <a:gd name="T3" fmla="*/ 254 h 274"/>
                  <a:gd name="T4" fmla="*/ 272 w 311"/>
                  <a:gd name="T5" fmla="*/ 39 h 274"/>
                  <a:gd name="T6" fmla="*/ 19 w 311"/>
                  <a:gd name="T7" fmla="*/ 39 h 274"/>
                  <a:gd name="T8" fmla="*/ 0 w 311"/>
                  <a:gd name="T9" fmla="*/ 20 h 274"/>
                  <a:gd name="T10" fmla="*/ 19 w 311"/>
                  <a:gd name="T11" fmla="*/ 0 h 274"/>
                  <a:gd name="T12" fmla="*/ 291 w 311"/>
                  <a:gd name="T13" fmla="*/ 0 h 274"/>
                  <a:gd name="T14" fmla="*/ 311 w 311"/>
                  <a:gd name="T15" fmla="*/ 20 h 274"/>
                  <a:gd name="T16" fmla="*/ 311 w 311"/>
                  <a:gd name="T17" fmla="*/ 254 h 274"/>
                  <a:gd name="T18" fmla="*/ 291 w 311"/>
                  <a:gd name="T19"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1" h="274">
                    <a:moveTo>
                      <a:pt x="291" y="274"/>
                    </a:moveTo>
                    <a:cubicBezTo>
                      <a:pt x="281" y="274"/>
                      <a:pt x="272" y="265"/>
                      <a:pt x="272" y="254"/>
                    </a:cubicBezTo>
                    <a:cubicBezTo>
                      <a:pt x="272" y="39"/>
                      <a:pt x="272" y="39"/>
                      <a:pt x="272" y="39"/>
                    </a:cubicBezTo>
                    <a:cubicBezTo>
                      <a:pt x="19" y="39"/>
                      <a:pt x="19" y="39"/>
                      <a:pt x="19" y="39"/>
                    </a:cubicBezTo>
                    <a:cubicBezTo>
                      <a:pt x="9" y="39"/>
                      <a:pt x="0" y="30"/>
                      <a:pt x="0" y="20"/>
                    </a:cubicBezTo>
                    <a:cubicBezTo>
                      <a:pt x="0" y="9"/>
                      <a:pt x="9" y="0"/>
                      <a:pt x="19" y="0"/>
                    </a:cubicBezTo>
                    <a:cubicBezTo>
                      <a:pt x="291" y="0"/>
                      <a:pt x="291" y="0"/>
                      <a:pt x="291" y="0"/>
                    </a:cubicBezTo>
                    <a:cubicBezTo>
                      <a:pt x="302" y="0"/>
                      <a:pt x="311" y="9"/>
                      <a:pt x="311" y="20"/>
                    </a:cubicBezTo>
                    <a:cubicBezTo>
                      <a:pt x="311" y="254"/>
                      <a:pt x="311" y="254"/>
                      <a:pt x="311" y="254"/>
                    </a:cubicBezTo>
                    <a:cubicBezTo>
                      <a:pt x="311" y="265"/>
                      <a:pt x="302" y="274"/>
                      <a:pt x="291" y="274"/>
                    </a:cubicBezTo>
                    <a:close/>
                  </a:path>
                </a:pathLst>
              </a:custGeom>
              <a:grpFill/>
              <a:ln w="9525">
                <a:solidFill>
                  <a:schemeClr val="accent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grpSp>
        <p:grpSp>
          <p:nvGrpSpPr>
            <p:cNvPr id="12" name="Group 11">
              <a:extLst>
                <a:ext uri="{FF2B5EF4-FFF2-40B4-BE49-F238E27FC236}">
                  <a16:creationId xmlns:a16="http://schemas.microsoft.com/office/drawing/2014/main" id="{6370EA01-267E-4DBC-9B82-1B1F5F70179D}"/>
                </a:ext>
              </a:extLst>
            </p:cNvPr>
            <p:cNvGrpSpPr>
              <a:grpSpLocks noChangeAspect="1"/>
            </p:cNvGrpSpPr>
            <p:nvPr/>
          </p:nvGrpSpPr>
          <p:grpSpPr>
            <a:xfrm>
              <a:off x="4208432" y="5022380"/>
              <a:ext cx="369851" cy="370197"/>
              <a:chOff x="325438" y="-827088"/>
              <a:chExt cx="8478838" cy="8486776"/>
            </a:xfrm>
            <a:solidFill>
              <a:schemeClr val="tx1">
                <a:lumMod val="75000"/>
                <a:lumOff val="25000"/>
              </a:schemeClr>
            </a:solidFill>
          </p:grpSpPr>
          <p:sp>
            <p:nvSpPr>
              <p:cNvPr id="21" name="Freeform 44">
                <a:extLst>
                  <a:ext uri="{FF2B5EF4-FFF2-40B4-BE49-F238E27FC236}">
                    <a16:creationId xmlns:a16="http://schemas.microsoft.com/office/drawing/2014/main" id="{E2E8862F-B674-4E27-92D6-783C355696D3}"/>
                  </a:ext>
                </a:extLst>
              </p:cNvPr>
              <p:cNvSpPr>
                <a:spLocks/>
              </p:cNvSpPr>
              <p:nvPr/>
            </p:nvSpPr>
            <p:spPr bwMode="auto">
              <a:xfrm>
                <a:off x="4379913" y="2011362"/>
                <a:ext cx="368300" cy="3184525"/>
              </a:xfrm>
              <a:custGeom>
                <a:avLst/>
                <a:gdLst>
                  <a:gd name="T0" fmla="*/ 49 w 98"/>
                  <a:gd name="T1" fmla="*/ 848 h 848"/>
                  <a:gd name="T2" fmla="*/ 0 w 98"/>
                  <a:gd name="T3" fmla="*/ 799 h 848"/>
                  <a:gd name="T4" fmla="*/ 0 w 98"/>
                  <a:gd name="T5" fmla="*/ 49 h 848"/>
                  <a:gd name="T6" fmla="*/ 49 w 98"/>
                  <a:gd name="T7" fmla="*/ 0 h 848"/>
                  <a:gd name="T8" fmla="*/ 98 w 98"/>
                  <a:gd name="T9" fmla="*/ 49 h 848"/>
                  <a:gd name="T10" fmla="*/ 98 w 98"/>
                  <a:gd name="T11" fmla="*/ 799 h 848"/>
                  <a:gd name="T12" fmla="*/ 49 w 98"/>
                  <a:gd name="T13" fmla="*/ 848 h 848"/>
                </a:gdLst>
                <a:ahLst/>
                <a:cxnLst>
                  <a:cxn ang="0">
                    <a:pos x="T0" y="T1"/>
                  </a:cxn>
                  <a:cxn ang="0">
                    <a:pos x="T2" y="T3"/>
                  </a:cxn>
                  <a:cxn ang="0">
                    <a:pos x="T4" y="T5"/>
                  </a:cxn>
                  <a:cxn ang="0">
                    <a:pos x="T6" y="T7"/>
                  </a:cxn>
                  <a:cxn ang="0">
                    <a:pos x="T8" y="T9"/>
                  </a:cxn>
                  <a:cxn ang="0">
                    <a:pos x="T10" y="T11"/>
                  </a:cxn>
                  <a:cxn ang="0">
                    <a:pos x="T12" y="T13"/>
                  </a:cxn>
                </a:cxnLst>
                <a:rect l="0" t="0" r="r" b="b"/>
                <a:pathLst>
                  <a:path w="98" h="848">
                    <a:moveTo>
                      <a:pt x="49" y="848"/>
                    </a:moveTo>
                    <a:cubicBezTo>
                      <a:pt x="22" y="848"/>
                      <a:pt x="0" y="826"/>
                      <a:pt x="0" y="799"/>
                    </a:cubicBezTo>
                    <a:cubicBezTo>
                      <a:pt x="0" y="49"/>
                      <a:pt x="0" y="49"/>
                      <a:pt x="0" y="49"/>
                    </a:cubicBezTo>
                    <a:cubicBezTo>
                      <a:pt x="0" y="22"/>
                      <a:pt x="22" y="0"/>
                      <a:pt x="49" y="0"/>
                    </a:cubicBezTo>
                    <a:cubicBezTo>
                      <a:pt x="76" y="0"/>
                      <a:pt x="98" y="22"/>
                      <a:pt x="98" y="49"/>
                    </a:cubicBezTo>
                    <a:cubicBezTo>
                      <a:pt x="98" y="799"/>
                      <a:pt x="98" y="799"/>
                      <a:pt x="98" y="799"/>
                    </a:cubicBezTo>
                    <a:cubicBezTo>
                      <a:pt x="98" y="826"/>
                      <a:pt x="76" y="848"/>
                      <a:pt x="49" y="848"/>
                    </a:cubicBezTo>
                    <a:close/>
                  </a:path>
                </a:pathLst>
              </a:custGeom>
              <a:grpFill/>
              <a:ln w="9525">
                <a:solidFill>
                  <a:schemeClr val="tx1">
                    <a:lumMod val="75000"/>
                    <a:lumOff val="25000"/>
                  </a:schemeClr>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22" name="Freeform 45">
                <a:extLst>
                  <a:ext uri="{FF2B5EF4-FFF2-40B4-BE49-F238E27FC236}">
                    <a16:creationId xmlns:a16="http://schemas.microsoft.com/office/drawing/2014/main" id="{B5AF2B58-2F61-4F0B-9C95-C221F0467D03}"/>
                  </a:ext>
                </a:extLst>
              </p:cNvPr>
              <p:cNvSpPr>
                <a:spLocks noEditPoints="1"/>
              </p:cNvSpPr>
              <p:nvPr/>
            </p:nvSpPr>
            <p:spPr bwMode="auto">
              <a:xfrm>
                <a:off x="325438" y="-827088"/>
                <a:ext cx="8478838" cy="8486776"/>
              </a:xfrm>
              <a:custGeom>
                <a:avLst/>
                <a:gdLst>
                  <a:gd name="T0" fmla="*/ 2209 w 2258"/>
                  <a:gd name="T1" fmla="*/ 2260 h 2260"/>
                  <a:gd name="T2" fmla="*/ 2207 w 2258"/>
                  <a:gd name="T3" fmla="*/ 2260 h 2260"/>
                  <a:gd name="T4" fmla="*/ 51 w 2258"/>
                  <a:gd name="T5" fmla="*/ 2260 h 2260"/>
                  <a:gd name="T6" fmla="*/ 9 w 2258"/>
                  <a:gd name="T7" fmla="*/ 2237 h 2260"/>
                  <a:gd name="T8" fmla="*/ 7 w 2258"/>
                  <a:gd name="T9" fmla="*/ 2189 h 2260"/>
                  <a:gd name="T10" fmla="*/ 1085 w 2258"/>
                  <a:gd name="T11" fmla="*/ 33 h 2260"/>
                  <a:gd name="T12" fmla="*/ 1173 w 2258"/>
                  <a:gd name="T13" fmla="*/ 33 h 2260"/>
                  <a:gd name="T14" fmla="*/ 2246 w 2258"/>
                  <a:gd name="T15" fmla="*/ 2178 h 2260"/>
                  <a:gd name="T16" fmla="*/ 2258 w 2258"/>
                  <a:gd name="T17" fmla="*/ 2211 h 2260"/>
                  <a:gd name="T18" fmla="*/ 2209 w 2258"/>
                  <a:gd name="T19" fmla="*/ 2260 h 2260"/>
                  <a:gd name="T20" fmla="*/ 130 w 2258"/>
                  <a:gd name="T21" fmla="*/ 2162 h 2260"/>
                  <a:gd name="T22" fmla="*/ 2128 w 2258"/>
                  <a:gd name="T23" fmla="*/ 2162 h 2260"/>
                  <a:gd name="T24" fmla="*/ 1129 w 2258"/>
                  <a:gd name="T25" fmla="*/ 164 h 2260"/>
                  <a:gd name="T26" fmla="*/ 130 w 2258"/>
                  <a:gd name="T27" fmla="*/ 2162 h 2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58" h="2260">
                    <a:moveTo>
                      <a:pt x="2209" y="2260"/>
                    </a:moveTo>
                    <a:cubicBezTo>
                      <a:pt x="2209" y="2260"/>
                      <a:pt x="2208" y="2260"/>
                      <a:pt x="2207" y="2260"/>
                    </a:cubicBezTo>
                    <a:cubicBezTo>
                      <a:pt x="51" y="2260"/>
                      <a:pt x="51" y="2260"/>
                      <a:pt x="51" y="2260"/>
                    </a:cubicBezTo>
                    <a:cubicBezTo>
                      <a:pt x="34" y="2260"/>
                      <a:pt x="18" y="2251"/>
                      <a:pt x="9" y="2237"/>
                    </a:cubicBezTo>
                    <a:cubicBezTo>
                      <a:pt x="1" y="2222"/>
                      <a:pt x="0" y="2204"/>
                      <a:pt x="7" y="2189"/>
                    </a:cubicBezTo>
                    <a:cubicBezTo>
                      <a:pt x="1085" y="33"/>
                      <a:pt x="1085" y="33"/>
                      <a:pt x="1085" y="33"/>
                    </a:cubicBezTo>
                    <a:cubicBezTo>
                      <a:pt x="1102" y="0"/>
                      <a:pt x="1156" y="0"/>
                      <a:pt x="1173" y="33"/>
                    </a:cubicBezTo>
                    <a:cubicBezTo>
                      <a:pt x="2246" y="2178"/>
                      <a:pt x="2246" y="2178"/>
                      <a:pt x="2246" y="2178"/>
                    </a:cubicBezTo>
                    <a:cubicBezTo>
                      <a:pt x="2253" y="2187"/>
                      <a:pt x="2258" y="2198"/>
                      <a:pt x="2258" y="2211"/>
                    </a:cubicBezTo>
                    <a:cubicBezTo>
                      <a:pt x="2258" y="2238"/>
                      <a:pt x="2236" y="2260"/>
                      <a:pt x="2209" y="2260"/>
                    </a:cubicBezTo>
                    <a:close/>
                    <a:moveTo>
                      <a:pt x="130" y="2162"/>
                    </a:moveTo>
                    <a:cubicBezTo>
                      <a:pt x="2128" y="2162"/>
                      <a:pt x="2128" y="2162"/>
                      <a:pt x="2128" y="2162"/>
                    </a:cubicBezTo>
                    <a:cubicBezTo>
                      <a:pt x="1129" y="164"/>
                      <a:pt x="1129" y="164"/>
                      <a:pt x="1129" y="164"/>
                    </a:cubicBezTo>
                    <a:lnTo>
                      <a:pt x="130" y="2162"/>
                    </a:lnTo>
                    <a:close/>
                  </a:path>
                </a:pathLst>
              </a:custGeom>
              <a:grpFill/>
              <a:ln w="9525">
                <a:solidFill>
                  <a:schemeClr val="tx1">
                    <a:lumMod val="75000"/>
                    <a:lumOff val="25000"/>
                  </a:schemeClr>
                </a:solidFill>
                <a:round/>
                <a:headEnd/>
                <a:tailEnd/>
              </a:ln>
            </p:spPr>
            <p:txBody>
              <a:bodyPr vert="horz" wrap="square" lIns="68580" tIns="34290" rIns="68580" bIns="34290" numCol="1" anchor="t" anchorCtr="0" compatLnSpc="1">
                <a:prstTxWarp prst="textNoShape">
                  <a:avLst/>
                </a:prstTxWarp>
              </a:bodyPr>
              <a:lstStyle/>
              <a:p>
                <a:endParaRPr lang="en-US" sz="1350" dirty="0">
                  <a:solidFill>
                    <a:sysClr val="windowText" lastClr="000000"/>
                  </a:solidFill>
                </a:endParaRPr>
              </a:p>
            </p:txBody>
          </p:sp>
          <p:sp>
            <p:nvSpPr>
              <p:cNvPr id="23" name="Oval 46">
                <a:extLst>
                  <a:ext uri="{FF2B5EF4-FFF2-40B4-BE49-F238E27FC236}">
                    <a16:creationId xmlns:a16="http://schemas.microsoft.com/office/drawing/2014/main" id="{5F36846E-C98C-4ED1-88E6-AC885FE18957}"/>
                  </a:ext>
                </a:extLst>
              </p:cNvPr>
              <p:cNvSpPr>
                <a:spLocks noChangeArrowheads="1"/>
              </p:cNvSpPr>
              <p:nvPr/>
            </p:nvSpPr>
            <p:spPr bwMode="auto">
              <a:xfrm>
                <a:off x="4195763" y="5819775"/>
                <a:ext cx="736600" cy="736600"/>
              </a:xfrm>
              <a:prstGeom prst="ellipse">
                <a:avLst/>
              </a:prstGeom>
              <a:grpFill/>
              <a:ln w="9525">
                <a:solidFill>
                  <a:schemeClr val="tx1">
                    <a:lumMod val="75000"/>
                    <a:lumOff val="25000"/>
                  </a:schemeClr>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grpSp>
        <p:sp>
          <p:nvSpPr>
            <p:cNvPr id="13" name="TextBox 12">
              <a:extLst>
                <a:ext uri="{FF2B5EF4-FFF2-40B4-BE49-F238E27FC236}">
                  <a16:creationId xmlns:a16="http://schemas.microsoft.com/office/drawing/2014/main" id="{FB58133D-A1C2-4341-8F96-E8445BCE26FE}"/>
                </a:ext>
              </a:extLst>
            </p:cNvPr>
            <p:cNvSpPr txBox="1"/>
            <p:nvPr/>
          </p:nvSpPr>
          <p:spPr>
            <a:xfrm>
              <a:off x="5028869" y="2620135"/>
              <a:ext cx="669855" cy="553997"/>
            </a:xfrm>
            <a:prstGeom prst="rect">
              <a:avLst/>
            </a:prstGeom>
            <a:noFill/>
          </p:spPr>
          <p:txBody>
            <a:bodyPr wrap="square" rtlCol="0">
              <a:spAutoFit/>
            </a:bodyPr>
            <a:lstStyle/>
            <a:p>
              <a:pPr algn="ctr"/>
              <a:r>
                <a:rPr lang="en-US" sz="2100" b="1" dirty="0">
                  <a:solidFill>
                    <a:schemeClr val="bg1"/>
                  </a:solidFill>
                  <a:effectLst>
                    <a:outerShdw blurRad="38100" dist="38100" dir="2700000" algn="tl">
                      <a:srgbClr val="000000">
                        <a:alpha val="43137"/>
                      </a:srgbClr>
                    </a:outerShdw>
                  </a:effectLst>
                  <a:latin typeface="Georgia" panose="02040502050405020303" pitchFamily="18" charset="0"/>
                </a:rPr>
                <a:t>S</a:t>
              </a:r>
            </a:p>
          </p:txBody>
        </p:sp>
        <p:sp>
          <p:nvSpPr>
            <p:cNvPr id="14" name="TextBox 13">
              <a:extLst>
                <a:ext uri="{FF2B5EF4-FFF2-40B4-BE49-F238E27FC236}">
                  <a16:creationId xmlns:a16="http://schemas.microsoft.com/office/drawing/2014/main" id="{22391A6C-467B-4D46-AD06-8BE88A608340}"/>
                </a:ext>
              </a:extLst>
            </p:cNvPr>
            <p:cNvSpPr txBox="1"/>
            <p:nvPr/>
          </p:nvSpPr>
          <p:spPr>
            <a:xfrm>
              <a:off x="6548692" y="2620135"/>
              <a:ext cx="669855" cy="553997"/>
            </a:xfrm>
            <a:prstGeom prst="rect">
              <a:avLst/>
            </a:prstGeom>
            <a:noFill/>
          </p:spPr>
          <p:txBody>
            <a:bodyPr wrap="square" rtlCol="0">
              <a:spAutoFit/>
            </a:bodyPr>
            <a:lstStyle/>
            <a:p>
              <a:pPr algn="ctr"/>
              <a:r>
                <a:rPr lang="en-US" sz="2100" b="1" dirty="0">
                  <a:solidFill>
                    <a:schemeClr val="bg1"/>
                  </a:solidFill>
                  <a:effectLst>
                    <a:outerShdw blurRad="38100" dist="38100" dir="2700000" algn="tl">
                      <a:srgbClr val="000000">
                        <a:alpha val="43137"/>
                      </a:srgbClr>
                    </a:outerShdw>
                  </a:effectLst>
                  <a:latin typeface="Georgia" panose="02040502050405020303" pitchFamily="18" charset="0"/>
                </a:rPr>
                <a:t>W</a:t>
              </a:r>
            </a:p>
          </p:txBody>
        </p:sp>
        <p:sp>
          <p:nvSpPr>
            <p:cNvPr id="15" name="TextBox 14">
              <a:extLst>
                <a:ext uri="{FF2B5EF4-FFF2-40B4-BE49-F238E27FC236}">
                  <a16:creationId xmlns:a16="http://schemas.microsoft.com/office/drawing/2014/main" id="{275E7B66-149C-409D-A2B4-98D62486247C}"/>
                </a:ext>
              </a:extLst>
            </p:cNvPr>
            <p:cNvSpPr txBox="1"/>
            <p:nvPr/>
          </p:nvSpPr>
          <p:spPr>
            <a:xfrm>
              <a:off x="6548692" y="4155004"/>
              <a:ext cx="669855" cy="553997"/>
            </a:xfrm>
            <a:prstGeom prst="rect">
              <a:avLst/>
            </a:prstGeom>
            <a:noFill/>
          </p:spPr>
          <p:txBody>
            <a:bodyPr wrap="square" rtlCol="0">
              <a:spAutoFit/>
            </a:bodyPr>
            <a:lstStyle/>
            <a:p>
              <a:pPr algn="ctr"/>
              <a:r>
                <a:rPr lang="en-US" sz="2100" b="1" dirty="0">
                  <a:solidFill>
                    <a:schemeClr val="bg1"/>
                  </a:solidFill>
                  <a:effectLst>
                    <a:outerShdw blurRad="38100" dist="38100" dir="2700000" algn="tl">
                      <a:srgbClr val="000000">
                        <a:alpha val="43137"/>
                      </a:srgbClr>
                    </a:outerShdw>
                  </a:effectLst>
                  <a:latin typeface="Georgia" panose="02040502050405020303" pitchFamily="18" charset="0"/>
                </a:rPr>
                <a:t>O</a:t>
              </a:r>
            </a:p>
          </p:txBody>
        </p:sp>
        <p:sp>
          <p:nvSpPr>
            <p:cNvPr id="16" name="TextBox 15">
              <a:extLst>
                <a:ext uri="{FF2B5EF4-FFF2-40B4-BE49-F238E27FC236}">
                  <a16:creationId xmlns:a16="http://schemas.microsoft.com/office/drawing/2014/main" id="{A2D7C2B9-7D48-42A0-A184-BF325126B8CB}"/>
                </a:ext>
              </a:extLst>
            </p:cNvPr>
            <p:cNvSpPr txBox="1"/>
            <p:nvPr/>
          </p:nvSpPr>
          <p:spPr>
            <a:xfrm>
              <a:off x="4970472" y="4155004"/>
              <a:ext cx="669855" cy="553997"/>
            </a:xfrm>
            <a:prstGeom prst="rect">
              <a:avLst/>
            </a:prstGeom>
            <a:noFill/>
          </p:spPr>
          <p:txBody>
            <a:bodyPr wrap="square" rtlCol="0">
              <a:spAutoFit/>
            </a:bodyPr>
            <a:lstStyle/>
            <a:p>
              <a:pPr algn="ctr"/>
              <a:r>
                <a:rPr lang="en-US" sz="2100" b="1" dirty="0">
                  <a:solidFill>
                    <a:schemeClr val="bg1"/>
                  </a:solidFill>
                  <a:effectLst>
                    <a:outerShdw blurRad="38100" dist="38100" dir="2700000" algn="tl">
                      <a:srgbClr val="000000">
                        <a:alpha val="43137"/>
                      </a:srgbClr>
                    </a:outerShdw>
                  </a:effectLst>
                  <a:latin typeface="Georgia" panose="02040502050405020303" pitchFamily="18" charset="0"/>
                </a:rPr>
                <a:t>T</a:t>
              </a:r>
            </a:p>
          </p:txBody>
        </p:sp>
        <p:sp>
          <p:nvSpPr>
            <p:cNvPr id="17" name="TextBox 16">
              <a:extLst>
                <a:ext uri="{FF2B5EF4-FFF2-40B4-BE49-F238E27FC236}">
                  <a16:creationId xmlns:a16="http://schemas.microsoft.com/office/drawing/2014/main" id="{E899E806-BB5A-4C54-809F-E552C4D87EAA}"/>
                </a:ext>
              </a:extLst>
            </p:cNvPr>
            <p:cNvSpPr txBox="1"/>
            <p:nvPr/>
          </p:nvSpPr>
          <p:spPr>
            <a:xfrm>
              <a:off x="1220660" y="1662511"/>
              <a:ext cx="2664140" cy="1105750"/>
            </a:xfrm>
            <a:prstGeom prst="rect">
              <a:avLst/>
            </a:prstGeom>
            <a:noFill/>
          </p:spPr>
          <p:txBody>
            <a:bodyPr wrap="square" lIns="0" tIns="0" rIns="0" bIns="0" rtlCol="0">
              <a:spAutoFit/>
            </a:bodyPr>
            <a:lstStyle/>
            <a:p>
              <a:pPr algn="r">
                <a:spcBef>
                  <a:spcPts val="450"/>
                </a:spcBef>
              </a:pPr>
              <a:r>
                <a:rPr lang="en-US" b="1" dirty="0">
                  <a:solidFill>
                    <a:srgbClr val="00B0F0"/>
                  </a:solidFill>
                  <a:latin typeface="Georgia" panose="02040502050405020303" pitchFamily="18" charset="0"/>
                </a:rPr>
                <a:t>Strength</a:t>
              </a:r>
            </a:p>
            <a:p>
              <a:pPr marL="285750" indent="-285750" algn="r">
                <a:spcBef>
                  <a:spcPts val="450"/>
                </a:spcBef>
                <a:buFont typeface="Arial" panose="020B0604020202020204" pitchFamily="34" charset="0"/>
                <a:buChar char="•"/>
              </a:pPr>
              <a:r>
                <a:rPr lang="en-US" sz="1400" b="1" dirty="0">
                  <a:latin typeface="Georgia Pro Light" panose="02040302050405020303" pitchFamily="18" charset="0"/>
                </a:rPr>
                <a:t>Unique Business Idea.</a:t>
              </a:r>
            </a:p>
            <a:p>
              <a:pPr marL="285750" indent="-285750" algn="r">
                <a:spcBef>
                  <a:spcPts val="450"/>
                </a:spcBef>
                <a:buFont typeface="Arial" panose="020B0604020202020204" pitchFamily="34" charset="0"/>
                <a:buChar char="•"/>
              </a:pPr>
              <a:r>
                <a:rPr lang="en-US" sz="1400" b="1" dirty="0">
                  <a:latin typeface="Georgia Pro Light" panose="02040302050405020303" pitchFamily="18" charset="0"/>
                </a:rPr>
                <a:t>Less Competitors</a:t>
              </a:r>
            </a:p>
            <a:p>
              <a:pPr marL="285750" indent="-285750" algn="r">
                <a:spcBef>
                  <a:spcPts val="450"/>
                </a:spcBef>
                <a:buFont typeface="Arial" panose="020B0604020202020204" pitchFamily="34" charset="0"/>
                <a:buChar char="•"/>
              </a:pPr>
              <a:r>
                <a:rPr lang="en-US" sz="1400" b="1" dirty="0">
                  <a:latin typeface="Georgia Pro Light" panose="02040302050405020303" pitchFamily="18" charset="0"/>
                </a:rPr>
                <a:t>Focusing on the high earning executives  </a:t>
              </a:r>
            </a:p>
          </p:txBody>
        </p:sp>
        <p:sp>
          <p:nvSpPr>
            <p:cNvPr id="18" name="TextBox 17">
              <a:extLst>
                <a:ext uri="{FF2B5EF4-FFF2-40B4-BE49-F238E27FC236}">
                  <a16:creationId xmlns:a16="http://schemas.microsoft.com/office/drawing/2014/main" id="{77917C63-68B8-4D27-A24C-AED8EC2481BB}"/>
                </a:ext>
              </a:extLst>
            </p:cNvPr>
            <p:cNvSpPr txBox="1"/>
            <p:nvPr/>
          </p:nvSpPr>
          <p:spPr>
            <a:xfrm>
              <a:off x="1220660" y="4982812"/>
              <a:ext cx="2690607" cy="694556"/>
            </a:xfrm>
            <a:prstGeom prst="rect">
              <a:avLst/>
            </a:prstGeom>
            <a:noFill/>
          </p:spPr>
          <p:txBody>
            <a:bodyPr wrap="square" lIns="0" tIns="0" rIns="0" bIns="0" rtlCol="0">
              <a:spAutoFit/>
            </a:bodyPr>
            <a:lstStyle/>
            <a:p>
              <a:pPr algn="r">
                <a:spcBef>
                  <a:spcPts val="450"/>
                </a:spcBef>
              </a:pPr>
              <a:r>
                <a:rPr lang="en-US" b="1" dirty="0">
                  <a:solidFill>
                    <a:srgbClr val="00B0F0"/>
                  </a:solidFill>
                  <a:latin typeface="Georgia" panose="02040502050405020303" pitchFamily="18" charset="0"/>
                </a:rPr>
                <a:t>Threats</a:t>
              </a:r>
            </a:p>
            <a:p>
              <a:pPr marL="285750" indent="-285750" algn="r">
                <a:spcBef>
                  <a:spcPts val="450"/>
                </a:spcBef>
                <a:buFont typeface="Arial" panose="020B0604020202020204" pitchFamily="34" charset="0"/>
                <a:buChar char="•"/>
              </a:pPr>
              <a:r>
                <a:rPr lang="en-US" sz="1400" b="1" dirty="0" err="1">
                  <a:latin typeface="Georgia Pro Light" panose="02040302050405020303" pitchFamily="18" charset="0"/>
                </a:rPr>
                <a:t>Brexit</a:t>
              </a:r>
              <a:r>
                <a:rPr lang="en-US" sz="1400" b="1" dirty="0">
                  <a:latin typeface="Georgia Pro Light" panose="02040302050405020303" pitchFamily="18" charset="0"/>
                </a:rPr>
                <a:t> Issue</a:t>
              </a:r>
            </a:p>
            <a:p>
              <a:pPr marL="285750" indent="-285750" algn="r">
                <a:spcBef>
                  <a:spcPts val="450"/>
                </a:spcBef>
                <a:buFont typeface="Arial" panose="020B0604020202020204" pitchFamily="34" charset="0"/>
                <a:buChar char="•"/>
              </a:pPr>
              <a:r>
                <a:rPr lang="en-US" sz="1400" b="1" dirty="0">
                  <a:latin typeface="Georgia Pro Light" panose="02040302050405020303" pitchFamily="18" charset="0"/>
                </a:rPr>
                <a:t>Ukraine-Russia War.  </a:t>
              </a:r>
            </a:p>
          </p:txBody>
        </p:sp>
        <p:sp>
          <p:nvSpPr>
            <p:cNvPr id="19" name="TextBox 18">
              <a:extLst>
                <a:ext uri="{FF2B5EF4-FFF2-40B4-BE49-F238E27FC236}">
                  <a16:creationId xmlns:a16="http://schemas.microsoft.com/office/drawing/2014/main" id="{B0874EE3-23DB-4819-8B20-65361455ED45}"/>
                </a:ext>
              </a:extLst>
            </p:cNvPr>
            <p:cNvSpPr txBox="1"/>
            <p:nvPr/>
          </p:nvSpPr>
          <p:spPr>
            <a:xfrm>
              <a:off x="8275959" y="4414353"/>
              <a:ext cx="2690607" cy="1284715"/>
            </a:xfrm>
            <a:prstGeom prst="rect">
              <a:avLst/>
            </a:prstGeom>
            <a:noFill/>
          </p:spPr>
          <p:txBody>
            <a:bodyPr wrap="square" lIns="0" tIns="0" rIns="0" bIns="0" rtlCol="0">
              <a:spAutoFit/>
            </a:bodyPr>
            <a:lstStyle/>
            <a:p>
              <a:pPr>
                <a:spcBef>
                  <a:spcPts val="450"/>
                </a:spcBef>
              </a:pPr>
              <a:r>
                <a:rPr lang="en-US" b="1" dirty="0">
                  <a:solidFill>
                    <a:srgbClr val="00B0F0"/>
                  </a:solidFill>
                  <a:latin typeface="Georgia" panose="02040502050405020303" pitchFamily="18" charset="0"/>
                </a:rPr>
                <a:t>Opportunity</a:t>
              </a:r>
            </a:p>
            <a:p>
              <a:pPr marL="171450" indent="-171450">
                <a:spcBef>
                  <a:spcPts val="450"/>
                </a:spcBef>
                <a:buFont typeface="Arial" panose="020B0604020202020204" pitchFamily="34" charset="0"/>
                <a:buChar char="•"/>
              </a:pPr>
              <a:r>
                <a:rPr lang="en-US" sz="1400" b="1" dirty="0">
                  <a:latin typeface="Georgia Pro Light" panose="02040302050405020303" pitchFamily="18" charset="0"/>
                </a:rPr>
                <a:t>Business Establishment in the busiest location</a:t>
              </a:r>
            </a:p>
            <a:p>
              <a:pPr marL="171450" indent="-171450">
                <a:spcBef>
                  <a:spcPts val="450"/>
                </a:spcBef>
                <a:buFont typeface="Arial" panose="020B0604020202020204" pitchFamily="34" charset="0"/>
                <a:buChar char="•"/>
              </a:pPr>
              <a:r>
                <a:rPr lang="en-US" sz="1400" b="1" dirty="0">
                  <a:latin typeface="Georgia Pro Light" panose="02040302050405020303" pitchFamily="18" charset="0"/>
                </a:rPr>
                <a:t>Research on the impact of nap on productivity</a:t>
              </a:r>
            </a:p>
            <a:p>
              <a:pPr marL="171450" indent="-171450">
                <a:spcBef>
                  <a:spcPts val="450"/>
                </a:spcBef>
                <a:buFont typeface="Arial" panose="020B0604020202020204" pitchFamily="34" charset="0"/>
                <a:buChar char="•"/>
              </a:pPr>
              <a:r>
                <a:rPr lang="en-US" sz="1400" b="1" dirty="0">
                  <a:latin typeface="Georgia Pro Light" panose="02040302050405020303" pitchFamily="18" charset="0"/>
                </a:rPr>
                <a:t>People’s awareness regarding nap</a:t>
              </a:r>
            </a:p>
          </p:txBody>
        </p:sp>
        <p:sp>
          <p:nvSpPr>
            <p:cNvPr id="20" name="TextBox 19">
              <a:extLst>
                <a:ext uri="{FF2B5EF4-FFF2-40B4-BE49-F238E27FC236}">
                  <a16:creationId xmlns:a16="http://schemas.microsoft.com/office/drawing/2014/main" id="{45456057-9BBD-4D6D-B639-85C55308C689}"/>
                </a:ext>
              </a:extLst>
            </p:cNvPr>
            <p:cNvSpPr txBox="1"/>
            <p:nvPr/>
          </p:nvSpPr>
          <p:spPr>
            <a:xfrm>
              <a:off x="8280733" y="1662512"/>
              <a:ext cx="2690607" cy="926785"/>
            </a:xfrm>
            <a:prstGeom prst="rect">
              <a:avLst/>
            </a:prstGeom>
            <a:noFill/>
          </p:spPr>
          <p:txBody>
            <a:bodyPr wrap="square" lIns="0" tIns="0" rIns="0" bIns="0" rtlCol="0">
              <a:spAutoFit/>
            </a:bodyPr>
            <a:lstStyle/>
            <a:p>
              <a:pPr>
                <a:spcBef>
                  <a:spcPts val="450"/>
                </a:spcBef>
              </a:pPr>
              <a:r>
                <a:rPr lang="en-US" b="1" dirty="0">
                  <a:solidFill>
                    <a:srgbClr val="00B0F0"/>
                  </a:solidFill>
                  <a:latin typeface="Georgia" panose="02040502050405020303" pitchFamily="18" charset="0"/>
                </a:rPr>
                <a:t>Weakness</a:t>
              </a:r>
            </a:p>
            <a:p>
              <a:pPr marL="285750" indent="-285750">
                <a:spcBef>
                  <a:spcPts val="450"/>
                </a:spcBef>
                <a:buFont typeface="Arial" panose="020B0604020202020204" pitchFamily="34" charset="0"/>
                <a:buChar char="•"/>
              </a:pPr>
              <a:r>
                <a:rPr lang="en-US" sz="1400" b="1" dirty="0">
                  <a:latin typeface="Georgia Pro Light" panose="02040302050405020303" pitchFamily="18" charset="0"/>
                </a:rPr>
                <a:t>Market Uncertainty</a:t>
              </a:r>
            </a:p>
            <a:p>
              <a:pPr marL="285750" indent="-285750">
                <a:spcBef>
                  <a:spcPts val="450"/>
                </a:spcBef>
                <a:buFont typeface="Arial" panose="020B0604020202020204" pitchFamily="34" charset="0"/>
                <a:buChar char="•"/>
              </a:pPr>
              <a:r>
                <a:rPr lang="en-US" sz="1400" b="1" dirty="0">
                  <a:latin typeface="Georgia Pro Light" panose="02040302050405020303" pitchFamily="18" charset="0"/>
                </a:rPr>
                <a:t>Financial  Problem</a:t>
              </a:r>
            </a:p>
            <a:p>
              <a:pPr marL="285750" indent="-285750">
                <a:spcBef>
                  <a:spcPts val="450"/>
                </a:spcBef>
                <a:buFont typeface="Arial" panose="020B0604020202020204" pitchFamily="34" charset="0"/>
                <a:buChar char="•"/>
              </a:pPr>
              <a:r>
                <a:rPr lang="en-US" sz="1400" b="1" dirty="0">
                  <a:latin typeface="Georgia Pro Light" panose="02040302050405020303" pitchFamily="18" charset="0"/>
                </a:rPr>
                <a:t>Restricted government laws.  </a:t>
              </a:r>
            </a:p>
          </p:txBody>
        </p:sp>
      </p:grpSp>
    </p:spTree>
    <p:extLst>
      <p:ext uri="{BB962C8B-B14F-4D97-AF65-F5344CB8AC3E}">
        <p14:creationId xmlns:p14="http://schemas.microsoft.com/office/powerpoint/2010/main" val="1557823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7848" y="119743"/>
            <a:ext cx="8596668" cy="1320800"/>
          </a:xfrm>
        </p:spPr>
        <p:txBody>
          <a:bodyPr/>
          <a:lstStyle/>
          <a:p>
            <a:r>
              <a:rPr lang="en-US" b="1" dirty="0">
                <a:latin typeface="Arial" panose="020B0604020202020204" pitchFamily="34" charset="0"/>
                <a:cs typeface="Arial" panose="020B0604020202020204" pitchFamily="34" charset="0"/>
              </a:rPr>
              <a:t>SWOT Analysis</a:t>
            </a:r>
          </a:p>
        </p:txBody>
      </p:sp>
      <p:sp>
        <p:nvSpPr>
          <p:cNvPr id="3" name="Content Placeholder 2"/>
          <p:cNvSpPr>
            <a:spLocks noGrp="1"/>
          </p:cNvSpPr>
          <p:nvPr>
            <p:ph idx="1"/>
          </p:nvPr>
        </p:nvSpPr>
        <p:spPr>
          <a:xfrm>
            <a:off x="20394" y="1440543"/>
            <a:ext cx="9431575" cy="4427082"/>
          </a:xfrm>
        </p:spPr>
        <p:txBody>
          <a:bodyPr>
            <a:noAutofit/>
          </a:bodyPr>
          <a:lstStyle/>
          <a:p>
            <a:pPr algn="just">
              <a:buFont typeface="Wingdings" panose="05000000000000000000" pitchFamily="2" charset="2"/>
              <a:buChar char="Ø"/>
            </a:pPr>
            <a:r>
              <a:rPr lang="en-GB" sz="2000" b="1" dirty="0">
                <a:latin typeface="Arial" panose="020B0604020202020204" pitchFamily="34" charset="0"/>
                <a:cs typeface="Arial" panose="020B0604020202020204" pitchFamily="34" charset="0"/>
              </a:rPr>
              <a:t>Strength</a:t>
            </a:r>
            <a:r>
              <a:rPr lang="en-GB" sz="2000" dirty="0">
                <a:latin typeface="Arial" panose="020B0604020202020204" pitchFamily="34" charset="0"/>
                <a:cs typeface="Arial" panose="020B0604020202020204" pitchFamily="34" charset="0"/>
              </a:rPr>
              <a:t>: We are providing service to the people who work 8 to 12 hours a day. Taking a rest for 20 to 40 minutes can will allow one's energy to work, and it refreshes one's mind. </a:t>
            </a:r>
          </a:p>
          <a:p>
            <a:pPr algn="just">
              <a:buFont typeface="Wingdings" panose="05000000000000000000" pitchFamily="2" charset="2"/>
              <a:buChar char="Ø"/>
            </a:pPr>
            <a:r>
              <a:rPr lang="en-GB" sz="2000" b="1" dirty="0">
                <a:latin typeface="Arial" panose="020B0604020202020204" pitchFamily="34" charset="0"/>
                <a:cs typeface="Arial" panose="020B0604020202020204" pitchFamily="34" charset="0"/>
              </a:rPr>
              <a:t>Weakness</a:t>
            </a:r>
            <a:r>
              <a:rPr lang="en-GB" sz="2000" dirty="0">
                <a:latin typeface="Arial" panose="020B0604020202020204" pitchFamily="34" charset="0"/>
                <a:cs typeface="Arial" panose="020B0604020202020204" pitchFamily="34" charset="0"/>
              </a:rPr>
              <a:t>: Our business is about the Nap bar business, it is first, and there is no other nap bar business available now. We are hoping to be successful, but still, we are confused. Money can be the second problem and some new laws that Govt. has taken recently can affect our business. </a:t>
            </a:r>
          </a:p>
          <a:p>
            <a:pPr algn="just">
              <a:buFont typeface="Wingdings" panose="05000000000000000000" pitchFamily="2" charset="2"/>
              <a:buChar char="Ø"/>
            </a:pPr>
            <a:r>
              <a:rPr lang="en-GB" sz="2000" b="1" dirty="0">
                <a:latin typeface="Arial" panose="020B0604020202020204" pitchFamily="34" charset="0"/>
                <a:cs typeface="Arial" panose="020B0604020202020204" pitchFamily="34" charset="0"/>
              </a:rPr>
              <a:t>Opportunity</a:t>
            </a:r>
            <a:r>
              <a:rPr lang="en-GB" sz="2000" dirty="0">
                <a:latin typeface="Arial" panose="020B0604020202020204" pitchFamily="34" charset="0"/>
                <a:cs typeface="Arial" panose="020B0604020202020204" pitchFamily="34" charset="0"/>
              </a:rPr>
              <a:t>: We want to start a Nap Bar business in one of the busiest locations in the UK because the employees of banks and other corporate organizations work for 8 to 12 hours and need to take enough rest at break hour.</a:t>
            </a:r>
          </a:p>
          <a:p>
            <a:pPr algn="just">
              <a:buFont typeface="Wingdings" panose="05000000000000000000" pitchFamily="2" charset="2"/>
              <a:buChar char="Ø"/>
            </a:pPr>
            <a:r>
              <a:rPr lang="en-GB" sz="2000" b="1" dirty="0">
                <a:latin typeface="Arial" panose="020B0604020202020204" pitchFamily="34" charset="0"/>
                <a:cs typeface="Arial" panose="020B0604020202020204" pitchFamily="34" charset="0"/>
              </a:rPr>
              <a:t>Threat</a:t>
            </a:r>
            <a:r>
              <a:rPr lang="en-GB" sz="2000" dirty="0">
                <a:latin typeface="Arial" panose="020B0604020202020204" pitchFamily="34" charset="0"/>
                <a:cs typeface="Arial" panose="020B0604020202020204" pitchFamily="34" charset="0"/>
              </a:rPr>
              <a:t>: We are the first in the napping business, so money and experience are our main threats.</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692399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panose="020B0604020202020204" pitchFamily="34" charset="0"/>
                <a:cs typeface="Arial" panose="020B0604020202020204" pitchFamily="34" charset="0"/>
              </a:rPr>
              <a:t>Management Team</a:t>
            </a:r>
            <a:br>
              <a:rPr lang="en-US" dirty="0"/>
            </a:br>
            <a:endParaRPr lang="en-US"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US" sz="2400" dirty="0">
                <a:latin typeface="Arial" panose="020B0604020202020204" pitchFamily="34" charset="0"/>
                <a:cs typeface="Arial" panose="020B0604020202020204" pitchFamily="34" charset="0"/>
              </a:rPr>
              <a:t>Managing director (CEO)</a:t>
            </a:r>
          </a:p>
          <a:p>
            <a:pPr>
              <a:buFont typeface="Wingdings" panose="05000000000000000000" pitchFamily="2" charset="2"/>
              <a:buChar char="Ø"/>
            </a:pPr>
            <a:r>
              <a:rPr lang="en-US" sz="2400" dirty="0">
                <a:latin typeface="Arial" panose="020B0604020202020204" pitchFamily="34" charset="0"/>
                <a:cs typeface="Arial" panose="020B0604020202020204" pitchFamily="34" charset="0"/>
              </a:rPr>
              <a:t>Financing &amp; Accounting manager (CFO)</a:t>
            </a:r>
          </a:p>
          <a:p>
            <a:pPr>
              <a:buFont typeface="Wingdings" panose="05000000000000000000" pitchFamily="2" charset="2"/>
              <a:buChar char="Ø"/>
            </a:pPr>
            <a:r>
              <a:rPr lang="en-US" sz="2400" dirty="0">
                <a:latin typeface="Arial" panose="020B0604020202020204" pitchFamily="34" charset="0"/>
                <a:cs typeface="Arial" panose="020B0604020202020204" pitchFamily="34" charset="0"/>
              </a:rPr>
              <a:t>Marketing manager (CMO)</a:t>
            </a:r>
          </a:p>
          <a:p>
            <a:pPr>
              <a:buFont typeface="Wingdings" panose="05000000000000000000" pitchFamily="2" charset="2"/>
              <a:buChar char="Ø"/>
            </a:pPr>
            <a:r>
              <a:rPr lang="en-US" sz="2400" dirty="0">
                <a:latin typeface="Arial" panose="020B0604020202020204" pitchFamily="34" charset="0"/>
                <a:cs typeface="Arial" panose="020B0604020202020204" pitchFamily="34" charset="0"/>
              </a:rPr>
              <a:t>Research development and operation manager (COO)</a:t>
            </a:r>
          </a:p>
          <a:p>
            <a:pPr>
              <a:buFont typeface="Wingdings" panose="05000000000000000000" pitchFamily="2" charset="2"/>
              <a:buChar char="Ø"/>
            </a:pPr>
            <a:r>
              <a:rPr lang="en-US" sz="2400" dirty="0">
                <a:latin typeface="Arial" panose="020B0604020202020204" pitchFamily="34" charset="0"/>
                <a:cs typeface="Arial" panose="020B0604020202020204" pitchFamily="34" charset="0"/>
              </a:rPr>
              <a:t>Sleep specialist</a:t>
            </a:r>
          </a:p>
        </p:txBody>
      </p:sp>
    </p:spTree>
    <p:extLst>
      <p:ext uri="{BB962C8B-B14F-4D97-AF65-F5344CB8AC3E}">
        <p14:creationId xmlns:p14="http://schemas.microsoft.com/office/powerpoint/2010/main" val="2908001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3571" y="1100687"/>
            <a:ext cx="8902829" cy="1333907"/>
          </a:xfrm>
        </p:spPr>
        <p:txBody>
          <a:bodyPr>
            <a:noAutofit/>
          </a:bodyPr>
          <a:lstStyle/>
          <a:p>
            <a:r>
              <a:rPr lang="en-US" sz="4200" b="1" dirty="0">
                <a:latin typeface="Arial" panose="020B0604020202020204" pitchFamily="34" charset="0"/>
                <a:cs typeface="Arial" panose="020B0604020202020204" pitchFamily="34" charset="0"/>
              </a:rPr>
              <a:t>Product/Service Description</a:t>
            </a:r>
            <a:br>
              <a:rPr lang="en-US" sz="4800" b="1" dirty="0">
                <a:latin typeface="Adobe Caslon Pro Bold" pitchFamily="18" charset="0"/>
              </a:rPr>
            </a:br>
            <a:br>
              <a:rPr lang="en-US" sz="4800" dirty="0">
                <a:latin typeface="Adobe Caslon Pro Bold" pitchFamily="18" charset="0"/>
              </a:rPr>
            </a:br>
            <a:endParaRPr lang="en-US" sz="4800" dirty="0">
              <a:latin typeface="Adobe Caslon Pro Bold" pitchFamily="18" charset="0"/>
            </a:endParaRPr>
          </a:p>
        </p:txBody>
      </p:sp>
      <p:pic>
        <p:nvPicPr>
          <p:cNvPr id="4" name="Content Placeholder 3" descr="Screen-Shot-2017-07-03-at-5.10.50-PM.png"/>
          <p:cNvPicPr>
            <a:picLocks noGrp="1"/>
          </p:cNvPicPr>
          <p:nvPr>
            <p:ph idx="4294967295"/>
          </p:nvPr>
        </p:nvPicPr>
        <p:blipFill>
          <a:blip r:embed="rId2"/>
          <a:stretch>
            <a:fillRect/>
          </a:stretch>
        </p:blipFill>
        <p:spPr>
          <a:xfrm>
            <a:off x="6908800" y="1223963"/>
            <a:ext cx="5283200" cy="4410075"/>
          </a:xfrm>
          <a:prstGeom prst="rect">
            <a:avLst/>
          </a:prstGeom>
          <a:ln>
            <a:noFill/>
          </a:ln>
          <a:effectLst>
            <a:outerShdw blurRad="292100" dist="139700" dir="2700000" algn="tl" rotWithShape="0">
              <a:srgbClr val="333333">
                <a:alpha val="65000"/>
              </a:srgbClr>
            </a:outerShdw>
          </a:effectLst>
        </p:spPr>
      </p:pic>
      <p:pic>
        <p:nvPicPr>
          <p:cNvPr id="10" name="Content Placeholder 3" descr="pexels-photo-1204649.jpeg"/>
          <p:cNvPicPr>
            <a:picLocks/>
          </p:cNvPicPr>
          <p:nvPr/>
        </p:nvPicPr>
        <p:blipFill>
          <a:blip r:embed="rId3" cstate="print"/>
          <a:stretch>
            <a:fillRect/>
          </a:stretch>
        </p:blipFill>
        <p:spPr>
          <a:xfrm>
            <a:off x="393571" y="1174794"/>
            <a:ext cx="3521726" cy="2158968"/>
          </a:xfrm>
          <a:prstGeom prst="rect">
            <a:avLst/>
          </a:prstGeom>
          <a:ln>
            <a:noFill/>
          </a:ln>
          <a:effectLst>
            <a:softEdge rad="112500"/>
          </a:effectLst>
        </p:spPr>
      </p:pic>
      <p:pic>
        <p:nvPicPr>
          <p:cNvPr id="11" name="Picture 10" descr="DSC_4234.width-704.jpg"/>
          <p:cNvPicPr/>
          <p:nvPr/>
        </p:nvPicPr>
        <p:blipFill>
          <a:blip r:embed="rId4" cstate="print"/>
          <a:stretch>
            <a:fillRect/>
          </a:stretch>
        </p:blipFill>
        <p:spPr>
          <a:xfrm>
            <a:off x="393571" y="3562923"/>
            <a:ext cx="3778160" cy="2367110"/>
          </a:xfrm>
          <a:prstGeom prst="rect">
            <a:avLst/>
          </a:prstGeom>
          <a:ln>
            <a:noFill/>
          </a:ln>
          <a:effectLst>
            <a:softEdge rad="112500"/>
          </a:effectLst>
        </p:spPr>
      </p:pic>
    </p:spTree>
    <p:extLst>
      <p:ext uri="{BB962C8B-B14F-4D97-AF65-F5344CB8AC3E}">
        <p14:creationId xmlns:p14="http://schemas.microsoft.com/office/powerpoint/2010/main" val="30523962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396241" y="953588"/>
            <a:ext cx="8736874" cy="5643155"/>
          </a:xfrm>
        </p:spPr>
        <p:txBody>
          <a:bodyPr>
            <a:normAutofit/>
          </a:bodyPr>
          <a:lstStyle/>
          <a:p>
            <a:pPr algn="just">
              <a:buFont typeface="Wingdings" pitchFamily="2" charset="2"/>
              <a:buChar char="Ø"/>
            </a:pPr>
            <a:r>
              <a:rPr lang="en-US" sz="2000" dirty="0">
                <a:latin typeface="Arial" panose="020B0604020202020204" pitchFamily="34" charset="0"/>
                <a:cs typeface="Arial" panose="020B0604020202020204" pitchFamily="34" charset="0"/>
              </a:rPr>
              <a:t>Nap Bar is located at Southampton, UK. It’s open Saturday through Thursday for 24 hours and Friday is closed.</a:t>
            </a:r>
          </a:p>
          <a:p>
            <a:pPr algn="just">
              <a:buFont typeface="Wingdings" pitchFamily="2" charset="2"/>
              <a:buChar char="Ø"/>
            </a:pPr>
            <a:r>
              <a:rPr lang="en-US" sz="2000" dirty="0">
                <a:latin typeface="Arial" panose="020B0604020202020204" pitchFamily="34" charset="0"/>
                <a:cs typeface="Arial" panose="020B0604020202020204" pitchFamily="34" charset="0"/>
              </a:rPr>
              <a:t>We offer a white glove, health and wellness experience in Southampton, UK.</a:t>
            </a:r>
          </a:p>
          <a:p>
            <a:pPr algn="just">
              <a:buFont typeface="Wingdings" pitchFamily="2" charset="2"/>
              <a:buChar char="Ø"/>
            </a:pPr>
            <a:r>
              <a:rPr lang="en-US" sz="2000" dirty="0">
                <a:latin typeface="Arial" panose="020B0604020202020204" pitchFamily="34" charset="0"/>
                <a:cs typeface="Arial" panose="020B0604020202020204" pitchFamily="34" charset="0"/>
              </a:rPr>
              <a:t>Our service offersplus organic new living Bungalow mattresses, freshly tossed organic cotton sheets, pillows, and swanky surrounding to help ease one into snooze Ville.</a:t>
            </a:r>
          </a:p>
          <a:p>
            <a:pPr algn="just">
              <a:buFont typeface="Wingdings" pitchFamily="2" charset="2"/>
              <a:buChar char="Ø"/>
            </a:pPr>
            <a:r>
              <a:rPr lang="en-US" sz="2000" dirty="0">
                <a:latin typeface="Arial" panose="020B0604020202020204" pitchFamily="34" charset="0"/>
                <a:cs typeface="Arial" panose="020B0604020202020204" pitchFamily="34" charset="0"/>
              </a:rPr>
              <a:t>We also offer Fresh juice, drinks, snacks and we have proper meal system. We charge extra money for those items.</a:t>
            </a:r>
          </a:p>
          <a:p>
            <a:pPr algn="just">
              <a:buFont typeface="Wingdings" pitchFamily="2" charset="2"/>
              <a:buChar char="Ø"/>
            </a:pPr>
            <a:r>
              <a:rPr lang="en-US" sz="2000" dirty="0">
                <a:latin typeface="Arial" panose="020B0604020202020204" pitchFamily="34" charset="0"/>
                <a:cs typeface="Arial" panose="020B0604020202020204" pitchFamily="34" charset="0"/>
              </a:rPr>
              <a:t>And we have silent, neat &amp; clean zone for the people who need a room for meeting purpose. And we charge hourly for renting the room.</a:t>
            </a:r>
          </a:p>
          <a:p>
            <a:pPr algn="just">
              <a:buFont typeface="Wingdings" pitchFamily="2" charset="2"/>
              <a:buChar char="Ø"/>
            </a:pPr>
            <a:r>
              <a:rPr lang="en-US" sz="2000" dirty="0">
                <a:latin typeface="Arial" panose="020B0604020202020204" pitchFamily="34" charset="0"/>
                <a:cs typeface="Arial" panose="020B0604020202020204" pitchFamily="34" charset="0"/>
              </a:rPr>
              <a:t>Memberships are 1500 per month. Individual naps are 50 for 30 minutes or one hour 100. </a:t>
            </a:r>
          </a:p>
          <a:p>
            <a:pPr algn="just"/>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5637" y="249019"/>
            <a:ext cx="8596668" cy="1320800"/>
          </a:xfrm>
        </p:spPr>
        <p:txBody>
          <a:bodyPr/>
          <a:lstStyle/>
          <a:p>
            <a:pPr algn="ctr"/>
            <a:r>
              <a:rPr lang="en-US" b="1" dirty="0">
                <a:latin typeface="Arial" panose="020B0604020202020204" pitchFamily="34" charset="0"/>
                <a:cs typeface="Arial" panose="020B0604020202020204" pitchFamily="34" charset="0"/>
              </a:rPr>
              <a:t>Industry Analysis</a:t>
            </a:r>
            <a:br>
              <a:rPr lang="en-US" dirty="0"/>
            </a:br>
            <a:endParaRPr lang="en-US" dirty="0"/>
          </a:p>
        </p:txBody>
      </p:sp>
      <p:pic>
        <p:nvPicPr>
          <p:cNvPr id="4" name="Content Placeholder 3" descr="pestle analysis এর ছবির ফলাফল"/>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079309" y="1569819"/>
            <a:ext cx="7203098" cy="4678581"/>
          </a:xfrm>
          <a:prstGeom prst="rect">
            <a:avLst/>
          </a:prstGeom>
          <a:noFill/>
          <a:ln>
            <a:noFill/>
          </a:ln>
        </p:spPr>
      </p:pic>
    </p:spTree>
    <p:extLst>
      <p:ext uri="{BB962C8B-B14F-4D97-AF65-F5344CB8AC3E}">
        <p14:creationId xmlns:p14="http://schemas.microsoft.com/office/powerpoint/2010/main" val="22129856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2533" y="21771"/>
            <a:ext cx="8596668" cy="1320800"/>
          </a:xfrm>
        </p:spPr>
        <p:txBody>
          <a:bodyPr/>
          <a:lstStyle/>
          <a:p>
            <a:r>
              <a:rPr lang="en-US" b="1" dirty="0">
                <a:latin typeface="Arial" panose="020B0604020202020204" pitchFamily="34" charset="0"/>
                <a:cs typeface="Arial" panose="020B0604020202020204" pitchFamily="34" charset="0"/>
              </a:rPr>
              <a:t>PESTEL</a:t>
            </a:r>
          </a:p>
        </p:txBody>
      </p:sp>
      <p:sp>
        <p:nvSpPr>
          <p:cNvPr id="3" name="Content Placeholder 2"/>
          <p:cNvSpPr>
            <a:spLocks noGrp="1"/>
          </p:cNvSpPr>
          <p:nvPr>
            <p:ph idx="1"/>
          </p:nvPr>
        </p:nvSpPr>
        <p:spPr>
          <a:xfrm>
            <a:off x="0" y="682171"/>
            <a:ext cx="10058400" cy="4194629"/>
          </a:xfrm>
        </p:spPr>
        <p:txBody>
          <a:bodyPr>
            <a:noAutofit/>
          </a:bodyPr>
          <a:lstStyle/>
          <a:p>
            <a:pPr algn="just"/>
            <a:r>
              <a:rPr lang="en-US" sz="2000" b="1" dirty="0">
                <a:latin typeface="Arial" panose="020B0604020202020204" pitchFamily="34" charset="0"/>
                <a:cs typeface="Arial" panose="020B0604020202020204" pitchFamily="34" charset="0"/>
              </a:rPr>
              <a:t>Political</a:t>
            </a:r>
            <a:r>
              <a:rPr lang="en-US" sz="2000" dirty="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Political factors affect businesses by affecting regulations, taxes, incentives, political stability, and terrorism. Before taking any strategy step, a businessman or woman should consider the impact of political factors on the business.</a:t>
            </a:r>
          </a:p>
          <a:p>
            <a:pPr algn="just"/>
            <a:r>
              <a:rPr lang="en-GB" sz="2000" b="1" dirty="0">
                <a:latin typeface="Arial" panose="020B0604020202020204" pitchFamily="34" charset="0"/>
                <a:cs typeface="Arial" panose="020B0604020202020204" pitchFamily="34" charset="0"/>
              </a:rPr>
              <a:t>Economic</a:t>
            </a:r>
            <a:r>
              <a:rPr lang="en-GB" sz="2000" dirty="0">
                <a:latin typeface="Arial" panose="020B0604020202020204" pitchFamily="34" charset="0"/>
                <a:cs typeface="Arial" panose="020B0604020202020204" pitchFamily="34" charset="0"/>
              </a:rPr>
              <a:t>: Financial factors can affect a business's drawn out possibilities in a market. Some of these factors include disposable income, unemployment, inflation, general and product-specific taxation.</a:t>
            </a:r>
          </a:p>
          <a:p>
            <a:pPr algn="just"/>
            <a:r>
              <a:rPr lang="en-GB" sz="2000" b="1" dirty="0">
                <a:latin typeface="Arial" panose="020B0604020202020204" pitchFamily="34" charset="0"/>
                <a:cs typeface="Arial" panose="020B0604020202020204" pitchFamily="34" charset="0"/>
              </a:rPr>
              <a:t>Social</a:t>
            </a:r>
            <a:r>
              <a:rPr lang="en-GB" sz="2000" dirty="0">
                <a:latin typeface="Arial" panose="020B0604020202020204" pitchFamily="34" charset="0"/>
                <a:cs typeface="Arial" panose="020B0604020202020204" pitchFamily="34" charset="0"/>
              </a:rPr>
              <a:t>: Social factors include changes in tastes and lifestyles of consumers, cultural, ethnic and religious factors, and laws that affect social factors.</a:t>
            </a:r>
          </a:p>
          <a:p>
            <a:pPr algn="just"/>
            <a:r>
              <a:rPr lang="en-US" sz="2000" b="1" dirty="0">
                <a:latin typeface="Arial" panose="020B0604020202020204" pitchFamily="34" charset="0"/>
                <a:cs typeface="Arial" panose="020B0604020202020204" pitchFamily="34" charset="0"/>
              </a:rPr>
              <a:t>Technological</a:t>
            </a:r>
            <a:r>
              <a:rPr lang="en-US" sz="2000" dirty="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The level of government spending on research and development is a major factor to consider under this heading in PESTEL Analysis. Technology can help businesses connect with their customers and apply feedback to the business immediately.</a:t>
            </a:r>
          </a:p>
          <a:p>
            <a:pPr algn="just"/>
            <a:r>
              <a:rPr lang="en-US" sz="2000" b="1" dirty="0">
                <a:latin typeface="Arial" panose="020B0604020202020204" pitchFamily="34" charset="0"/>
                <a:cs typeface="Arial" panose="020B0604020202020204" pitchFamily="34" charset="0"/>
              </a:rPr>
              <a:t>Environmental</a:t>
            </a:r>
            <a:r>
              <a:rPr lang="en-US" sz="2000" dirty="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Environmental factors include raw materials, components, energy sources and noise and water pollutions.</a:t>
            </a:r>
          </a:p>
          <a:p>
            <a:pPr algn="just"/>
            <a:r>
              <a:rPr lang="en-GB" sz="2000" b="1" dirty="0">
                <a:latin typeface="Arial" panose="020B0604020202020204" pitchFamily="34" charset="0"/>
                <a:cs typeface="Arial" panose="020B0604020202020204" pitchFamily="34" charset="0"/>
              </a:rPr>
              <a:t>Legal</a:t>
            </a:r>
            <a:r>
              <a:rPr lang="en-GB" sz="2000" dirty="0">
                <a:latin typeface="Arial" panose="020B0604020202020204" pitchFamily="34" charset="0"/>
                <a:cs typeface="Arial" panose="020B0604020202020204" pitchFamily="34" charset="0"/>
              </a:rPr>
              <a:t>: Every business is expected to operate within specific legal frameworks and regulations.</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555545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1489" y="134258"/>
            <a:ext cx="8596668" cy="1320800"/>
          </a:xfrm>
        </p:spPr>
        <p:txBody>
          <a:bodyPr>
            <a:normAutofit fontScale="90000"/>
          </a:bodyPr>
          <a:lstStyle/>
          <a:p>
            <a:r>
              <a:rPr lang="en-US" sz="4700" b="1" dirty="0">
                <a:latin typeface="Arial" panose="020B0604020202020204" pitchFamily="34" charset="0"/>
                <a:cs typeface="Arial" panose="020B0604020202020204" pitchFamily="34" charset="0"/>
              </a:rPr>
              <a:t>Market Segmentation</a:t>
            </a:r>
            <a:br>
              <a:rPr lang="en-US" dirty="0"/>
            </a:br>
            <a:endParaRPr lang="en-US" dirty="0"/>
          </a:p>
        </p:txBody>
      </p:sp>
      <p:sp>
        <p:nvSpPr>
          <p:cNvPr id="3" name="Content Placeholder 2"/>
          <p:cNvSpPr>
            <a:spLocks noGrp="1"/>
          </p:cNvSpPr>
          <p:nvPr>
            <p:ph idx="1"/>
          </p:nvPr>
        </p:nvSpPr>
        <p:spPr>
          <a:xfrm>
            <a:off x="0" y="1068223"/>
            <a:ext cx="9448800" cy="4995119"/>
          </a:xfrm>
        </p:spPr>
        <p:txBody>
          <a:bodyPr>
            <a:noAutofit/>
          </a:bodyPr>
          <a:lstStyle/>
          <a:p>
            <a:pPr algn="just">
              <a:buFont typeface="Wingdings" pitchFamily="2" charset="2"/>
              <a:buChar char="Ø"/>
            </a:pPr>
            <a:r>
              <a:rPr lang="en-US" sz="2000" b="1" dirty="0">
                <a:latin typeface="Arial" panose="020B0604020202020204" pitchFamily="34" charset="0"/>
                <a:cs typeface="Arial" panose="020B0604020202020204" pitchFamily="34" charset="0"/>
              </a:rPr>
              <a:t>Geographic : </a:t>
            </a:r>
            <a:r>
              <a:rPr lang="en-GB" sz="2000" dirty="0">
                <a:latin typeface="Arial" panose="020B0604020202020204" pitchFamily="34" charset="0"/>
                <a:cs typeface="Arial" panose="020B0604020202020204" pitchFamily="34" charset="0"/>
              </a:rPr>
              <a:t>Geographic segmentation assists in figuring out where to sell and promote.</a:t>
            </a:r>
            <a:endParaRPr lang="en-US" sz="2000" dirty="0">
              <a:latin typeface="Arial" panose="020B0604020202020204" pitchFamily="34" charset="0"/>
              <a:cs typeface="Arial" panose="020B0604020202020204" pitchFamily="34" charset="0"/>
            </a:endParaRPr>
          </a:p>
          <a:p>
            <a:pPr algn="just">
              <a:buFont typeface="Wingdings" pitchFamily="2" charset="2"/>
              <a:buChar char="Ø"/>
            </a:pPr>
            <a:r>
              <a:rPr lang="en-US" sz="2000" b="1" dirty="0">
                <a:latin typeface="Arial" panose="020B0604020202020204" pitchFamily="34" charset="0"/>
                <a:cs typeface="Arial" panose="020B0604020202020204" pitchFamily="34" charset="0"/>
              </a:rPr>
              <a:t>Demographic Segmentation: </a:t>
            </a:r>
            <a:r>
              <a:rPr lang="en-GB" sz="2000" dirty="0">
                <a:latin typeface="Arial" panose="020B0604020202020204" pitchFamily="34" charset="0"/>
                <a:cs typeface="Arial" panose="020B0604020202020204" pitchFamily="34" charset="0"/>
              </a:rPr>
              <a:t>Demographic segmentation is a way of dividing a market based on factors such as age, family size, race, orientation, occupation, identity, and so forth.</a:t>
            </a:r>
          </a:p>
          <a:p>
            <a:pPr algn="just">
              <a:buFont typeface="Wingdings" pitchFamily="2" charset="2"/>
              <a:buChar char="Ø"/>
            </a:pPr>
            <a:r>
              <a:rPr lang="en-US" sz="2000" b="1" dirty="0">
                <a:latin typeface="Arial" panose="020B0604020202020204" pitchFamily="34" charset="0"/>
                <a:cs typeface="Arial" panose="020B0604020202020204" pitchFamily="34" charset="0"/>
              </a:rPr>
              <a:t>Behavioral Segmentation: </a:t>
            </a:r>
            <a:r>
              <a:rPr lang="en-GB" sz="2000" dirty="0" err="1">
                <a:latin typeface="Arial" panose="020B0604020202020204" pitchFamily="34" charset="0"/>
                <a:cs typeface="Arial" panose="020B0604020202020204" pitchFamily="34" charset="0"/>
              </a:rPr>
              <a:t>Behavioral</a:t>
            </a:r>
            <a:r>
              <a:rPr lang="en-GB" sz="2000" dirty="0">
                <a:latin typeface="Arial" panose="020B0604020202020204" pitchFamily="34" charset="0"/>
                <a:cs typeface="Arial" panose="020B0604020202020204" pitchFamily="34" charset="0"/>
              </a:rPr>
              <a:t> segmentation enables marketers to develop a more targeted approach based off purchase </a:t>
            </a:r>
            <a:r>
              <a:rPr lang="en-GB" sz="2000" dirty="0" err="1">
                <a:latin typeface="Arial" panose="020B0604020202020204" pitchFamily="34" charset="0"/>
                <a:cs typeface="Arial" panose="020B0604020202020204" pitchFamily="34" charset="0"/>
              </a:rPr>
              <a:t>behaviors</a:t>
            </a:r>
            <a:r>
              <a:rPr lang="en-GB" sz="2000" dirty="0">
                <a:latin typeface="Arial" panose="020B0604020202020204" pitchFamily="34" charset="0"/>
                <a:cs typeface="Arial" panose="020B0604020202020204" pitchFamily="34" charset="0"/>
              </a:rPr>
              <a:t>. For instance, Bankers and other employees may buy our service for boosting energy. They work long hour so it is important for them but for the teenagers it is not important and they won’t be interested also to take a nap. </a:t>
            </a:r>
          </a:p>
          <a:p>
            <a:pPr algn="just">
              <a:buFont typeface="Wingdings" pitchFamily="2" charset="2"/>
              <a:buChar char="Ø"/>
            </a:pPr>
            <a:r>
              <a:rPr lang="en-US" sz="2000" b="1" dirty="0">
                <a:latin typeface="Arial" panose="020B0604020202020204" pitchFamily="34" charset="0"/>
                <a:cs typeface="Arial" panose="020B0604020202020204" pitchFamily="34" charset="0"/>
              </a:rPr>
              <a:t>Psychographic : </a:t>
            </a:r>
            <a:r>
              <a:rPr lang="en-GB" sz="2000" dirty="0">
                <a:latin typeface="Arial" panose="020B0604020202020204" pitchFamily="34" charset="0"/>
                <a:cs typeface="Arial" panose="020B0604020202020204" pitchFamily="34" charset="0"/>
              </a:rPr>
              <a:t>Psychographic segmentation is used in the wellness market to sort customers by way of values, beliefs, and interests. We will use psychographic division to sort our clients into classes of individuals who care regarding sound living and exercise.</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510015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1420" y="395250"/>
            <a:ext cx="10515600" cy="1325563"/>
          </a:xfrm>
        </p:spPr>
        <p:txBody>
          <a:bodyPr/>
          <a:lstStyle/>
          <a:p>
            <a:r>
              <a:rPr lang="en-US" b="1" dirty="0">
                <a:latin typeface="Arial" panose="020B0604020202020204" pitchFamily="34" charset="0"/>
                <a:cs typeface="Arial" panose="020B0604020202020204" pitchFamily="34" charset="0"/>
              </a:rPr>
              <a:t>Market Positioning</a:t>
            </a:r>
          </a:p>
        </p:txBody>
      </p:sp>
      <p:grpSp>
        <p:nvGrpSpPr>
          <p:cNvPr id="4" name="Group 3"/>
          <p:cNvGrpSpPr/>
          <p:nvPr/>
        </p:nvGrpSpPr>
        <p:grpSpPr>
          <a:xfrm>
            <a:off x="476002" y="1672026"/>
            <a:ext cx="11392537" cy="4672789"/>
            <a:chOff x="216775" y="1313719"/>
            <a:chExt cx="7818768" cy="3693510"/>
          </a:xfrm>
        </p:grpSpPr>
        <p:sp>
          <p:nvSpPr>
            <p:cNvPr id="5" name="Google Shape;1221;p43"/>
            <p:cNvSpPr/>
            <p:nvPr/>
          </p:nvSpPr>
          <p:spPr>
            <a:xfrm>
              <a:off x="5362245" y="2799752"/>
              <a:ext cx="1874853" cy="905891"/>
            </a:xfrm>
            <a:custGeom>
              <a:avLst/>
              <a:gdLst/>
              <a:ahLst/>
              <a:cxnLst/>
              <a:rect l="l" t="t" r="r" b="b"/>
              <a:pathLst>
                <a:path w="53388" h="25796" extrusionOk="0">
                  <a:moveTo>
                    <a:pt x="50844" y="0"/>
                  </a:moveTo>
                  <a:cubicBezTo>
                    <a:pt x="48771" y="0"/>
                    <a:pt x="38252" y="543"/>
                    <a:pt x="26587" y="10770"/>
                  </a:cubicBezTo>
                  <a:cubicBezTo>
                    <a:pt x="23610" y="13390"/>
                    <a:pt x="14538" y="21331"/>
                    <a:pt x="2227" y="21331"/>
                  </a:cubicBezTo>
                  <a:cubicBezTo>
                    <a:pt x="988" y="21331"/>
                    <a:pt x="0" y="22331"/>
                    <a:pt x="0" y="23569"/>
                  </a:cubicBezTo>
                  <a:cubicBezTo>
                    <a:pt x="0" y="24796"/>
                    <a:pt x="988" y="25796"/>
                    <a:pt x="2227" y="25796"/>
                  </a:cubicBezTo>
                  <a:cubicBezTo>
                    <a:pt x="3786" y="25796"/>
                    <a:pt x="7418" y="25796"/>
                    <a:pt x="12252" y="24296"/>
                  </a:cubicBezTo>
                  <a:cubicBezTo>
                    <a:pt x="18098" y="22486"/>
                    <a:pt x="23908" y="19057"/>
                    <a:pt x="29528" y="14128"/>
                  </a:cubicBezTo>
                  <a:cubicBezTo>
                    <a:pt x="35445" y="8949"/>
                    <a:pt x="40970" y="6591"/>
                    <a:pt x="44565" y="5531"/>
                  </a:cubicBezTo>
                  <a:cubicBezTo>
                    <a:pt x="48005" y="4515"/>
                    <a:pt x="50381" y="4459"/>
                    <a:pt x="50900" y="4459"/>
                  </a:cubicBezTo>
                  <a:cubicBezTo>
                    <a:pt x="50965" y="4459"/>
                    <a:pt x="51001" y="4460"/>
                    <a:pt x="51007" y="4460"/>
                  </a:cubicBezTo>
                  <a:cubicBezTo>
                    <a:pt x="51043" y="4462"/>
                    <a:pt x="51079" y="4463"/>
                    <a:pt x="51115" y="4463"/>
                  </a:cubicBezTo>
                  <a:cubicBezTo>
                    <a:pt x="52294" y="4463"/>
                    <a:pt x="53270" y="3530"/>
                    <a:pt x="53328" y="2341"/>
                  </a:cubicBezTo>
                  <a:cubicBezTo>
                    <a:pt x="53388" y="1102"/>
                    <a:pt x="52435" y="55"/>
                    <a:pt x="51197" y="7"/>
                  </a:cubicBezTo>
                  <a:cubicBezTo>
                    <a:pt x="51156" y="5"/>
                    <a:pt x="51037" y="0"/>
                    <a:pt x="50844" y="0"/>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1222;p43"/>
            <p:cNvSpPr/>
            <p:nvPr/>
          </p:nvSpPr>
          <p:spPr>
            <a:xfrm>
              <a:off x="3645848" y="2799752"/>
              <a:ext cx="1874853" cy="905891"/>
            </a:xfrm>
            <a:custGeom>
              <a:avLst/>
              <a:gdLst/>
              <a:ahLst/>
              <a:cxnLst/>
              <a:rect l="l" t="t" r="r" b="b"/>
              <a:pathLst>
                <a:path w="53388" h="25796" extrusionOk="0">
                  <a:moveTo>
                    <a:pt x="2535" y="0"/>
                  </a:moveTo>
                  <a:cubicBezTo>
                    <a:pt x="2341" y="0"/>
                    <a:pt x="2220" y="5"/>
                    <a:pt x="2179" y="7"/>
                  </a:cubicBezTo>
                  <a:cubicBezTo>
                    <a:pt x="953" y="55"/>
                    <a:pt x="0" y="1102"/>
                    <a:pt x="48" y="2341"/>
                  </a:cubicBezTo>
                  <a:cubicBezTo>
                    <a:pt x="105" y="3530"/>
                    <a:pt x="1082" y="4463"/>
                    <a:pt x="2271" y="4463"/>
                  </a:cubicBezTo>
                  <a:cubicBezTo>
                    <a:pt x="2308" y="4463"/>
                    <a:pt x="2344" y="4462"/>
                    <a:pt x="2381" y="4460"/>
                  </a:cubicBezTo>
                  <a:cubicBezTo>
                    <a:pt x="2384" y="4460"/>
                    <a:pt x="2417" y="4459"/>
                    <a:pt x="2480" y="4459"/>
                  </a:cubicBezTo>
                  <a:cubicBezTo>
                    <a:pt x="2983" y="4459"/>
                    <a:pt x="5362" y="4515"/>
                    <a:pt x="8823" y="5531"/>
                  </a:cubicBezTo>
                  <a:cubicBezTo>
                    <a:pt x="12418" y="6591"/>
                    <a:pt x="17931" y="8949"/>
                    <a:pt x="23848" y="14128"/>
                  </a:cubicBezTo>
                  <a:cubicBezTo>
                    <a:pt x="29480" y="19057"/>
                    <a:pt x="35290" y="22486"/>
                    <a:pt x="41136" y="24296"/>
                  </a:cubicBezTo>
                  <a:cubicBezTo>
                    <a:pt x="45970" y="25796"/>
                    <a:pt x="49601" y="25796"/>
                    <a:pt x="51161" y="25796"/>
                  </a:cubicBezTo>
                  <a:cubicBezTo>
                    <a:pt x="52388" y="25796"/>
                    <a:pt x="53388" y="24796"/>
                    <a:pt x="53388" y="23569"/>
                  </a:cubicBezTo>
                  <a:cubicBezTo>
                    <a:pt x="53388" y="22331"/>
                    <a:pt x="52388" y="21331"/>
                    <a:pt x="51161" y="21331"/>
                  </a:cubicBezTo>
                  <a:cubicBezTo>
                    <a:pt x="48113" y="21331"/>
                    <a:pt x="38838" y="21331"/>
                    <a:pt x="26789" y="10770"/>
                  </a:cubicBezTo>
                  <a:cubicBezTo>
                    <a:pt x="15124" y="543"/>
                    <a:pt x="4615" y="0"/>
                    <a:pt x="2535" y="0"/>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1223;p43"/>
            <p:cNvSpPr/>
            <p:nvPr/>
          </p:nvSpPr>
          <p:spPr>
            <a:xfrm>
              <a:off x="1933594" y="2799752"/>
              <a:ext cx="1874888" cy="905891"/>
            </a:xfrm>
            <a:custGeom>
              <a:avLst/>
              <a:gdLst/>
              <a:ahLst/>
              <a:cxnLst/>
              <a:rect l="l" t="t" r="r" b="b"/>
              <a:pathLst>
                <a:path w="53389" h="25796" extrusionOk="0">
                  <a:moveTo>
                    <a:pt x="50844" y="0"/>
                  </a:moveTo>
                  <a:cubicBezTo>
                    <a:pt x="48772" y="0"/>
                    <a:pt x="38253" y="543"/>
                    <a:pt x="26588" y="10770"/>
                  </a:cubicBezTo>
                  <a:cubicBezTo>
                    <a:pt x="23611" y="13390"/>
                    <a:pt x="14538" y="21331"/>
                    <a:pt x="2227" y="21331"/>
                  </a:cubicBezTo>
                  <a:cubicBezTo>
                    <a:pt x="989" y="21331"/>
                    <a:pt x="1" y="22331"/>
                    <a:pt x="1" y="23569"/>
                  </a:cubicBezTo>
                  <a:cubicBezTo>
                    <a:pt x="1" y="24796"/>
                    <a:pt x="989" y="25796"/>
                    <a:pt x="2227" y="25796"/>
                  </a:cubicBezTo>
                  <a:cubicBezTo>
                    <a:pt x="3787" y="25796"/>
                    <a:pt x="7419" y="25796"/>
                    <a:pt x="12252" y="24296"/>
                  </a:cubicBezTo>
                  <a:cubicBezTo>
                    <a:pt x="18098" y="22486"/>
                    <a:pt x="23909" y="19057"/>
                    <a:pt x="29528" y="14128"/>
                  </a:cubicBezTo>
                  <a:cubicBezTo>
                    <a:pt x="35446" y="8949"/>
                    <a:pt x="40970" y="6591"/>
                    <a:pt x="44566" y="5531"/>
                  </a:cubicBezTo>
                  <a:cubicBezTo>
                    <a:pt x="48006" y="4515"/>
                    <a:pt x="50382" y="4459"/>
                    <a:pt x="50901" y="4459"/>
                  </a:cubicBezTo>
                  <a:cubicBezTo>
                    <a:pt x="50966" y="4459"/>
                    <a:pt x="51002" y="4460"/>
                    <a:pt x="51007" y="4460"/>
                  </a:cubicBezTo>
                  <a:cubicBezTo>
                    <a:pt x="51044" y="4462"/>
                    <a:pt x="51080" y="4463"/>
                    <a:pt x="51116" y="4463"/>
                  </a:cubicBezTo>
                  <a:cubicBezTo>
                    <a:pt x="52294" y="4463"/>
                    <a:pt x="53271" y="3530"/>
                    <a:pt x="53329" y="2341"/>
                  </a:cubicBezTo>
                  <a:cubicBezTo>
                    <a:pt x="53389" y="1102"/>
                    <a:pt x="52436" y="55"/>
                    <a:pt x="51198" y="7"/>
                  </a:cubicBezTo>
                  <a:cubicBezTo>
                    <a:pt x="51157" y="5"/>
                    <a:pt x="51037" y="0"/>
                    <a:pt x="50844" y="0"/>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224;p43"/>
            <p:cNvSpPr/>
            <p:nvPr/>
          </p:nvSpPr>
          <p:spPr>
            <a:xfrm>
              <a:off x="216775" y="2799752"/>
              <a:ext cx="1875310" cy="905891"/>
            </a:xfrm>
            <a:custGeom>
              <a:avLst/>
              <a:gdLst/>
              <a:ahLst/>
              <a:cxnLst/>
              <a:rect l="l" t="t" r="r" b="b"/>
              <a:pathLst>
                <a:path w="53401" h="25796" extrusionOk="0">
                  <a:moveTo>
                    <a:pt x="2548" y="0"/>
                  </a:moveTo>
                  <a:cubicBezTo>
                    <a:pt x="2354" y="0"/>
                    <a:pt x="2233" y="5"/>
                    <a:pt x="2192" y="7"/>
                  </a:cubicBezTo>
                  <a:cubicBezTo>
                    <a:pt x="965" y="55"/>
                    <a:pt x="1" y="1102"/>
                    <a:pt x="60" y="2341"/>
                  </a:cubicBezTo>
                  <a:cubicBezTo>
                    <a:pt x="118" y="3530"/>
                    <a:pt x="1095" y="4463"/>
                    <a:pt x="2284" y="4463"/>
                  </a:cubicBezTo>
                  <a:cubicBezTo>
                    <a:pt x="2321" y="4463"/>
                    <a:pt x="2357" y="4462"/>
                    <a:pt x="2394" y="4460"/>
                  </a:cubicBezTo>
                  <a:cubicBezTo>
                    <a:pt x="2397" y="4460"/>
                    <a:pt x="2430" y="4459"/>
                    <a:pt x="2493" y="4459"/>
                  </a:cubicBezTo>
                  <a:cubicBezTo>
                    <a:pt x="2996" y="4459"/>
                    <a:pt x="5375" y="4515"/>
                    <a:pt x="8835" y="5531"/>
                  </a:cubicBezTo>
                  <a:cubicBezTo>
                    <a:pt x="12431" y="6591"/>
                    <a:pt x="17944" y="8949"/>
                    <a:pt x="23861" y="14128"/>
                  </a:cubicBezTo>
                  <a:cubicBezTo>
                    <a:pt x="29493" y="19057"/>
                    <a:pt x="35303" y="22486"/>
                    <a:pt x="41149" y="24296"/>
                  </a:cubicBezTo>
                  <a:cubicBezTo>
                    <a:pt x="45983" y="25796"/>
                    <a:pt x="49614" y="25796"/>
                    <a:pt x="51174" y="25796"/>
                  </a:cubicBezTo>
                  <a:cubicBezTo>
                    <a:pt x="52400" y="25796"/>
                    <a:pt x="53400" y="24796"/>
                    <a:pt x="53400" y="23569"/>
                  </a:cubicBezTo>
                  <a:cubicBezTo>
                    <a:pt x="53400" y="22331"/>
                    <a:pt x="52400" y="21331"/>
                    <a:pt x="51174" y="21331"/>
                  </a:cubicBezTo>
                  <a:cubicBezTo>
                    <a:pt x="48126" y="21331"/>
                    <a:pt x="38851" y="21331"/>
                    <a:pt x="26802" y="10770"/>
                  </a:cubicBezTo>
                  <a:cubicBezTo>
                    <a:pt x="15137" y="543"/>
                    <a:pt x="4628" y="0"/>
                    <a:pt x="2548" y="0"/>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 name="Google Shape;1225;p43"/>
            <p:cNvGrpSpPr/>
            <p:nvPr/>
          </p:nvGrpSpPr>
          <p:grpSpPr>
            <a:xfrm>
              <a:off x="1236292" y="1313719"/>
              <a:ext cx="1779873" cy="3542322"/>
              <a:chOff x="1611888" y="1664552"/>
              <a:chExt cx="1263576" cy="2514782"/>
            </a:xfrm>
          </p:grpSpPr>
          <p:sp>
            <p:nvSpPr>
              <p:cNvPr id="32" name="Google Shape;1226;p43"/>
              <p:cNvSpPr/>
              <p:nvPr/>
            </p:nvSpPr>
            <p:spPr>
              <a:xfrm>
                <a:off x="1771186" y="3517475"/>
                <a:ext cx="944598" cy="288475"/>
              </a:xfrm>
              <a:custGeom>
                <a:avLst/>
                <a:gdLst/>
                <a:ahLst/>
                <a:cxnLst/>
                <a:rect l="l" t="t" r="r" b="b"/>
                <a:pathLst>
                  <a:path w="29791" h="9098" extrusionOk="0">
                    <a:moveTo>
                      <a:pt x="4549" y="1"/>
                    </a:moveTo>
                    <a:cubicBezTo>
                      <a:pt x="2037" y="1"/>
                      <a:pt x="1" y="2037"/>
                      <a:pt x="1" y="4549"/>
                    </a:cubicBezTo>
                    <a:cubicBezTo>
                      <a:pt x="1" y="7061"/>
                      <a:pt x="2037" y="9097"/>
                      <a:pt x="4549" y="9097"/>
                    </a:cubicBezTo>
                    <a:lnTo>
                      <a:pt x="25242" y="9097"/>
                    </a:lnTo>
                    <a:cubicBezTo>
                      <a:pt x="27754" y="9097"/>
                      <a:pt x="29790" y="7061"/>
                      <a:pt x="29790" y="4549"/>
                    </a:cubicBezTo>
                    <a:cubicBezTo>
                      <a:pt x="29790" y="2037"/>
                      <a:pt x="27754" y="1"/>
                      <a:pt x="25242" y="1"/>
                    </a:cubicBezTo>
                    <a:close/>
                  </a:path>
                </a:pathLst>
              </a:custGeom>
              <a:solidFill>
                <a:srgbClr val="FCBD2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500" dirty="0">
                    <a:solidFill>
                      <a:srgbClr val="FFFFFF"/>
                    </a:solidFill>
                    <a:latin typeface="Fira Sans Extra Condensed Medium"/>
                    <a:ea typeface="Fira Sans Extra Condensed Medium"/>
                    <a:cs typeface="Fira Sans Extra Condensed Medium"/>
                    <a:sym typeface="Fira Sans Extra Condensed Medium"/>
                  </a:rPr>
                  <a:t>Point 1</a:t>
                </a:r>
                <a:endParaRPr sz="1500"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33" name="Google Shape;1227;p43"/>
              <p:cNvSpPr/>
              <p:nvPr/>
            </p:nvSpPr>
            <p:spPr>
              <a:xfrm>
                <a:off x="2098120" y="3127689"/>
                <a:ext cx="291107" cy="291487"/>
              </a:xfrm>
              <a:custGeom>
                <a:avLst/>
                <a:gdLst/>
                <a:ahLst/>
                <a:cxnLst/>
                <a:rect l="l" t="t" r="r" b="b"/>
                <a:pathLst>
                  <a:path w="9181" h="9193" extrusionOk="0">
                    <a:moveTo>
                      <a:pt x="4585" y="1"/>
                    </a:moveTo>
                    <a:cubicBezTo>
                      <a:pt x="2049" y="1"/>
                      <a:pt x="1" y="2061"/>
                      <a:pt x="1" y="4597"/>
                    </a:cubicBezTo>
                    <a:cubicBezTo>
                      <a:pt x="1" y="7133"/>
                      <a:pt x="2049" y="9192"/>
                      <a:pt x="4585" y="9192"/>
                    </a:cubicBezTo>
                    <a:cubicBezTo>
                      <a:pt x="7121" y="9192"/>
                      <a:pt x="9180" y="7133"/>
                      <a:pt x="9180" y="4597"/>
                    </a:cubicBezTo>
                    <a:cubicBezTo>
                      <a:pt x="9180" y="2061"/>
                      <a:pt x="7121" y="1"/>
                      <a:pt x="4585" y="1"/>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228;p43"/>
              <p:cNvSpPr/>
              <p:nvPr/>
            </p:nvSpPr>
            <p:spPr>
              <a:xfrm>
                <a:off x="2165340" y="3195257"/>
                <a:ext cx="156318" cy="156350"/>
              </a:xfrm>
              <a:custGeom>
                <a:avLst/>
                <a:gdLst/>
                <a:ahLst/>
                <a:cxnLst/>
                <a:rect l="l" t="t" r="r" b="b"/>
                <a:pathLst>
                  <a:path w="4930" h="4931" extrusionOk="0">
                    <a:moveTo>
                      <a:pt x="2465" y="1"/>
                    </a:moveTo>
                    <a:cubicBezTo>
                      <a:pt x="1107" y="1"/>
                      <a:pt x="0" y="1108"/>
                      <a:pt x="0" y="2466"/>
                    </a:cubicBezTo>
                    <a:cubicBezTo>
                      <a:pt x="0" y="3823"/>
                      <a:pt x="1107" y="4930"/>
                      <a:pt x="2465" y="4930"/>
                    </a:cubicBezTo>
                    <a:cubicBezTo>
                      <a:pt x="3822" y="4930"/>
                      <a:pt x="4929" y="3823"/>
                      <a:pt x="4929" y="2466"/>
                    </a:cubicBezTo>
                    <a:cubicBezTo>
                      <a:pt x="4929" y="1108"/>
                      <a:pt x="3822" y="1"/>
                      <a:pt x="2465" y="1"/>
                    </a:cubicBezTo>
                    <a:close/>
                  </a:path>
                </a:pathLst>
              </a:custGeom>
              <a:solidFill>
                <a:srgbClr val="FCBD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229;p43"/>
              <p:cNvSpPr/>
              <p:nvPr/>
            </p:nvSpPr>
            <p:spPr>
              <a:xfrm>
                <a:off x="1611888" y="1664552"/>
                <a:ext cx="1263576" cy="1263956"/>
              </a:xfrm>
              <a:custGeom>
                <a:avLst/>
                <a:gdLst/>
                <a:ahLst/>
                <a:cxnLst/>
                <a:rect l="l" t="t" r="r" b="b"/>
                <a:pathLst>
                  <a:path w="39851" h="39863" extrusionOk="0">
                    <a:moveTo>
                      <a:pt x="19920" y="1"/>
                    </a:moveTo>
                    <a:cubicBezTo>
                      <a:pt x="8918" y="1"/>
                      <a:pt x="0" y="8930"/>
                      <a:pt x="0" y="19932"/>
                    </a:cubicBezTo>
                    <a:cubicBezTo>
                      <a:pt x="0" y="30933"/>
                      <a:pt x="8918" y="39863"/>
                      <a:pt x="19920" y="39863"/>
                    </a:cubicBezTo>
                    <a:cubicBezTo>
                      <a:pt x="30933" y="39863"/>
                      <a:pt x="39851" y="30933"/>
                      <a:pt x="39851" y="19932"/>
                    </a:cubicBezTo>
                    <a:cubicBezTo>
                      <a:pt x="39851" y="8930"/>
                      <a:pt x="30933" y="1"/>
                      <a:pt x="19920" y="1"/>
                    </a:cubicBezTo>
                    <a:close/>
                  </a:path>
                </a:pathLst>
              </a:custGeom>
              <a:solidFill>
                <a:srgbClr val="FCBD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230;p43"/>
              <p:cNvSpPr/>
              <p:nvPr/>
            </p:nvSpPr>
            <p:spPr>
              <a:xfrm>
                <a:off x="1699464" y="1752128"/>
                <a:ext cx="1088423" cy="1088804"/>
              </a:xfrm>
              <a:custGeom>
                <a:avLst/>
                <a:gdLst/>
                <a:ahLst/>
                <a:cxnLst/>
                <a:rect l="l" t="t" r="r" b="b"/>
                <a:pathLst>
                  <a:path w="34327" h="34339" extrusionOk="0">
                    <a:moveTo>
                      <a:pt x="17158" y="1"/>
                    </a:moveTo>
                    <a:cubicBezTo>
                      <a:pt x="7680" y="1"/>
                      <a:pt x="1" y="7692"/>
                      <a:pt x="1" y="17170"/>
                    </a:cubicBezTo>
                    <a:cubicBezTo>
                      <a:pt x="1" y="26647"/>
                      <a:pt x="7680" y="34338"/>
                      <a:pt x="17158" y="34338"/>
                    </a:cubicBezTo>
                    <a:cubicBezTo>
                      <a:pt x="26635" y="34338"/>
                      <a:pt x="34326" y="26647"/>
                      <a:pt x="34326" y="17170"/>
                    </a:cubicBezTo>
                    <a:cubicBezTo>
                      <a:pt x="34326" y="7692"/>
                      <a:pt x="26635" y="1"/>
                      <a:pt x="17158" y="1"/>
                    </a:cubicBezTo>
                    <a:close/>
                  </a:path>
                </a:pathLst>
              </a:cu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dirty="0">
                    <a:solidFill>
                      <a:schemeClr val="bg1"/>
                    </a:solidFill>
                    <a:latin typeface="Fira Sans Extra Condensed"/>
                    <a:ea typeface="Fira Sans Extra Condensed"/>
                    <a:cs typeface="Fira Sans Extra Condensed"/>
                    <a:sym typeface="Fira Sans Extra Condensed"/>
                  </a:rPr>
                  <a:t>Providing High technological products for Nap</a:t>
                </a:r>
                <a:endParaRPr dirty="0">
                  <a:solidFill>
                    <a:schemeClr val="bg1"/>
                  </a:solidFill>
                  <a:latin typeface="Fira Sans Extra Condensed"/>
                  <a:ea typeface="Fira Sans Extra Condensed"/>
                  <a:cs typeface="Fira Sans Extra Condensed"/>
                  <a:sym typeface="Fira Sans Extra Condensed"/>
                </a:endParaRPr>
              </a:p>
            </p:txBody>
          </p:sp>
          <p:grpSp>
            <p:nvGrpSpPr>
              <p:cNvPr id="37" name="Google Shape;1231;p43"/>
              <p:cNvGrpSpPr/>
              <p:nvPr/>
            </p:nvGrpSpPr>
            <p:grpSpPr>
              <a:xfrm>
                <a:off x="2099463" y="3903034"/>
                <a:ext cx="288450" cy="276300"/>
                <a:chOff x="1865700" y="-3923704"/>
                <a:chExt cx="288450" cy="276300"/>
              </a:xfrm>
            </p:grpSpPr>
            <p:sp>
              <p:nvSpPr>
                <p:cNvPr id="38" name="Google Shape;1232;p43"/>
                <p:cNvSpPr/>
                <p:nvPr/>
              </p:nvSpPr>
              <p:spPr>
                <a:xfrm>
                  <a:off x="1865700" y="-3923704"/>
                  <a:ext cx="288450" cy="276300"/>
                </a:xfrm>
                <a:custGeom>
                  <a:avLst/>
                  <a:gdLst/>
                  <a:ahLst/>
                  <a:cxnLst/>
                  <a:rect l="l" t="t" r="r" b="b"/>
                  <a:pathLst>
                    <a:path w="11538" h="11052" extrusionOk="0">
                      <a:moveTo>
                        <a:pt x="3084" y="5123"/>
                      </a:moveTo>
                      <a:lnTo>
                        <a:pt x="3084" y="5123"/>
                      </a:lnTo>
                      <a:cubicBezTo>
                        <a:pt x="2846" y="5420"/>
                        <a:pt x="2655" y="5658"/>
                        <a:pt x="2536" y="5813"/>
                      </a:cubicBezTo>
                      <a:cubicBezTo>
                        <a:pt x="2493" y="5809"/>
                        <a:pt x="2449" y="5807"/>
                        <a:pt x="2405" y="5807"/>
                      </a:cubicBezTo>
                      <a:cubicBezTo>
                        <a:pt x="1840" y="5807"/>
                        <a:pt x="1212" y="6139"/>
                        <a:pt x="870" y="6349"/>
                      </a:cubicBezTo>
                      <a:lnTo>
                        <a:pt x="870" y="6337"/>
                      </a:lnTo>
                      <a:cubicBezTo>
                        <a:pt x="1393" y="5861"/>
                        <a:pt x="2322" y="5170"/>
                        <a:pt x="3084" y="5123"/>
                      </a:cubicBezTo>
                      <a:close/>
                      <a:moveTo>
                        <a:pt x="10073" y="681"/>
                      </a:moveTo>
                      <a:cubicBezTo>
                        <a:pt x="10200" y="681"/>
                        <a:pt x="10308" y="687"/>
                        <a:pt x="10395" y="693"/>
                      </a:cubicBezTo>
                      <a:cubicBezTo>
                        <a:pt x="10454" y="1313"/>
                        <a:pt x="10430" y="3003"/>
                        <a:pt x="8847" y="4587"/>
                      </a:cubicBezTo>
                      <a:cubicBezTo>
                        <a:pt x="7751" y="5682"/>
                        <a:pt x="5632" y="7397"/>
                        <a:pt x="4930" y="7956"/>
                      </a:cubicBezTo>
                      <a:lnTo>
                        <a:pt x="4656" y="7694"/>
                      </a:lnTo>
                      <a:lnTo>
                        <a:pt x="5608" y="6873"/>
                      </a:lnTo>
                      <a:cubicBezTo>
                        <a:pt x="5680" y="6813"/>
                        <a:pt x="5727" y="6718"/>
                        <a:pt x="5727" y="6623"/>
                      </a:cubicBezTo>
                      <a:cubicBezTo>
                        <a:pt x="5739" y="6528"/>
                        <a:pt x="5703" y="6432"/>
                        <a:pt x="5632" y="6373"/>
                      </a:cubicBezTo>
                      <a:lnTo>
                        <a:pt x="4727" y="5456"/>
                      </a:lnTo>
                      <a:cubicBezTo>
                        <a:pt x="4656" y="5396"/>
                        <a:pt x="4572" y="5361"/>
                        <a:pt x="4465" y="5361"/>
                      </a:cubicBezTo>
                      <a:cubicBezTo>
                        <a:pt x="4370" y="5361"/>
                        <a:pt x="4287" y="5408"/>
                        <a:pt x="4227" y="5480"/>
                      </a:cubicBezTo>
                      <a:lnTo>
                        <a:pt x="3394" y="6432"/>
                      </a:lnTo>
                      <a:lnTo>
                        <a:pt x="3132" y="6158"/>
                      </a:lnTo>
                      <a:cubicBezTo>
                        <a:pt x="3691" y="5456"/>
                        <a:pt x="5418" y="3337"/>
                        <a:pt x="6513" y="2241"/>
                      </a:cubicBezTo>
                      <a:cubicBezTo>
                        <a:pt x="7871" y="883"/>
                        <a:pt x="9308" y="681"/>
                        <a:pt x="10073" y="681"/>
                      </a:cubicBezTo>
                      <a:close/>
                      <a:moveTo>
                        <a:pt x="4501" y="6206"/>
                      </a:moveTo>
                      <a:lnTo>
                        <a:pt x="4882" y="6587"/>
                      </a:lnTo>
                      <a:lnTo>
                        <a:pt x="3918" y="7432"/>
                      </a:lnTo>
                      <a:lnTo>
                        <a:pt x="3906" y="7432"/>
                      </a:lnTo>
                      <a:lnTo>
                        <a:pt x="2858" y="8337"/>
                      </a:lnTo>
                      <a:lnTo>
                        <a:pt x="2751" y="8230"/>
                      </a:lnTo>
                      <a:lnTo>
                        <a:pt x="4501" y="6206"/>
                      </a:lnTo>
                      <a:close/>
                      <a:moveTo>
                        <a:pt x="5965" y="8004"/>
                      </a:moveTo>
                      <a:lnTo>
                        <a:pt x="5965" y="8004"/>
                      </a:lnTo>
                      <a:cubicBezTo>
                        <a:pt x="5930" y="8766"/>
                        <a:pt x="5227" y="9706"/>
                        <a:pt x="4751" y="10230"/>
                      </a:cubicBezTo>
                      <a:lnTo>
                        <a:pt x="4751" y="10218"/>
                      </a:lnTo>
                      <a:cubicBezTo>
                        <a:pt x="4977" y="9849"/>
                        <a:pt x="5334" y="9147"/>
                        <a:pt x="5275" y="8552"/>
                      </a:cubicBezTo>
                      <a:cubicBezTo>
                        <a:pt x="5430" y="8433"/>
                        <a:pt x="5668" y="8242"/>
                        <a:pt x="5965" y="8004"/>
                      </a:cubicBezTo>
                      <a:close/>
                      <a:moveTo>
                        <a:pt x="10048" y="0"/>
                      </a:moveTo>
                      <a:cubicBezTo>
                        <a:pt x="9140" y="0"/>
                        <a:pt x="7527" y="251"/>
                        <a:pt x="6025" y="1753"/>
                      </a:cubicBezTo>
                      <a:cubicBezTo>
                        <a:pt x="5299" y="2479"/>
                        <a:pt x="4346" y="3599"/>
                        <a:pt x="3596" y="4503"/>
                      </a:cubicBezTo>
                      <a:cubicBezTo>
                        <a:pt x="3447" y="4463"/>
                        <a:pt x="3294" y="4444"/>
                        <a:pt x="3140" y="4444"/>
                      </a:cubicBezTo>
                      <a:cubicBezTo>
                        <a:pt x="1774" y="4444"/>
                        <a:pt x="313" y="5906"/>
                        <a:pt x="131" y="6099"/>
                      </a:cubicBezTo>
                      <a:cubicBezTo>
                        <a:pt x="0" y="6230"/>
                        <a:pt x="0" y="6444"/>
                        <a:pt x="131" y="6575"/>
                      </a:cubicBezTo>
                      <a:lnTo>
                        <a:pt x="584" y="7028"/>
                      </a:lnTo>
                      <a:cubicBezTo>
                        <a:pt x="655" y="7099"/>
                        <a:pt x="739" y="7123"/>
                        <a:pt x="822" y="7123"/>
                      </a:cubicBezTo>
                      <a:cubicBezTo>
                        <a:pt x="893" y="7123"/>
                        <a:pt x="965" y="7111"/>
                        <a:pt x="1024" y="7063"/>
                      </a:cubicBezTo>
                      <a:cubicBezTo>
                        <a:pt x="1317" y="6857"/>
                        <a:pt x="1966" y="6493"/>
                        <a:pt x="2385" y="6493"/>
                      </a:cubicBezTo>
                      <a:cubicBezTo>
                        <a:pt x="2426" y="6493"/>
                        <a:pt x="2465" y="6496"/>
                        <a:pt x="2501" y="6504"/>
                      </a:cubicBezTo>
                      <a:lnTo>
                        <a:pt x="2953" y="6956"/>
                      </a:lnTo>
                      <a:lnTo>
                        <a:pt x="2024" y="8028"/>
                      </a:lnTo>
                      <a:cubicBezTo>
                        <a:pt x="1917" y="8159"/>
                        <a:pt x="1917" y="8361"/>
                        <a:pt x="2048" y="8492"/>
                      </a:cubicBezTo>
                      <a:lnTo>
                        <a:pt x="2608" y="9052"/>
                      </a:lnTo>
                      <a:cubicBezTo>
                        <a:pt x="2667" y="9111"/>
                        <a:pt x="2763" y="9147"/>
                        <a:pt x="2846" y="9147"/>
                      </a:cubicBezTo>
                      <a:cubicBezTo>
                        <a:pt x="2929" y="9147"/>
                        <a:pt x="3001" y="9123"/>
                        <a:pt x="3072" y="9064"/>
                      </a:cubicBezTo>
                      <a:lnTo>
                        <a:pt x="4132" y="8147"/>
                      </a:lnTo>
                      <a:lnTo>
                        <a:pt x="4584" y="8587"/>
                      </a:lnTo>
                      <a:cubicBezTo>
                        <a:pt x="4668" y="8956"/>
                        <a:pt x="4322" y="9659"/>
                        <a:pt x="4025" y="10064"/>
                      </a:cubicBezTo>
                      <a:cubicBezTo>
                        <a:pt x="3929" y="10207"/>
                        <a:pt x="3941" y="10385"/>
                        <a:pt x="4060" y="10504"/>
                      </a:cubicBezTo>
                      <a:lnTo>
                        <a:pt x="4513" y="10957"/>
                      </a:lnTo>
                      <a:cubicBezTo>
                        <a:pt x="4584" y="11028"/>
                        <a:pt x="4668" y="11052"/>
                        <a:pt x="4751" y="11052"/>
                      </a:cubicBezTo>
                      <a:cubicBezTo>
                        <a:pt x="4846" y="11052"/>
                        <a:pt x="4930" y="11028"/>
                        <a:pt x="4989" y="10957"/>
                      </a:cubicBezTo>
                      <a:cubicBezTo>
                        <a:pt x="5203" y="10754"/>
                        <a:pt x="6989" y="8968"/>
                        <a:pt x="6596" y="7492"/>
                      </a:cubicBezTo>
                      <a:cubicBezTo>
                        <a:pt x="7501" y="6742"/>
                        <a:pt x="8621" y="5789"/>
                        <a:pt x="9335" y="5063"/>
                      </a:cubicBezTo>
                      <a:cubicBezTo>
                        <a:pt x="11538" y="2860"/>
                        <a:pt x="11061" y="432"/>
                        <a:pt x="11037" y="324"/>
                      </a:cubicBezTo>
                      <a:cubicBezTo>
                        <a:pt x="11002" y="193"/>
                        <a:pt x="10907" y="86"/>
                        <a:pt x="10776" y="62"/>
                      </a:cubicBezTo>
                      <a:cubicBezTo>
                        <a:pt x="10741" y="55"/>
                        <a:pt x="10471" y="0"/>
                        <a:pt x="10048" y="0"/>
                      </a:cubicBezTo>
                      <a:close/>
                    </a:path>
                  </a:pathLst>
                </a:custGeom>
                <a:solidFill>
                  <a:srgbClr val="FCBD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233;p43"/>
                <p:cNvSpPr/>
                <p:nvPr/>
              </p:nvSpPr>
              <p:spPr>
                <a:xfrm>
                  <a:off x="2031800" y="-3883979"/>
                  <a:ext cx="74725" cy="68100"/>
                </a:xfrm>
                <a:custGeom>
                  <a:avLst/>
                  <a:gdLst/>
                  <a:ahLst/>
                  <a:cxnLst/>
                  <a:rect l="l" t="t" r="r" b="b"/>
                  <a:pathLst>
                    <a:path w="2989" h="2724" extrusionOk="0">
                      <a:moveTo>
                        <a:pt x="1500" y="688"/>
                      </a:moveTo>
                      <a:cubicBezTo>
                        <a:pt x="1667" y="688"/>
                        <a:pt x="1846" y="759"/>
                        <a:pt x="1977" y="890"/>
                      </a:cubicBezTo>
                      <a:cubicBezTo>
                        <a:pt x="2238" y="1152"/>
                        <a:pt x="2238" y="1581"/>
                        <a:pt x="1977" y="1843"/>
                      </a:cubicBezTo>
                      <a:cubicBezTo>
                        <a:pt x="1846" y="1974"/>
                        <a:pt x="1673" y="2039"/>
                        <a:pt x="1500" y="2039"/>
                      </a:cubicBezTo>
                      <a:cubicBezTo>
                        <a:pt x="1328" y="2039"/>
                        <a:pt x="1155" y="1974"/>
                        <a:pt x="1024" y="1843"/>
                      </a:cubicBezTo>
                      <a:cubicBezTo>
                        <a:pt x="750" y="1581"/>
                        <a:pt x="750" y="1152"/>
                        <a:pt x="1024" y="890"/>
                      </a:cubicBezTo>
                      <a:cubicBezTo>
                        <a:pt x="1155" y="759"/>
                        <a:pt x="1322" y="688"/>
                        <a:pt x="1500" y="688"/>
                      </a:cubicBezTo>
                      <a:close/>
                      <a:moveTo>
                        <a:pt x="1494" y="0"/>
                      </a:moveTo>
                      <a:cubicBezTo>
                        <a:pt x="1146" y="0"/>
                        <a:pt x="798" y="134"/>
                        <a:pt x="536" y="402"/>
                      </a:cubicBezTo>
                      <a:cubicBezTo>
                        <a:pt x="0" y="926"/>
                        <a:pt x="0" y="1795"/>
                        <a:pt x="536" y="2319"/>
                      </a:cubicBezTo>
                      <a:cubicBezTo>
                        <a:pt x="798" y="2593"/>
                        <a:pt x="1143" y="2724"/>
                        <a:pt x="1500" y="2724"/>
                      </a:cubicBezTo>
                      <a:cubicBezTo>
                        <a:pt x="1846" y="2724"/>
                        <a:pt x="2191" y="2593"/>
                        <a:pt x="2453" y="2319"/>
                      </a:cubicBezTo>
                      <a:cubicBezTo>
                        <a:pt x="2989" y="1795"/>
                        <a:pt x="2989" y="926"/>
                        <a:pt x="2453" y="402"/>
                      </a:cubicBezTo>
                      <a:cubicBezTo>
                        <a:pt x="2191" y="134"/>
                        <a:pt x="1843" y="0"/>
                        <a:pt x="1494" y="0"/>
                      </a:cubicBezTo>
                      <a:close/>
                    </a:path>
                  </a:pathLst>
                </a:custGeom>
                <a:solidFill>
                  <a:srgbClr val="FCBD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0" name="Group 9"/>
            <p:cNvGrpSpPr/>
            <p:nvPr/>
          </p:nvGrpSpPr>
          <p:grpSpPr>
            <a:xfrm>
              <a:off x="2832419" y="1750934"/>
              <a:ext cx="1779873" cy="3168756"/>
              <a:chOff x="2832419" y="1750934"/>
              <a:chExt cx="1779873" cy="3168756"/>
            </a:xfrm>
          </p:grpSpPr>
          <p:sp>
            <p:nvSpPr>
              <p:cNvPr id="27" name="Google Shape;1235;p43"/>
              <p:cNvSpPr/>
              <p:nvPr/>
            </p:nvSpPr>
            <p:spPr>
              <a:xfrm>
                <a:off x="3133006" y="1750934"/>
                <a:ext cx="1330561" cy="406301"/>
              </a:xfrm>
              <a:custGeom>
                <a:avLst/>
                <a:gdLst/>
                <a:ahLst/>
                <a:cxnLst/>
                <a:rect l="l" t="t" r="r" b="b"/>
                <a:pathLst>
                  <a:path w="29791" h="9097" extrusionOk="0">
                    <a:moveTo>
                      <a:pt x="4549" y="0"/>
                    </a:moveTo>
                    <a:cubicBezTo>
                      <a:pt x="2037" y="0"/>
                      <a:pt x="1" y="2036"/>
                      <a:pt x="1" y="4548"/>
                    </a:cubicBezTo>
                    <a:cubicBezTo>
                      <a:pt x="1" y="7061"/>
                      <a:pt x="2037" y="9096"/>
                      <a:pt x="4549" y="9096"/>
                    </a:cubicBezTo>
                    <a:lnTo>
                      <a:pt x="25242" y="9096"/>
                    </a:lnTo>
                    <a:cubicBezTo>
                      <a:pt x="27754" y="9096"/>
                      <a:pt x="29790" y="7061"/>
                      <a:pt x="29790" y="4548"/>
                    </a:cubicBezTo>
                    <a:cubicBezTo>
                      <a:pt x="29790" y="2036"/>
                      <a:pt x="27754" y="0"/>
                      <a:pt x="25242" y="0"/>
                    </a:cubicBezTo>
                    <a:close/>
                  </a:path>
                </a:pathLst>
              </a:custGeom>
              <a:solidFill>
                <a:srgbClr val="4949E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500">
                    <a:solidFill>
                      <a:srgbClr val="FFFFFF"/>
                    </a:solidFill>
                    <a:latin typeface="Fira Sans Extra Condensed Medium"/>
                    <a:ea typeface="Fira Sans Extra Condensed Medium"/>
                    <a:cs typeface="Fira Sans Extra Condensed Medium"/>
                    <a:sym typeface="Fira Sans Extra Condensed Medium"/>
                  </a:rPr>
                  <a:t>Point 2</a:t>
                </a:r>
                <a:endParaRPr sz="1500">
                  <a:solidFill>
                    <a:srgbClr val="FFFFFF"/>
                  </a:solidFill>
                  <a:latin typeface="Fira Sans Extra Condensed Medium"/>
                  <a:ea typeface="Fira Sans Extra Condensed Medium"/>
                  <a:cs typeface="Fira Sans Extra Condensed Medium"/>
                  <a:sym typeface="Fira Sans Extra Condensed Medium"/>
                </a:endParaRPr>
              </a:p>
            </p:txBody>
          </p:sp>
          <p:sp>
            <p:nvSpPr>
              <p:cNvPr id="28" name="Google Shape;1236;p43"/>
              <p:cNvSpPr/>
              <p:nvPr/>
            </p:nvSpPr>
            <p:spPr>
              <a:xfrm>
                <a:off x="3517325" y="2676725"/>
                <a:ext cx="410053" cy="410588"/>
              </a:xfrm>
              <a:custGeom>
                <a:avLst/>
                <a:gdLst/>
                <a:ahLst/>
                <a:cxnLst/>
                <a:rect l="l" t="t" r="r" b="b"/>
                <a:pathLst>
                  <a:path w="9181" h="9193" extrusionOk="0">
                    <a:moveTo>
                      <a:pt x="4585" y="1"/>
                    </a:moveTo>
                    <a:cubicBezTo>
                      <a:pt x="2049" y="1"/>
                      <a:pt x="1" y="2061"/>
                      <a:pt x="1" y="4597"/>
                    </a:cubicBezTo>
                    <a:cubicBezTo>
                      <a:pt x="1" y="7133"/>
                      <a:pt x="2049" y="9193"/>
                      <a:pt x="4585" y="9193"/>
                    </a:cubicBezTo>
                    <a:cubicBezTo>
                      <a:pt x="7121" y="9193"/>
                      <a:pt x="9180" y="7133"/>
                      <a:pt x="9180" y="4597"/>
                    </a:cubicBezTo>
                    <a:cubicBezTo>
                      <a:pt x="9180" y="2061"/>
                      <a:pt x="7121" y="1"/>
                      <a:pt x="4585" y="1"/>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237;p43"/>
              <p:cNvSpPr/>
              <p:nvPr/>
            </p:nvSpPr>
            <p:spPr>
              <a:xfrm>
                <a:off x="3612010" y="2771948"/>
                <a:ext cx="220190" cy="220189"/>
              </a:xfrm>
              <a:custGeom>
                <a:avLst/>
                <a:gdLst/>
                <a:ahLst/>
                <a:cxnLst/>
                <a:rect l="l" t="t" r="r" b="b"/>
                <a:pathLst>
                  <a:path w="4930" h="4930" extrusionOk="0">
                    <a:moveTo>
                      <a:pt x="2465" y="0"/>
                    </a:moveTo>
                    <a:cubicBezTo>
                      <a:pt x="1107" y="0"/>
                      <a:pt x="0" y="1107"/>
                      <a:pt x="0" y="2465"/>
                    </a:cubicBezTo>
                    <a:cubicBezTo>
                      <a:pt x="0" y="3822"/>
                      <a:pt x="1107" y="4929"/>
                      <a:pt x="2465" y="4929"/>
                    </a:cubicBezTo>
                    <a:cubicBezTo>
                      <a:pt x="3822" y="4929"/>
                      <a:pt x="4929" y="3822"/>
                      <a:pt x="4929" y="2465"/>
                    </a:cubicBezTo>
                    <a:cubicBezTo>
                      <a:pt x="4929" y="1107"/>
                      <a:pt x="3822" y="0"/>
                      <a:pt x="2465" y="0"/>
                    </a:cubicBezTo>
                    <a:close/>
                  </a:path>
                </a:pathLst>
              </a:custGeom>
              <a:solidFill>
                <a:srgbClr val="4949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238;p43"/>
              <p:cNvSpPr/>
              <p:nvPr/>
            </p:nvSpPr>
            <p:spPr>
              <a:xfrm>
                <a:off x="2832419" y="3139282"/>
                <a:ext cx="1779873" cy="1780408"/>
              </a:xfrm>
              <a:custGeom>
                <a:avLst/>
                <a:gdLst/>
                <a:ahLst/>
                <a:cxnLst/>
                <a:rect l="l" t="t" r="r" b="b"/>
                <a:pathLst>
                  <a:path w="39851" h="39863" extrusionOk="0">
                    <a:moveTo>
                      <a:pt x="19920" y="1"/>
                    </a:moveTo>
                    <a:cubicBezTo>
                      <a:pt x="8918" y="1"/>
                      <a:pt x="1" y="8930"/>
                      <a:pt x="1" y="19932"/>
                    </a:cubicBezTo>
                    <a:cubicBezTo>
                      <a:pt x="1" y="30933"/>
                      <a:pt x="8918" y="39863"/>
                      <a:pt x="19920" y="39863"/>
                    </a:cubicBezTo>
                    <a:cubicBezTo>
                      <a:pt x="30933" y="39863"/>
                      <a:pt x="39851" y="30933"/>
                      <a:pt x="39851" y="19932"/>
                    </a:cubicBezTo>
                    <a:cubicBezTo>
                      <a:pt x="39851" y="8930"/>
                      <a:pt x="30933" y="1"/>
                      <a:pt x="19920" y="1"/>
                    </a:cubicBezTo>
                    <a:close/>
                  </a:path>
                </a:pathLst>
              </a:custGeom>
              <a:solidFill>
                <a:srgbClr val="4949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239;p43"/>
              <p:cNvSpPr/>
              <p:nvPr/>
            </p:nvSpPr>
            <p:spPr>
              <a:xfrm>
                <a:off x="2955779" y="3262642"/>
                <a:ext cx="1533153" cy="1533689"/>
              </a:xfrm>
              <a:custGeom>
                <a:avLst/>
                <a:gdLst/>
                <a:ahLst/>
                <a:cxnLst/>
                <a:rect l="l" t="t" r="r" b="b"/>
                <a:pathLst>
                  <a:path w="34327" h="34339" extrusionOk="0">
                    <a:moveTo>
                      <a:pt x="17158" y="1"/>
                    </a:moveTo>
                    <a:cubicBezTo>
                      <a:pt x="7680" y="1"/>
                      <a:pt x="1" y="7692"/>
                      <a:pt x="1" y="17170"/>
                    </a:cubicBezTo>
                    <a:cubicBezTo>
                      <a:pt x="1" y="26647"/>
                      <a:pt x="7680" y="34338"/>
                      <a:pt x="17158" y="34338"/>
                    </a:cubicBezTo>
                    <a:cubicBezTo>
                      <a:pt x="26635" y="34338"/>
                      <a:pt x="34326" y="26647"/>
                      <a:pt x="34326" y="17170"/>
                    </a:cubicBezTo>
                    <a:cubicBezTo>
                      <a:pt x="34326" y="7692"/>
                      <a:pt x="26635" y="1"/>
                      <a:pt x="17158" y="1"/>
                    </a:cubicBezTo>
                    <a:close/>
                  </a:path>
                </a:pathLst>
              </a:cu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dirty="0">
                    <a:solidFill>
                      <a:schemeClr val="bg1"/>
                    </a:solidFill>
                    <a:latin typeface="Fira Sans Extra Condensed"/>
                    <a:ea typeface="Fira Sans Extra Condensed"/>
                    <a:cs typeface="Fira Sans Extra Condensed"/>
                    <a:sym typeface="Fira Sans Extra Condensed"/>
                  </a:rPr>
                  <a:t>Assistant will support the customers while taking nap</a:t>
                </a:r>
                <a:endParaRPr dirty="0">
                  <a:solidFill>
                    <a:schemeClr val="bg1"/>
                  </a:solidFill>
                  <a:latin typeface="Fira Sans Extra Condensed"/>
                  <a:ea typeface="Fira Sans Extra Condensed"/>
                  <a:cs typeface="Fira Sans Extra Condensed"/>
                  <a:sym typeface="Fira Sans Extra Condensed"/>
                </a:endParaRPr>
              </a:p>
            </p:txBody>
          </p:sp>
        </p:grpSp>
        <p:grpSp>
          <p:nvGrpSpPr>
            <p:cNvPr id="11" name="Google Shape;1240;p43"/>
            <p:cNvGrpSpPr/>
            <p:nvPr/>
          </p:nvGrpSpPr>
          <p:grpSpPr>
            <a:xfrm>
              <a:off x="4668640" y="1337370"/>
              <a:ext cx="1697114" cy="3592875"/>
              <a:chOff x="4715052" y="1448167"/>
              <a:chExt cx="1263956" cy="2675858"/>
            </a:xfrm>
          </p:grpSpPr>
          <p:sp>
            <p:nvSpPr>
              <p:cNvPr id="21" name="Google Shape;1241;p43"/>
              <p:cNvSpPr/>
              <p:nvPr/>
            </p:nvSpPr>
            <p:spPr>
              <a:xfrm>
                <a:off x="4874762" y="3409282"/>
                <a:ext cx="944566" cy="288475"/>
              </a:xfrm>
              <a:custGeom>
                <a:avLst/>
                <a:gdLst/>
                <a:ahLst/>
                <a:cxnLst/>
                <a:rect l="l" t="t" r="r" b="b"/>
                <a:pathLst>
                  <a:path w="29790" h="9098" extrusionOk="0">
                    <a:moveTo>
                      <a:pt x="4548" y="1"/>
                    </a:moveTo>
                    <a:cubicBezTo>
                      <a:pt x="2036" y="1"/>
                      <a:pt x="0" y="2037"/>
                      <a:pt x="0" y="4549"/>
                    </a:cubicBezTo>
                    <a:cubicBezTo>
                      <a:pt x="0" y="7061"/>
                      <a:pt x="2036" y="9097"/>
                      <a:pt x="4548" y="9097"/>
                    </a:cubicBezTo>
                    <a:lnTo>
                      <a:pt x="25241" y="9097"/>
                    </a:lnTo>
                    <a:cubicBezTo>
                      <a:pt x="27754" y="9097"/>
                      <a:pt x="29790" y="7061"/>
                      <a:pt x="29790" y="4549"/>
                    </a:cubicBezTo>
                    <a:cubicBezTo>
                      <a:pt x="29790" y="2037"/>
                      <a:pt x="27754" y="1"/>
                      <a:pt x="25241" y="1"/>
                    </a:cubicBezTo>
                    <a:close/>
                  </a:path>
                </a:pathLst>
              </a:custGeom>
              <a:solidFill>
                <a:srgbClr val="5EB2F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500">
                    <a:solidFill>
                      <a:srgbClr val="FFFFFF"/>
                    </a:solidFill>
                    <a:latin typeface="Fira Sans Extra Condensed Medium"/>
                    <a:ea typeface="Fira Sans Extra Condensed Medium"/>
                    <a:cs typeface="Fira Sans Extra Condensed Medium"/>
                    <a:sym typeface="Fira Sans Extra Condensed Medium"/>
                  </a:rPr>
                  <a:t>Point 3</a:t>
                </a:r>
                <a:endParaRPr sz="1500">
                  <a:solidFill>
                    <a:srgbClr val="FFFFFF"/>
                  </a:solidFill>
                  <a:latin typeface="Fira Sans Extra Condensed Medium"/>
                  <a:ea typeface="Fira Sans Extra Condensed Medium"/>
                  <a:cs typeface="Fira Sans Extra Condensed Medium"/>
                  <a:sym typeface="Fira Sans Extra Condensed Medium"/>
                </a:endParaRPr>
              </a:p>
            </p:txBody>
          </p:sp>
          <p:sp>
            <p:nvSpPr>
              <p:cNvPr id="22" name="Google Shape;1242;p43"/>
              <p:cNvSpPr/>
              <p:nvPr/>
            </p:nvSpPr>
            <p:spPr>
              <a:xfrm>
                <a:off x="5201315" y="2965400"/>
                <a:ext cx="291455" cy="291487"/>
              </a:xfrm>
              <a:custGeom>
                <a:avLst/>
                <a:gdLst/>
                <a:ahLst/>
                <a:cxnLst/>
                <a:rect l="l" t="t" r="r" b="b"/>
                <a:pathLst>
                  <a:path w="9192" h="9193" extrusionOk="0">
                    <a:moveTo>
                      <a:pt x="4596" y="1"/>
                    </a:moveTo>
                    <a:cubicBezTo>
                      <a:pt x="2060" y="1"/>
                      <a:pt x="0" y="2061"/>
                      <a:pt x="0" y="4597"/>
                    </a:cubicBezTo>
                    <a:cubicBezTo>
                      <a:pt x="0" y="7133"/>
                      <a:pt x="2060" y="9192"/>
                      <a:pt x="4596" y="9192"/>
                    </a:cubicBezTo>
                    <a:cubicBezTo>
                      <a:pt x="7132" y="9192"/>
                      <a:pt x="9192" y="7133"/>
                      <a:pt x="9192" y="4597"/>
                    </a:cubicBezTo>
                    <a:cubicBezTo>
                      <a:pt x="9192" y="2061"/>
                      <a:pt x="7132" y="1"/>
                      <a:pt x="4596" y="1"/>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243;p43"/>
              <p:cNvSpPr/>
              <p:nvPr/>
            </p:nvSpPr>
            <p:spPr>
              <a:xfrm>
                <a:off x="5268884" y="3032968"/>
                <a:ext cx="156318" cy="156350"/>
              </a:xfrm>
              <a:custGeom>
                <a:avLst/>
                <a:gdLst/>
                <a:ahLst/>
                <a:cxnLst/>
                <a:rect l="l" t="t" r="r" b="b"/>
                <a:pathLst>
                  <a:path w="4930" h="4931" extrusionOk="0">
                    <a:moveTo>
                      <a:pt x="2465" y="1"/>
                    </a:moveTo>
                    <a:cubicBezTo>
                      <a:pt x="1108" y="1"/>
                      <a:pt x="0" y="1108"/>
                      <a:pt x="0" y="2466"/>
                    </a:cubicBezTo>
                    <a:cubicBezTo>
                      <a:pt x="0" y="3823"/>
                      <a:pt x="1108" y="4930"/>
                      <a:pt x="2465" y="4930"/>
                    </a:cubicBezTo>
                    <a:cubicBezTo>
                      <a:pt x="3822" y="4930"/>
                      <a:pt x="4929" y="3823"/>
                      <a:pt x="4929" y="2466"/>
                    </a:cubicBezTo>
                    <a:cubicBezTo>
                      <a:pt x="4929" y="1108"/>
                      <a:pt x="3822" y="1"/>
                      <a:pt x="2465" y="1"/>
                    </a:cubicBezTo>
                    <a:close/>
                  </a:path>
                </a:pathLst>
              </a:custGeom>
              <a:solidFill>
                <a:srgbClr val="5EB2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244;p43"/>
              <p:cNvSpPr/>
              <p:nvPr/>
            </p:nvSpPr>
            <p:spPr>
              <a:xfrm>
                <a:off x="4715052" y="1448167"/>
                <a:ext cx="1263956" cy="1263956"/>
              </a:xfrm>
              <a:custGeom>
                <a:avLst/>
                <a:gdLst/>
                <a:ahLst/>
                <a:cxnLst/>
                <a:rect l="l" t="t" r="r" b="b"/>
                <a:pathLst>
                  <a:path w="39863" h="39863" extrusionOk="0">
                    <a:moveTo>
                      <a:pt x="19932" y="1"/>
                    </a:moveTo>
                    <a:cubicBezTo>
                      <a:pt x="8931" y="1"/>
                      <a:pt x="1" y="8930"/>
                      <a:pt x="1" y="19932"/>
                    </a:cubicBezTo>
                    <a:cubicBezTo>
                      <a:pt x="1" y="30933"/>
                      <a:pt x="8931" y="39863"/>
                      <a:pt x="19932" y="39863"/>
                    </a:cubicBezTo>
                    <a:cubicBezTo>
                      <a:pt x="30933" y="39863"/>
                      <a:pt x="39863" y="30933"/>
                      <a:pt x="39863" y="19932"/>
                    </a:cubicBezTo>
                    <a:cubicBezTo>
                      <a:pt x="39863" y="8930"/>
                      <a:pt x="30933" y="1"/>
                      <a:pt x="19932" y="1"/>
                    </a:cubicBezTo>
                    <a:close/>
                  </a:path>
                </a:pathLst>
              </a:custGeom>
              <a:solidFill>
                <a:srgbClr val="5EB2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245;p43"/>
              <p:cNvSpPr/>
              <p:nvPr/>
            </p:nvSpPr>
            <p:spPr>
              <a:xfrm>
                <a:off x="4802659" y="1535743"/>
                <a:ext cx="1088772" cy="1088804"/>
              </a:xfrm>
              <a:custGeom>
                <a:avLst/>
                <a:gdLst/>
                <a:ahLst/>
                <a:cxnLst/>
                <a:rect l="l" t="t" r="r" b="b"/>
                <a:pathLst>
                  <a:path w="34338" h="34339" extrusionOk="0">
                    <a:moveTo>
                      <a:pt x="17169" y="1"/>
                    </a:moveTo>
                    <a:cubicBezTo>
                      <a:pt x="7692" y="1"/>
                      <a:pt x="0" y="7692"/>
                      <a:pt x="0" y="17170"/>
                    </a:cubicBezTo>
                    <a:cubicBezTo>
                      <a:pt x="0" y="26647"/>
                      <a:pt x="7692" y="34338"/>
                      <a:pt x="17169" y="34338"/>
                    </a:cubicBezTo>
                    <a:cubicBezTo>
                      <a:pt x="26646" y="34338"/>
                      <a:pt x="34338" y="26647"/>
                      <a:pt x="34338" y="17170"/>
                    </a:cubicBezTo>
                    <a:cubicBezTo>
                      <a:pt x="34338" y="7692"/>
                      <a:pt x="26646" y="1"/>
                      <a:pt x="17169" y="1"/>
                    </a:cubicBezTo>
                    <a:close/>
                  </a:path>
                </a:pathLst>
              </a:cu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dirty="0">
                    <a:solidFill>
                      <a:schemeClr val="bg1"/>
                    </a:solidFill>
                    <a:latin typeface="Fira Sans Extra Condensed"/>
                    <a:ea typeface="Fira Sans Extra Condensed"/>
                    <a:cs typeface="Fira Sans Extra Condensed"/>
                    <a:sym typeface="Fira Sans Extra Condensed"/>
                  </a:rPr>
                  <a:t>Premium/Business/Standard category of service</a:t>
                </a:r>
                <a:endParaRPr dirty="0">
                  <a:solidFill>
                    <a:schemeClr val="bg1"/>
                  </a:solidFill>
                  <a:latin typeface="Fira Sans Extra Condensed"/>
                  <a:ea typeface="Fira Sans Extra Condensed"/>
                  <a:cs typeface="Fira Sans Extra Condensed"/>
                  <a:sym typeface="Fira Sans Extra Condensed"/>
                </a:endParaRPr>
              </a:p>
            </p:txBody>
          </p:sp>
          <p:sp>
            <p:nvSpPr>
              <p:cNvPr id="26" name="Google Shape;1246;p43"/>
              <p:cNvSpPr/>
              <p:nvPr/>
            </p:nvSpPr>
            <p:spPr>
              <a:xfrm>
                <a:off x="5210125" y="3850150"/>
                <a:ext cx="273850" cy="273875"/>
              </a:xfrm>
              <a:custGeom>
                <a:avLst/>
                <a:gdLst/>
                <a:ahLst/>
                <a:cxnLst/>
                <a:rect l="l" t="t" r="r" b="b"/>
                <a:pathLst>
                  <a:path w="10954" h="10955" extrusionOk="0">
                    <a:moveTo>
                      <a:pt x="5132" y="763"/>
                    </a:moveTo>
                    <a:lnTo>
                      <a:pt x="5132" y="2668"/>
                    </a:lnTo>
                    <a:cubicBezTo>
                      <a:pt x="4643" y="2679"/>
                      <a:pt x="4167" y="2727"/>
                      <a:pt x="3715" y="2810"/>
                    </a:cubicBezTo>
                    <a:cubicBezTo>
                      <a:pt x="4060" y="1715"/>
                      <a:pt x="4584" y="977"/>
                      <a:pt x="5132" y="763"/>
                    </a:cubicBezTo>
                    <a:close/>
                    <a:moveTo>
                      <a:pt x="5822" y="763"/>
                    </a:moveTo>
                    <a:cubicBezTo>
                      <a:pt x="6370" y="977"/>
                      <a:pt x="6894" y="1715"/>
                      <a:pt x="7239" y="2810"/>
                    </a:cubicBezTo>
                    <a:cubicBezTo>
                      <a:pt x="6787" y="2727"/>
                      <a:pt x="6310" y="2679"/>
                      <a:pt x="5822" y="2668"/>
                    </a:cubicBezTo>
                    <a:lnTo>
                      <a:pt x="5822" y="763"/>
                    </a:lnTo>
                    <a:close/>
                    <a:moveTo>
                      <a:pt x="3858" y="977"/>
                    </a:moveTo>
                    <a:cubicBezTo>
                      <a:pt x="3477" y="1489"/>
                      <a:pt x="3167" y="2167"/>
                      <a:pt x="2965" y="2965"/>
                    </a:cubicBezTo>
                    <a:cubicBezTo>
                      <a:pt x="2167" y="3180"/>
                      <a:pt x="1476" y="3477"/>
                      <a:pt x="976" y="3858"/>
                    </a:cubicBezTo>
                    <a:cubicBezTo>
                      <a:pt x="1453" y="2525"/>
                      <a:pt x="2512" y="1465"/>
                      <a:pt x="3858" y="977"/>
                    </a:cubicBezTo>
                    <a:close/>
                    <a:moveTo>
                      <a:pt x="7096" y="977"/>
                    </a:moveTo>
                    <a:lnTo>
                      <a:pt x="7096" y="977"/>
                    </a:lnTo>
                    <a:cubicBezTo>
                      <a:pt x="8442" y="1465"/>
                      <a:pt x="9501" y="2525"/>
                      <a:pt x="9977" y="3858"/>
                    </a:cubicBezTo>
                    <a:cubicBezTo>
                      <a:pt x="9477" y="3477"/>
                      <a:pt x="8787" y="3180"/>
                      <a:pt x="7989" y="2965"/>
                    </a:cubicBezTo>
                    <a:cubicBezTo>
                      <a:pt x="7787" y="2167"/>
                      <a:pt x="7477" y="1489"/>
                      <a:pt x="7096" y="977"/>
                    </a:cubicBezTo>
                    <a:close/>
                    <a:moveTo>
                      <a:pt x="2798" y="3715"/>
                    </a:moveTo>
                    <a:lnTo>
                      <a:pt x="2798" y="3715"/>
                    </a:lnTo>
                    <a:cubicBezTo>
                      <a:pt x="2727" y="4168"/>
                      <a:pt x="2679" y="4644"/>
                      <a:pt x="2667" y="5132"/>
                    </a:cubicBezTo>
                    <a:lnTo>
                      <a:pt x="762" y="5132"/>
                    </a:lnTo>
                    <a:cubicBezTo>
                      <a:pt x="976" y="4584"/>
                      <a:pt x="1703" y="4061"/>
                      <a:pt x="2798" y="3715"/>
                    </a:cubicBezTo>
                    <a:close/>
                    <a:moveTo>
                      <a:pt x="5132" y="3358"/>
                    </a:moveTo>
                    <a:lnTo>
                      <a:pt x="5132" y="5132"/>
                    </a:lnTo>
                    <a:lnTo>
                      <a:pt x="3346" y="5132"/>
                    </a:lnTo>
                    <a:cubicBezTo>
                      <a:pt x="3369" y="4561"/>
                      <a:pt x="3429" y="4013"/>
                      <a:pt x="3524" y="3537"/>
                    </a:cubicBezTo>
                    <a:cubicBezTo>
                      <a:pt x="4012" y="3430"/>
                      <a:pt x="4560" y="3370"/>
                      <a:pt x="5132" y="3358"/>
                    </a:cubicBezTo>
                    <a:close/>
                    <a:moveTo>
                      <a:pt x="5822" y="3358"/>
                    </a:moveTo>
                    <a:cubicBezTo>
                      <a:pt x="6394" y="3370"/>
                      <a:pt x="6941" y="3430"/>
                      <a:pt x="7430" y="3537"/>
                    </a:cubicBezTo>
                    <a:cubicBezTo>
                      <a:pt x="7525" y="4013"/>
                      <a:pt x="7584" y="4561"/>
                      <a:pt x="7608" y="5132"/>
                    </a:cubicBezTo>
                    <a:lnTo>
                      <a:pt x="5822" y="5132"/>
                    </a:lnTo>
                    <a:lnTo>
                      <a:pt x="5822" y="3358"/>
                    </a:lnTo>
                    <a:close/>
                    <a:moveTo>
                      <a:pt x="8156" y="3715"/>
                    </a:moveTo>
                    <a:lnTo>
                      <a:pt x="8156" y="3715"/>
                    </a:lnTo>
                    <a:cubicBezTo>
                      <a:pt x="9251" y="4061"/>
                      <a:pt x="9977" y="4584"/>
                      <a:pt x="10192" y="5132"/>
                    </a:cubicBezTo>
                    <a:lnTo>
                      <a:pt x="8287" y="5132"/>
                    </a:lnTo>
                    <a:cubicBezTo>
                      <a:pt x="8275" y="4644"/>
                      <a:pt x="8227" y="4168"/>
                      <a:pt x="8156" y="3715"/>
                    </a:cubicBezTo>
                    <a:close/>
                    <a:moveTo>
                      <a:pt x="2667" y="5823"/>
                    </a:moveTo>
                    <a:cubicBezTo>
                      <a:pt x="2679" y="6323"/>
                      <a:pt x="2727" y="6799"/>
                      <a:pt x="2798" y="7240"/>
                    </a:cubicBezTo>
                    <a:cubicBezTo>
                      <a:pt x="1703" y="6906"/>
                      <a:pt x="976" y="6370"/>
                      <a:pt x="762" y="5823"/>
                    </a:cubicBezTo>
                    <a:close/>
                    <a:moveTo>
                      <a:pt x="10192" y="5823"/>
                    </a:moveTo>
                    <a:cubicBezTo>
                      <a:pt x="9977" y="6370"/>
                      <a:pt x="9251" y="6906"/>
                      <a:pt x="8156" y="7240"/>
                    </a:cubicBezTo>
                    <a:cubicBezTo>
                      <a:pt x="8227" y="6799"/>
                      <a:pt x="8275" y="6323"/>
                      <a:pt x="8287" y="5823"/>
                    </a:cubicBezTo>
                    <a:close/>
                    <a:moveTo>
                      <a:pt x="5132" y="5823"/>
                    </a:moveTo>
                    <a:lnTo>
                      <a:pt x="5132" y="7609"/>
                    </a:lnTo>
                    <a:cubicBezTo>
                      <a:pt x="4560" y="7585"/>
                      <a:pt x="4012" y="7525"/>
                      <a:pt x="3524" y="7430"/>
                    </a:cubicBezTo>
                    <a:cubicBezTo>
                      <a:pt x="3429" y="6942"/>
                      <a:pt x="3369" y="6406"/>
                      <a:pt x="3346" y="5823"/>
                    </a:cubicBezTo>
                    <a:close/>
                    <a:moveTo>
                      <a:pt x="7608" y="5823"/>
                    </a:moveTo>
                    <a:cubicBezTo>
                      <a:pt x="7584" y="6406"/>
                      <a:pt x="7525" y="6942"/>
                      <a:pt x="7430" y="7430"/>
                    </a:cubicBezTo>
                    <a:cubicBezTo>
                      <a:pt x="6941" y="7525"/>
                      <a:pt x="6394" y="7585"/>
                      <a:pt x="5822" y="7609"/>
                    </a:cubicBezTo>
                    <a:lnTo>
                      <a:pt x="5822" y="5823"/>
                    </a:lnTo>
                    <a:close/>
                    <a:moveTo>
                      <a:pt x="976" y="7097"/>
                    </a:moveTo>
                    <a:lnTo>
                      <a:pt x="976" y="7097"/>
                    </a:lnTo>
                    <a:cubicBezTo>
                      <a:pt x="1476" y="7478"/>
                      <a:pt x="2167" y="7787"/>
                      <a:pt x="2965" y="7990"/>
                    </a:cubicBezTo>
                    <a:cubicBezTo>
                      <a:pt x="3167" y="8799"/>
                      <a:pt x="3477" y="9478"/>
                      <a:pt x="3858" y="9978"/>
                    </a:cubicBezTo>
                    <a:cubicBezTo>
                      <a:pt x="2512" y="9502"/>
                      <a:pt x="1453" y="8442"/>
                      <a:pt x="976" y="7097"/>
                    </a:cubicBezTo>
                    <a:close/>
                    <a:moveTo>
                      <a:pt x="9977" y="7097"/>
                    </a:moveTo>
                    <a:cubicBezTo>
                      <a:pt x="9501" y="8442"/>
                      <a:pt x="8442" y="9502"/>
                      <a:pt x="7096" y="9978"/>
                    </a:cubicBezTo>
                    <a:cubicBezTo>
                      <a:pt x="7477" y="9478"/>
                      <a:pt x="7787" y="8799"/>
                      <a:pt x="7989" y="7990"/>
                    </a:cubicBezTo>
                    <a:cubicBezTo>
                      <a:pt x="8787" y="7787"/>
                      <a:pt x="9477" y="7478"/>
                      <a:pt x="9977" y="7097"/>
                    </a:cubicBezTo>
                    <a:close/>
                    <a:moveTo>
                      <a:pt x="3715" y="8156"/>
                    </a:moveTo>
                    <a:cubicBezTo>
                      <a:pt x="4167" y="8228"/>
                      <a:pt x="4643" y="8275"/>
                      <a:pt x="5132" y="8287"/>
                    </a:cubicBezTo>
                    <a:lnTo>
                      <a:pt x="5132" y="10192"/>
                    </a:lnTo>
                    <a:cubicBezTo>
                      <a:pt x="4584" y="9978"/>
                      <a:pt x="4060" y="9252"/>
                      <a:pt x="3715" y="8156"/>
                    </a:cubicBezTo>
                    <a:close/>
                    <a:moveTo>
                      <a:pt x="7239" y="8156"/>
                    </a:moveTo>
                    <a:cubicBezTo>
                      <a:pt x="6894" y="9252"/>
                      <a:pt x="6370" y="9978"/>
                      <a:pt x="5822" y="10204"/>
                    </a:cubicBezTo>
                    <a:lnTo>
                      <a:pt x="5822" y="8287"/>
                    </a:lnTo>
                    <a:cubicBezTo>
                      <a:pt x="6310" y="8275"/>
                      <a:pt x="6787" y="8228"/>
                      <a:pt x="7239" y="8156"/>
                    </a:cubicBezTo>
                    <a:close/>
                    <a:moveTo>
                      <a:pt x="5477" y="1"/>
                    </a:moveTo>
                    <a:cubicBezTo>
                      <a:pt x="2453" y="1"/>
                      <a:pt x="0" y="2465"/>
                      <a:pt x="0" y="5477"/>
                    </a:cubicBezTo>
                    <a:cubicBezTo>
                      <a:pt x="0" y="8502"/>
                      <a:pt x="2453" y="10954"/>
                      <a:pt x="5477" y="10954"/>
                    </a:cubicBezTo>
                    <a:cubicBezTo>
                      <a:pt x="8501" y="10954"/>
                      <a:pt x="10954" y="8502"/>
                      <a:pt x="10954" y="5477"/>
                    </a:cubicBezTo>
                    <a:cubicBezTo>
                      <a:pt x="10954" y="2465"/>
                      <a:pt x="8501" y="1"/>
                      <a:pt x="5477" y="1"/>
                    </a:cubicBezTo>
                    <a:close/>
                  </a:path>
                </a:pathLst>
              </a:custGeom>
              <a:solidFill>
                <a:srgbClr val="5EB2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 name="Google Shape;1247;p43"/>
            <p:cNvGrpSpPr/>
            <p:nvPr/>
          </p:nvGrpSpPr>
          <p:grpSpPr>
            <a:xfrm>
              <a:off x="6268685" y="1410327"/>
              <a:ext cx="1766858" cy="3596902"/>
              <a:chOff x="6268552" y="1419675"/>
              <a:chExt cx="1263576" cy="2572340"/>
            </a:xfrm>
          </p:grpSpPr>
          <p:sp>
            <p:nvSpPr>
              <p:cNvPr id="13" name="Google Shape;1248;p43"/>
              <p:cNvSpPr/>
              <p:nvPr/>
            </p:nvSpPr>
            <p:spPr>
              <a:xfrm>
                <a:off x="6428230" y="1796931"/>
                <a:ext cx="944566" cy="288443"/>
              </a:xfrm>
              <a:custGeom>
                <a:avLst/>
                <a:gdLst/>
                <a:ahLst/>
                <a:cxnLst/>
                <a:rect l="l" t="t" r="r" b="b"/>
                <a:pathLst>
                  <a:path w="29790" h="9097" extrusionOk="0">
                    <a:moveTo>
                      <a:pt x="4549" y="0"/>
                    </a:moveTo>
                    <a:cubicBezTo>
                      <a:pt x="2036" y="0"/>
                      <a:pt x="0" y="2036"/>
                      <a:pt x="0" y="4548"/>
                    </a:cubicBezTo>
                    <a:cubicBezTo>
                      <a:pt x="0" y="7061"/>
                      <a:pt x="2036" y="9096"/>
                      <a:pt x="4549" y="9096"/>
                    </a:cubicBezTo>
                    <a:lnTo>
                      <a:pt x="25242" y="9096"/>
                    </a:lnTo>
                    <a:cubicBezTo>
                      <a:pt x="27754" y="9096"/>
                      <a:pt x="29790" y="7061"/>
                      <a:pt x="29790" y="4548"/>
                    </a:cubicBezTo>
                    <a:cubicBezTo>
                      <a:pt x="29790" y="2036"/>
                      <a:pt x="27754" y="0"/>
                      <a:pt x="25242" y="0"/>
                    </a:cubicBezTo>
                    <a:close/>
                  </a:path>
                </a:pathLst>
              </a:custGeom>
              <a:solidFill>
                <a:srgbClr val="69E7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500">
                    <a:solidFill>
                      <a:srgbClr val="FFFFFF"/>
                    </a:solidFill>
                    <a:latin typeface="Fira Sans Extra Condensed Medium"/>
                    <a:ea typeface="Fira Sans Extra Condensed Medium"/>
                    <a:cs typeface="Fira Sans Extra Condensed Medium"/>
                    <a:sym typeface="Fira Sans Extra Condensed Medium"/>
                  </a:rPr>
                  <a:t>Point 4</a:t>
                </a:r>
                <a:endParaRPr sz="1500">
                  <a:solidFill>
                    <a:srgbClr val="FFFFFF"/>
                  </a:solidFill>
                  <a:latin typeface="Fira Sans Extra Condensed Medium"/>
                  <a:ea typeface="Fira Sans Extra Condensed Medium"/>
                  <a:cs typeface="Fira Sans Extra Condensed Medium"/>
                  <a:sym typeface="Fira Sans Extra Condensed Medium"/>
                </a:endParaRPr>
              </a:p>
            </p:txBody>
          </p:sp>
          <p:sp>
            <p:nvSpPr>
              <p:cNvPr id="14" name="Google Shape;1249;p43"/>
              <p:cNvSpPr/>
              <p:nvPr/>
            </p:nvSpPr>
            <p:spPr>
              <a:xfrm>
                <a:off x="6754784" y="2292282"/>
                <a:ext cx="291455" cy="291487"/>
              </a:xfrm>
              <a:custGeom>
                <a:avLst/>
                <a:gdLst/>
                <a:ahLst/>
                <a:cxnLst/>
                <a:rect l="l" t="t" r="r" b="b"/>
                <a:pathLst>
                  <a:path w="9192" h="9193" extrusionOk="0">
                    <a:moveTo>
                      <a:pt x="4596" y="1"/>
                    </a:moveTo>
                    <a:cubicBezTo>
                      <a:pt x="2060" y="1"/>
                      <a:pt x="0" y="2061"/>
                      <a:pt x="0" y="4597"/>
                    </a:cubicBezTo>
                    <a:cubicBezTo>
                      <a:pt x="0" y="7133"/>
                      <a:pt x="2060" y="9193"/>
                      <a:pt x="4596" y="9193"/>
                    </a:cubicBezTo>
                    <a:cubicBezTo>
                      <a:pt x="7132" y="9193"/>
                      <a:pt x="9192" y="7133"/>
                      <a:pt x="9192" y="4597"/>
                    </a:cubicBezTo>
                    <a:cubicBezTo>
                      <a:pt x="9192" y="2061"/>
                      <a:pt x="7132" y="1"/>
                      <a:pt x="4596" y="1"/>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250;p43"/>
              <p:cNvSpPr/>
              <p:nvPr/>
            </p:nvSpPr>
            <p:spPr>
              <a:xfrm>
                <a:off x="6822352" y="2359883"/>
                <a:ext cx="156318" cy="156318"/>
              </a:xfrm>
              <a:custGeom>
                <a:avLst/>
                <a:gdLst/>
                <a:ahLst/>
                <a:cxnLst/>
                <a:rect l="l" t="t" r="r" b="b"/>
                <a:pathLst>
                  <a:path w="4930" h="4930" extrusionOk="0">
                    <a:moveTo>
                      <a:pt x="2465" y="0"/>
                    </a:moveTo>
                    <a:cubicBezTo>
                      <a:pt x="1108" y="0"/>
                      <a:pt x="1" y="1107"/>
                      <a:pt x="1" y="2465"/>
                    </a:cubicBezTo>
                    <a:cubicBezTo>
                      <a:pt x="1" y="3822"/>
                      <a:pt x="1108" y="4929"/>
                      <a:pt x="2465" y="4929"/>
                    </a:cubicBezTo>
                    <a:cubicBezTo>
                      <a:pt x="3822" y="4929"/>
                      <a:pt x="4930" y="3822"/>
                      <a:pt x="4930" y="2465"/>
                    </a:cubicBezTo>
                    <a:cubicBezTo>
                      <a:pt x="4930" y="1107"/>
                      <a:pt x="3822" y="0"/>
                      <a:pt x="2465" y="0"/>
                    </a:cubicBezTo>
                    <a:close/>
                  </a:path>
                </a:pathLst>
              </a:custGeom>
              <a:solidFill>
                <a:srgbClr val="69E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251;p43"/>
              <p:cNvSpPr/>
              <p:nvPr/>
            </p:nvSpPr>
            <p:spPr>
              <a:xfrm>
                <a:off x="6268552" y="2728059"/>
                <a:ext cx="1263576" cy="1263956"/>
              </a:xfrm>
              <a:custGeom>
                <a:avLst/>
                <a:gdLst/>
                <a:ahLst/>
                <a:cxnLst/>
                <a:rect l="l" t="t" r="r" b="b"/>
                <a:pathLst>
                  <a:path w="39851" h="39863" extrusionOk="0">
                    <a:moveTo>
                      <a:pt x="19931" y="1"/>
                    </a:moveTo>
                    <a:cubicBezTo>
                      <a:pt x="8918" y="1"/>
                      <a:pt x="0" y="8930"/>
                      <a:pt x="0" y="19932"/>
                    </a:cubicBezTo>
                    <a:cubicBezTo>
                      <a:pt x="0" y="30933"/>
                      <a:pt x="8918" y="39863"/>
                      <a:pt x="19931" y="39863"/>
                    </a:cubicBezTo>
                    <a:cubicBezTo>
                      <a:pt x="30932" y="39863"/>
                      <a:pt x="39850" y="30933"/>
                      <a:pt x="39850" y="19932"/>
                    </a:cubicBezTo>
                    <a:cubicBezTo>
                      <a:pt x="39850" y="8930"/>
                      <a:pt x="30932" y="1"/>
                      <a:pt x="19931" y="1"/>
                    </a:cubicBezTo>
                    <a:close/>
                  </a:path>
                </a:pathLst>
              </a:custGeom>
              <a:solidFill>
                <a:srgbClr val="69E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252;p43"/>
              <p:cNvSpPr/>
              <p:nvPr/>
            </p:nvSpPr>
            <p:spPr>
              <a:xfrm>
                <a:off x="6361042" y="2815635"/>
                <a:ext cx="1088392" cy="1088804"/>
              </a:xfrm>
              <a:custGeom>
                <a:avLst/>
                <a:gdLst/>
                <a:ahLst/>
                <a:cxnLst/>
                <a:rect l="l" t="t" r="r" b="b"/>
                <a:pathLst>
                  <a:path w="34326" h="34339" extrusionOk="0">
                    <a:moveTo>
                      <a:pt x="17169" y="1"/>
                    </a:moveTo>
                    <a:cubicBezTo>
                      <a:pt x="7692" y="1"/>
                      <a:pt x="0" y="7692"/>
                      <a:pt x="0" y="17170"/>
                    </a:cubicBezTo>
                    <a:cubicBezTo>
                      <a:pt x="0" y="26647"/>
                      <a:pt x="7692" y="34338"/>
                      <a:pt x="17169" y="34338"/>
                    </a:cubicBezTo>
                    <a:cubicBezTo>
                      <a:pt x="26646" y="34338"/>
                      <a:pt x="34326" y="26647"/>
                      <a:pt x="34326" y="17170"/>
                    </a:cubicBezTo>
                    <a:cubicBezTo>
                      <a:pt x="34326" y="7692"/>
                      <a:pt x="26646" y="1"/>
                      <a:pt x="17169" y="1"/>
                    </a:cubicBezTo>
                    <a:close/>
                  </a:path>
                </a:pathLst>
              </a:cu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Clr>
                    <a:srgbClr val="000000"/>
                  </a:buClr>
                  <a:buSzPts val="1100"/>
                  <a:buFont typeface="Arial"/>
                  <a:buNone/>
                </a:pPr>
                <a:r>
                  <a:rPr lang="en-US" dirty="0">
                    <a:solidFill>
                      <a:schemeClr val="bg1"/>
                    </a:solidFill>
                    <a:latin typeface="Fira Sans Extra Condensed"/>
                    <a:ea typeface="Fira Sans Extra Condensed"/>
                    <a:cs typeface="Fira Sans Extra Condensed"/>
                    <a:sym typeface="Fira Sans Extra Condensed"/>
                  </a:rPr>
                  <a:t>Offering Trial Version </a:t>
                </a:r>
                <a:endParaRPr dirty="0">
                  <a:solidFill>
                    <a:schemeClr val="bg1"/>
                  </a:solidFill>
                  <a:latin typeface="Fira Sans Extra Condensed"/>
                  <a:ea typeface="Fira Sans Extra Condensed"/>
                  <a:cs typeface="Fira Sans Extra Condensed"/>
                  <a:sym typeface="Fira Sans Extra Condensed"/>
                </a:endParaRPr>
              </a:p>
            </p:txBody>
          </p:sp>
          <p:grpSp>
            <p:nvGrpSpPr>
              <p:cNvPr id="18" name="Google Shape;1253;p43"/>
              <p:cNvGrpSpPr/>
              <p:nvPr/>
            </p:nvGrpSpPr>
            <p:grpSpPr>
              <a:xfrm>
                <a:off x="6753463" y="1419675"/>
                <a:ext cx="294100" cy="275350"/>
                <a:chOff x="5528950" y="-2881475"/>
                <a:chExt cx="294100" cy="275350"/>
              </a:xfrm>
            </p:grpSpPr>
            <p:sp>
              <p:nvSpPr>
                <p:cNvPr id="19" name="Google Shape;1254;p43"/>
                <p:cNvSpPr/>
                <p:nvPr/>
              </p:nvSpPr>
              <p:spPr>
                <a:xfrm>
                  <a:off x="5528950" y="-2881475"/>
                  <a:ext cx="294100" cy="275350"/>
                </a:xfrm>
                <a:custGeom>
                  <a:avLst/>
                  <a:gdLst/>
                  <a:ahLst/>
                  <a:cxnLst/>
                  <a:rect l="l" t="t" r="r" b="b"/>
                  <a:pathLst>
                    <a:path w="11764" h="11014" extrusionOk="0">
                      <a:moveTo>
                        <a:pt x="11419" y="10264"/>
                      </a:moveTo>
                      <a:lnTo>
                        <a:pt x="9978" y="10264"/>
                      </a:lnTo>
                      <a:lnTo>
                        <a:pt x="9978" y="5835"/>
                      </a:lnTo>
                      <a:cubicBezTo>
                        <a:pt x="9978" y="5644"/>
                        <a:pt x="9752" y="5501"/>
                        <a:pt x="9561" y="5501"/>
                      </a:cubicBezTo>
                      <a:lnTo>
                        <a:pt x="7954" y="5501"/>
                      </a:lnTo>
                      <a:cubicBezTo>
                        <a:pt x="7775" y="5501"/>
                        <a:pt x="7597" y="5644"/>
                        <a:pt x="7597" y="5835"/>
                      </a:cubicBezTo>
                      <a:lnTo>
                        <a:pt x="7597" y="10264"/>
                      </a:lnTo>
                      <a:lnTo>
                        <a:pt x="6847" y="10264"/>
                      </a:lnTo>
                      <a:lnTo>
                        <a:pt x="6847" y="4799"/>
                      </a:lnTo>
                      <a:cubicBezTo>
                        <a:pt x="6847" y="4608"/>
                        <a:pt x="6668" y="4465"/>
                        <a:pt x="6490" y="4465"/>
                      </a:cubicBezTo>
                      <a:lnTo>
                        <a:pt x="4882" y="4465"/>
                      </a:lnTo>
                      <a:cubicBezTo>
                        <a:pt x="4692" y="4465"/>
                        <a:pt x="4620" y="4608"/>
                        <a:pt x="4620" y="4799"/>
                      </a:cubicBezTo>
                      <a:lnTo>
                        <a:pt x="4620" y="10264"/>
                      </a:lnTo>
                      <a:lnTo>
                        <a:pt x="3727" y="10264"/>
                      </a:lnTo>
                      <a:lnTo>
                        <a:pt x="3727" y="7513"/>
                      </a:lnTo>
                      <a:cubicBezTo>
                        <a:pt x="3727" y="7323"/>
                        <a:pt x="3596" y="7144"/>
                        <a:pt x="3406" y="7144"/>
                      </a:cubicBezTo>
                      <a:lnTo>
                        <a:pt x="1810" y="7144"/>
                      </a:lnTo>
                      <a:cubicBezTo>
                        <a:pt x="1620" y="7144"/>
                        <a:pt x="1489" y="7323"/>
                        <a:pt x="1489" y="7513"/>
                      </a:cubicBezTo>
                      <a:lnTo>
                        <a:pt x="1489" y="10264"/>
                      </a:lnTo>
                      <a:lnTo>
                        <a:pt x="751" y="10264"/>
                      </a:lnTo>
                      <a:lnTo>
                        <a:pt x="751" y="346"/>
                      </a:lnTo>
                      <a:cubicBezTo>
                        <a:pt x="751" y="155"/>
                        <a:pt x="560" y="1"/>
                        <a:pt x="370" y="1"/>
                      </a:cubicBezTo>
                      <a:cubicBezTo>
                        <a:pt x="179" y="1"/>
                        <a:pt x="1" y="155"/>
                        <a:pt x="1" y="346"/>
                      </a:cubicBezTo>
                      <a:lnTo>
                        <a:pt x="1" y="10609"/>
                      </a:lnTo>
                      <a:cubicBezTo>
                        <a:pt x="1" y="10799"/>
                        <a:pt x="203" y="11014"/>
                        <a:pt x="394" y="11014"/>
                      </a:cubicBezTo>
                      <a:lnTo>
                        <a:pt x="1810" y="11014"/>
                      </a:lnTo>
                      <a:lnTo>
                        <a:pt x="3406" y="11014"/>
                      </a:lnTo>
                      <a:lnTo>
                        <a:pt x="4882" y="11014"/>
                      </a:lnTo>
                      <a:lnTo>
                        <a:pt x="6490" y="11014"/>
                      </a:lnTo>
                      <a:lnTo>
                        <a:pt x="7954" y="11014"/>
                      </a:lnTo>
                      <a:lnTo>
                        <a:pt x="9561" y="11014"/>
                      </a:lnTo>
                      <a:lnTo>
                        <a:pt x="11419" y="11014"/>
                      </a:lnTo>
                      <a:cubicBezTo>
                        <a:pt x="11609" y="11014"/>
                        <a:pt x="11764" y="10835"/>
                        <a:pt x="11764" y="10645"/>
                      </a:cubicBezTo>
                      <a:cubicBezTo>
                        <a:pt x="11764" y="10454"/>
                        <a:pt x="11609" y="10264"/>
                        <a:pt x="11419" y="10264"/>
                      </a:cubicBezTo>
                      <a:close/>
                      <a:moveTo>
                        <a:pt x="3132" y="10264"/>
                      </a:moveTo>
                      <a:lnTo>
                        <a:pt x="2084" y="10264"/>
                      </a:lnTo>
                      <a:lnTo>
                        <a:pt x="2084" y="7882"/>
                      </a:lnTo>
                      <a:lnTo>
                        <a:pt x="3132" y="7882"/>
                      </a:lnTo>
                      <a:close/>
                      <a:moveTo>
                        <a:pt x="6109" y="10264"/>
                      </a:moveTo>
                      <a:lnTo>
                        <a:pt x="5216" y="10264"/>
                      </a:lnTo>
                      <a:lnTo>
                        <a:pt x="5216" y="5204"/>
                      </a:lnTo>
                      <a:lnTo>
                        <a:pt x="6109" y="5204"/>
                      </a:lnTo>
                      <a:close/>
                      <a:moveTo>
                        <a:pt x="9228" y="10264"/>
                      </a:moveTo>
                      <a:lnTo>
                        <a:pt x="8335" y="10264"/>
                      </a:lnTo>
                      <a:lnTo>
                        <a:pt x="8335" y="6251"/>
                      </a:lnTo>
                      <a:lnTo>
                        <a:pt x="9228" y="6251"/>
                      </a:lnTo>
                      <a:close/>
                    </a:path>
                  </a:pathLst>
                </a:custGeom>
                <a:solidFill>
                  <a:srgbClr val="69E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255;p43"/>
                <p:cNvSpPr/>
                <p:nvPr/>
              </p:nvSpPr>
              <p:spPr>
                <a:xfrm>
                  <a:off x="5581050" y="-2853200"/>
                  <a:ext cx="220275" cy="117300"/>
                </a:xfrm>
                <a:custGeom>
                  <a:avLst/>
                  <a:gdLst/>
                  <a:ahLst/>
                  <a:cxnLst/>
                  <a:rect l="l" t="t" r="r" b="b"/>
                  <a:pathLst>
                    <a:path w="8811" h="4692" extrusionOk="0">
                      <a:moveTo>
                        <a:pt x="167" y="4608"/>
                      </a:moveTo>
                      <a:cubicBezTo>
                        <a:pt x="238" y="4668"/>
                        <a:pt x="310" y="4692"/>
                        <a:pt x="381" y="4692"/>
                      </a:cubicBezTo>
                      <a:cubicBezTo>
                        <a:pt x="488" y="4692"/>
                        <a:pt x="584" y="4644"/>
                        <a:pt x="655" y="4561"/>
                      </a:cubicBezTo>
                      <a:lnTo>
                        <a:pt x="3644" y="834"/>
                      </a:lnTo>
                      <a:lnTo>
                        <a:pt x="6453" y="3251"/>
                      </a:lnTo>
                      <a:cubicBezTo>
                        <a:pt x="6584" y="3358"/>
                        <a:pt x="6811" y="3358"/>
                        <a:pt x="6942" y="3227"/>
                      </a:cubicBezTo>
                      <a:lnTo>
                        <a:pt x="8192" y="1965"/>
                      </a:lnTo>
                      <a:lnTo>
                        <a:pt x="8192" y="2453"/>
                      </a:lnTo>
                      <a:cubicBezTo>
                        <a:pt x="8192" y="2644"/>
                        <a:pt x="8299" y="2799"/>
                        <a:pt x="8489" y="2799"/>
                      </a:cubicBezTo>
                      <a:cubicBezTo>
                        <a:pt x="8668" y="2799"/>
                        <a:pt x="8787" y="2644"/>
                        <a:pt x="8787" y="2453"/>
                      </a:cubicBezTo>
                      <a:lnTo>
                        <a:pt x="8787" y="1132"/>
                      </a:lnTo>
                      <a:cubicBezTo>
                        <a:pt x="8787" y="1132"/>
                        <a:pt x="8811" y="1120"/>
                        <a:pt x="8811" y="1120"/>
                      </a:cubicBezTo>
                      <a:cubicBezTo>
                        <a:pt x="8811" y="1084"/>
                        <a:pt x="8811" y="1048"/>
                        <a:pt x="8799" y="1013"/>
                      </a:cubicBezTo>
                      <a:cubicBezTo>
                        <a:pt x="8799" y="1001"/>
                        <a:pt x="8811" y="1001"/>
                        <a:pt x="8799" y="1001"/>
                      </a:cubicBezTo>
                      <a:cubicBezTo>
                        <a:pt x="8799" y="1001"/>
                        <a:pt x="8799" y="989"/>
                        <a:pt x="8799" y="977"/>
                      </a:cubicBezTo>
                      <a:cubicBezTo>
                        <a:pt x="8787" y="953"/>
                        <a:pt x="8763" y="929"/>
                        <a:pt x="8739" y="906"/>
                      </a:cubicBezTo>
                      <a:cubicBezTo>
                        <a:pt x="8739" y="894"/>
                        <a:pt x="8727" y="882"/>
                        <a:pt x="8716" y="882"/>
                      </a:cubicBezTo>
                      <a:cubicBezTo>
                        <a:pt x="8692" y="858"/>
                        <a:pt x="8668" y="846"/>
                        <a:pt x="8644" y="822"/>
                      </a:cubicBezTo>
                      <a:cubicBezTo>
                        <a:pt x="8632" y="822"/>
                        <a:pt x="8632" y="822"/>
                        <a:pt x="8620" y="810"/>
                      </a:cubicBezTo>
                      <a:cubicBezTo>
                        <a:pt x="8585" y="798"/>
                        <a:pt x="8549" y="786"/>
                        <a:pt x="8513" y="786"/>
                      </a:cubicBezTo>
                      <a:lnTo>
                        <a:pt x="7275" y="703"/>
                      </a:lnTo>
                      <a:cubicBezTo>
                        <a:pt x="7096" y="703"/>
                        <a:pt x="6930" y="834"/>
                        <a:pt x="6918" y="1025"/>
                      </a:cubicBezTo>
                      <a:cubicBezTo>
                        <a:pt x="6906" y="1215"/>
                        <a:pt x="7049" y="1382"/>
                        <a:pt x="7227" y="1394"/>
                      </a:cubicBezTo>
                      <a:lnTo>
                        <a:pt x="7727" y="1429"/>
                      </a:lnTo>
                      <a:lnTo>
                        <a:pt x="6656" y="2513"/>
                      </a:lnTo>
                      <a:lnTo>
                        <a:pt x="3822" y="84"/>
                      </a:lnTo>
                      <a:cubicBezTo>
                        <a:pt x="3751" y="24"/>
                        <a:pt x="3667" y="1"/>
                        <a:pt x="3572" y="1"/>
                      </a:cubicBezTo>
                      <a:cubicBezTo>
                        <a:pt x="3477" y="13"/>
                        <a:pt x="3393" y="60"/>
                        <a:pt x="3334" y="132"/>
                      </a:cubicBezTo>
                      <a:lnTo>
                        <a:pt x="119" y="4132"/>
                      </a:lnTo>
                      <a:cubicBezTo>
                        <a:pt x="0" y="4275"/>
                        <a:pt x="24" y="4489"/>
                        <a:pt x="167" y="4608"/>
                      </a:cubicBezTo>
                      <a:close/>
                    </a:path>
                  </a:pathLst>
                </a:custGeom>
                <a:solidFill>
                  <a:srgbClr val="69E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Tree>
    <p:extLst>
      <p:ext uri="{BB962C8B-B14F-4D97-AF65-F5344CB8AC3E}">
        <p14:creationId xmlns:p14="http://schemas.microsoft.com/office/powerpoint/2010/main" val="29757708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220" y="97972"/>
            <a:ext cx="8596668" cy="1320800"/>
          </a:xfrm>
        </p:spPr>
        <p:txBody>
          <a:bodyPr/>
          <a:lstStyle/>
          <a:p>
            <a:r>
              <a:rPr lang="en-US" b="1" dirty="0">
                <a:latin typeface="Arial" panose="020B0604020202020204" pitchFamily="34" charset="0"/>
                <a:cs typeface="Arial" panose="020B0604020202020204" pitchFamily="34" charset="0"/>
              </a:rPr>
              <a:t>MARKETING PLAN</a:t>
            </a:r>
            <a:br>
              <a:rPr lang="en-US" dirty="0"/>
            </a:br>
            <a:endParaRPr lang="en-US" dirty="0"/>
          </a:p>
        </p:txBody>
      </p:sp>
      <p:pic>
        <p:nvPicPr>
          <p:cNvPr id="4" name="Content Placeholder 3" descr="marketing-mix-4ps.jpg"/>
          <p:cNvPicPr>
            <a:picLocks noGrp="1" noChangeAspect="1"/>
          </p:cNvPicPr>
          <p:nvPr>
            <p:ph idx="1"/>
          </p:nvPr>
        </p:nvPicPr>
        <p:blipFill>
          <a:blip r:embed="rId2"/>
          <a:stretch>
            <a:fillRect/>
          </a:stretch>
        </p:blipFill>
        <p:spPr>
          <a:xfrm>
            <a:off x="1260566" y="949375"/>
            <a:ext cx="6858000" cy="5486400"/>
          </a:xfrm>
          <a:prstGeom prst="rect">
            <a:avLst/>
          </a:prstGeom>
          <a:ln>
            <a:noFill/>
          </a:ln>
          <a:effectLst>
            <a:softEdge rad="112500"/>
          </a:effectLst>
        </p:spPr>
      </p:pic>
    </p:spTree>
    <p:extLst>
      <p:ext uri="{BB962C8B-B14F-4D97-AF65-F5344CB8AC3E}">
        <p14:creationId xmlns:p14="http://schemas.microsoft.com/office/powerpoint/2010/main" val="5811098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7429" y="275543"/>
            <a:ext cx="8782413" cy="713502"/>
          </a:xfrm>
        </p:spPr>
        <p:txBody>
          <a:bodyPr>
            <a:noAutofit/>
          </a:bodyPr>
          <a:lstStyle/>
          <a:p>
            <a:r>
              <a:rPr lang="en-US" sz="4200" b="1" dirty="0">
                <a:latin typeface="Arial" panose="020B0604020202020204" pitchFamily="34" charset="0"/>
                <a:cs typeface="Arial" panose="020B0604020202020204" pitchFamily="34" charset="0"/>
              </a:rPr>
              <a:t>Operational Plan</a:t>
            </a:r>
            <a:endParaRPr lang="en-US" sz="4200" dirty="0">
              <a:latin typeface="Arial" panose="020B0604020202020204" pitchFamily="34" charset="0"/>
              <a:cs typeface="Arial" panose="020B0604020202020204" pitchFamily="34" charset="0"/>
            </a:endParaRPr>
          </a:p>
        </p:txBody>
      </p:sp>
      <p:graphicFrame>
        <p:nvGraphicFramePr>
          <p:cNvPr id="4" name="Table 3"/>
          <p:cNvGraphicFramePr>
            <a:graphicFrameLocks noGrp="1"/>
          </p:cNvGraphicFramePr>
          <p:nvPr/>
        </p:nvGraphicFramePr>
        <p:xfrm>
          <a:off x="130627" y="1231641"/>
          <a:ext cx="11924523" cy="5410241"/>
        </p:xfrm>
        <a:graphic>
          <a:graphicData uri="http://schemas.openxmlformats.org/drawingml/2006/table">
            <a:tbl>
              <a:tblPr firstRow="1" firstCol="1" bandRow="1">
                <a:tableStyleId>{5C22544A-7EE6-4342-B048-85BDC9FD1C3A}</a:tableStyleId>
              </a:tblPr>
              <a:tblGrid>
                <a:gridCol w="2689551">
                  <a:extLst>
                    <a:ext uri="{9D8B030D-6E8A-4147-A177-3AD203B41FA5}">
                      <a16:colId xmlns:a16="http://schemas.microsoft.com/office/drawing/2014/main" val="20000"/>
                    </a:ext>
                  </a:extLst>
                </a:gridCol>
                <a:gridCol w="1004195">
                  <a:extLst>
                    <a:ext uri="{9D8B030D-6E8A-4147-A177-3AD203B41FA5}">
                      <a16:colId xmlns:a16="http://schemas.microsoft.com/office/drawing/2014/main" val="20001"/>
                    </a:ext>
                  </a:extLst>
                </a:gridCol>
                <a:gridCol w="898937">
                  <a:extLst>
                    <a:ext uri="{9D8B030D-6E8A-4147-A177-3AD203B41FA5}">
                      <a16:colId xmlns:a16="http://schemas.microsoft.com/office/drawing/2014/main" val="20002"/>
                    </a:ext>
                  </a:extLst>
                </a:gridCol>
                <a:gridCol w="898937">
                  <a:extLst>
                    <a:ext uri="{9D8B030D-6E8A-4147-A177-3AD203B41FA5}">
                      <a16:colId xmlns:a16="http://schemas.microsoft.com/office/drawing/2014/main" val="20003"/>
                    </a:ext>
                  </a:extLst>
                </a:gridCol>
                <a:gridCol w="898937">
                  <a:extLst>
                    <a:ext uri="{9D8B030D-6E8A-4147-A177-3AD203B41FA5}">
                      <a16:colId xmlns:a16="http://schemas.microsoft.com/office/drawing/2014/main" val="20004"/>
                    </a:ext>
                  </a:extLst>
                </a:gridCol>
                <a:gridCol w="898937">
                  <a:extLst>
                    <a:ext uri="{9D8B030D-6E8A-4147-A177-3AD203B41FA5}">
                      <a16:colId xmlns:a16="http://schemas.microsoft.com/office/drawing/2014/main" val="20005"/>
                    </a:ext>
                  </a:extLst>
                </a:gridCol>
                <a:gridCol w="898937">
                  <a:extLst>
                    <a:ext uri="{9D8B030D-6E8A-4147-A177-3AD203B41FA5}">
                      <a16:colId xmlns:a16="http://schemas.microsoft.com/office/drawing/2014/main" val="20006"/>
                    </a:ext>
                  </a:extLst>
                </a:gridCol>
                <a:gridCol w="934023">
                  <a:extLst>
                    <a:ext uri="{9D8B030D-6E8A-4147-A177-3AD203B41FA5}">
                      <a16:colId xmlns:a16="http://schemas.microsoft.com/office/drawing/2014/main" val="20007"/>
                    </a:ext>
                  </a:extLst>
                </a:gridCol>
                <a:gridCol w="934023">
                  <a:extLst>
                    <a:ext uri="{9D8B030D-6E8A-4147-A177-3AD203B41FA5}">
                      <a16:colId xmlns:a16="http://schemas.microsoft.com/office/drawing/2014/main" val="20008"/>
                    </a:ext>
                  </a:extLst>
                </a:gridCol>
                <a:gridCol w="934023">
                  <a:extLst>
                    <a:ext uri="{9D8B030D-6E8A-4147-A177-3AD203B41FA5}">
                      <a16:colId xmlns:a16="http://schemas.microsoft.com/office/drawing/2014/main" val="20009"/>
                    </a:ext>
                  </a:extLst>
                </a:gridCol>
                <a:gridCol w="934023">
                  <a:extLst>
                    <a:ext uri="{9D8B030D-6E8A-4147-A177-3AD203B41FA5}">
                      <a16:colId xmlns:a16="http://schemas.microsoft.com/office/drawing/2014/main" val="20010"/>
                    </a:ext>
                  </a:extLst>
                </a:gridCol>
              </a:tblGrid>
              <a:tr h="915198">
                <a:tc>
                  <a:txBody>
                    <a:bodyPr/>
                    <a:lstStyle/>
                    <a:p>
                      <a:pPr marL="0" marR="0" algn="just">
                        <a:lnSpc>
                          <a:spcPct val="150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Task Name</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600" b="1" dirty="0">
                          <a:effectLst/>
                          <a:latin typeface="Times New Roman" panose="02020603050405020304" pitchFamily="18" charset="0"/>
                          <a:cs typeface="Times New Roman" panose="02020603050405020304" pitchFamily="18" charset="0"/>
                        </a:rPr>
                        <a:t>March</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600" b="1" dirty="0">
                          <a:effectLst/>
                          <a:latin typeface="Times New Roman" panose="02020603050405020304" pitchFamily="18" charset="0"/>
                          <a:cs typeface="Times New Roman" panose="02020603050405020304" pitchFamily="18" charset="0"/>
                        </a:rPr>
                        <a:t>April</a:t>
                      </a:r>
                      <a:r>
                        <a:rPr lang="en-US" sz="1600" b="1" baseline="0" dirty="0">
                          <a:effectLst/>
                          <a:latin typeface="Times New Roman" panose="02020603050405020304" pitchFamily="18" charset="0"/>
                          <a:cs typeface="Times New Roman" panose="02020603050405020304" pitchFamily="18" charset="0"/>
                        </a:rPr>
                        <a:t> </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600" b="1" dirty="0">
                          <a:effectLst/>
                          <a:latin typeface="Times New Roman" panose="02020603050405020304" pitchFamily="18" charset="0"/>
                          <a:ea typeface="+mn-ea"/>
                          <a:cs typeface="Times New Roman" panose="02020603050405020304" pitchFamily="18" charset="0"/>
                        </a:rPr>
                        <a:t>May</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600" b="1" dirty="0">
                          <a:effectLst/>
                          <a:latin typeface="Times New Roman" panose="02020603050405020304" pitchFamily="18" charset="0"/>
                          <a:ea typeface="+mn-ea"/>
                          <a:cs typeface="Times New Roman" panose="02020603050405020304" pitchFamily="18" charset="0"/>
                        </a:rPr>
                        <a:t>June</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600" b="1" dirty="0">
                          <a:effectLst/>
                          <a:latin typeface="Times New Roman" panose="02020603050405020304" pitchFamily="18" charset="0"/>
                          <a:ea typeface="+mn-ea"/>
                          <a:cs typeface="Times New Roman" panose="02020603050405020304" pitchFamily="18" charset="0"/>
                        </a:rPr>
                        <a:t>July</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600" b="1" dirty="0">
                          <a:effectLst/>
                          <a:latin typeface="Times New Roman" panose="02020603050405020304" pitchFamily="18" charset="0"/>
                          <a:ea typeface="+mn-ea"/>
                          <a:cs typeface="Times New Roman" panose="02020603050405020304" pitchFamily="18" charset="0"/>
                        </a:rPr>
                        <a:t>August</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600" b="1" dirty="0">
                          <a:effectLst/>
                          <a:latin typeface="Times New Roman" panose="02020603050405020304" pitchFamily="18" charset="0"/>
                          <a:ea typeface="+mn-ea"/>
                          <a:cs typeface="Times New Roman" panose="02020603050405020304" pitchFamily="18" charset="0"/>
                        </a:rPr>
                        <a:t>September</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600" b="1" dirty="0">
                          <a:effectLst/>
                          <a:latin typeface="Times New Roman" panose="02020603050405020304" pitchFamily="18" charset="0"/>
                          <a:ea typeface="+mn-ea"/>
                          <a:cs typeface="Times New Roman" panose="02020603050405020304" pitchFamily="18" charset="0"/>
                        </a:rPr>
                        <a:t>October</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600" b="1" dirty="0">
                          <a:effectLst/>
                          <a:latin typeface="Times New Roman" panose="02020603050405020304" pitchFamily="18" charset="0"/>
                          <a:ea typeface="+mn-ea"/>
                          <a:cs typeface="Times New Roman" panose="02020603050405020304" pitchFamily="18" charset="0"/>
                        </a:rPr>
                        <a:t>November</a:t>
                      </a:r>
                      <a:r>
                        <a:rPr lang="en-US" sz="1600" b="1" baseline="0" dirty="0">
                          <a:effectLst/>
                          <a:latin typeface="Times New Roman" panose="02020603050405020304" pitchFamily="18" charset="0"/>
                          <a:ea typeface="+mn-ea"/>
                          <a:cs typeface="Times New Roman" panose="02020603050405020304" pitchFamily="18" charset="0"/>
                        </a:rPr>
                        <a:t> </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600" b="1" dirty="0">
                          <a:effectLst/>
                          <a:latin typeface="Times New Roman" panose="02020603050405020304" pitchFamily="18" charset="0"/>
                          <a:ea typeface="Calibri" panose="020F0502020204030204" pitchFamily="34" charset="0"/>
                          <a:cs typeface="Times New Roman" panose="02020603050405020304" pitchFamily="18" charset="0"/>
                        </a:rPr>
                        <a:t>December </a:t>
                      </a:r>
                    </a:p>
                  </a:txBody>
                  <a:tcPr marL="66536" marR="66536" marT="0" marB="0"/>
                </a:tc>
                <a:extLst>
                  <a:ext uri="{0D108BD9-81ED-4DB2-BD59-A6C34878D82A}">
                    <a16:rowId xmlns:a16="http://schemas.microsoft.com/office/drawing/2014/main" val="10000"/>
                  </a:ext>
                </a:extLst>
              </a:tr>
              <a:tr h="400833">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Creating a Website</a:t>
                      </a:r>
                    </a:p>
                  </a:txBody>
                  <a:tcPr marL="66536" marR="66536" marT="0" marB="0"/>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4"/>
                    </a:solidFill>
                  </a:tcPr>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extLst>
                  <a:ext uri="{0D108BD9-81ED-4DB2-BD59-A6C34878D82A}">
                    <a16:rowId xmlns:a16="http://schemas.microsoft.com/office/drawing/2014/main" val="10001"/>
                  </a:ext>
                </a:extLst>
              </a:tr>
              <a:tr h="1311563">
                <a:tc>
                  <a:txBody>
                    <a:bodyPr/>
                    <a:lstStyle/>
                    <a:p>
                      <a:pPr marL="0" marR="0" algn="just">
                        <a:lnSpc>
                          <a:spcPct val="150000"/>
                        </a:lnSpc>
                        <a:spcBef>
                          <a:spcPts val="0"/>
                        </a:spcBef>
                        <a:spcAft>
                          <a:spcPts val="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Digital</a:t>
                      </a:r>
                      <a:r>
                        <a:rPr lang="en-US" sz="1800" baseline="0" dirty="0">
                          <a:effectLst/>
                          <a:latin typeface="Times New Roman" panose="02020603050405020304" pitchFamily="18" charset="0"/>
                          <a:ea typeface="Calibri" panose="020F0502020204030204" pitchFamily="34" charset="0"/>
                          <a:cs typeface="Times New Roman" panose="02020603050405020304" pitchFamily="18" charset="0"/>
                        </a:rPr>
                        <a:t> Marketing Plan including Facebook Marketing</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6"/>
                    </a:solidFill>
                  </a:tcPr>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6"/>
                    </a:solidFill>
                  </a:tcPr>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6"/>
                    </a:solidFill>
                  </a:tcPr>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6"/>
                    </a:solidFill>
                  </a:tcPr>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extLst>
                  <a:ext uri="{0D108BD9-81ED-4DB2-BD59-A6C34878D82A}">
                    <a16:rowId xmlns:a16="http://schemas.microsoft.com/office/drawing/2014/main" val="10002"/>
                  </a:ext>
                </a:extLst>
              </a:tr>
              <a:tr h="613054">
                <a:tc>
                  <a:txBody>
                    <a:bodyPr/>
                    <a:lstStyle/>
                    <a:p>
                      <a:pPr marL="0" marR="0" algn="just">
                        <a:lnSpc>
                          <a:spcPct val="150000"/>
                        </a:lnSpc>
                        <a:spcBef>
                          <a:spcPts val="0"/>
                        </a:spcBef>
                        <a:spcAft>
                          <a:spcPts val="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News</a:t>
                      </a:r>
                      <a:r>
                        <a:rPr lang="en-US" sz="1800" baseline="0" dirty="0">
                          <a:effectLst/>
                          <a:latin typeface="Times New Roman" panose="02020603050405020304" pitchFamily="18" charset="0"/>
                          <a:ea typeface="Calibri" panose="020F0502020204030204" pitchFamily="34" charset="0"/>
                          <a:cs typeface="Times New Roman" panose="02020603050405020304" pitchFamily="18" charset="0"/>
                        </a:rPr>
                        <a:t> Portal Ads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5">
                        <a:lumMod val="50000"/>
                      </a:schemeClr>
                    </a:solidFill>
                  </a:tcPr>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5">
                        <a:lumMod val="50000"/>
                      </a:schemeClr>
                    </a:solidFill>
                  </a:tcPr>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5">
                        <a:lumMod val="50000"/>
                      </a:schemeClr>
                    </a:solidFill>
                  </a:tcPr>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extLst>
                  <a:ext uri="{0D108BD9-81ED-4DB2-BD59-A6C34878D82A}">
                    <a16:rowId xmlns:a16="http://schemas.microsoft.com/office/drawing/2014/main" val="10003"/>
                  </a:ext>
                </a:extLst>
              </a:tr>
              <a:tr h="754378">
                <a:tc>
                  <a:txBody>
                    <a:bodyPr/>
                    <a:lstStyle/>
                    <a:p>
                      <a:pPr marL="0" marR="0" algn="just">
                        <a:lnSpc>
                          <a:spcPct val="150000"/>
                        </a:lnSpc>
                        <a:spcBef>
                          <a:spcPts val="0"/>
                        </a:spcBef>
                        <a:spcAft>
                          <a:spcPts val="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Billboard</a:t>
                      </a:r>
                    </a:p>
                  </a:txBody>
                  <a:tcPr marL="66536" marR="66536" marT="0" marB="0"/>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tx1">
                        <a:lumMod val="75000"/>
                        <a:lumOff val="25000"/>
                      </a:schemeClr>
                    </a:solidFill>
                  </a:tcPr>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tx1">
                        <a:lumMod val="75000"/>
                        <a:lumOff val="25000"/>
                      </a:schemeClr>
                    </a:solidFill>
                  </a:tcPr>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tx1">
                        <a:lumMod val="75000"/>
                        <a:lumOff val="25000"/>
                      </a:schemeClr>
                    </a:solidFill>
                  </a:tcPr>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tx1">
                        <a:lumMod val="75000"/>
                        <a:lumOff val="25000"/>
                      </a:schemeClr>
                    </a:solidFill>
                  </a:tcPr>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tx1">
                        <a:lumMod val="75000"/>
                        <a:lumOff val="25000"/>
                      </a:schemeClr>
                    </a:solidFill>
                  </a:tcPr>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tx1">
                        <a:lumMod val="75000"/>
                        <a:lumOff val="25000"/>
                      </a:schemeClr>
                    </a:solidFill>
                  </a:tcPr>
                </a:tc>
                <a:tc>
                  <a:txBody>
                    <a:bodyPr/>
                    <a:lstStyle/>
                    <a:p>
                      <a:pPr marL="0" marR="0" algn="just">
                        <a:lnSpc>
                          <a:spcPct val="150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tx2">
                        <a:lumMod val="20000"/>
                        <a:lumOff val="80000"/>
                      </a:schemeClr>
                    </a:solidFill>
                  </a:tcPr>
                </a:tc>
                <a:extLst>
                  <a:ext uri="{0D108BD9-81ED-4DB2-BD59-A6C34878D82A}">
                    <a16:rowId xmlns:a16="http://schemas.microsoft.com/office/drawing/2014/main" val="10004"/>
                  </a:ext>
                </a:extLst>
              </a:tr>
              <a:tr h="495635">
                <a:tc>
                  <a:txBody>
                    <a:bodyPr/>
                    <a:lstStyle/>
                    <a:p>
                      <a:pPr marL="0" marR="0" algn="just">
                        <a:lnSpc>
                          <a:spcPct val="150000"/>
                        </a:lnSpc>
                        <a:spcBef>
                          <a:spcPts val="0"/>
                        </a:spcBef>
                        <a:spcAft>
                          <a:spcPts val="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TVC/OVC</a:t>
                      </a:r>
                    </a:p>
                  </a:txBody>
                  <a:tcPr marL="66536" marR="66536" marT="0" marB="0"/>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5"/>
                    </a:solidFill>
                  </a:tcPr>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5"/>
                    </a:solidFill>
                  </a:tcPr>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5"/>
                    </a:solidFill>
                  </a:tcPr>
                </a:tc>
                <a:tc>
                  <a:txBody>
                    <a:bodyPr/>
                    <a:lstStyle/>
                    <a:p>
                      <a:pPr marL="0" marR="0" algn="just">
                        <a:lnSpc>
                          <a:spcPct val="150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1">
                        <a:lumMod val="20000"/>
                        <a:lumOff val="80000"/>
                      </a:schemeClr>
                    </a:solidFill>
                  </a:tcPr>
                </a:tc>
                <a:extLst>
                  <a:ext uri="{0D108BD9-81ED-4DB2-BD59-A6C34878D82A}">
                    <a16:rowId xmlns:a16="http://schemas.microsoft.com/office/drawing/2014/main" val="10005"/>
                  </a:ext>
                </a:extLst>
              </a:tr>
              <a:tr h="919580">
                <a:tc>
                  <a:txBody>
                    <a:bodyPr/>
                    <a:lstStyle/>
                    <a:p>
                      <a:pPr marL="0" marR="0" algn="just">
                        <a:lnSpc>
                          <a:spcPct val="150000"/>
                        </a:lnSpc>
                        <a:spcBef>
                          <a:spcPts val="0"/>
                        </a:spcBef>
                        <a:spcAft>
                          <a:spcPts val="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Initiating</a:t>
                      </a:r>
                      <a:r>
                        <a:rPr lang="en-US" sz="1800" baseline="0" dirty="0">
                          <a:effectLst/>
                          <a:latin typeface="Times New Roman" panose="02020603050405020304" pitchFamily="18" charset="0"/>
                          <a:ea typeface="Calibri" panose="020F0502020204030204" pitchFamily="34" charset="0"/>
                          <a:cs typeface="Times New Roman" panose="02020603050405020304" pitchFamily="18" charset="0"/>
                        </a:rPr>
                        <a:t> Loyalty Program</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536" marR="66536" marT="0" marB="0"/>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2">
                        <a:lumMod val="60000"/>
                        <a:lumOff val="40000"/>
                      </a:schemeClr>
                    </a:solidFill>
                  </a:tcPr>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2">
                        <a:lumMod val="60000"/>
                        <a:lumOff val="40000"/>
                      </a:schemeClr>
                    </a:solidFill>
                  </a:tcPr>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2">
                        <a:lumMod val="60000"/>
                        <a:lumOff val="40000"/>
                      </a:schemeClr>
                    </a:solidFill>
                  </a:tcPr>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2">
                        <a:lumMod val="60000"/>
                        <a:lumOff val="40000"/>
                      </a:schemeClr>
                    </a:solidFill>
                  </a:tcPr>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2">
                        <a:lumMod val="60000"/>
                        <a:lumOff val="40000"/>
                      </a:schemeClr>
                    </a:solidFill>
                  </a:tcPr>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2">
                        <a:lumMod val="60000"/>
                        <a:lumOff val="40000"/>
                      </a:schemeClr>
                    </a:solidFill>
                  </a:tcPr>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2">
                        <a:lumMod val="60000"/>
                        <a:lumOff val="40000"/>
                      </a:schemeClr>
                    </a:solidFill>
                  </a:tcPr>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2">
                        <a:lumMod val="60000"/>
                        <a:lumOff val="40000"/>
                      </a:schemeClr>
                    </a:solidFill>
                  </a:tcPr>
                </a:tc>
                <a:tc>
                  <a:txBody>
                    <a:bodyPr/>
                    <a:lstStyle/>
                    <a:p>
                      <a:pPr marL="0" marR="0" algn="just">
                        <a:lnSpc>
                          <a:spcPct val="150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2">
                        <a:lumMod val="60000"/>
                        <a:lumOff val="40000"/>
                      </a:schemeClr>
                    </a:solidFill>
                  </a:tcPr>
                </a:tc>
                <a:tc>
                  <a:txBody>
                    <a:bodyPr/>
                    <a:lstStyle/>
                    <a:p>
                      <a:pPr marL="0" marR="0" algn="just">
                        <a:lnSpc>
                          <a:spcPct val="150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536" marR="66536" marT="0" marB="0">
                    <a:solidFill>
                      <a:schemeClr val="accent2">
                        <a:lumMod val="60000"/>
                        <a:lumOff val="40000"/>
                      </a:schemeClr>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362589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59632" y="295484"/>
            <a:ext cx="8596668" cy="1320800"/>
          </a:xfrm>
        </p:spPr>
        <p:txBody>
          <a:bodyPr/>
          <a:lstStyle/>
          <a:p>
            <a:pPr algn="ctr"/>
            <a:r>
              <a:rPr lang="en-US" b="1" dirty="0">
                <a:latin typeface="Arial" panose="020B0604020202020204" pitchFamily="34" charset="0"/>
                <a:cs typeface="Arial" panose="020B0604020202020204" pitchFamily="34" charset="0"/>
              </a:rPr>
              <a:t>Cash Flow</a:t>
            </a:r>
            <a:br>
              <a:rPr lang="en-US" dirty="0"/>
            </a:br>
            <a:endParaRPr lang="en-US" dirty="0"/>
          </a:p>
        </p:txBody>
      </p:sp>
      <p:graphicFrame>
        <p:nvGraphicFramePr>
          <p:cNvPr id="9" name="Table 9">
            <a:extLst>
              <a:ext uri="{FF2B5EF4-FFF2-40B4-BE49-F238E27FC236}">
                <a16:creationId xmlns:a16="http://schemas.microsoft.com/office/drawing/2014/main" id="{CF5DE9B4-558E-4014-8C3C-D62EAC7EA90F}"/>
              </a:ext>
            </a:extLst>
          </p:cNvPr>
          <p:cNvGraphicFramePr>
            <a:graphicFrameLocks noGrp="1"/>
          </p:cNvGraphicFramePr>
          <p:nvPr>
            <p:ph idx="1"/>
            <p:extLst>
              <p:ext uri="{D42A27DB-BD31-4B8C-83A1-F6EECF244321}">
                <p14:modId xmlns:p14="http://schemas.microsoft.com/office/powerpoint/2010/main" val="4076173619"/>
              </p:ext>
            </p:extLst>
          </p:nvPr>
        </p:nvGraphicFramePr>
        <p:xfrm>
          <a:off x="699634" y="1496559"/>
          <a:ext cx="8596312" cy="3566160"/>
        </p:xfrm>
        <a:graphic>
          <a:graphicData uri="http://schemas.openxmlformats.org/drawingml/2006/table">
            <a:tbl>
              <a:tblPr firstRow="1" bandRow="1">
                <a:tableStyleId>{5C22544A-7EE6-4342-B048-85BDC9FD1C3A}</a:tableStyleId>
              </a:tblPr>
              <a:tblGrid>
                <a:gridCol w="4298156">
                  <a:extLst>
                    <a:ext uri="{9D8B030D-6E8A-4147-A177-3AD203B41FA5}">
                      <a16:colId xmlns:a16="http://schemas.microsoft.com/office/drawing/2014/main" val="3919534124"/>
                    </a:ext>
                  </a:extLst>
                </a:gridCol>
                <a:gridCol w="4298156">
                  <a:extLst>
                    <a:ext uri="{9D8B030D-6E8A-4147-A177-3AD203B41FA5}">
                      <a16:colId xmlns:a16="http://schemas.microsoft.com/office/drawing/2014/main" val="573254442"/>
                    </a:ext>
                  </a:extLst>
                </a:gridCol>
              </a:tblGrid>
              <a:tr h="370840">
                <a:tc>
                  <a:txBody>
                    <a:bodyPr/>
                    <a:lstStyle/>
                    <a:p>
                      <a:r>
                        <a:rPr lang="en-GB" sz="2000" dirty="0">
                          <a:latin typeface="Arial" panose="020B0604020202020204" pitchFamily="34" charset="0"/>
                          <a:cs typeface="Arial" panose="020B0604020202020204" pitchFamily="34" charset="0"/>
                        </a:rPr>
                        <a:t>Money usage plan</a:t>
                      </a:r>
                    </a:p>
                  </a:txBody>
                  <a:tcPr/>
                </a:tc>
                <a:tc>
                  <a:txBody>
                    <a:bodyPr/>
                    <a:lstStyle/>
                    <a:p>
                      <a:endParaRPr lang="en-GB"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788276712"/>
                  </a:ext>
                </a:extLst>
              </a:tr>
              <a:tr h="370840">
                <a:tc>
                  <a:txBody>
                    <a:bodyPr/>
                    <a:lstStyle/>
                    <a:p>
                      <a:r>
                        <a:rPr lang="en-GB" sz="2000" dirty="0">
                          <a:latin typeface="Arial" panose="020B0604020202020204" pitchFamily="34" charset="0"/>
                          <a:cs typeface="Arial" panose="020B0604020202020204" pitchFamily="34" charset="0"/>
                        </a:rPr>
                        <a:t>Total Invest</a:t>
                      </a:r>
                    </a:p>
                  </a:txBody>
                  <a:tcPr/>
                </a:tc>
                <a:tc>
                  <a:txBody>
                    <a:bodyPr/>
                    <a:lstStyle/>
                    <a:p>
                      <a:pPr algn="r"/>
                      <a:r>
                        <a:rPr lang="en-GB" sz="2000" dirty="0">
                          <a:latin typeface="Arial" panose="020B0604020202020204" pitchFamily="34" charset="0"/>
                          <a:cs typeface="Arial" panose="020B0604020202020204" pitchFamily="34" charset="0"/>
                        </a:rPr>
                        <a:t>800.000</a:t>
                      </a:r>
                    </a:p>
                  </a:txBody>
                  <a:tcPr/>
                </a:tc>
                <a:extLst>
                  <a:ext uri="{0D108BD9-81ED-4DB2-BD59-A6C34878D82A}">
                    <a16:rowId xmlns:a16="http://schemas.microsoft.com/office/drawing/2014/main" val="62142869"/>
                  </a:ext>
                </a:extLst>
              </a:tr>
              <a:tr h="370840">
                <a:tc>
                  <a:txBody>
                    <a:bodyPr/>
                    <a:lstStyle/>
                    <a:p>
                      <a:r>
                        <a:rPr lang="en-GB" sz="2000" dirty="0">
                          <a:latin typeface="Arial" panose="020B0604020202020204" pitchFamily="34" charset="0"/>
                          <a:cs typeface="Arial" panose="020B0604020202020204" pitchFamily="34" charset="0"/>
                        </a:rPr>
                        <a:t>Cost</a:t>
                      </a:r>
                    </a:p>
                  </a:txBody>
                  <a:tcPr/>
                </a:tc>
                <a:tc>
                  <a:txBody>
                    <a:bodyPr/>
                    <a:lstStyle/>
                    <a:p>
                      <a:pPr algn="r"/>
                      <a:endParaRPr lang="en-GB"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243143236"/>
                  </a:ext>
                </a:extLst>
              </a:tr>
              <a:tr h="370840">
                <a:tc>
                  <a:txBody>
                    <a:bodyPr/>
                    <a:lstStyle/>
                    <a:p>
                      <a:r>
                        <a:rPr lang="en-GB" sz="2000" dirty="0">
                          <a:latin typeface="Arial" panose="020B0604020202020204" pitchFamily="34" charset="0"/>
                          <a:cs typeface="Arial" panose="020B0604020202020204" pitchFamily="34" charset="0"/>
                        </a:rPr>
                        <a:t>Office arrangement</a:t>
                      </a:r>
                    </a:p>
                  </a:txBody>
                  <a:tcPr/>
                </a:tc>
                <a:tc>
                  <a:txBody>
                    <a:bodyPr/>
                    <a:lstStyle/>
                    <a:p>
                      <a:pPr algn="r"/>
                      <a:r>
                        <a:rPr lang="en-GB" sz="2000" dirty="0">
                          <a:latin typeface="Arial" panose="020B0604020202020204" pitchFamily="34" charset="0"/>
                          <a:cs typeface="Arial" panose="020B0604020202020204" pitchFamily="34" charset="0"/>
                        </a:rPr>
                        <a:t>350.000</a:t>
                      </a:r>
                    </a:p>
                  </a:txBody>
                  <a:tcPr/>
                </a:tc>
                <a:extLst>
                  <a:ext uri="{0D108BD9-81ED-4DB2-BD59-A6C34878D82A}">
                    <a16:rowId xmlns:a16="http://schemas.microsoft.com/office/drawing/2014/main" val="909483324"/>
                  </a:ext>
                </a:extLst>
              </a:tr>
              <a:tr h="370840">
                <a:tc>
                  <a:txBody>
                    <a:bodyPr/>
                    <a:lstStyle/>
                    <a:p>
                      <a:r>
                        <a:rPr lang="en-GB" sz="2000" dirty="0">
                          <a:latin typeface="Arial" panose="020B0604020202020204" pitchFamily="34" charset="0"/>
                          <a:cs typeface="Arial" panose="020B0604020202020204" pitchFamily="34" charset="0"/>
                        </a:rPr>
                        <a:t>Management &amp; Staffs</a:t>
                      </a:r>
                    </a:p>
                  </a:txBody>
                  <a:tcPr/>
                </a:tc>
                <a:tc>
                  <a:txBody>
                    <a:bodyPr/>
                    <a:lstStyle/>
                    <a:p>
                      <a:pPr algn="r"/>
                      <a:r>
                        <a:rPr lang="en-GB" sz="2000" dirty="0">
                          <a:latin typeface="Arial" panose="020B0604020202020204" pitchFamily="34" charset="0"/>
                          <a:cs typeface="Arial" panose="020B0604020202020204" pitchFamily="34" charset="0"/>
                        </a:rPr>
                        <a:t>200.000</a:t>
                      </a:r>
                    </a:p>
                  </a:txBody>
                  <a:tcPr/>
                </a:tc>
                <a:extLst>
                  <a:ext uri="{0D108BD9-81ED-4DB2-BD59-A6C34878D82A}">
                    <a16:rowId xmlns:a16="http://schemas.microsoft.com/office/drawing/2014/main" val="1830660568"/>
                  </a:ext>
                </a:extLst>
              </a:tr>
              <a:tr h="370840">
                <a:tc>
                  <a:txBody>
                    <a:bodyPr/>
                    <a:lstStyle/>
                    <a:p>
                      <a:r>
                        <a:rPr lang="en-GB" sz="2000" dirty="0" err="1">
                          <a:latin typeface="Arial" panose="020B0604020202020204" pitchFamily="34" charset="0"/>
                          <a:cs typeface="Arial" panose="020B0604020202020204" pitchFamily="34" charset="0"/>
                        </a:rPr>
                        <a:t>Adevertisment</a:t>
                      </a:r>
                      <a:endParaRPr lang="en-GB" sz="2000" dirty="0">
                        <a:latin typeface="Arial" panose="020B0604020202020204" pitchFamily="34" charset="0"/>
                        <a:cs typeface="Arial" panose="020B0604020202020204" pitchFamily="34" charset="0"/>
                      </a:endParaRPr>
                    </a:p>
                  </a:txBody>
                  <a:tcPr/>
                </a:tc>
                <a:tc>
                  <a:txBody>
                    <a:bodyPr/>
                    <a:lstStyle/>
                    <a:p>
                      <a:pPr algn="r"/>
                      <a:r>
                        <a:rPr lang="en-GB" sz="2000" dirty="0">
                          <a:latin typeface="Arial" panose="020B0604020202020204" pitchFamily="34" charset="0"/>
                          <a:cs typeface="Arial" panose="020B0604020202020204" pitchFamily="34" charset="0"/>
                        </a:rPr>
                        <a:t>50.000</a:t>
                      </a:r>
                    </a:p>
                  </a:txBody>
                  <a:tcPr/>
                </a:tc>
                <a:extLst>
                  <a:ext uri="{0D108BD9-81ED-4DB2-BD59-A6C34878D82A}">
                    <a16:rowId xmlns:a16="http://schemas.microsoft.com/office/drawing/2014/main" val="712755366"/>
                  </a:ext>
                </a:extLst>
              </a:tr>
              <a:tr h="370840">
                <a:tc>
                  <a:txBody>
                    <a:bodyPr/>
                    <a:lstStyle/>
                    <a:p>
                      <a:r>
                        <a:rPr lang="en-GB" sz="2000" dirty="0">
                          <a:latin typeface="Arial" panose="020B0604020202020204" pitchFamily="34" charset="0"/>
                          <a:cs typeface="Arial" panose="020B0604020202020204" pitchFamily="34" charset="0"/>
                        </a:rPr>
                        <a:t>Marketing</a:t>
                      </a:r>
                    </a:p>
                  </a:txBody>
                  <a:tcPr/>
                </a:tc>
                <a:tc>
                  <a:txBody>
                    <a:bodyPr/>
                    <a:lstStyle/>
                    <a:p>
                      <a:pPr algn="r"/>
                      <a:r>
                        <a:rPr lang="en-GB" sz="2000" dirty="0">
                          <a:latin typeface="Arial" panose="020B0604020202020204" pitchFamily="34" charset="0"/>
                          <a:cs typeface="Arial" panose="020B0604020202020204" pitchFamily="34" charset="0"/>
                        </a:rPr>
                        <a:t>80.000</a:t>
                      </a:r>
                    </a:p>
                  </a:txBody>
                  <a:tcPr/>
                </a:tc>
                <a:extLst>
                  <a:ext uri="{0D108BD9-81ED-4DB2-BD59-A6C34878D82A}">
                    <a16:rowId xmlns:a16="http://schemas.microsoft.com/office/drawing/2014/main" val="2663896006"/>
                  </a:ext>
                </a:extLst>
              </a:tr>
              <a:tr h="370840">
                <a:tc>
                  <a:txBody>
                    <a:bodyPr/>
                    <a:lstStyle/>
                    <a:p>
                      <a:r>
                        <a:rPr lang="en-GB" sz="2000" dirty="0">
                          <a:latin typeface="Arial" panose="020B0604020202020204" pitchFamily="34" charset="0"/>
                          <a:cs typeface="Arial" panose="020B0604020202020204" pitchFamily="34" charset="0"/>
                        </a:rPr>
                        <a:t>Research &amp; Development Cost</a:t>
                      </a:r>
                    </a:p>
                  </a:txBody>
                  <a:tcPr/>
                </a:tc>
                <a:tc>
                  <a:txBody>
                    <a:bodyPr/>
                    <a:lstStyle/>
                    <a:p>
                      <a:pPr algn="r"/>
                      <a:r>
                        <a:rPr lang="en-GB" sz="2000" dirty="0">
                          <a:latin typeface="Arial" panose="020B0604020202020204" pitchFamily="34" charset="0"/>
                          <a:cs typeface="Arial" panose="020B0604020202020204" pitchFamily="34" charset="0"/>
                        </a:rPr>
                        <a:t>50.000</a:t>
                      </a:r>
                    </a:p>
                  </a:txBody>
                  <a:tcPr/>
                </a:tc>
                <a:extLst>
                  <a:ext uri="{0D108BD9-81ED-4DB2-BD59-A6C34878D82A}">
                    <a16:rowId xmlns:a16="http://schemas.microsoft.com/office/drawing/2014/main" val="306023549"/>
                  </a:ext>
                </a:extLst>
              </a:tr>
              <a:tr h="370840">
                <a:tc>
                  <a:txBody>
                    <a:bodyPr/>
                    <a:lstStyle/>
                    <a:p>
                      <a:r>
                        <a:rPr lang="en-GB" sz="2000" dirty="0">
                          <a:latin typeface="Arial" panose="020B0604020202020204" pitchFamily="34" charset="0"/>
                          <a:cs typeface="Arial" panose="020B0604020202020204" pitchFamily="34" charset="0"/>
                        </a:rPr>
                        <a:t>Other Cost</a:t>
                      </a:r>
                    </a:p>
                  </a:txBody>
                  <a:tcPr/>
                </a:tc>
                <a:tc>
                  <a:txBody>
                    <a:bodyPr/>
                    <a:lstStyle/>
                    <a:p>
                      <a:pPr algn="r"/>
                      <a:r>
                        <a:rPr lang="en-GB" sz="2000" dirty="0">
                          <a:latin typeface="Arial" panose="020B0604020202020204" pitchFamily="34" charset="0"/>
                          <a:cs typeface="Arial" panose="020B0604020202020204" pitchFamily="34" charset="0"/>
                        </a:rPr>
                        <a:t>20.000</a:t>
                      </a:r>
                    </a:p>
                  </a:txBody>
                  <a:tcPr/>
                </a:tc>
                <a:extLst>
                  <a:ext uri="{0D108BD9-81ED-4DB2-BD59-A6C34878D82A}">
                    <a16:rowId xmlns:a16="http://schemas.microsoft.com/office/drawing/2014/main" val="1524000821"/>
                  </a:ext>
                </a:extLst>
              </a:tr>
            </a:tbl>
          </a:graphicData>
        </a:graphic>
      </p:graphicFrame>
    </p:spTree>
    <p:extLst>
      <p:ext uri="{BB962C8B-B14F-4D97-AF65-F5344CB8AC3E}">
        <p14:creationId xmlns:p14="http://schemas.microsoft.com/office/powerpoint/2010/main" val="25262368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5">
            <a:extLst>
              <a:ext uri="{FF2B5EF4-FFF2-40B4-BE49-F238E27FC236}">
                <a16:creationId xmlns:a16="http://schemas.microsoft.com/office/drawing/2014/main" id="{85EF8D33-CBBF-4046-B3BB-CF63AC2BD83D}"/>
              </a:ext>
            </a:extLst>
          </p:cNvPr>
          <p:cNvGraphicFramePr>
            <a:graphicFrameLocks noGrp="1"/>
          </p:cNvGraphicFramePr>
          <p:nvPr>
            <p:ph idx="1"/>
            <p:extLst>
              <p:ext uri="{D42A27DB-BD31-4B8C-83A1-F6EECF244321}">
                <p14:modId xmlns:p14="http://schemas.microsoft.com/office/powerpoint/2010/main" val="511120266"/>
              </p:ext>
            </p:extLst>
          </p:nvPr>
        </p:nvGraphicFramePr>
        <p:xfrm>
          <a:off x="670560" y="863600"/>
          <a:ext cx="9601199" cy="5750560"/>
        </p:xfrm>
        <a:graphic>
          <a:graphicData uri="http://schemas.openxmlformats.org/drawingml/2006/table">
            <a:tbl>
              <a:tblPr firstRow="1" bandRow="1">
                <a:tableStyleId>{5C22544A-7EE6-4342-B048-85BDC9FD1C3A}</a:tableStyleId>
              </a:tblPr>
              <a:tblGrid>
                <a:gridCol w="3433517">
                  <a:extLst>
                    <a:ext uri="{9D8B030D-6E8A-4147-A177-3AD203B41FA5}">
                      <a16:colId xmlns:a16="http://schemas.microsoft.com/office/drawing/2014/main" val="3564238604"/>
                    </a:ext>
                  </a:extLst>
                </a:gridCol>
                <a:gridCol w="1937091">
                  <a:extLst>
                    <a:ext uri="{9D8B030D-6E8A-4147-A177-3AD203B41FA5}">
                      <a16:colId xmlns:a16="http://schemas.microsoft.com/office/drawing/2014/main" val="3725354226"/>
                    </a:ext>
                  </a:extLst>
                </a:gridCol>
                <a:gridCol w="1976413">
                  <a:extLst>
                    <a:ext uri="{9D8B030D-6E8A-4147-A177-3AD203B41FA5}">
                      <a16:colId xmlns:a16="http://schemas.microsoft.com/office/drawing/2014/main" val="513345542"/>
                    </a:ext>
                  </a:extLst>
                </a:gridCol>
                <a:gridCol w="2254178">
                  <a:extLst>
                    <a:ext uri="{9D8B030D-6E8A-4147-A177-3AD203B41FA5}">
                      <a16:colId xmlns:a16="http://schemas.microsoft.com/office/drawing/2014/main" val="2156159170"/>
                    </a:ext>
                  </a:extLst>
                </a:gridCol>
              </a:tblGrid>
              <a:tr h="347732">
                <a:tc>
                  <a:txBody>
                    <a:bodyPr/>
                    <a:lstStyle/>
                    <a:p>
                      <a:r>
                        <a:rPr lang="en-GB" sz="1800" dirty="0">
                          <a:latin typeface="Arial" panose="020B0604020202020204" pitchFamily="34" charset="0"/>
                          <a:cs typeface="Arial" panose="020B0604020202020204" pitchFamily="34" charset="0"/>
                        </a:rPr>
                        <a:t>Content</a:t>
                      </a:r>
                    </a:p>
                  </a:txBody>
                  <a:tcPr/>
                </a:tc>
                <a:tc>
                  <a:txBody>
                    <a:bodyPr/>
                    <a:lstStyle/>
                    <a:p>
                      <a:r>
                        <a:rPr lang="en-GB" sz="1800" dirty="0">
                          <a:latin typeface="Arial" panose="020B0604020202020204" pitchFamily="34" charset="0"/>
                          <a:cs typeface="Arial" panose="020B0604020202020204" pitchFamily="34" charset="0"/>
                        </a:rPr>
                        <a:t>2022</a:t>
                      </a:r>
                    </a:p>
                  </a:txBody>
                  <a:tcPr/>
                </a:tc>
                <a:tc>
                  <a:txBody>
                    <a:bodyPr/>
                    <a:lstStyle/>
                    <a:p>
                      <a:r>
                        <a:rPr lang="en-GB" sz="1800" dirty="0">
                          <a:latin typeface="Arial" panose="020B0604020202020204" pitchFamily="34" charset="0"/>
                          <a:cs typeface="Arial" panose="020B0604020202020204" pitchFamily="34" charset="0"/>
                        </a:rPr>
                        <a:t>2023</a:t>
                      </a:r>
                    </a:p>
                  </a:txBody>
                  <a:tcPr/>
                </a:tc>
                <a:tc>
                  <a:txBody>
                    <a:bodyPr/>
                    <a:lstStyle/>
                    <a:p>
                      <a:r>
                        <a:rPr lang="en-GB" sz="1800" dirty="0">
                          <a:latin typeface="Arial" panose="020B0604020202020204" pitchFamily="34" charset="0"/>
                          <a:cs typeface="Arial" panose="020B0604020202020204" pitchFamily="34" charset="0"/>
                        </a:rPr>
                        <a:t>2024</a:t>
                      </a:r>
                    </a:p>
                  </a:txBody>
                  <a:tcPr/>
                </a:tc>
                <a:extLst>
                  <a:ext uri="{0D108BD9-81ED-4DB2-BD59-A6C34878D82A}">
                    <a16:rowId xmlns:a16="http://schemas.microsoft.com/office/drawing/2014/main" val="1366901427"/>
                  </a:ext>
                </a:extLst>
              </a:tr>
              <a:tr h="1234392">
                <a:tc>
                  <a:txBody>
                    <a:bodyPr/>
                    <a:lstStyle/>
                    <a:p>
                      <a:pPr>
                        <a:lnSpc>
                          <a:spcPct val="150000"/>
                        </a:lnSpc>
                      </a:pPr>
                      <a:r>
                        <a:rPr lang="en-GB" sz="1800" dirty="0">
                          <a:latin typeface="Arial" panose="020B0604020202020204" pitchFamily="34" charset="0"/>
                          <a:cs typeface="Arial" panose="020B0604020202020204" pitchFamily="34" charset="0"/>
                        </a:rPr>
                        <a:t>Total revenue/Sales</a:t>
                      </a:r>
                    </a:p>
                    <a:p>
                      <a:pPr>
                        <a:lnSpc>
                          <a:spcPct val="150000"/>
                        </a:lnSpc>
                      </a:pPr>
                      <a:r>
                        <a:rPr lang="en-GB" sz="1800" dirty="0">
                          <a:latin typeface="Arial" panose="020B0604020202020204" pitchFamily="34" charset="0"/>
                          <a:cs typeface="Arial" panose="020B0604020202020204" pitchFamily="34" charset="0"/>
                        </a:rPr>
                        <a:t>Cost of service/goods sold</a:t>
                      </a:r>
                    </a:p>
                    <a:p>
                      <a:r>
                        <a:rPr lang="en-GB" sz="1800" dirty="0">
                          <a:latin typeface="Arial" panose="020B0604020202020204" pitchFamily="34" charset="0"/>
                          <a:cs typeface="Arial" panose="020B0604020202020204" pitchFamily="34" charset="0"/>
                        </a:rPr>
                        <a:t>Gross profit</a:t>
                      </a:r>
                    </a:p>
                  </a:txBody>
                  <a:tcPr/>
                </a:tc>
                <a:tc>
                  <a:txBody>
                    <a:bodyPr/>
                    <a:lstStyle/>
                    <a:p>
                      <a:pPr algn="r">
                        <a:lnSpc>
                          <a:spcPct val="150000"/>
                        </a:lnSpc>
                      </a:pPr>
                      <a:r>
                        <a:rPr lang="en-GB" sz="1800" dirty="0">
                          <a:latin typeface="Arial" panose="020B0604020202020204" pitchFamily="34" charset="0"/>
                          <a:cs typeface="Arial" panose="020B0604020202020204" pitchFamily="34" charset="0"/>
                        </a:rPr>
                        <a:t>1.000.000(1yr)</a:t>
                      </a:r>
                    </a:p>
                    <a:p>
                      <a:pPr algn="r">
                        <a:lnSpc>
                          <a:spcPct val="150000"/>
                        </a:lnSpc>
                      </a:pPr>
                      <a:r>
                        <a:rPr lang="en-GB" sz="1800" dirty="0">
                          <a:latin typeface="Arial" panose="020B0604020202020204" pitchFamily="34" charset="0"/>
                          <a:cs typeface="Arial" panose="020B0604020202020204" pitchFamily="34" charset="0"/>
                        </a:rPr>
                        <a:t>125.000</a:t>
                      </a:r>
                    </a:p>
                    <a:p>
                      <a:pPr algn="r">
                        <a:lnSpc>
                          <a:spcPct val="150000"/>
                        </a:lnSpc>
                      </a:pPr>
                      <a:r>
                        <a:rPr lang="en-GB" sz="1800" dirty="0">
                          <a:latin typeface="Arial" panose="020B0604020202020204" pitchFamily="34" charset="0"/>
                          <a:cs typeface="Arial" panose="020B0604020202020204" pitchFamily="34" charset="0"/>
                        </a:rPr>
                        <a:t>875.000</a:t>
                      </a:r>
                    </a:p>
                  </a:txBody>
                  <a:tcPr/>
                </a:tc>
                <a:tc>
                  <a:txBody>
                    <a:bodyPr/>
                    <a:lstStyle/>
                    <a:p>
                      <a:pPr algn="r">
                        <a:lnSpc>
                          <a:spcPct val="150000"/>
                        </a:lnSpc>
                      </a:pPr>
                      <a:r>
                        <a:rPr lang="en-GB" sz="1800" dirty="0">
                          <a:latin typeface="Arial" panose="020B0604020202020204" pitchFamily="34" charset="0"/>
                          <a:cs typeface="Arial" panose="020B0604020202020204" pitchFamily="34" charset="0"/>
                        </a:rPr>
                        <a:t>1.600.000(1yr)</a:t>
                      </a:r>
                    </a:p>
                    <a:p>
                      <a:pPr algn="r">
                        <a:lnSpc>
                          <a:spcPct val="150000"/>
                        </a:lnSpc>
                      </a:pPr>
                      <a:r>
                        <a:rPr lang="en-GB" sz="1800" dirty="0">
                          <a:latin typeface="Arial" panose="020B0604020202020204" pitchFamily="34" charset="0"/>
                          <a:cs typeface="Arial" panose="020B0604020202020204" pitchFamily="34" charset="0"/>
                        </a:rPr>
                        <a:t>325.000</a:t>
                      </a:r>
                    </a:p>
                    <a:p>
                      <a:pPr algn="r">
                        <a:lnSpc>
                          <a:spcPct val="150000"/>
                        </a:lnSpc>
                      </a:pPr>
                      <a:r>
                        <a:rPr lang="en-GB" sz="1800" dirty="0">
                          <a:latin typeface="Arial" panose="020B0604020202020204" pitchFamily="34" charset="0"/>
                          <a:cs typeface="Arial" panose="020B0604020202020204" pitchFamily="34" charset="0"/>
                        </a:rPr>
                        <a:t>1.275.000</a:t>
                      </a:r>
                    </a:p>
                  </a:txBody>
                  <a:tcPr/>
                </a:tc>
                <a:tc>
                  <a:txBody>
                    <a:bodyPr/>
                    <a:lstStyle/>
                    <a:p>
                      <a:pPr algn="r">
                        <a:lnSpc>
                          <a:spcPct val="150000"/>
                        </a:lnSpc>
                      </a:pPr>
                      <a:r>
                        <a:rPr lang="en-GB" sz="1800" dirty="0">
                          <a:latin typeface="Arial" panose="020B0604020202020204" pitchFamily="34" charset="0"/>
                          <a:cs typeface="Arial" panose="020B0604020202020204" pitchFamily="34" charset="0"/>
                        </a:rPr>
                        <a:t>3.200.000(1yr)</a:t>
                      </a:r>
                    </a:p>
                    <a:p>
                      <a:pPr algn="r">
                        <a:lnSpc>
                          <a:spcPct val="150000"/>
                        </a:lnSpc>
                      </a:pPr>
                      <a:r>
                        <a:rPr lang="en-GB" sz="1800" dirty="0">
                          <a:latin typeface="Arial" panose="020B0604020202020204" pitchFamily="34" charset="0"/>
                          <a:cs typeface="Arial" panose="020B0604020202020204" pitchFamily="34" charset="0"/>
                        </a:rPr>
                        <a:t>500.000</a:t>
                      </a:r>
                    </a:p>
                    <a:p>
                      <a:pPr algn="r">
                        <a:lnSpc>
                          <a:spcPct val="150000"/>
                        </a:lnSpc>
                      </a:pPr>
                      <a:r>
                        <a:rPr lang="en-GB" sz="1800" dirty="0">
                          <a:latin typeface="Arial" panose="020B0604020202020204" pitchFamily="34" charset="0"/>
                          <a:cs typeface="Arial" panose="020B0604020202020204" pitchFamily="34" charset="0"/>
                        </a:rPr>
                        <a:t>2.700.000</a:t>
                      </a:r>
                    </a:p>
                  </a:txBody>
                  <a:tcPr/>
                </a:tc>
                <a:extLst>
                  <a:ext uri="{0D108BD9-81ED-4DB2-BD59-A6C34878D82A}">
                    <a16:rowId xmlns:a16="http://schemas.microsoft.com/office/drawing/2014/main" val="4289147464"/>
                  </a:ext>
                </a:extLst>
              </a:tr>
              <a:tr h="3641763">
                <a:tc>
                  <a:txBody>
                    <a:bodyPr/>
                    <a:lstStyle/>
                    <a:p>
                      <a:r>
                        <a:rPr lang="en-GB" sz="1800" dirty="0">
                          <a:latin typeface="Arial" panose="020B0604020202020204" pitchFamily="34" charset="0"/>
                          <a:cs typeface="Arial" panose="020B0604020202020204" pitchFamily="34" charset="0"/>
                        </a:rPr>
                        <a:t>Other expenses:</a:t>
                      </a:r>
                    </a:p>
                    <a:p>
                      <a:endParaRPr lang="en-GB" sz="1800" dirty="0">
                        <a:latin typeface="Arial" panose="020B0604020202020204" pitchFamily="34" charset="0"/>
                        <a:cs typeface="Arial" panose="020B0604020202020204" pitchFamily="34" charset="0"/>
                      </a:endParaRPr>
                    </a:p>
                    <a:p>
                      <a:pPr>
                        <a:lnSpc>
                          <a:spcPct val="150000"/>
                        </a:lnSpc>
                      </a:pPr>
                      <a:r>
                        <a:rPr lang="en-GB" sz="1800" dirty="0">
                          <a:latin typeface="Arial" panose="020B0604020202020204" pitchFamily="34" charset="0"/>
                          <a:cs typeface="Arial" panose="020B0604020202020204" pitchFamily="34" charset="0"/>
                        </a:rPr>
                        <a:t>Office arrangement</a:t>
                      </a:r>
                    </a:p>
                    <a:p>
                      <a:pPr>
                        <a:lnSpc>
                          <a:spcPct val="150000"/>
                        </a:lnSpc>
                      </a:pPr>
                      <a:r>
                        <a:rPr lang="en-GB" sz="1800" dirty="0">
                          <a:latin typeface="Arial" panose="020B0604020202020204" pitchFamily="34" charset="0"/>
                          <a:cs typeface="Arial" panose="020B0604020202020204" pitchFamily="34" charset="0"/>
                        </a:rPr>
                        <a:t>Management &amp; staff</a:t>
                      </a:r>
                    </a:p>
                    <a:p>
                      <a:pPr>
                        <a:lnSpc>
                          <a:spcPct val="150000"/>
                        </a:lnSpc>
                      </a:pPr>
                      <a:r>
                        <a:rPr lang="en-GB" sz="1800" dirty="0">
                          <a:latin typeface="Arial" panose="020B0604020202020204" pitchFamily="34" charset="0"/>
                          <a:cs typeface="Arial" panose="020B0604020202020204" pitchFamily="34" charset="0"/>
                        </a:rPr>
                        <a:t>Advertisement</a:t>
                      </a:r>
                    </a:p>
                    <a:p>
                      <a:pPr>
                        <a:lnSpc>
                          <a:spcPct val="150000"/>
                        </a:lnSpc>
                      </a:pPr>
                      <a:r>
                        <a:rPr lang="en-GB" sz="1800" dirty="0">
                          <a:latin typeface="Arial" panose="020B0604020202020204" pitchFamily="34" charset="0"/>
                          <a:cs typeface="Arial" panose="020B0604020202020204" pitchFamily="34" charset="0"/>
                        </a:rPr>
                        <a:t>Marketing</a:t>
                      </a:r>
                    </a:p>
                    <a:p>
                      <a:pPr>
                        <a:lnSpc>
                          <a:spcPct val="150000"/>
                        </a:lnSpc>
                      </a:pPr>
                      <a:r>
                        <a:rPr lang="en-GB" sz="1800" dirty="0">
                          <a:latin typeface="Arial" panose="020B0604020202020204" pitchFamily="34" charset="0"/>
                          <a:cs typeface="Arial" panose="020B0604020202020204" pitchFamily="34" charset="0"/>
                        </a:rPr>
                        <a:t>Research &amp; Development</a:t>
                      </a:r>
                    </a:p>
                    <a:p>
                      <a:pPr>
                        <a:lnSpc>
                          <a:spcPct val="150000"/>
                        </a:lnSpc>
                      </a:pPr>
                      <a:r>
                        <a:rPr lang="en-GB" sz="1800" dirty="0">
                          <a:latin typeface="Arial" panose="020B0604020202020204" pitchFamily="34" charset="0"/>
                          <a:cs typeface="Arial" panose="020B0604020202020204" pitchFamily="34" charset="0"/>
                        </a:rPr>
                        <a:t>Others</a:t>
                      </a:r>
                    </a:p>
                    <a:p>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Total</a:t>
                      </a:r>
                    </a:p>
                  </a:txBody>
                  <a:tcPr/>
                </a:tc>
                <a:tc>
                  <a:txBody>
                    <a:bodyPr/>
                    <a:lstStyle/>
                    <a:p>
                      <a:pPr algn="r">
                        <a:lnSpc>
                          <a:spcPct val="150000"/>
                        </a:lnSpc>
                      </a:pPr>
                      <a:endParaRPr lang="en-GB" sz="1800" dirty="0">
                        <a:latin typeface="Arial" panose="020B0604020202020204" pitchFamily="34" charset="0"/>
                        <a:cs typeface="Arial" panose="020B0604020202020204" pitchFamily="34" charset="0"/>
                      </a:endParaRPr>
                    </a:p>
                    <a:p>
                      <a:pPr algn="r">
                        <a:lnSpc>
                          <a:spcPct val="150000"/>
                        </a:lnSpc>
                      </a:pPr>
                      <a:r>
                        <a:rPr lang="en-GB" sz="1800" dirty="0">
                          <a:latin typeface="Arial" panose="020B0604020202020204" pitchFamily="34" charset="0"/>
                          <a:cs typeface="Arial" panose="020B0604020202020204" pitchFamily="34" charset="0"/>
                        </a:rPr>
                        <a:t>350.000</a:t>
                      </a:r>
                    </a:p>
                    <a:p>
                      <a:pPr algn="r">
                        <a:lnSpc>
                          <a:spcPct val="150000"/>
                        </a:lnSpc>
                      </a:pPr>
                      <a:r>
                        <a:rPr lang="en-GB" sz="1800" dirty="0">
                          <a:latin typeface="Arial" panose="020B0604020202020204" pitchFamily="34" charset="0"/>
                          <a:cs typeface="Arial" panose="020B0604020202020204" pitchFamily="34" charset="0"/>
                        </a:rPr>
                        <a:t>200.000</a:t>
                      </a:r>
                    </a:p>
                    <a:p>
                      <a:pPr algn="r">
                        <a:lnSpc>
                          <a:spcPct val="150000"/>
                        </a:lnSpc>
                      </a:pPr>
                      <a:r>
                        <a:rPr lang="en-GB" sz="1800" dirty="0">
                          <a:latin typeface="Arial" panose="020B0604020202020204" pitchFamily="34" charset="0"/>
                          <a:cs typeface="Arial" panose="020B0604020202020204" pitchFamily="34" charset="0"/>
                        </a:rPr>
                        <a:t>50.000</a:t>
                      </a:r>
                    </a:p>
                    <a:p>
                      <a:pPr algn="r">
                        <a:lnSpc>
                          <a:spcPct val="150000"/>
                        </a:lnSpc>
                      </a:pPr>
                      <a:r>
                        <a:rPr lang="en-GB" sz="1800" dirty="0">
                          <a:latin typeface="Arial" panose="020B0604020202020204" pitchFamily="34" charset="0"/>
                          <a:cs typeface="Arial" panose="020B0604020202020204" pitchFamily="34" charset="0"/>
                        </a:rPr>
                        <a:t>80.000</a:t>
                      </a:r>
                    </a:p>
                    <a:p>
                      <a:pPr algn="r">
                        <a:lnSpc>
                          <a:spcPct val="150000"/>
                        </a:lnSpc>
                      </a:pPr>
                      <a:r>
                        <a:rPr lang="en-GB" sz="1800" dirty="0">
                          <a:latin typeface="Arial" panose="020B0604020202020204" pitchFamily="34" charset="0"/>
                          <a:cs typeface="Arial" panose="020B0604020202020204" pitchFamily="34" charset="0"/>
                        </a:rPr>
                        <a:t>50.000</a:t>
                      </a:r>
                    </a:p>
                    <a:p>
                      <a:pPr algn="r">
                        <a:lnSpc>
                          <a:spcPct val="150000"/>
                        </a:lnSpc>
                      </a:pPr>
                      <a:r>
                        <a:rPr lang="en-GB" sz="1800" dirty="0">
                          <a:latin typeface="Arial" panose="020B0604020202020204" pitchFamily="34" charset="0"/>
                          <a:cs typeface="Arial" panose="020B0604020202020204" pitchFamily="34" charset="0"/>
                        </a:rPr>
                        <a:t>20.000</a:t>
                      </a:r>
                    </a:p>
                    <a:p>
                      <a:pPr algn="r">
                        <a:lnSpc>
                          <a:spcPct val="150000"/>
                        </a:lnSpc>
                      </a:pPr>
                      <a:r>
                        <a:rPr lang="en-GB" sz="1800" dirty="0">
                          <a:latin typeface="Arial" panose="020B0604020202020204" pitchFamily="34" charset="0"/>
                          <a:cs typeface="Arial" panose="020B0604020202020204" pitchFamily="34" charset="0"/>
                        </a:rPr>
                        <a:t>------------</a:t>
                      </a:r>
                    </a:p>
                    <a:p>
                      <a:pPr algn="r">
                        <a:lnSpc>
                          <a:spcPct val="150000"/>
                        </a:lnSpc>
                      </a:pPr>
                      <a:r>
                        <a:rPr lang="en-GB" sz="1800" dirty="0">
                          <a:latin typeface="Arial" panose="020B0604020202020204" pitchFamily="34" charset="0"/>
                          <a:cs typeface="Arial" panose="020B0604020202020204" pitchFamily="34" charset="0"/>
                        </a:rPr>
                        <a:t>750.000</a:t>
                      </a:r>
                    </a:p>
                  </a:txBody>
                  <a:tcPr/>
                </a:tc>
                <a:tc>
                  <a:txBody>
                    <a:bodyPr/>
                    <a:lstStyle/>
                    <a:p>
                      <a:pPr algn="r">
                        <a:lnSpc>
                          <a:spcPct val="150000"/>
                        </a:lnSpc>
                      </a:pPr>
                      <a:endParaRPr lang="en-GB" sz="1800" dirty="0">
                        <a:latin typeface="Arial" panose="020B0604020202020204" pitchFamily="34" charset="0"/>
                        <a:cs typeface="Arial" panose="020B0604020202020204" pitchFamily="34" charset="0"/>
                      </a:endParaRPr>
                    </a:p>
                    <a:p>
                      <a:pPr algn="r">
                        <a:lnSpc>
                          <a:spcPct val="150000"/>
                        </a:lnSpc>
                      </a:pPr>
                      <a:r>
                        <a:rPr lang="en-GB" sz="1800" dirty="0">
                          <a:latin typeface="Arial" panose="020B0604020202020204" pitchFamily="34" charset="0"/>
                          <a:cs typeface="Arial" panose="020B0604020202020204" pitchFamily="34" charset="0"/>
                        </a:rPr>
                        <a:t>300.000</a:t>
                      </a:r>
                    </a:p>
                    <a:p>
                      <a:pPr algn="r">
                        <a:lnSpc>
                          <a:spcPct val="150000"/>
                        </a:lnSpc>
                      </a:pPr>
                      <a:r>
                        <a:rPr lang="en-GB" sz="1800" dirty="0">
                          <a:latin typeface="Arial" panose="020B0604020202020204" pitchFamily="34" charset="0"/>
                          <a:cs typeface="Arial" panose="020B0604020202020204" pitchFamily="34" charset="0"/>
                        </a:rPr>
                        <a:t>300.000</a:t>
                      </a:r>
                    </a:p>
                    <a:p>
                      <a:pPr algn="r">
                        <a:lnSpc>
                          <a:spcPct val="150000"/>
                        </a:lnSpc>
                      </a:pPr>
                      <a:r>
                        <a:rPr lang="en-GB" sz="1800" dirty="0">
                          <a:latin typeface="Arial" panose="020B0604020202020204" pitchFamily="34" charset="0"/>
                          <a:cs typeface="Arial" panose="020B0604020202020204" pitchFamily="34" charset="0"/>
                        </a:rPr>
                        <a:t>70.000</a:t>
                      </a:r>
                    </a:p>
                    <a:p>
                      <a:pPr algn="r">
                        <a:lnSpc>
                          <a:spcPct val="150000"/>
                        </a:lnSpc>
                      </a:pPr>
                      <a:r>
                        <a:rPr lang="en-GB" sz="1800" dirty="0">
                          <a:latin typeface="Arial" panose="020B0604020202020204" pitchFamily="34" charset="0"/>
                          <a:cs typeface="Arial" panose="020B0604020202020204" pitchFamily="34" charset="0"/>
                        </a:rPr>
                        <a:t>80.000</a:t>
                      </a:r>
                    </a:p>
                    <a:p>
                      <a:pPr algn="r">
                        <a:lnSpc>
                          <a:spcPct val="150000"/>
                        </a:lnSpc>
                      </a:pPr>
                      <a:r>
                        <a:rPr lang="en-GB" sz="1800" dirty="0">
                          <a:latin typeface="Arial" panose="020B0604020202020204" pitchFamily="34" charset="0"/>
                          <a:cs typeface="Arial" panose="020B0604020202020204" pitchFamily="34" charset="0"/>
                        </a:rPr>
                        <a:t>50.000</a:t>
                      </a:r>
                    </a:p>
                    <a:p>
                      <a:pPr algn="r">
                        <a:lnSpc>
                          <a:spcPct val="150000"/>
                        </a:lnSpc>
                      </a:pPr>
                      <a:r>
                        <a:rPr lang="en-GB" sz="1800" dirty="0">
                          <a:latin typeface="Arial" panose="020B0604020202020204" pitchFamily="34" charset="0"/>
                          <a:cs typeface="Arial" panose="020B0604020202020204" pitchFamily="34" charset="0"/>
                        </a:rPr>
                        <a:t>40.000</a:t>
                      </a:r>
                    </a:p>
                    <a:p>
                      <a:pPr algn="r">
                        <a:lnSpc>
                          <a:spcPct val="150000"/>
                        </a:lnSpc>
                      </a:pPr>
                      <a:r>
                        <a:rPr lang="en-GB" sz="1800" dirty="0">
                          <a:latin typeface="Arial" panose="020B0604020202020204" pitchFamily="34" charset="0"/>
                          <a:cs typeface="Arial" panose="020B0604020202020204" pitchFamily="34" charset="0"/>
                        </a:rPr>
                        <a:t>------------</a:t>
                      </a:r>
                    </a:p>
                    <a:p>
                      <a:pPr algn="r">
                        <a:lnSpc>
                          <a:spcPct val="150000"/>
                        </a:lnSpc>
                      </a:pPr>
                      <a:r>
                        <a:rPr lang="en-GB" sz="1800" dirty="0">
                          <a:latin typeface="Arial" panose="020B0604020202020204" pitchFamily="34" charset="0"/>
                          <a:cs typeface="Arial" panose="020B0604020202020204" pitchFamily="34" charset="0"/>
                        </a:rPr>
                        <a:t>840.000</a:t>
                      </a:r>
                    </a:p>
                  </a:txBody>
                  <a:tcPr/>
                </a:tc>
                <a:tc>
                  <a:txBody>
                    <a:bodyPr/>
                    <a:lstStyle/>
                    <a:p>
                      <a:pPr algn="r">
                        <a:lnSpc>
                          <a:spcPct val="150000"/>
                        </a:lnSpc>
                      </a:pPr>
                      <a:endParaRPr lang="en-GB" sz="1800" dirty="0">
                        <a:latin typeface="Arial" panose="020B0604020202020204" pitchFamily="34" charset="0"/>
                        <a:cs typeface="Arial" panose="020B0604020202020204" pitchFamily="34" charset="0"/>
                      </a:endParaRPr>
                    </a:p>
                    <a:p>
                      <a:pPr algn="r">
                        <a:lnSpc>
                          <a:spcPct val="150000"/>
                        </a:lnSpc>
                      </a:pPr>
                      <a:r>
                        <a:rPr lang="en-GB" sz="1800" dirty="0">
                          <a:latin typeface="Arial" panose="020B0604020202020204" pitchFamily="34" charset="0"/>
                          <a:cs typeface="Arial" panose="020B0604020202020204" pitchFamily="34" charset="0"/>
                        </a:rPr>
                        <a:t>320.000</a:t>
                      </a:r>
                    </a:p>
                    <a:p>
                      <a:pPr algn="r">
                        <a:lnSpc>
                          <a:spcPct val="150000"/>
                        </a:lnSpc>
                      </a:pPr>
                      <a:r>
                        <a:rPr lang="en-GB" sz="1800" dirty="0">
                          <a:latin typeface="Arial" panose="020B0604020202020204" pitchFamily="34" charset="0"/>
                          <a:cs typeface="Arial" panose="020B0604020202020204" pitchFamily="34" charset="0"/>
                        </a:rPr>
                        <a:t>350.000</a:t>
                      </a:r>
                    </a:p>
                    <a:p>
                      <a:pPr algn="r">
                        <a:lnSpc>
                          <a:spcPct val="150000"/>
                        </a:lnSpc>
                      </a:pPr>
                      <a:r>
                        <a:rPr lang="en-GB" sz="1800" dirty="0">
                          <a:latin typeface="Arial" panose="020B0604020202020204" pitchFamily="34" charset="0"/>
                          <a:cs typeface="Arial" panose="020B0604020202020204" pitchFamily="34" charset="0"/>
                        </a:rPr>
                        <a:t>80.000</a:t>
                      </a:r>
                    </a:p>
                    <a:p>
                      <a:pPr algn="r">
                        <a:lnSpc>
                          <a:spcPct val="150000"/>
                        </a:lnSpc>
                      </a:pPr>
                      <a:r>
                        <a:rPr lang="en-GB" sz="1800" dirty="0">
                          <a:latin typeface="Arial" panose="020B0604020202020204" pitchFamily="34" charset="0"/>
                          <a:cs typeface="Arial" panose="020B0604020202020204" pitchFamily="34" charset="0"/>
                        </a:rPr>
                        <a:t>80.000</a:t>
                      </a:r>
                    </a:p>
                    <a:p>
                      <a:pPr algn="r">
                        <a:lnSpc>
                          <a:spcPct val="150000"/>
                        </a:lnSpc>
                      </a:pPr>
                      <a:r>
                        <a:rPr lang="en-GB" sz="1800" dirty="0">
                          <a:latin typeface="Arial" panose="020B0604020202020204" pitchFamily="34" charset="0"/>
                          <a:cs typeface="Arial" panose="020B0604020202020204" pitchFamily="34" charset="0"/>
                        </a:rPr>
                        <a:t>50.000</a:t>
                      </a:r>
                    </a:p>
                    <a:p>
                      <a:pPr algn="r">
                        <a:lnSpc>
                          <a:spcPct val="150000"/>
                        </a:lnSpc>
                      </a:pPr>
                      <a:r>
                        <a:rPr lang="en-GB" sz="1800" dirty="0">
                          <a:latin typeface="Arial" panose="020B0604020202020204" pitchFamily="34" charset="0"/>
                          <a:cs typeface="Arial" panose="020B0604020202020204" pitchFamily="34" charset="0"/>
                        </a:rPr>
                        <a:t>50.000</a:t>
                      </a:r>
                    </a:p>
                    <a:p>
                      <a:pPr algn="r">
                        <a:lnSpc>
                          <a:spcPct val="150000"/>
                        </a:lnSpc>
                      </a:pPr>
                      <a:r>
                        <a:rPr lang="en-GB" sz="1800" dirty="0">
                          <a:latin typeface="Arial" panose="020B0604020202020204" pitchFamily="34" charset="0"/>
                          <a:cs typeface="Arial" panose="020B0604020202020204" pitchFamily="34" charset="0"/>
                        </a:rPr>
                        <a:t>------------</a:t>
                      </a:r>
                    </a:p>
                    <a:p>
                      <a:pPr algn="r">
                        <a:lnSpc>
                          <a:spcPct val="150000"/>
                        </a:lnSpc>
                      </a:pPr>
                      <a:r>
                        <a:rPr lang="en-GB" sz="1800" dirty="0">
                          <a:latin typeface="Arial" panose="020B0604020202020204" pitchFamily="34" charset="0"/>
                          <a:cs typeface="Arial" panose="020B0604020202020204" pitchFamily="34" charset="0"/>
                        </a:rPr>
                        <a:t>930.000</a:t>
                      </a:r>
                    </a:p>
                  </a:txBody>
                  <a:tcPr/>
                </a:tc>
                <a:extLst>
                  <a:ext uri="{0D108BD9-81ED-4DB2-BD59-A6C34878D82A}">
                    <a16:rowId xmlns:a16="http://schemas.microsoft.com/office/drawing/2014/main" val="1028332065"/>
                  </a:ext>
                </a:extLst>
              </a:tr>
              <a:tr h="347732">
                <a:tc>
                  <a:txBody>
                    <a:bodyPr/>
                    <a:lstStyle/>
                    <a:p>
                      <a:r>
                        <a:rPr lang="en-GB" sz="1800" dirty="0">
                          <a:solidFill>
                            <a:schemeClr val="tx1"/>
                          </a:solidFill>
                          <a:latin typeface="Arial" panose="020B0604020202020204" pitchFamily="34" charset="0"/>
                          <a:cs typeface="Arial" panose="020B0604020202020204" pitchFamily="34" charset="0"/>
                        </a:rPr>
                        <a:t>Net Income/Loss</a:t>
                      </a:r>
                    </a:p>
                  </a:txBody>
                  <a:tcPr/>
                </a:tc>
                <a:tc>
                  <a:txBody>
                    <a:bodyPr/>
                    <a:lstStyle/>
                    <a:p>
                      <a:pPr algn="r"/>
                      <a:r>
                        <a:rPr lang="en-GB" sz="1800" dirty="0">
                          <a:solidFill>
                            <a:schemeClr val="bg1"/>
                          </a:solidFill>
                          <a:latin typeface="Arial" panose="020B0604020202020204" pitchFamily="34" charset="0"/>
                          <a:cs typeface="Arial" panose="020B0604020202020204" pitchFamily="34" charset="0"/>
                        </a:rPr>
                        <a:t>125.000</a:t>
                      </a:r>
                    </a:p>
                  </a:txBody>
                  <a:tcPr/>
                </a:tc>
                <a:tc>
                  <a:txBody>
                    <a:bodyPr/>
                    <a:lstStyle/>
                    <a:p>
                      <a:pPr algn="r"/>
                      <a:r>
                        <a:rPr lang="en-GB" sz="1800" dirty="0">
                          <a:latin typeface="Arial" panose="020B0604020202020204" pitchFamily="34" charset="0"/>
                          <a:cs typeface="Arial" panose="020B0604020202020204" pitchFamily="34" charset="0"/>
                        </a:rPr>
                        <a:t>435.000</a:t>
                      </a:r>
                    </a:p>
                  </a:txBody>
                  <a:tcPr/>
                </a:tc>
                <a:tc>
                  <a:txBody>
                    <a:bodyPr/>
                    <a:lstStyle/>
                    <a:p>
                      <a:pPr algn="r"/>
                      <a:r>
                        <a:rPr lang="en-GB" sz="1800" dirty="0">
                          <a:latin typeface="Arial" panose="020B0604020202020204" pitchFamily="34" charset="0"/>
                          <a:cs typeface="Arial" panose="020B0604020202020204" pitchFamily="34" charset="0"/>
                        </a:rPr>
                        <a:t>1.770.000</a:t>
                      </a:r>
                    </a:p>
                  </a:txBody>
                  <a:tcPr/>
                </a:tc>
                <a:extLst>
                  <a:ext uri="{0D108BD9-81ED-4DB2-BD59-A6C34878D82A}">
                    <a16:rowId xmlns:a16="http://schemas.microsoft.com/office/drawing/2014/main" val="854906"/>
                  </a:ext>
                </a:extLst>
              </a:tr>
            </a:tbl>
          </a:graphicData>
        </a:graphic>
      </p:graphicFrame>
      <p:sp>
        <p:nvSpPr>
          <p:cNvPr id="3" name="TextBox 2">
            <a:extLst>
              <a:ext uri="{FF2B5EF4-FFF2-40B4-BE49-F238E27FC236}">
                <a16:creationId xmlns:a16="http://schemas.microsoft.com/office/drawing/2014/main" id="{9EC7E6E3-A6F5-48CC-A1F5-DFB378F094B2}"/>
              </a:ext>
            </a:extLst>
          </p:cNvPr>
          <p:cNvSpPr txBox="1"/>
          <p:nvPr/>
        </p:nvSpPr>
        <p:spPr>
          <a:xfrm>
            <a:off x="460145" y="243840"/>
            <a:ext cx="7982815" cy="523220"/>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INCOME STATEMENT FOR THREE YEARS</a:t>
            </a:r>
          </a:p>
        </p:txBody>
      </p:sp>
    </p:spTree>
    <p:extLst>
      <p:ext uri="{BB962C8B-B14F-4D97-AF65-F5344CB8AC3E}">
        <p14:creationId xmlns:p14="http://schemas.microsoft.com/office/powerpoint/2010/main" val="32666017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3058" y="308519"/>
            <a:ext cx="10515600" cy="1325563"/>
          </a:xfrm>
        </p:spPr>
        <p:txBody>
          <a:bodyPr>
            <a:normAutofit fontScale="90000"/>
          </a:bodyPr>
          <a:lstStyle/>
          <a:p>
            <a:pPr algn="ctr"/>
            <a:r>
              <a:rPr lang="en-US" sz="4700" b="1" dirty="0">
                <a:latin typeface="Arial" panose="020B0604020202020204" pitchFamily="34" charset="0"/>
                <a:cs typeface="Arial" panose="020B0604020202020204" pitchFamily="34" charset="0"/>
              </a:rPr>
              <a:t>Conclusion</a:t>
            </a:r>
            <a:br>
              <a:rPr lang="en-US" dirty="0">
                <a:latin typeface="Arial Black" panose="020B0A04020102020204" pitchFamily="34" charset="0"/>
              </a:rPr>
            </a:br>
            <a:br>
              <a:rPr lang="en-US" dirty="0">
                <a:latin typeface="Arial Black" panose="020B0A04020102020204" pitchFamily="34" charset="0"/>
              </a:rPr>
            </a:br>
            <a:endParaRPr lang="en-US" dirty="0">
              <a:latin typeface="Arial Black" panose="020B0A04020102020204" pitchFamily="34" charset="0"/>
            </a:endParaRPr>
          </a:p>
        </p:txBody>
      </p:sp>
      <p:sp>
        <p:nvSpPr>
          <p:cNvPr id="3" name="Content Placeholder 2"/>
          <p:cNvSpPr>
            <a:spLocks noGrp="1"/>
          </p:cNvSpPr>
          <p:nvPr>
            <p:ph idx="1"/>
          </p:nvPr>
        </p:nvSpPr>
        <p:spPr>
          <a:xfrm>
            <a:off x="0" y="1391829"/>
            <a:ext cx="9775371" cy="5386252"/>
          </a:xfrm>
        </p:spPr>
        <p:txBody>
          <a:bodyPr>
            <a:normAutofit/>
          </a:bodyPr>
          <a:lstStyle/>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Nap Bar is a white-glove, health and wellness experience in Southampton, United Kingdom that helps people gently fall asleep and wake up refreshed.</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We have a qualified and experienced managerial team to help us to take our business to our goal. We have also taken some innovative and effective marketing plan.</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We think that our business plan is a better one for investing and we also think that our business plan is a realistic one and it has a potentiality of sustainable growth.</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509343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1392" y="0"/>
            <a:ext cx="8596668" cy="1320800"/>
          </a:xfrm>
        </p:spPr>
        <p:txBody>
          <a:bodyPr/>
          <a:lstStyle/>
          <a:p>
            <a:r>
              <a:rPr lang="en-US" dirty="0">
                <a:latin typeface="Arial" panose="020B0604020202020204" pitchFamily="34" charset="0"/>
                <a:cs typeface="Arial" panose="020B0604020202020204" pitchFamily="34" charset="0"/>
              </a:rPr>
              <a:t>References</a:t>
            </a:r>
          </a:p>
        </p:txBody>
      </p:sp>
      <p:sp>
        <p:nvSpPr>
          <p:cNvPr id="3" name="Content Placeholder 2"/>
          <p:cNvSpPr>
            <a:spLocks noGrp="1"/>
          </p:cNvSpPr>
          <p:nvPr>
            <p:ph idx="1"/>
          </p:nvPr>
        </p:nvSpPr>
        <p:spPr>
          <a:xfrm>
            <a:off x="228600" y="745470"/>
            <a:ext cx="9677400" cy="5198130"/>
          </a:xfrm>
        </p:spPr>
        <p:txBody>
          <a:bodyPr>
            <a:noAutofit/>
          </a:bodyPr>
          <a:lstStyle/>
          <a:p>
            <a:pPr>
              <a:lnSpc>
                <a:spcPct val="150000"/>
              </a:lnSpc>
            </a:pPr>
            <a:r>
              <a:rPr lang="en-US" sz="1100" dirty="0">
                <a:latin typeface="Times New Roman" panose="02020603050405020304" pitchFamily="18" charset="0"/>
                <a:cs typeface="Times New Roman" panose="02020603050405020304" pitchFamily="18" charset="0"/>
              </a:rPr>
              <a:t>(2022) </a:t>
            </a:r>
            <a:r>
              <a:rPr lang="en-US" sz="1100" i="1" dirty="0">
                <a:latin typeface="Times New Roman" panose="02020603050405020304" pitchFamily="18" charset="0"/>
                <a:cs typeface="Times New Roman" panose="02020603050405020304" pitchFamily="18" charset="0"/>
              </a:rPr>
              <a:t>Scitepress.org</a:t>
            </a:r>
            <a:r>
              <a:rPr lang="en-US" sz="1100" dirty="0">
                <a:latin typeface="Times New Roman" panose="02020603050405020304" pitchFamily="18" charset="0"/>
                <a:cs typeface="Times New Roman" panose="02020603050405020304" pitchFamily="18" charset="0"/>
              </a:rPr>
              <a:t>. Available at: https://www.scitepress.org/Papers/2015/53375/53375.pdf (Accessed: 1 March 2022).</a:t>
            </a:r>
          </a:p>
          <a:p>
            <a:pPr>
              <a:lnSpc>
                <a:spcPct val="150000"/>
              </a:lnSpc>
            </a:pPr>
            <a:r>
              <a:rPr lang="en-US" sz="1100" i="1" dirty="0">
                <a:latin typeface="Times New Roman" panose="02020603050405020304" pitchFamily="18" charset="0"/>
                <a:cs typeface="Times New Roman" panose="02020603050405020304" pitchFamily="18" charset="0"/>
              </a:rPr>
              <a:t>SAGE Business Cases - Sleep Cafés: Nap and Go</a:t>
            </a:r>
            <a:r>
              <a:rPr lang="en-US" sz="1100" dirty="0">
                <a:latin typeface="Times New Roman" panose="02020603050405020304" pitchFamily="18" charset="0"/>
                <a:cs typeface="Times New Roman" panose="02020603050405020304" pitchFamily="18" charset="0"/>
              </a:rPr>
              <a:t> (2020). Available at: https://sk.sagepub.com/cases/sleep-cafes-nap-and-go (Accessed: 1 March 2022).</a:t>
            </a:r>
          </a:p>
          <a:p>
            <a:pPr>
              <a:lnSpc>
                <a:spcPct val="150000"/>
              </a:lnSpc>
            </a:pPr>
            <a:r>
              <a:rPr lang="en-US" sz="1100" dirty="0" err="1"/>
              <a:t>Ulubeyli</a:t>
            </a:r>
            <a:r>
              <a:rPr lang="en-US" sz="1100" dirty="0"/>
              <a:t>, S. and </a:t>
            </a:r>
            <a:r>
              <a:rPr lang="en-US" sz="1100" dirty="0" err="1"/>
              <a:t>Kazanci</a:t>
            </a:r>
            <a:r>
              <a:rPr lang="en-US" sz="1100" dirty="0"/>
              <a:t>, O. (2018) "Holistic sustainability assessment of green building industry in Turkey", </a:t>
            </a:r>
            <a:r>
              <a:rPr lang="en-US" sz="1100" i="1" dirty="0"/>
              <a:t>Journal of Cleaner Production</a:t>
            </a:r>
            <a:r>
              <a:rPr lang="en-US" sz="1100" dirty="0"/>
              <a:t>, 202, pp. 197-212. </a:t>
            </a:r>
            <a:r>
              <a:rPr lang="en-US" sz="1100" dirty="0" err="1"/>
              <a:t>doi</a:t>
            </a:r>
            <a:r>
              <a:rPr lang="en-US" sz="1100" dirty="0"/>
              <a:t>: 10.1016/j.jclepro.2018.08.111.</a:t>
            </a:r>
          </a:p>
          <a:p>
            <a:pPr>
              <a:lnSpc>
                <a:spcPct val="150000"/>
              </a:lnSpc>
            </a:pPr>
            <a:r>
              <a:rPr lang="en-US" sz="1100" i="1" dirty="0" err="1"/>
              <a:t>STEPE�Social</a:t>
            </a:r>
            <a:r>
              <a:rPr lang="en-US" sz="1100" i="1" dirty="0"/>
              <a:t>, Technical, Economic, Political and Ecological Factor Model</a:t>
            </a:r>
            <a:r>
              <a:rPr lang="en-US" sz="1100" dirty="0"/>
              <a:t> (2022). Available at: https://pages.gseis.ucla.edu/faculty/richardson/STEPE.htm (Accessed: 1 March 2022).</a:t>
            </a:r>
          </a:p>
          <a:p>
            <a:pPr>
              <a:lnSpc>
                <a:spcPct val="150000"/>
              </a:lnSpc>
            </a:pPr>
            <a:r>
              <a:rPr lang="en-US" sz="1100" dirty="0"/>
              <a:t>Islam, F. and </a:t>
            </a:r>
            <a:r>
              <a:rPr lang="en-US" sz="1100" dirty="0" err="1"/>
              <a:t>Mamun</a:t>
            </a:r>
            <a:r>
              <a:rPr lang="en-US" sz="1100" dirty="0"/>
              <a:t>, K. (2017) "Possibilities and Challenges of Implementing Renewable Energy in the Light of PESTLE &amp; SWOT Analyses for Island Countries", </a:t>
            </a:r>
            <a:r>
              <a:rPr lang="en-US" sz="1100" i="1" dirty="0"/>
              <a:t>Smart Energy Grid Design for Island Countries</a:t>
            </a:r>
            <a:r>
              <a:rPr lang="en-US" sz="1100" dirty="0"/>
              <a:t>, pp. 1-19. </a:t>
            </a:r>
            <a:r>
              <a:rPr lang="en-US" sz="1100" dirty="0" err="1"/>
              <a:t>doi</a:t>
            </a:r>
            <a:r>
              <a:rPr lang="en-US" sz="1100" dirty="0"/>
              <a:t>: 10.1007/978-3-319-50197-0_1.</a:t>
            </a:r>
          </a:p>
          <a:p>
            <a:pPr>
              <a:lnSpc>
                <a:spcPct val="150000"/>
              </a:lnSpc>
            </a:pPr>
            <a:r>
              <a:rPr lang="en-US" sz="1100" i="1" dirty="0"/>
              <a:t>The impact of political, economic, socio-cultural, environmental and other external influences | Health Knowledge</a:t>
            </a:r>
            <a:r>
              <a:rPr lang="en-US" sz="1100" dirty="0"/>
              <a:t> (2022). Available at: https://www.healthknowledge.org.uk/public-health-textbook/organisation-management/5b-understanding-ofs/assessing-impact-external-influences (Accessed: 1 March 2022).</a:t>
            </a:r>
          </a:p>
          <a:p>
            <a:pPr>
              <a:lnSpc>
                <a:spcPct val="150000"/>
              </a:lnSpc>
            </a:pPr>
            <a:r>
              <a:rPr lang="en-US" sz="1100" i="1" dirty="0"/>
              <a:t>Marketing Theories – PESTEL Analysis</a:t>
            </a:r>
            <a:r>
              <a:rPr lang="en-US" sz="1100" dirty="0"/>
              <a:t> (2022). Available at: https://www.professionalacademy.com/blogs/marketing-theories-pestel-analysis/ (Accessed: 1 March 2022).</a:t>
            </a:r>
          </a:p>
          <a:p>
            <a:pPr>
              <a:lnSpc>
                <a:spcPct val="150000"/>
              </a:lnSpc>
            </a:pPr>
            <a:r>
              <a:rPr lang="en-US" sz="1100" i="1" dirty="0"/>
              <a:t>PESTLE Analysis: How to Use The #1 Macro Analysis Framework</a:t>
            </a:r>
            <a:r>
              <a:rPr lang="en-US" sz="1100" dirty="0"/>
              <a:t> (2021). Available at: https://www.thepowermba.com/en/blog/pestle-analysis (Accessed: 1 March 2022).</a:t>
            </a:r>
          </a:p>
          <a:p>
            <a:pPr>
              <a:lnSpc>
                <a:spcPct val="150000"/>
              </a:lnSpc>
            </a:pPr>
            <a:r>
              <a:rPr lang="en-US" sz="1200" dirty="0" err="1"/>
              <a:t>Jurevicius</a:t>
            </a:r>
            <a:r>
              <a:rPr lang="en-US" sz="1200" dirty="0"/>
              <a:t>, O. (2021) </a:t>
            </a:r>
            <a:r>
              <a:rPr lang="en-US" sz="1200" i="1" dirty="0"/>
              <a:t>PEST &amp; PESTEL Analysis: The Ultimate Guide - SM Insight</a:t>
            </a:r>
            <a:r>
              <a:rPr lang="en-US" sz="1200" dirty="0"/>
              <a:t>, </a:t>
            </a:r>
            <a:r>
              <a:rPr lang="en-US" sz="1200" i="1" dirty="0"/>
              <a:t>Strategic Management Insight</a:t>
            </a:r>
            <a:r>
              <a:rPr lang="en-US" sz="1200" dirty="0"/>
              <a:t>. Available at: https://strategicmanagementinsight.com/tools/pest-pestel-analysis/ (Accessed: 1 March 2022).</a:t>
            </a:r>
          </a:p>
        </p:txBody>
      </p:sp>
    </p:spTree>
    <p:extLst>
      <p:ext uri="{BB962C8B-B14F-4D97-AF65-F5344CB8AC3E}">
        <p14:creationId xmlns:p14="http://schemas.microsoft.com/office/powerpoint/2010/main" val="18350279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5bb92d7c220000bb01dd9449.jpeg">
            <a:hlinkClick r:id="rId2"/>
          </p:cNvPr>
          <p:cNvPicPr>
            <a:picLocks noGrp="1" noChangeAspect="1"/>
          </p:cNvPicPr>
          <p:nvPr>
            <p:ph idx="1"/>
          </p:nvPr>
        </p:nvPicPr>
        <p:blipFill>
          <a:blip r:embed="rId3"/>
          <a:stretch>
            <a:fillRect/>
          </a:stretch>
        </p:blipFill>
        <p:spPr>
          <a:xfrm>
            <a:off x="2586038" y="2655094"/>
            <a:ext cx="5981700" cy="29908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1342</TotalTime>
  <Words>1591</Words>
  <Application>Microsoft Office PowerPoint</Application>
  <PresentationFormat>Widescreen</PresentationFormat>
  <Paragraphs>244</Paragraphs>
  <Slides>21</Slides>
  <Notes>3</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Ion</vt:lpstr>
      <vt:lpstr>BMSW4006 GROUP E</vt:lpstr>
      <vt:lpstr> Nap Bar -Sleep Better, Work Better </vt:lpstr>
      <vt:lpstr>Executive Summary</vt:lpstr>
      <vt:lpstr>Company Overview</vt:lpstr>
      <vt:lpstr>PowerPoint Presentation</vt:lpstr>
      <vt:lpstr>SWOT Analysis</vt:lpstr>
      <vt:lpstr>SWOT Analysis</vt:lpstr>
      <vt:lpstr>Management Team </vt:lpstr>
      <vt:lpstr>Product/Service Description  </vt:lpstr>
      <vt:lpstr>PowerPoint Presentation</vt:lpstr>
      <vt:lpstr>Industry Analysis </vt:lpstr>
      <vt:lpstr>PESTEL</vt:lpstr>
      <vt:lpstr>Market Segmentation </vt:lpstr>
      <vt:lpstr>Market Positioning</vt:lpstr>
      <vt:lpstr>MARKETING PLAN </vt:lpstr>
      <vt:lpstr>Operational Plan</vt:lpstr>
      <vt:lpstr>Cash Flow </vt:lpstr>
      <vt:lpstr>PowerPoint Presentation</vt:lpstr>
      <vt:lpstr>Conclusion  </vt:lpstr>
      <vt:lpstr>References</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Nap Bar BD -Sleep Better, Work Better</dc:title>
  <dc:subject/>
  <dc:creator/>
  <cp:keywords/>
  <dc:description/>
  <cp:lastModifiedBy>Razvan Trufia</cp:lastModifiedBy>
  <cp:revision>66</cp:revision>
  <dcterms:created xsi:type="dcterms:W3CDTF">2019-07-08T06:17:56Z</dcterms:created>
  <dcterms:modified xsi:type="dcterms:W3CDTF">2022-03-24T15:01:48Z</dcterms:modified>
  <cp:category/>
</cp:coreProperties>
</file>