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89" r:id="rId6"/>
    <p:sldId id="257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290" r:id="rId17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91" autoAdjust="0"/>
    <p:restoredTop sz="94720"/>
  </p:normalViewPr>
  <p:slideViewPr>
    <p:cSldViewPr>
      <p:cViewPr varScale="1">
        <p:scale>
          <a:sx n="106" d="100"/>
          <a:sy n="106" d="100"/>
        </p:scale>
        <p:origin x="165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67E14-7496-4FF9-B1E0-7ED2C02393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202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personal-statement-examples" TargetMode="External"/><Relationship Id="rId2" Type="http://schemas.openxmlformats.org/officeDocument/2006/relationships/hyperlink" Target="https://uk.indeed.com/career-advice/cvs-cover-letters/simple-job-application-lett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deed.com/career-advice/cvs-cover-letters/stand-out-cv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what-communication-effectiveness" TargetMode="External"/><Relationship Id="rId2" Type="http://schemas.openxmlformats.org/officeDocument/2006/relationships/hyperlink" Target="https://uk.indeed.com/career-advice/career-development/advantages-of-working-in-a-tea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vs-cover-letters/achievements-on-cv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vs-cover-letters/how-to-write-a-supporting-state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992888" cy="24781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</a:t>
            </a:r>
            <a:r>
              <a:rPr lang="en-GB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HSc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LCHS4009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a supporting statement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4470F-634F-C5BA-F3CD-37840E261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76D34-A59A-6A4F-16BD-56DB45D4F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40" y="1417638"/>
            <a:ext cx="8387732" cy="4099594"/>
          </a:xfrm>
        </p:spPr>
        <p:txBody>
          <a:bodyPr>
            <a:normAutofit/>
          </a:bodyPr>
          <a:lstStyle/>
          <a:p>
            <a:r>
              <a:rPr lang="en-GB" dirty="0"/>
              <a:t>To understand the importance of a supporting statement </a:t>
            </a:r>
          </a:p>
          <a:p>
            <a:endParaRPr lang="en-GB" dirty="0"/>
          </a:p>
          <a:p>
            <a:r>
              <a:rPr lang="en-GB" dirty="0"/>
              <a:t>To know how to write a good supporting statement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26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is a supporting statement?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8003232" cy="395557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supporting statement is the part of your 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job application</a:t>
            </a:r>
            <a:r>
              <a:rPr lang="en-GB" dirty="0"/>
              <a:t> where you can give evidence of how you meet specific job criteria.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Your supporting statement can also be a 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professional summary</a:t>
            </a:r>
            <a:r>
              <a:rPr lang="en-GB" dirty="0"/>
              <a:t> and aims to demonstrate how your skills and qualifications fulfil the job requirements.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Many employers spend only seconds scanning CVs, so writing a strong supporting statement is essential for </a:t>
            </a: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distinguishing yourself from other candidates</a:t>
            </a:r>
            <a:r>
              <a:rPr lang="en-GB" dirty="0"/>
              <a:t> (Indeed, 2024)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61BE2-59AB-841B-5471-CBF1DB85E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850106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Writing a supporting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CB78F-4C64-899C-7A09-2DF89D431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When writing your statement, it is important to: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keywords from the job description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Describe how your qualifications fulfil the job requirements.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examples of past success in similar roles.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Show how you can contribute to the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723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C411-49D3-AD9C-08CA-54B9D0671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supporting statement?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1928D-6410-8210-CC35-0D13615BE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752528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Follow these </a:t>
            </a:r>
            <a:r>
              <a:rPr lang="en-GB" i="0" u="sng" dirty="0">
                <a:solidFill>
                  <a:srgbClr val="2D2D2D"/>
                </a:solidFill>
                <a:effectLst/>
                <a:latin typeface="Indeed Sans"/>
              </a:rPr>
              <a:t>steps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to learn how to write a supporting statement: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1. Review the job description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Review the job description and highlight the keywords and phrases used by employers.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Incorporate these keywords into your supporting statement to clearly demonstrate how your skills and experience meet the role's requirements and contribute to the organisation's success (Indeed, 2024)</a:t>
            </a:r>
          </a:p>
        </p:txBody>
      </p:sp>
    </p:spTree>
    <p:extLst>
      <p:ext uri="{BB962C8B-B14F-4D97-AF65-F5344CB8AC3E}">
        <p14:creationId xmlns:p14="http://schemas.microsoft.com/office/powerpoint/2010/main" val="4169942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D135D-DE38-7ED4-D440-B9B5747C2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just"/>
            <a:r>
              <a:rPr lang="en-GB" sz="3200" b="1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supporting statement?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4AA07-2273-2E20-17B4-1AFE02432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2. Include relevant skills and qualifications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After reviewing the job description, use your statement to highlight how your skills and qualifications fulfil the specific requirements.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Use keywords and phrases from the job details to describe your experience in the career field, so employers understand how your expertise relates to the job criteria.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For instance, if an employer requires a specific degree and your credentials fulfil this requirement, share this information in your supporting statement (Indeed, 2024).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891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E4FC4-A9A4-D0DE-0A7E-43FCA7E6E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supporting statement?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4C932-56FD-70C8-D788-2DBD01804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3. Give examples of your success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Consider one or two examples of how you succeeded in past roles.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Examples that demonstrate your experience and skills that relate directly to the job can give employers better insight into how you can achieve similar success for their team or department.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When highlighting achievements, be sure to consider examples </a:t>
            </a:r>
            <a:r>
              <a:rPr lang="en-GB" b="0" i="0" dirty="0">
                <a:effectLst/>
                <a:latin typeface="Indeed Sans"/>
              </a:rPr>
              <a:t>that show organisational, interpersonal and </a:t>
            </a:r>
            <a:r>
              <a:rPr lang="en-GB" b="0" i="0" strike="noStrike" dirty="0">
                <a:effectLst/>
                <a:latin typeface="Indeed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teamwork</a:t>
            </a:r>
            <a:r>
              <a:rPr lang="en-GB" b="0" i="0" dirty="0">
                <a:effectLst/>
                <a:latin typeface="Indeed Sans"/>
              </a:rPr>
              <a:t> skills, along with your ability to </a:t>
            </a:r>
            <a:r>
              <a:rPr lang="en-GB" b="0" i="0" strike="noStrike" dirty="0">
                <a:effectLst/>
                <a:latin typeface="Indeed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communicate effectively</a:t>
            </a:r>
            <a:r>
              <a:rPr lang="en-GB" strike="noStrike" dirty="0">
                <a:latin typeface="Indeed Sans"/>
              </a:rPr>
              <a:t> (Indeed, 2024).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607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A612C-E3CC-05B6-784E-4CBA6FCAA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supporting statement?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F3082-A42E-7A87-53E1-DDC458CD8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4. Keep your supporting statement brief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Use up to three sentences for your statement to keep your details brief and easy to read.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This helps gain employers' attention quickly when they scan your application, increasing the chances they review your CV further and contact you for an interview.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Include your most relevant traits that fulfil the requirements in your first sentence, with an example of a related achievement in the second sentence.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In your last sentence, describe how you plan to contribute to similar success for the organisation to which you're applying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457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7463F-E134-DEDE-4052-76704FD85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supporting statement?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2CCE0-3365-D34F-9292-5C417309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5. Format your statement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Follow a format that is appropriate to the document.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For example, a supporting statement on a CV is often only two to three sentences in length, whereas a supporting statement in a cover letter can be up to four or five sentences.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The most important factor to consider when formatting your statement is including relevant details that employers can see right away.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Place your statement at the top of your application or CV and as the first paragraph in a cover letter.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119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DE12B-1185-3198-86C9-B4DC4DB16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sz="3200" b="1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supporting statement?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21064-B7E3-6CF4-2152-F85116D6F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6. Proofread your statement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When you complete your supporting statement, ensure it's free from spelling and grammatical errors.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When applying to multiple jobs, tailor each supporting statement to match the specific requirements for each position to which you apply.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This ensures you highlight relevant skills and qualifications with each application.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850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7720A-B035-894A-6D48-336807F64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200" b="1" i="0" dirty="0">
                <a:solidFill>
                  <a:srgbClr val="2D2D2D"/>
                </a:solidFill>
                <a:effectLst/>
                <a:latin typeface="Indeed Sans"/>
              </a:rPr>
              <a:t>Tips for writing your supporting statement</a:t>
            </a:r>
            <a:br>
              <a:rPr lang="en-GB" sz="3200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9B08-8C78-F07B-5614-9DE924AAF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Make your statements </a:t>
            </a:r>
            <a:r>
              <a:rPr lang="en-GB" b="0" i="0" u="sng" dirty="0">
                <a:solidFill>
                  <a:srgbClr val="2D2D2D"/>
                </a:solidFill>
                <a:effectLst/>
                <a:latin typeface="Indeed Sans"/>
              </a:rPr>
              <a:t>specific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 to each job application you submit so employers understand how you can benefit their organisations.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Use the </a:t>
            </a:r>
            <a:r>
              <a:rPr lang="en-GB" b="0" i="0" u="sng" dirty="0">
                <a:solidFill>
                  <a:srgbClr val="2D2D2D"/>
                </a:solidFill>
                <a:effectLst/>
                <a:latin typeface="Indeed Sans"/>
              </a:rPr>
              <a:t>company's name 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whenever applicable in your statement to help build rapport.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strike="noStrike" dirty="0">
                <a:effectLst/>
                <a:latin typeface="Indeed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Give specific examples of your achievements</a:t>
            </a:r>
            <a:r>
              <a:rPr lang="en-GB" b="0" i="0" dirty="0">
                <a:effectLst/>
                <a:latin typeface="Indeed Sans"/>
              </a:rPr>
              <a:t> 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to better show what you accomplished, such as percentages, amounts or numbers.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Reiterate how you </a:t>
            </a:r>
            <a:r>
              <a:rPr lang="en-GB" b="0" i="0" u="sng" dirty="0">
                <a:solidFill>
                  <a:srgbClr val="2D2D2D"/>
                </a:solidFill>
                <a:effectLst/>
                <a:latin typeface="Indeed Sans"/>
              </a:rPr>
              <a:t>plan to help the employer</a:t>
            </a: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, so they understand your motivation to achieve results.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2D2D"/>
                </a:solidFill>
                <a:effectLst/>
                <a:latin typeface="Indeed Sans"/>
              </a:rPr>
              <a:t>Show what you understand about the organisation by mentioning a challenge or current project you are </a:t>
            </a:r>
            <a:r>
              <a:rPr lang="en-GB" b="0" i="0" u="sng" dirty="0">
                <a:solidFill>
                  <a:srgbClr val="2D2D2D"/>
                </a:solidFill>
                <a:effectLst/>
                <a:latin typeface="Indeed Sans"/>
              </a:rPr>
              <a:t>excited to contribute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871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1D342-6976-B540-8193-F03FD3560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CB066-BEF3-085C-E0C7-FB7535C76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supporting statement considering the position you have discussed in </a:t>
            </a:r>
            <a:r>
              <a:rPr lang="en-GB"/>
              <a:t>your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701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3E6A2-4F3A-A997-B095-92690D42B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E3210-960D-9E79-6B8B-B94EC164B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4248473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Indeed (2024) </a:t>
            </a:r>
            <a:r>
              <a:rPr lang="en-GB" sz="2400" i="1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Writing a supporting statement when applying to a job </a:t>
            </a:r>
            <a:r>
              <a:rPr lang="en-GB" sz="240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https://uk.indeed.com/career-advice/cvs-cover-letters/how-to-write-a-supporting-statement</a:t>
            </a:r>
            <a:r>
              <a:rPr lang="en-GB" sz="240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20 November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2667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52</TotalTime>
  <Words>837</Words>
  <Application>Microsoft Office PowerPoint</Application>
  <PresentationFormat>On-screen Show (4:3)</PresentationFormat>
  <Paragraphs>58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Indeed Sans</vt:lpstr>
      <vt:lpstr>Myriad Pro</vt:lpstr>
      <vt:lpstr>Arial</vt:lpstr>
      <vt:lpstr>Calibri</vt:lpstr>
      <vt:lpstr>Wingdings</vt:lpstr>
      <vt:lpstr>20140311PresentationUWTSDTemplate</vt:lpstr>
      <vt:lpstr>Professional Career Development within HSc LCHS4009   Week 8 Writing a supporting statement</vt:lpstr>
      <vt:lpstr>Aims </vt:lpstr>
      <vt:lpstr>What is a supporting statement?</vt:lpstr>
      <vt:lpstr>Writing a supporting statement</vt:lpstr>
      <vt:lpstr>How to write a supporting statement?</vt:lpstr>
      <vt:lpstr>How to write a supporting statement?</vt:lpstr>
      <vt:lpstr>How to write a supporting statement?</vt:lpstr>
      <vt:lpstr>How to write a supporting statement?</vt:lpstr>
      <vt:lpstr>How to write a supporting statement?</vt:lpstr>
      <vt:lpstr>How to write a supporting statement?</vt:lpstr>
      <vt:lpstr>Tips for writing your supporting statement </vt:lpstr>
      <vt:lpstr>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Lizeta Demetriou</dc:creator>
  <cp:lastModifiedBy>Anita Nan</cp:lastModifiedBy>
  <cp:revision>56</cp:revision>
  <cp:lastPrinted>2020-02-24T10:36:46Z</cp:lastPrinted>
  <dcterms:created xsi:type="dcterms:W3CDTF">2015-04-14T15:21:28Z</dcterms:created>
  <dcterms:modified xsi:type="dcterms:W3CDTF">2024-11-20T15:04:49Z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SIP_Label_b7bd5f66-aa78-43c9-ba93-141663265572_Enabled">
    <vt:lpwstr>true</vt:lpwstr>
  </property>
  <property fmtid="{D5CDD505-2E9C-101B-9397-08002B2CF9AE}" pid="4" name="MSIP_Label_b7bd5f66-aa78-43c9-ba93-141663265572_SetDate">
    <vt:lpwstr>2024-05-21T13:22:13Z</vt:lpwstr>
  </property>
  <property fmtid="{D5CDD505-2E9C-101B-9397-08002B2CF9AE}" pid="5" name="MSIP_Label_b7bd5f66-aa78-43c9-ba93-141663265572_Method">
    <vt:lpwstr>Privileged</vt:lpwstr>
  </property>
  <property fmtid="{D5CDD505-2E9C-101B-9397-08002B2CF9AE}" pid="6" name="MSIP_Label_b7bd5f66-aa78-43c9-ba93-141663265572_Name">
    <vt:lpwstr>Restricted</vt:lpwstr>
  </property>
  <property fmtid="{D5CDD505-2E9C-101B-9397-08002B2CF9AE}" pid="7" name="MSIP_Label_b7bd5f66-aa78-43c9-ba93-141663265572_SiteId">
    <vt:lpwstr>057daf85-b1d5-44cd-ab7b-0a4ce1b29eae</vt:lpwstr>
  </property>
  <property fmtid="{D5CDD505-2E9C-101B-9397-08002B2CF9AE}" pid="8" name="MSIP_Label_b7bd5f66-aa78-43c9-ba93-141663265572_ActionId">
    <vt:lpwstr>9d730027-a285-4717-80c5-0c74dd0c30fd</vt:lpwstr>
  </property>
  <property fmtid="{D5CDD505-2E9C-101B-9397-08002B2CF9AE}" pid="9" name="MSIP_Label_b7bd5f66-aa78-43c9-ba93-141663265572_ContentBits">
    <vt:lpwstr>0</vt:lpwstr>
  </property>
</Properties>
</file>