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9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85" r:id="rId19"/>
    <p:sldId id="287" r:id="rId20"/>
    <p:sldId id="286" r:id="rId21"/>
    <p:sldId id="275" r:id="rId22"/>
    <p:sldId id="276" r:id="rId23"/>
    <p:sldId id="284" r:id="rId24"/>
    <p:sldId id="281" r:id="rId25"/>
    <p:sldId id="277" r:id="rId26"/>
    <p:sldId id="278" r:id="rId27"/>
    <p:sldId id="279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09"/>
    <p:restoredTop sz="81671"/>
  </p:normalViewPr>
  <p:slideViewPr>
    <p:cSldViewPr snapToGrid="0" snapToObjects="1">
      <p:cViewPr varScale="1">
        <p:scale>
          <a:sx n="73" d="100"/>
          <a:sy n="73" d="100"/>
        </p:scale>
        <p:origin x="39" y="1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B49D5C2-672F-4C80-A4F9-637ACA390BA6}" type="slidenum">
              <a:rPr lang="en-GB" altLang="en-US">
                <a:latin typeface="Calibri" panose="020F0502020204030204" pitchFamily="34" charset="0"/>
              </a:rPr>
              <a:pPr/>
              <a:t>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892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5A2EB4F-872B-4B1E-9782-CB5217ECD0BA}" type="slidenum">
              <a:rPr lang="en-GB" altLang="en-US">
                <a:latin typeface="Calibri" panose="020F0502020204030204" pitchFamily="34" charset="0"/>
              </a:rPr>
              <a:pPr/>
              <a:t>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769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C8F70D-7837-4921-AB19-0F4093DE4ABE}" type="slidenum">
              <a:rPr lang="en-GB" altLang="en-US">
                <a:latin typeface="Calibri" panose="020F0502020204030204" pitchFamily="34" charset="0"/>
              </a:rPr>
              <a:pPr/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84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0E8AC2E-F080-4A6A-B428-8E196CB7FAA9}" type="slidenum">
              <a:rPr lang="en-GB" altLang="en-US">
                <a:latin typeface="Calibri" panose="020F0502020204030204" pitchFamily="34" charset="0"/>
              </a:rPr>
              <a:pPr/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292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8F3BB74-F669-45DC-96A1-A3BF9FE4E527}" type="slidenum">
              <a:rPr lang="en-GB" altLang="en-US" sz="1200">
                <a:latin typeface="Calibri" panose="020F0502020204030204" pitchFamily="34" charset="0"/>
              </a:rPr>
              <a:pPr/>
              <a:t>7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038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96F75FC-DC23-41CB-B7D2-457FF5A00C3F}" type="slidenum">
              <a:rPr lang="en-GB" altLang="en-US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664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sz="1200" dirty="0" smtClean="0">
                <a:ea typeface="ＭＳ Ｐゴシック" panose="020B0600070205080204" pitchFamily="34" charset="-128"/>
              </a:rPr>
              <a:t>Are there any common areas?</a:t>
            </a:r>
          </a:p>
          <a:p>
            <a:pPr eaLnBrk="1" hangingPunct="1"/>
            <a:r>
              <a:rPr lang="en-GB" altLang="en-US" sz="1200" dirty="0" smtClean="0">
                <a:ea typeface="ＭＳ Ｐゴシック" panose="020B0600070205080204" pitchFamily="34" charset="-128"/>
              </a:rPr>
              <a:t>Why is it important to note misconceptions?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0E8AC2E-F080-4A6A-B428-8E196CB7FAA9}" type="slidenum">
              <a:rPr lang="en-GB" altLang="en-US">
                <a:latin typeface="Calibri" panose="020F0502020204030204" pitchFamily="34" charset="0"/>
              </a:rPr>
              <a:pPr/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143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ea typeface="ＭＳ Ｐゴシック" panose="020B0600070205080204" pitchFamily="34" charset="-128"/>
              </a:rPr>
              <a:t>(discussed by Ryan and Williams, pp.13 – 30, 2007)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548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 smtClean="0">
                <a:ea typeface="ＭＳ Ｐゴシック" panose="020B0600070205080204" pitchFamily="34" charset="-128"/>
              </a:rPr>
              <a:t>(discussed by Ryan and Williams, pp.13 – 30, 2007)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76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8ECE6BF-32B2-4830-951E-380F1F7F3B0D}" type="slidenum">
              <a:rPr lang="en-GB" altLang="en-US" sz="1200">
                <a:latin typeface="Calibri" panose="020F0502020204030204" pitchFamily="34" charset="0"/>
              </a:rPr>
              <a:pPr/>
              <a:t>14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0088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3A51CE8-FFEF-44F4-980C-FC8235DC2363}" type="slidenum">
              <a:rPr lang="en-GB" altLang="en-US" sz="1200">
                <a:latin typeface="Calibri" panose="020F0502020204030204" pitchFamily="34" charset="0"/>
              </a:rPr>
              <a:pPr/>
              <a:t>21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737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82A27D2-A3EB-4BAA-9C3C-3C38029A0CDF}" type="slidenum">
              <a:rPr lang="en-GB" altLang="en-US">
                <a:latin typeface="Calibri" panose="020F0502020204030204" pitchFamily="34" charset="0"/>
              </a:rPr>
              <a:pPr/>
              <a:t>22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061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AAA68DD-382D-4723-A1A9-CE76F1046BC5}" type="slidenum">
              <a:rPr lang="en-GB" altLang="en-US" sz="1200">
                <a:latin typeface="Calibri" panose="020F0502020204030204" pitchFamily="34" charset="0"/>
              </a:rPr>
              <a:pPr/>
              <a:t>23</a:t>
            </a:fld>
            <a:endParaRPr lang="en-GB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3139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 smtClean="0">
                <a:ea typeface="ＭＳ Ｐゴシック" panose="020B0600070205080204" pitchFamily="34" charset="-128"/>
              </a:rPr>
              <a:t>Concept cartoons</a:t>
            </a:r>
          </a:p>
          <a:p>
            <a:pPr eaLnBrk="1" hangingPunct="1"/>
            <a:r>
              <a:rPr lang="en-GB" altLang="en-US" dirty="0" smtClean="0">
                <a:ea typeface="ＭＳ Ｐゴシック" panose="020B0600070205080204" pitchFamily="34" charset="-128"/>
              </a:rPr>
              <a:t>Always/Sometimes/Never statements</a:t>
            </a:r>
          </a:p>
          <a:p>
            <a:pPr eaLnBrk="1" hangingPunct="1"/>
            <a:r>
              <a:rPr lang="en-GB" altLang="en-US" dirty="0" smtClean="0">
                <a:ea typeface="ＭＳ Ｐゴシック" panose="020B0600070205080204" pitchFamily="34" charset="-128"/>
              </a:rPr>
              <a:t>Shared marking of a (fictional) child’s work</a:t>
            </a:r>
          </a:p>
          <a:p>
            <a:pPr eaLnBrk="1" hangingPunct="1"/>
            <a:r>
              <a:rPr lang="en-GB" altLang="en-US" dirty="0" smtClean="0">
                <a:ea typeface="ＭＳ Ｐゴシック" panose="020B0600070205080204" pitchFamily="34" charset="-128"/>
              </a:rPr>
              <a:t>Analysis of child’s work and teacher marking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A10F43D-DD81-4B1B-9152-D4CE902DEC38}" type="slidenum">
              <a:rPr lang="en-GB" altLang="en-US">
                <a:latin typeface="Calibri" panose="020F0502020204030204" pitchFamily="34" charset="0"/>
              </a:rPr>
              <a:pPr/>
              <a:t>26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893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DCCD5C7-E7F8-4736-BBC9-4F9F1A716069}" type="slidenum">
              <a:rPr lang="en-GB" altLang="en-US">
                <a:latin typeface="Calibri" panose="020F0502020204030204" pitchFamily="34" charset="0"/>
              </a:rPr>
              <a:pPr/>
              <a:t>27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760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9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1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1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17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37F843-B249-4065-90A6-3DE2CE409A8B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4BACEC7-4016-4648-8D80-8E78C96E0572}" type="datetime1">
              <a:rPr lang="en-GB" altLang="en-US"/>
              <a:pPr/>
              <a:t>10/03/2019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749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47851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3/10/2019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83486435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654" y="4020065"/>
            <a:ext cx="33775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700" dirty="0" smtClean="0">
                <a:solidFill>
                  <a:schemeClr val="bg1"/>
                </a:solidFill>
              </a:rPr>
              <a:t>M7X02153C, M6X02151C</a:t>
            </a:r>
          </a:p>
          <a:p>
            <a:r>
              <a:rPr lang="en-GB" sz="1700" dirty="0" err="1" smtClean="0">
                <a:solidFill>
                  <a:schemeClr val="bg1"/>
                </a:solidFill>
              </a:rPr>
              <a:t>Mathemateg</a:t>
            </a:r>
            <a:r>
              <a:rPr lang="en-GB" sz="1700" dirty="0" smtClean="0">
                <a:solidFill>
                  <a:schemeClr val="bg1"/>
                </a:solidFill>
              </a:rPr>
              <a:t> 1</a:t>
            </a:r>
          </a:p>
          <a:p>
            <a:pPr>
              <a:defRPr/>
            </a:pPr>
            <a:r>
              <a:rPr lang="cy-GB" altLang="en-US" sz="1700" dirty="0">
                <a:solidFill>
                  <a:schemeClr val="bg1"/>
                </a:solidFill>
                <a:ea typeface="ＭＳ Ｐゴシック" panose="020B0600070205080204" pitchFamily="34" charset="-128"/>
              </a:rPr>
              <a:t>Datblygiad Ysgol a Chynnydd Disgyblion:</a:t>
            </a:r>
          </a:p>
          <a:p>
            <a:pPr>
              <a:defRPr/>
            </a:pPr>
            <a:r>
              <a:rPr lang="cy-GB" altLang="en-US" sz="1700" dirty="0">
                <a:solidFill>
                  <a:schemeClr val="bg1"/>
                </a:solidFill>
                <a:ea typeface="ＭＳ Ｐゴシック" panose="020B0600070205080204" pitchFamily="34" charset="-128"/>
              </a:rPr>
              <a:t>Helpu plant i wneud cynnydd drwy ddeall camsyniadau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87762" y="4020065"/>
            <a:ext cx="2660822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700" dirty="0" smtClean="0">
                <a:solidFill>
                  <a:schemeClr val="bg1"/>
                </a:solidFill>
              </a:rPr>
              <a:t>M7X02153, M6X02151</a:t>
            </a:r>
          </a:p>
          <a:p>
            <a:r>
              <a:rPr lang="en-GB" sz="1700" dirty="0" smtClean="0">
                <a:solidFill>
                  <a:schemeClr val="bg1"/>
                </a:solidFill>
              </a:rPr>
              <a:t>Mathematics 1</a:t>
            </a:r>
          </a:p>
          <a:p>
            <a:r>
              <a:rPr lang="en-GB" sz="1700" dirty="0" smtClean="0">
                <a:solidFill>
                  <a:schemeClr val="bg1"/>
                </a:solidFill>
              </a:rPr>
              <a:t>School Development and Pupil Progress: Helping children make progress through understanding misconceptions </a:t>
            </a:r>
            <a:endParaRPr lang="en-GB" sz="1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759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600891" y="145869"/>
            <a:ext cx="794977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3600" b="1" dirty="0" smtClean="0">
                <a:latin typeface="Calibri" panose="020F0502020204030204" pitchFamily="34" charset="0"/>
              </a:rPr>
              <a:t>Beth </a:t>
            </a:r>
            <a:r>
              <a:rPr lang="en-GB" altLang="en-US" sz="3600" b="1" dirty="0" err="1" smtClean="0">
                <a:latin typeface="Calibri" panose="020F0502020204030204" pitchFamily="34" charset="0"/>
              </a:rPr>
              <a:t>sy’n</a:t>
            </a:r>
            <a:r>
              <a:rPr lang="en-GB" altLang="en-US" sz="3600" b="1" dirty="0" smtClean="0">
                <a:latin typeface="Calibri" panose="020F0502020204030204" pitchFamily="34" charset="0"/>
              </a:rPr>
              <a:t> </a:t>
            </a:r>
            <a:r>
              <a:rPr lang="en-GB" altLang="en-US" sz="3600" b="1" dirty="0" err="1" smtClean="0">
                <a:latin typeface="Calibri" panose="020F0502020204030204" pitchFamily="34" charset="0"/>
              </a:rPr>
              <a:t>digwydd</a:t>
            </a:r>
            <a:r>
              <a:rPr lang="en-GB" altLang="en-US" sz="3600" b="1" dirty="0" smtClean="0">
                <a:latin typeface="Calibri" panose="020F0502020204030204" pitchFamily="34" charset="0"/>
              </a:rPr>
              <a:t>? – What’s going on?</a:t>
            </a:r>
            <a:endParaRPr lang="en-GB" altLang="en-US" sz="3600" b="1" dirty="0">
              <a:latin typeface="Calibri" panose="020F0502020204030204" pitchFamily="34" charset="0"/>
            </a:endParaRPr>
          </a:p>
          <a:p>
            <a:pPr algn="ctr" eaLnBrk="1" hangingPunct="1"/>
            <a:endParaRPr lang="en-GB" altLang="en-US" sz="3600" dirty="0">
              <a:latin typeface="Comic Sans MS" panose="030F0702030302020204" pitchFamily="66" charset="0"/>
            </a:endParaRPr>
          </a:p>
          <a:p>
            <a:pPr algn="ctr" eaLnBrk="1" hangingPunct="1"/>
            <a:endParaRPr lang="en-GB" altLang="en-US" sz="3600" dirty="0">
              <a:latin typeface="Comic Sans MS" panose="030F0702030302020204" pitchFamily="66" charset="0"/>
            </a:endParaRPr>
          </a:p>
        </p:txBody>
      </p:sp>
      <p:pic>
        <p:nvPicPr>
          <p:cNvPr id="7171" name="Picture 1" descr="Tesco value store! by MrsH2007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3" b="9776"/>
          <a:stretch/>
        </p:blipFill>
        <p:spPr bwMode="auto">
          <a:xfrm>
            <a:off x="600891" y="949984"/>
            <a:ext cx="7949773" cy="4503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49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41" y="151583"/>
            <a:ext cx="7964454" cy="543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7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http://images.moneysavingexpert.com/images/tescofigroll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14" y="659674"/>
            <a:ext cx="7791922" cy="4590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650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4263887" y="318952"/>
            <a:ext cx="4846320" cy="5285014"/>
          </a:xfrm>
          <a:prstGeom prst="rect">
            <a:avLst/>
          </a:prstGeom>
        </p:spPr>
        <p:txBody>
          <a:bodyPr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74320">
              <a:buFont typeface="Arial" panose="020B0604020202020204" pitchFamily="34" charset="0"/>
              <a:buNone/>
              <a:defRPr/>
            </a:pPr>
            <a:r>
              <a:rPr lang="en-GB" b="1" dirty="0" smtClean="0"/>
              <a:t>Session Objectives:</a:t>
            </a:r>
          </a:p>
          <a:p>
            <a:pPr indent="-274320">
              <a:defRPr/>
            </a:pPr>
            <a:r>
              <a:rPr lang="en-GB" dirty="0" smtClean="0"/>
              <a:t>To recognise and identify typical mathematical misconceptions in the primary school.</a:t>
            </a:r>
          </a:p>
          <a:p>
            <a:pPr indent="-274320">
              <a:defRPr/>
            </a:pPr>
            <a:r>
              <a:rPr lang="en-GB" dirty="0" smtClean="0"/>
              <a:t>To understand types of misconceptions and why they occur.</a:t>
            </a:r>
          </a:p>
          <a:p>
            <a:pPr indent="-274320">
              <a:defRPr/>
            </a:pPr>
            <a:r>
              <a:rPr lang="en-GB" dirty="0" smtClean="0"/>
              <a:t>To select pedagogic strategies which expose and explore learner  misconceptions.</a:t>
            </a:r>
          </a:p>
          <a:p>
            <a:pPr indent="-274320">
              <a:defRPr/>
            </a:pPr>
            <a:r>
              <a:rPr lang="en-GB" dirty="0" smtClean="0"/>
              <a:t>To be able to employ strategies which encourage learner discussion and discovery in addressing misconceptions.</a:t>
            </a: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79715" y="318952"/>
            <a:ext cx="4184172" cy="3095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sz="2400" b="1" dirty="0" smtClean="0"/>
              <a:t>Amcanion y Sesiwn:</a:t>
            </a:r>
          </a:p>
          <a:p>
            <a:r>
              <a:rPr lang="cy-GB" altLang="en-US" sz="2400" dirty="0" smtClean="0"/>
              <a:t>Cydnabod a nodi camsyniadau mathemategol nodweddiadol yn yr ysgol gynradd.</a:t>
            </a:r>
          </a:p>
          <a:p>
            <a:r>
              <a:rPr lang="cy-GB" altLang="en-US" sz="2400" dirty="0" smtClean="0"/>
              <a:t>Deall mathau o gamsyniadau a pham maent yn digwydd.</a:t>
            </a:r>
          </a:p>
          <a:p>
            <a:r>
              <a:rPr lang="cy-GB" altLang="en-US" sz="2400" dirty="0" smtClean="0"/>
              <a:t>Dewis strategaethau addysgol sy’n amlygu ac archwilio camsyniadau dysgwyr.</a:t>
            </a:r>
          </a:p>
          <a:p>
            <a:r>
              <a:rPr lang="cy-GB" altLang="en-US" sz="2400" dirty="0" smtClean="0"/>
              <a:t>Bod yn gallu defnyddio strategaethau sy’n annog trafod a darganfod gan ddysgwyr wrth fynd i’r afael â chamsyniadau.</a:t>
            </a:r>
          </a:p>
        </p:txBody>
      </p:sp>
    </p:spTree>
    <p:extLst>
      <p:ext uri="{BB962C8B-B14F-4D97-AF65-F5344CB8AC3E}">
        <p14:creationId xmlns:p14="http://schemas.microsoft.com/office/powerpoint/2010/main" val="56432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4382589" y="1027612"/>
            <a:ext cx="4600302" cy="4099559"/>
          </a:xfrm>
          <a:prstGeom prst="wedgeEllipseCallout">
            <a:avLst>
              <a:gd name="adj1" fmla="val -52630"/>
              <a:gd name="adj2" fmla="val 570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411" name="TextBox 4"/>
          <p:cNvSpPr txBox="1">
            <a:spLocks noChangeArrowheads="1"/>
          </p:cNvSpPr>
          <p:nvPr/>
        </p:nvSpPr>
        <p:spPr bwMode="auto">
          <a:xfrm>
            <a:off x="4702628" y="1760901"/>
            <a:ext cx="4068445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What is the difference between an error (mistake) and a misconception?</a:t>
            </a:r>
          </a:p>
          <a:p>
            <a:pPr algn="ctr" eaLnBrk="1" hangingPunct="1"/>
            <a:endParaRPr lang="en-GB" alt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 eaLnBrk="1" hangingPunct="1"/>
            <a:r>
              <a:rPr lang="en-GB" alt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Are all errors misconceptions</a:t>
            </a:r>
            <a:r>
              <a:rPr lang="en-GB" altLang="en-US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  <a:endParaRPr lang="en-GB" alt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104504" y="36104"/>
            <a:ext cx="43956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GB" altLang="en-US" sz="3200" dirty="0" err="1" smtClean="0">
                <a:latin typeface="Calibri" panose="020F0502020204030204" pitchFamily="34" charset="0"/>
              </a:rPr>
              <a:t>Meddwl</a:t>
            </a:r>
            <a:r>
              <a:rPr lang="en-GB" altLang="en-US" sz="3200" dirty="0" smtClean="0">
                <a:latin typeface="Calibri" panose="020F0502020204030204" pitchFamily="34" charset="0"/>
              </a:rPr>
              <a:t> – </a:t>
            </a:r>
            <a:r>
              <a:rPr lang="en-GB" altLang="en-US" sz="3200" dirty="0" err="1" smtClean="0">
                <a:latin typeface="Calibri" panose="020F0502020204030204" pitchFamily="34" charset="0"/>
              </a:rPr>
              <a:t>Paru</a:t>
            </a:r>
            <a:r>
              <a:rPr lang="en-GB" altLang="en-US" sz="3200" dirty="0" smtClean="0">
                <a:latin typeface="Calibri" panose="020F0502020204030204" pitchFamily="34" charset="0"/>
              </a:rPr>
              <a:t> – </a:t>
            </a:r>
            <a:r>
              <a:rPr lang="en-GB" altLang="en-US" sz="3200" dirty="0" err="1" smtClean="0">
                <a:latin typeface="Calibri" panose="020F0502020204030204" pitchFamily="34" charset="0"/>
              </a:rPr>
              <a:t>Rhannu</a:t>
            </a:r>
            <a:endParaRPr lang="en-GB" altLang="en-US" sz="3200" dirty="0">
              <a:latin typeface="Calibri" panose="020F0502020204030204" pitchFamily="34" charset="0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4748350" y="36104"/>
            <a:ext cx="43956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3200" dirty="0" smtClean="0">
                <a:latin typeface="Calibri" panose="020F0502020204030204" pitchFamily="34" charset="0"/>
              </a:rPr>
              <a:t>Think – Pair – Share</a:t>
            </a:r>
            <a:endParaRPr lang="en-GB" altLang="en-US" sz="3200" dirty="0">
              <a:latin typeface="Calibri" panose="020F0502020204030204" pitchFamily="34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254771" y="1025860"/>
            <a:ext cx="4287837" cy="4281636"/>
          </a:xfrm>
          <a:prstGeom prst="wedgeEllipseCallout">
            <a:avLst>
              <a:gd name="adj1" fmla="val -52630"/>
              <a:gd name="adj2" fmla="val 570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642194" y="1523119"/>
            <a:ext cx="3352972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y-GB" alt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Beth yw’r gwahaniaeth rhwng gwall (camgymeriad) a chamsyniad</a:t>
            </a:r>
            <a:r>
              <a:rPr lang="cy-GB" altLang="en-US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</a:p>
          <a:p>
            <a:pPr algn="ctr" eaLnBrk="1" hangingPunct="1"/>
            <a:endParaRPr lang="cy-GB" alt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 eaLnBrk="1" hangingPunct="1"/>
            <a:r>
              <a:rPr lang="cy-GB" alt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 ydy pob gwall yn gamsyniad?</a:t>
            </a:r>
          </a:p>
        </p:txBody>
      </p:sp>
    </p:spTree>
    <p:extLst>
      <p:ext uri="{BB962C8B-B14F-4D97-AF65-F5344CB8AC3E}">
        <p14:creationId xmlns:p14="http://schemas.microsoft.com/office/powerpoint/2010/main" val="261173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39146" y="0"/>
          <a:ext cx="8925339" cy="647700"/>
        </p:xfrm>
        <a:graphic>
          <a:graphicData uri="http://schemas.openxmlformats.org/drawingml/2006/table">
            <a:tbl>
              <a:tblPr/>
              <a:tblGrid>
                <a:gridCol w="4505032">
                  <a:extLst>
                    <a:ext uri="{9D8B030D-6E8A-4147-A177-3AD203B41FA5}">
                      <a16:colId xmlns:a16="http://schemas.microsoft.com/office/drawing/2014/main" val="3321435343"/>
                    </a:ext>
                  </a:extLst>
                </a:gridCol>
                <a:gridCol w="4420307">
                  <a:extLst>
                    <a:ext uri="{9D8B030D-6E8A-4147-A177-3AD203B41FA5}">
                      <a16:colId xmlns:a16="http://schemas.microsoft.com/office/drawing/2014/main" val="644127652"/>
                    </a:ext>
                  </a:extLst>
                </a:gridCol>
              </a:tblGrid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Gwallau</a:t>
                      </a:r>
                    </a:p>
                  </a:txBody>
                  <a:tcPr marL="91441" marR="91441" marT="45694" marB="4569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Camsyniadau</a:t>
                      </a:r>
                    </a:p>
                  </a:txBody>
                  <a:tcPr marL="91441" marR="91441" marT="45694" marB="4569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24375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9146" y="661241"/>
          <a:ext cx="8925339" cy="1402028"/>
        </p:xfrm>
        <a:graphic>
          <a:graphicData uri="http://schemas.openxmlformats.org/drawingml/2006/table">
            <a:tbl>
              <a:tblPr/>
              <a:tblGrid>
                <a:gridCol w="4549835">
                  <a:extLst>
                    <a:ext uri="{9D8B030D-6E8A-4147-A177-3AD203B41FA5}">
                      <a16:colId xmlns:a16="http://schemas.microsoft.com/office/drawing/2014/main" val="156700952"/>
                    </a:ext>
                  </a:extLst>
                </a:gridCol>
                <a:gridCol w="4375504">
                  <a:extLst>
                    <a:ext uri="{9D8B030D-6E8A-4147-A177-3AD203B41FA5}">
                      <a16:colId xmlns:a16="http://schemas.microsoft.com/office/drawing/2014/main" val="3499515239"/>
                    </a:ext>
                  </a:extLst>
                </a:gridCol>
              </a:tblGrid>
              <a:tr h="1295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Gellir eu hachosi drwy ‘esgeulustod’ (e.e. camddarllen, cyfrifo’n anghywir neu ddim ond ‘dim yn gwybod’)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694" marB="4569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Y rhain yw canlyniad methu deall rhywbeth yn llwyr (neu yn ei ddeall yn anghywir)</a:t>
                      </a:r>
                    </a:p>
                  </a:txBody>
                  <a:tcPr marL="91441" marR="91441" marT="45694" marB="4569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24401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39147" y="2076810"/>
          <a:ext cx="8925339" cy="1615464"/>
        </p:xfrm>
        <a:graphic>
          <a:graphicData uri="http://schemas.openxmlformats.org/drawingml/2006/table">
            <a:tbl>
              <a:tblPr/>
              <a:tblGrid>
                <a:gridCol w="4549835">
                  <a:extLst>
                    <a:ext uri="{9D8B030D-6E8A-4147-A177-3AD203B41FA5}">
                      <a16:colId xmlns:a16="http://schemas.microsoft.com/office/drawing/2014/main" val="223525017"/>
                    </a:ext>
                  </a:extLst>
                </a:gridCol>
                <a:gridCol w="4375504">
                  <a:extLst>
                    <a:ext uri="{9D8B030D-6E8A-4147-A177-3AD203B41FA5}">
                      <a16:colId xmlns:a16="http://schemas.microsoft.com/office/drawing/2014/main" val="1271378754"/>
                    </a:ext>
                  </a:extLst>
                </a:gridCol>
              </a:tblGrid>
              <a:tr h="1189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e.e. Pan ofynnir faint yw 10 – 7 fel cwestiwn galw i gof cyflym, mae’r plentyn yn ateb 4 oherwydd nid yw’n gwybod ac nid oes digon o amser iddo weithio’r peth allan.  </a:t>
                      </a:r>
                    </a:p>
                  </a:txBody>
                  <a:tcPr marL="91441" marR="91441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e.e. Pan ofynnir faint yw 10 – 7 , mae’n defnyddio llinell rif ac yn cyfrif tuag yn ôl 10, 9, 8, 7, cyn ateb 4.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41" marR="91441" marT="45732" marB="45732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9684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39147" y="3677447"/>
          <a:ext cx="8925339" cy="2987050"/>
        </p:xfrm>
        <a:graphic>
          <a:graphicData uri="http://schemas.openxmlformats.org/drawingml/2006/table">
            <a:tbl>
              <a:tblPr/>
              <a:tblGrid>
                <a:gridCol w="4573299">
                  <a:extLst>
                    <a:ext uri="{9D8B030D-6E8A-4147-A177-3AD203B41FA5}">
                      <a16:colId xmlns:a16="http://schemas.microsoft.com/office/drawing/2014/main" val="920083845"/>
                    </a:ext>
                  </a:extLst>
                </a:gridCol>
                <a:gridCol w="4352040">
                  <a:extLst>
                    <a:ext uri="{9D8B030D-6E8A-4147-A177-3AD203B41FA5}">
                      <a16:colId xmlns:a16="http://schemas.microsoft.com/office/drawing/2014/main" val="3259835635"/>
                    </a:ext>
                  </a:extLst>
                </a:gridCol>
              </a:tblGrid>
              <a:tr h="28878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NID YW GWALLAU O REIDRWYDD YN AWGRYMU CAMSYNIADAU, OND GALLANT FOD YN SYMPTOM OHONYNT. </a:t>
                      </a:r>
                    </a:p>
                  </a:txBody>
                  <a:tcPr marL="91434" marR="91434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NID CANLYNIADAU CAMSYNIADAU YW GWALLAU BOB AMSER (OS NAD YDY’R CYSYNIADAU YN CAEL EU HARCHWILIO’N GYFLAWN)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e.e. Gall plentyn ddweud yn gywir mai 60 yw 6 x 10  a 340 yw  34 x 10, ac felly mae’n ymddangos ei fod yn deall lluosi gyda 10.  Ond pan ofynnir iddo faint yw  3.6 x 10, mae’n ateb  3.60</a:t>
                      </a:r>
                    </a:p>
                  </a:txBody>
                  <a:tcPr marL="91434" marR="91434" marT="45725" marB="4572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1485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09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88235" y="139149"/>
          <a:ext cx="8696739" cy="655981"/>
        </p:xfrm>
        <a:graphic>
          <a:graphicData uri="http://schemas.openxmlformats.org/drawingml/2006/table">
            <a:tbl>
              <a:tblPr/>
              <a:tblGrid>
                <a:gridCol w="414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9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Errors</a:t>
                      </a:r>
                    </a:p>
                  </a:txBody>
                  <a:tcPr marL="91454" marR="91454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Misconceptions</a:t>
                      </a:r>
                    </a:p>
                  </a:txBody>
                  <a:tcPr marL="91454" marR="91454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88235" y="795131"/>
          <a:ext cx="8696739" cy="1310578"/>
        </p:xfrm>
        <a:graphic>
          <a:graphicData uri="http://schemas.openxmlformats.org/drawingml/2006/table">
            <a:tbl>
              <a:tblPr/>
              <a:tblGrid>
                <a:gridCol w="414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020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May be caused by ‘carelessness’ (e.g. misreading question, incorrect calculation or just ‘not knowing’)</a:t>
                      </a:r>
                    </a:p>
                  </a:txBody>
                  <a:tcPr marL="91454" marR="91454" marT="45689" marB="4568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Are the result of not completely understanding something (or having the wrong understanding)</a:t>
                      </a:r>
                    </a:p>
                  </a:txBody>
                  <a:tcPr marL="91454" marR="91454" marT="45689" marB="4568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88235" y="2105710"/>
          <a:ext cx="8696739" cy="1363048"/>
        </p:xfrm>
        <a:graphic>
          <a:graphicData uri="http://schemas.openxmlformats.org/drawingml/2006/table">
            <a:tbl>
              <a:tblPr/>
              <a:tblGrid>
                <a:gridCol w="414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630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e.g. When asked 10 – 7 as rapid recall child says 4 because they don’t know and don’t have time to work it out.</a:t>
                      </a:r>
                    </a:p>
                  </a:txBody>
                  <a:tcPr marL="91454" marR="91454" marT="45718" marB="4571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e.g. When asked 10 – 7 uses a number line and counts back  10, 9, 8, 7 and says 4</a:t>
                      </a:r>
                    </a:p>
                  </a:txBody>
                  <a:tcPr marL="91454" marR="91454" marT="45718" marB="4571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88235" y="3468758"/>
          <a:ext cx="8696739" cy="3220277"/>
        </p:xfrm>
        <a:graphic>
          <a:graphicData uri="http://schemas.openxmlformats.org/drawingml/2006/table">
            <a:tbl>
              <a:tblPr/>
              <a:tblGrid>
                <a:gridCol w="414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6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02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ERRORS DO NOT NECESSARILY IMPLY MISCONCEPTIONS BUT MAY BE A SYMPTON OF THEM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6" marR="91446" marT="45738" marB="4573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6000"/>
                        <a:buFont typeface="Wingdings 2" panose="05020102010507070707" pitchFamily="18" charset="2"/>
                        <a:defRPr sz="20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2pPr>
                      <a:lvl3pPr>
                        <a:spcBef>
                          <a:spcPct val="20000"/>
                        </a:spcBef>
                        <a:defRPr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3pPr>
                      <a:lvl4pPr>
                        <a:spcBef>
                          <a:spcPct val="20000"/>
                        </a:spcBef>
                        <a:defRPr sz="16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4pPr>
                      <a:lvl5pPr>
                        <a:spcBef>
                          <a:spcPct val="20000"/>
                        </a:spcBef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40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MISCONCEPTIONS MAY NOT ALWAYS RESULT IN ERRORS  (IF THE CONCEPTS ARE NOT EXPLORED FULLY)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e.g. A child may correctly say that 6 x 10 is 60  and 34 x 10 is 340 and seems to understand multiplying by 10.  But when asked 3.6 x 10 they will say 3.60</a:t>
                      </a:r>
                    </a:p>
                  </a:txBody>
                  <a:tcPr marL="91446" marR="91446" marT="45738" marB="4573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086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08720" y="101047"/>
            <a:ext cx="4403037" cy="11430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Cynllunio ymlaen</a:t>
            </a:r>
            <a:endParaRPr lang="en-GB" altLang="en-US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734546" y="115955"/>
            <a:ext cx="4403037" cy="11430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altLang="en-US" dirty="0" err="1">
                <a:solidFill>
                  <a:schemeClr val="accent1">
                    <a:lumMod val="50000"/>
                  </a:schemeClr>
                </a:solidFill>
              </a:rPr>
              <a:t>Forward</a:t>
            </a:r>
            <a:r>
              <a:rPr lang="cy-GB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y-GB" altLang="en-US" dirty="0" err="1">
                <a:solidFill>
                  <a:schemeClr val="accent1">
                    <a:lumMod val="50000"/>
                  </a:schemeClr>
                </a:solidFill>
              </a:rPr>
              <a:t>planning</a:t>
            </a:r>
            <a:endParaRPr lang="en-GB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208720" y="1258955"/>
            <a:ext cx="400795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y-GB" altLang="en-US" sz="2800" dirty="0">
                <a:latin typeface="Calibri" panose="020F0502020204030204" pitchFamily="34" charset="0"/>
              </a:rPr>
              <a:t>Mae’n bosib rhagweld cyn y wers y bydd rhai o’r gwallau/camsyniadau hyn yn digwydd, ac felly, gellir mynd i’r afael â nhw yn ystod y cyfnod cynllunio er mwyn diddymu neu ddatrys camsyniadau posib.  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734546" y="1341438"/>
            <a:ext cx="4027214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3200" dirty="0">
                <a:latin typeface="Calibri" panose="020F0502020204030204" pitchFamily="34" charset="0"/>
              </a:rPr>
              <a:t>Some of these errors/misconceptions could be predicted prior to a lesson and tackled at the planning stage to diffuse or unpick possible misconceptions. </a:t>
            </a:r>
          </a:p>
        </p:txBody>
      </p:sp>
    </p:spTree>
    <p:extLst>
      <p:ext uri="{BB962C8B-B14F-4D97-AF65-F5344CB8AC3E}">
        <p14:creationId xmlns:p14="http://schemas.microsoft.com/office/powerpoint/2010/main" val="4289165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7899" y="558470"/>
            <a:ext cx="4504912" cy="52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y-GB" altLang="en-US" sz="2800" dirty="0" smtClean="0">
                <a:latin typeface="Calibri" panose="020F0502020204030204" pitchFamily="34" charset="0"/>
              </a:rPr>
              <a:t>Mae hefyd yn </a:t>
            </a:r>
            <a:r>
              <a:rPr lang="cy-GB" altLang="en-US" sz="2800" dirty="0">
                <a:latin typeface="Calibri" panose="020F0502020204030204" pitchFamily="34" charset="0"/>
              </a:rPr>
              <a:t>ddefnyddiol pan mae camsyniadau yn codi mewn </a:t>
            </a:r>
            <a:r>
              <a:rPr lang="cy-GB" altLang="en-US" sz="2800" dirty="0" smtClean="0">
                <a:latin typeface="Calibri" panose="020F0502020204030204" pitchFamily="34" charset="0"/>
              </a:rPr>
              <a:t>sesiynau. </a:t>
            </a:r>
          </a:p>
          <a:p>
            <a:pPr algn="ctr" eaLnBrk="1" hangingPunct="1"/>
            <a:r>
              <a:rPr lang="cy-GB" altLang="en-US" sz="2800" dirty="0">
                <a:solidFill>
                  <a:srgbClr val="FF0000"/>
                </a:solidFill>
                <a:latin typeface="Calibri" panose="020F0502020204030204" pitchFamily="34" charset="0"/>
              </a:rPr>
              <a:t>G</a:t>
            </a:r>
            <a:r>
              <a:rPr lang="cy-GB" altLang="en-US" sz="2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ellir </a:t>
            </a:r>
            <a:r>
              <a:rPr lang="cy-GB" altLang="en-US" sz="2800" dirty="0">
                <a:solidFill>
                  <a:srgbClr val="FF0000"/>
                </a:solidFill>
                <a:latin typeface="Calibri" panose="020F0502020204030204" pitchFamily="34" charset="0"/>
              </a:rPr>
              <a:t>eu defnyddio fel mannau cychwyn </a:t>
            </a:r>
            <a:r>
              <a:rPr lang="cy-GB" altLang="en-US" sz="2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i’r dysgu</a:t>
            </a:r>
            <a:r>
              <a:rPr lang="cy-GB" altLang="en-US" sz="2800" dirty="0">
                <a:latin typeface="Calibri" panose="020F0502020204030204" pitchFamily="34" charset="0"/>
              </a:rPr>
              <a:t>. </a:t>
            </a:r>
            <a:endParaRPr lang="cy-GB" altLang="en-US" sz="2800" dirty="0" smtClean="0">
              <a:latin typeface="Calibri" panose="020F0502020204030204" pitchFamily="34" charset="0"/>
            </a:endParaRPr>
          </a:p>
          <a:p>
            <a:pPr eaLnBrk="1" hangingPunct="1"/>
            <a:r>
              <a:rPr lang="cy-GB" altLang="en-US" dirty="0" smtClean="0">
                <a:latin typeface="Calibri" panose="020F0502020204030204" pitchFamily="34" charset="0"/>
              </a:rPr>
              <a:t>Er </a:t>
            </a:r>
            <a:r>
              <a:rPr lang="cy-GB" altLang="en-US" dirty="0">
                <a:latin typeface="Calibri" panose="020F0502020204030204" pitchFamily="34" charset="0"/>
              </a:rPr>
              <a:t>mwyn mynd i’r afael â’r rhain, rhaid i’r athro </a:t>
            </a:r>
            <a:r>
              <a:rPr lang="cy-GB" altLang="en-US" dirty="0" smtClean="0">
                <a:latin typeface="Calibri" panose="020F0502020204030204" pitchFamily="34" charset="0"/>
              </a:rPr>
              <a:t>wybod: 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cy-GB" altLang="en-US" dirty="0" smtClean="0">
                <a:latin typeface="Calibri" panose="020F0502020204030204" pitchFamily="34" charset="0"/>
              </a:rPr>
              <a:t>beth </a:t>
            </a:r>
            <a:r>
              <a:rPr lang="cy-GB" altLang="en-US" dirty="0">
                <a:latin typeface="Calibri" panose="020F0502020204030204" pitchFamily="34" charset="0"/>
              </a:rPr>
              <a:t>allai’r camsyniad </a:t>
            </a:r>
            <a:r>
              <a:rPr lang="cy-GB" altLang="en-US" dirty="0" smtClean="0">
                <a:latin typeface="Calibri" panose="020F0502020204030204" pitchFamily="34" charset="0"/>
              </a:rPr>
              <a:t>fod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cy-GB" altLang="en-US" dirty="0" smtClean="0">
                <a:latin typeface="Calibri" panose="020F0502020204030204" pitchFamily="34" charset="0"/>
              </a:rPr>
              <a:t>pam </a:t>
            </a:r>
            <a:r>
              <a:rPr lang="cy-GB" altLang="en-US" dirty="0">
                <a:latin typeface="Calibri" panose="020F0502020204030204" pitchFamily="34" charset="0"/>
              </a:rPr>
              <a:t>wnaeth y camsyniad ddigwydd </a:t>
            </a:r>
            <a:endParaRPr lang="cy-GB" altLang="en-US" dirty="0" smtClean="0">
              <a:latin typeface="Calibri" panose="020F0502020204030204" pitchFamily="34" charset="0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cy-GB" altLang="en-US" dirty="0" smtClean="0">
                <a:latin typeface="Calibri" panose="020F0502020204030204" pitchFamily="34" charset="0"/>
              </a:rPr>
              <a:t>sut </a:t>
            </a:r>
            <a:r>
              <a:rPr lang="cy-GB" altLang="en-US" dirty="0">
                <a:latin typeface="Calibri" panose="020F0502020204030204" pitchFamily="34" charset="0"/>
              </a:rPr>
              <a:t>i ddatrys yr anawsterau er mwyn i’r plentyn barhau i ddysgu. </a:t>
            </a: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4532811" y="571500"/>
            <a:ext cx="4604773" cy="520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800" dirty="0" smtClean="0">
                <a:latin typeface="Calibri" panose="020F0502020204030204" pitchFamily="34" charset="0"/>
              </a:rPr>
              <a:t>It </a:t>
            </a:r>
            <a:r>
              <a:rPr lang="en-GB" altLang="en-US" sz="2800" dirty="0">
                <a:latin typeface="Calibri" panose="020F0502020204030204" pitchFamily="34" charset="0"/>
              </a:rPr>
              <a:t>is </a:t>
            </a:r>
            <a:r>
              <a:rPr lang="en-GB" altLang="en-US" sz="2800" dirty="0" smtClean="0">
                <a:latin typeface="Calibri" panose="020F0502020204030204" pitchFamily="34" charset="0"/>
              </a:rPr>
              <a:t>also </a:t>
            </a:r>
            <a:r>
              <a:rPr lang="en-GB" altLang="en-US" sz="2800" dirty="0">
                <a:latin typeface="Calibri" panose="020F0502020204030204" pitchFamily="34" charset="0"/>
              </a:rPr>
              <a:t>useful when misconceptions arise during </a:t>
            </a:r>
            <a:r>
              <a:rPr lang="en-GB" altLang="en-US" sz="2800" dirty="0" smtClean="0">
                <a:latin typeface="Calibri" panose="020F0502020204030204" pitchFamily="34" charset="0"/>
              </a:rPr>
              <a:t>sessions.</a:t>
            </a:r>
          </a:p>
          <a:p>
            <a:pPr algn="ctr" eaLnBrk="1" hangingPunct="1"/>
            <a:r>
              <a:rPr lang="en-GB" altLang="en-US" sz="2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These </a:t>
            </a:r>
            <a:r>
              <a:rPr lang="en-GB" altLang="en-US" sz="2800" dirty="0">
                <a:solidFill>
                  <a:srgbClr val="FF0000"/>
                </a:solidFill>
                <a:latin typeface="Calibri" panose="020F0502020204030204" pitchFamily="34" charset="0"/>
              </a:rPr>
              <a:t>can be used as starting points for learning</a:t>
            </a:r>
            <a:r>
              <a:rPr lang="en-GB" altLang="en-US" sz="2800" dirty="0">
                <a:latin typeface="Calibri" panose="020F0502020204030204" pitchFamily="34" charset="0"/>
              </a:rPr>
              <a:t>. </a:t>
            </a:r>
            <a:endParaRPr lang="en-GB" altLang="en-US" sz="2800" dirty="0" smtClean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GB" altLang="en-US" sz="2400" dirty="0" smtClean="0">
                <a:latin typeface="Calibri" panose="020F0502020204030204" pitchFamily="34" charset="0"/>
              </a:rPr>
              <a:t>In </a:t>
            </a:r>
            <a:r>
              <a:rPr lang="en-GB" altLang="en-US" sz="2400" dirty="0">
                <a:latin typeface="Calibri" panose="020F0502020204030204" pitchFamily="34" charset="0"/>
              </a:rPr>
              <a:t>order to address these, the teacher needs to </a:t>
            </a:r>
            <a:r>
              <a:rPr lang="en-GB" altLang="en-US" sz="2400" dirty="0" smtClean="0">
                <a:latin typeface="Calibri" panose="020F0502020204030204" pitchFamily="34" charset="0"/>
              </a:rPr>
              <a:t>know: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</a:pPr>
            <a:r>
              <a:rPr lang="en-GB" altLang="en-US" sz="2400" dirty="0" smtClean="0">
                <a:latin typeface="Calibri" panose="020F0502020204030204" pitchFamily="34" charset="0"/>
              </a:rPr>
              <a:t>what </a:t>
            </a:r>
            <a:r>
              <a:rPr lang="en-GB" altLang="en-US" sz="2400" dirty="0">
                <a:latin typeface="Calibri" panose="020F0502020204030204" pitchFamily="34" charset="0"/>
              </a:rPr>
              <a:t>the misconception might be, </a:t>
            </a:r>
            <a:endParaRPr lang="en-GB" altLang="en-US" sz="2400" dirty="0" smtClean="0">
              <a:latin typeface="Calibri" panose="020F0502020204030204" pitchFamily="34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</a:pPr>
            <a:r>
              <a:rPr lang="en-GB" altLang="en-US" sz="2400" dirty="0" smtClean="0">
                <a:latin typeface="Calibri" panose="020F0502020204030204" pitchFamily="34" charset="0"/>
              </a:rPr>
              <a:t>why </a:t>
            </a:r>
            <a:r>
              <a:rPr lang="en-GB" altLang="en-US" sz="2400" dirty="0">
                <a:latin typeface="Calibri" panose="020F0502020204030204" pitchFamily="34" charset="0"/>
              </a:rPr>
              <a:t>the misconception may have occurred 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</a:pPr>
            <a:r>
              <a:rPr lang="en-GB" altLang="en-US" sz="2400" dirty="0" smtClean="0">
                <a:latin typeface="Calibri" panose="020F0502020204030204" pitchFamily="34" charset="0"/>
              </a:rPr>
              <a:t>how </a:t>
            </a:r>
            <a:r>
              <a:rPr lang="en-GB" altLang="en-US" sz="2400" dirty="0">
                <a:latin typeface="Calibri" panose="020F0502020204030204" pitchFamily="34" charset="0"/>
              </a:rPr>
              <a:t>to unravel the difficulties for the </a:t>
            </a:r>
            <a:r>
              <a:rPr lang="en-GB" altLang="en-US" sz="2400" dirty="0" smtClean="0">
                <a:latin typeface="Calibri" panose="020F0502020204030204" pitchFamily="34" charset="0"/>
              </a:rPr>
              <a:t>child’s continued learning</a:t>
            </a:r>
            <a:endParaRPr lang="en-GB" altLang="en-US" sz="2400" dirty="0">
              <a:latin typeface="Calibri" panose="020F050202020403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08720" y="-13030"/>
            <a:ext cx="4403037" cy="11430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Heb ei gynllunio</a:t>
            </a:r>
            <a:endParaRPr lang="en-GB" altLang="en-US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13632" y="44382"/>
            <a:ext cx="4403037" cy="726327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altLang="en-US" dirty="0" err="1" smtClean="0">
                <a:solidFill>
                  <a:schemeClr val="accent1">
                    <a:lumMod val="50000"/>
                  </a:schemeClr>
                </a:solidFill>
              </a:rPr>
              <a:t>Unplanned</a:t>
            </a:r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GB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445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4630783" y="1027612"/>
            <a:ext cx="4352108" cy="4099559"/>
          </a:xfrm>
          <a:prstGeom prst="wedgeEllipseCallout">
            <a:avLst>
              <a:gd name="adj1" fmla="val -52630"/>
              <a:gd name="adj2" fmla="val 570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411" name="TextBox 4"/>
          <p:cNvSpPr txBox="1">
            <a:spLocks noChangeArrowheads="1"/>
          </p:cNvSpPr>
          <p:nvPr/>
        </p:nvSpPr>
        <p:spPr bwMode="auto">
          <a:xfrm>
            <a:off x="4872447" y="1527066"/>
            <a:ext cx="3814354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Referring back to PTE1, consider examples of both errors and misconceptions you observed within mathematics lessons.</a:t>
            </a:r>
            <a:endParaRPr lang="en-GB" alt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104504" y="36104"/>
            <a:ext cx="43956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 dirty="0" err="1" smtClean="0">
                <a:latin typeface="Calibri" panose="020F0502020204030204" pitchFamily="34" charset="0"/>
              </a:rPr>
              <a:t>Adfyfyrio</a:t>
            </a:r>
            <a:endParaRPr lang="en-GB" altLang="en-US" sz="4000" dirty="0">
              <a:latin typeface="Calibri" panose="020F0502020204030204" pitchFamily="34" charset="0"/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4748350" y="36104"/>
            <a:ext cx="43956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 dirty="0" smtClean="0">
                <a:latin typeface="Calibri" panose="020F0502020204030204" pitchFamily="34" charset="0"/>
              </a:rPr>
              <a:t>Reflection</a:t>
            </a:r>
            <a:endParaRPr lang="en-GB" altLang="en-US" sz="4000" dirty="0">
              <a:latin typeface="Calibri" panose="020F0502020204030204" pitchFamily="34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254771" y="1025860"/>
            <a:ext cx="4287837" cy="4281636"/>
          </a:xfrm>
          <a:prstGeom prst="wedgeEllipseCallout">
            <a:avLst>
              <a:gd name="adj1" fmla="val -52630"/>
              <a:gd name="adj2" fmla="val 570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642194" y="1523119"/>
            <a:ext cx="3352972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y-GB" altLang="en-US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Gan gyfeirio ‘nôl at PAP1, ystyriwch enghreifftiau o wallau a chamsyniadau welsoch o fewn gwersi mathemateg.</a:t>
            </a:r>
            <a:endParaRPr lang="cy-GB" altLang="en-US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05554" y="5299179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https://www.ncetm.org.uk/resources/30033</a:t>
            </a:r>
          </a:p>
        </p:txBody>
      </p:sp>
    </p:spTree>
    <p:extLst>
      <p:ext uri="{BB962C8B-B14F-4D97-AF65-F5344CB8AC3E}">
        <p14:creationId xmlns:p14="http://schemas.microsoft.com/office/powerpoint/2010/main" val="195678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08720" y="-13030"/>
            <a:ext cx="4403037" cy="11430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Mathau o gamsyniad</a:t>
            </a:r>
            <a:endParaRPr lang="en-GB" altLang="en-US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713632" y="44382"/>
            <a:ext cx="4403037" cy="726327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altLang="en-US" dirty="0" err="1" smtClean="0">
                <a:solidFill>
                  <a:schemeClr val="accent1">
                    <a:lumMod val="50000"/>
                  </a:schemeClr>
                </a:solidFill>
              </a:rPr>
              <a:t>Types</a:t>
            </a:r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 of </a:t>
            </a:r>
            <a:r>
              <a:rPr lang="cy-GB" altLang="en-US" dirty="0" err="1" smtClean="0">
                <a:solidFill>
                  <a:schemeClr val="accent1">
                    <a:lumMod val="50000"/>
                  </a:schemeClr>
                </a:solidFill>
              </a:rPr>
              <a:t>misconception</a:t>
            </a:r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GB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96" y="1720852"/>
            <a:ext cx="2401750" cy="35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2922103" y="1720852"/>
            <a:ext cx="596347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rgbClr val="3A3A3A"/>
                </a:solidFill>
                <a:latin typeface="Source Sans Pro"/>
              </a:rPr>
              <a:t>Ryan, </a:t>
            </a:r>
            <a:r>
              <a:rPr lang="en-GB" sz="2200" dirty="0" smtClean="0">
                <a:solidFill>
                  <a:srgbClr val="3A3A3A"/>
                </a:solidFill>
                <a:latin typeface="Source Sans Pro"/>
              </a:rPr>
              <a:t>J. &amp; Williams</a:t>
            </a:r>
            <a:r>
              <a:rPr lang="en-GB" sz="2200" dirty="0">
                <a:solidFill>
                  <a:srgbClr val="3A3A3A"/>
                </a:solidFill>
                <a:latin typeface="Source Sans Pro"/>
              </a:rPr>
              <a:t>, J</a:t>
            </a:r>
            <a:r>
              <a:rPr lang="en-GB" sz="2200" dirty="0" smtClean="0">
                <a:solidFill>
                  <a:srgbClr val="3A3A3A"/>
                </a:solidFill>
                <a:latin typeface="Source Sans Pro"/>
              </a:rPr>
              <a:t>. </a:t>
            </a:r>
            <a:r>
              <a:rPr lang="en-GB" sz="2200" dirty="0">
                <a:solidFill>
                  <a:srgbClr val="3A3A3A"/>
                </a:solidFill>
                <a:latin typeface="Source Sans Pro"/>
              </a:rPr>
              <a:t>(2007). </a:t>
            </a:r>
            <a:r>
              <a:rPr lang="en-GB" sz="2200" i="1" dirty="0">
                <a:solidFill>
                  <a:srgbClr val="3A3A3A"/>
                </a:solidFill>
                <a:latin typeface="Source Sans Pro"/>
              </a:rPr>
              <a:t>Children's mathematics </a:t>
            </a:r>
            <a:r>
              <a:rPr lang="en-GB" sz="2200" i="1" dirty="0" smtClean="0">
                <a:solidFill>
                  <a:srgbClr val="3A3A3A"/>
                </a:solidFill>
                <a:latin typeface="Source Sans Pro"/>
              </a:rPr>
              <a:t>4-15: Learning </a:t>
            </a:r>
            <a:r>
              <a:rPr lang="en-GB" sz="2200" i="1" dirty="0">
                <a:solidFill>
                  <a:srgbClr val="3A3A3A"/>
                </a:solidFill>
                <a:latin typeface="Source Sans Pro"/>
              </a:rPr>
              <a:t>from errors and misconceptions</a:t>
            </a:r>
            <a:r>
              <a:rPr lang="en-GB" sz="2200" dirty="0">
                <a:solidFill>
                  <a:srgbClr val="3A3A3A"/>
                </a:solidFill>
                <a:latin typeface="Source Sans Pro"/>
              </a:rPr>
              <a:t>. Maidenhead: McGraw-Hill/Open University Press</a:t>
            </a:r>
            <a:endParaRPr lang="en-GB" sz="2200" dirty="0"/>
          </a:p>
        </p:txBody>
      </p:sp>
      <p:sp>
        <p:nvSpPr>
          <p:cNvPr id="10" name="Rectangle 9"/>
          <p:cNvSpPr/>
          <p:nvPr/>
        </p:nvSpPr>
        <p:spPr>
          <a:xfrm>
            <a:off x="2922103" y="3160643"/>
            <a:ext cx="60827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800" dirty="0" err="1" smtClean="0">
                <a:ea typeface="ＭＳ Ｐゴシック" panose="020B0600070205080204" pitchFamily="34" charset="-128"/>
              </a:rPr>
              <a:t>tt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.</a:t>
            </a:r>
            <a:r>
              <a:rPr lang="en-GB" altLang="en-US" sz="2800" dirty="0">
                <a:ea typeface="ＭＳ Ｐゴシック" panose="020B0600070205080204" pitchFamily="34" charset="-128"/>
              </a:rPr>
              <a:t> 13 – 30</a:t>
            </a:r>
          </a:p>
          <a:p>
            <a:pPr lvl="0">
              <a:defRPr/>
            </a:pPr>
            <a:r>
              <a:rPr lang="en-GB" altLang="en-US" sz="2800" dirty="0" err="1" smtClean="0">
                <a:ea typeface="ＭＳ Ｐゴシック" panose="020B0600070205080204" pitchFamily="34" charset="-128"/>
              </a:rPr>
              <a:t>Ar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gael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yn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y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llyfrgell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ar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fel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copi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ar-lein</a:t>
            </a:r>
            <a:endParaRPr lang="en-GB" altLang="en-US" sz="2800" dirty="0" smtClean="0">
              <a:ea typeface="ＭＳ Ｐゴシック" panose="020B0600070205080204" pitchFamily="34" charset="-128"/>
            </a:endParaRPr>
          </a:p>
          <a:p>
            <a:pPr lvl="0">
              <a:defRPr/>
            </a:pPr>
            <a:endParaRPr lang="en-GB" altLang="en-US" sz="2800" dirty="0" smtClean="0">
              <a:ea typeface="ＭＳ Ｐゴシック" panose="020B0600070205080204" pitchFamily="34" charset="-128"/>
            </a:endParaRPr>
          </a:p>
          <a:p>
            <a:pPr lvl="0">
              <a:defRPr/>
            </a:pPr>
            <a:r>
              <a:rPr lang="en-GB" altLang="en-US" sz="2800" i="1" dirty="0" smtClean="0">
                <a:ea typeface="ＭＳ Ｐゴシック" panose="020B0600070205080204" pitchFamily="34" charset="-128"/>
              </a:rPr>
              <a:t>pp. 13 </a:t>
            </a:r>
            <a:r>
              <a:rPr lang="en-GB" altLang="en-US" sz="2800" i="1" dirty="0">
                <a:ea typeface="ＭＳ Ｐゴシック" panose="020B0600070205080204" pitchFamily="34" charset="-128"/>
              </a:rPr>
              <a:t>– </a:t>
            </a:r>
            <a:r>
              <a:rPr lang="en-GB" altLang="en-US" sz="2800" i="1" dirty="0" smtClean="0">
                <a:ea typeface="ＭＳ Ｐゴシック" panose="020B0600070205080204" pitchFamily="34" charset="-128"/>
              </a:rPr>
              <a:t>30</a:t>
            </a:r>
          </a:p>
          <a:p>
            <a:pPr lvl="0">
              <a:defRPr/>
            </a:pPr>
            <a:r>
              <a:rPr lang="en-GB" altLang="en-US" sz="2800" i="1" dirty="0" smtClean="0">
                <a:ea typeface="ＭＳ Ｐゴシック" panose="020B0600070205080204" pitchFamily="34" charset="-128"/>
              </a:rPr>
              <a:t>Available in the library and as an e-book</a:t>
            </a:r>
            <a:endParaRPr lang="en-GB" altLang="en-US" sz="2800" i="1" dirty="0">
              <a:ea typeface="ＭＳ Ｐゴシック" panose="020B0600070205080204" pitchFamily="34" charset="-128"/>
            </a:endParaRPr>
          </a:p>
          <a:p>
            <a:pPr lvl="0">
              <a:defRPr/>
            </a:pPr>
            <a:endParaRPr lang="en-GB" sz="2800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971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853175" y="252100"/>
            <a:ext cx="4252676" cy="3508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3200" b="1" dirty="0" smtClean="0">
                <a:ea typeface="ＭＳ Ｐゴシック" panose="020B0600070205080204" pitchFamily="34" charset="-128"/>
              </a:rPr>
              <a:t>Modelling: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    Here the learner has the ‘wrong model’ – this could be caused by misunderstanding the language: e.g. 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>
              <a:ea typeface="ＭＳ Ｐゴシック" panose="020B0600070205080204" pitchFamily="34" charset="-128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    </a:t>
            </a:r>
          </a:p>
        </p:txBody>
      </p:sp>
      <p:pic>
        <p:nvPicPr>
          <p:cNvPr id="6" name="Picture 5" descr="scan00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20"/>
          <a:stretch>
            <a:fillRect/>
          </a:stretch>
        </p:blipFill>
        <p:spPr bwMode="auto">
          <a:xfrm>
            <a:off x="1355735" y="2862470"/>
            <a:ext cx="6753462" cy="266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72783" y="354389"/>
            <a:ext cx="4338973" cy="4800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sz="3200" b="1" dirty="0" smtClean="0"/>
              <a:t>Modelu: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dirty="0" smtClean="0"/>
              <a:t>    Yma, mae gan y dysgwr y ‘model anghywir’ – gallai hyn fod wedi’i achosi drwy gamddeall yr iaith: e.e.  </a:t>
            </a:r>
          </a:p>
          <a:p>
            <a:pPr>
              <a:buFont typeface="Arial" panose="020B0604020202020204" pitchFamily="34" charset="0"/>
              <a:buNone/>
            </a:pPr>
            <a:endParaRPr lang="cy-GB" altLang="en-US" dirty="0" smtClean="0"/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12623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290719" y="317225"/>
            <a:ext cx="4072559" cy="4351338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dirty="0" smtClean="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cy-GB" altLang="en-US" sz="6000" dirty="0" smtClean="0"/>
              <a:t>Beth yw hanner 8?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6000" dirty="0" smtClean="0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6000" dirty="0" smtClean="0"/>
          </a:p>
        </p:txBody>
      </p:sp>
      <p:sp>
        <p:nvSpPr>
          <p:cNvPr id="4" name="Freeform 3"/>
          <p:cNvSpPr/>
          <p:nvPr/>
        </p:nvSpPr>
        <p:spPr>
          <a:xfrm>
            <a:off x="3909323" y="2961862"/>
            <a:ext cx="1507503" cy="2470564"/>
          </a:xfrm>
          <a:custGeom>
            <a:avLst/>
            <a:gdLst>
              <a:gd name="connsiteX0" fmla="*/ 0 w 739269"/>
              <a:gd name="connsiteY0" fmla="*/ 51669 h 1710081"/>
              <a:gd name="connsiteX1" fmla="*/ 29029 w 739269"/>
              <a:gd name="connsiteY1" fmla="*/ 8126 h 1710081"/>
              <a:gd name="connsiteX2" fmla="*/ 188686 w 739269"/>
              <a:gd name="connsiteY2" fmla="*/ 22641 h 1710081"/>
              <a:gd name="connsiteX3" fmla="*/ 304800 w 739269"/>
              <a:gd name="connsiteY3" fmla="*/ 37155 h 1710081"/>
              <a:gd name="connsiteX4" fmla="*/ 435429 w 739269"/>
              <a:gd name="connsiteY4" fmla="*/ 51669 h 1710081"/>
              <a:gd name="connsiteX5" fmla="*/ 478972 w 739269"/>
              <a:gd name="connsiteY5" fmla="*/ 66184 h 1710081"/>
              <a:gd name="connsiteX6" fmla="*/ 566057 w 739269"/>
              <a:gd name="connsiteY6" fmla="*/ 124241 h 1710081"/>
              <a:gd name="connsiteX7" fmla="*/ 580572 w 739269"/>
              <a:gd name="connsiteY7" fmla="*/ 167784 h 1710081"/>
              <a:gd name="connsiteX8" fmla="*/ 667657 w 739269"/>
              <a:gd name="connsiteY8" fmla="*/ 225841 h 1710081"/>
              <a:gd name="connsiteX9" fmla="*/ 682172 w 739269"/>
              <a:gd name="connsiteY9" fmla="*/ 733841 h 1710081"/>
              <a:gd name="connsiteX10" fmla="*/ 609600 w 739269"/>
              <a:gd name="connsiteY10" fmla="*/ 835441 h 1710081"/>
              <a:gd name="connsiteX11" fmla="*/ 580572 w 739269"/>
              <a:gd name="connsiteY11" fmla="*/ 878984 h 1710081"/>
              <a:gd name="connsiteX12" fmla="*/ 537029 w 739269"/>
              <a:gd name="connsiteY12" fmla="*/ 908012 h 1710081"/>
              <a:gd name="connsiteX13" fmla="*/ 290286 w 739269"/>
              <a:gd name="connsiteY13" fmla="*/ 937041 h 1710081"/>
              <a:gd name="connsiteX14" fmla="*/ 203200 w 739269"/>
              <a:gd name="connsiteY14" fmla="*/ 908012 h 1710081"/>
              <a:gd name="connsiteX15" fmla="*/ 130629 w 739269"/>
              <a:gd name="connsiteY15" fmla="*/ 937041 h 1710081"/>
              <a:gd name="connsiteX16" fmla="*/ 174172 w 739269"/>
              <a:gd name="connsiteY16" fmla="*/ 922526 h 1710081"/>
              <a:gd name="connsiteX17" fmla="*/ 348343 w 739269"/>
              <a:gd name="connsiteY17" fmla="*/ 951555 h 1710081"/>
              <a:gd name="connsiteX18" fmla="*/ 537029 w 739269"/>
              <a:gd name="connsiteY18" fmla="*/ 966069 h 1710081"/>
              <a:gd name="connsiteX19" fmla="*/ 609600 w 739269"/>
              <a:gd name="connsiteY19" fmla="*/ 1067669 h 1710081"/>
              <a:gd name="connsiteX20" fmla="*/ 682172 w 739269"/>
              <a:gd name="connsiteY20" fmla="*/ 1140241 h 1710081"/>
              <a:gd name="connsiteX21" fmla="*/ 711200 w 739269"/>
              <a:gd name="connsiteY21" fmla="*/ 1183784 h 1710081"/>
              <a:gd name="connsiteX22" fmla="*/ 711200 w 739269"/>
              <a:gd name="connsiteY22" fmla="*/ 1430526 h 1710081"/>
              <a:gd name="connsiteX23" fmla="*/ 682172 w 739269"/>
              <a:gd name="connsiteY23" fmla="*/ 1517612 h 1710081"/>
              <a:gd name="connsiteX24" fmla="*/ 667657 w 739269"/>
              <a:gd name="connsiteY24" fmla="*/ 1561155 h 1710081"/>
              <a:gd name="connsiteX25" fmla="*/ 624115 w 739269"/>
              <a:gd name="connsiteY25" fmla="*/ 1590184 h 1710081"/>
              <a:gd name="connsiteX26" fmla="*/ 595086 w 739269"/>
              <a:gd name="connsiteY26" fmla="*/ 1633726 h 1710081"/>
              <a:gd name="connsiteX27" fmla="*/ 493486 w 739269"/>
              <a:gd name="connsiteY27" fmla="*/ 1677269 h 1710081"/>
              <a:gd name="connsiteX28" fmla="*/ 377372 w 739269"/>
              <a:gd name="connsiteY28" fmla="*/ 1706298 h 1710081"/>
              <a:gd name="connsiteX29" fmla="*/ 116115 w 739269"/>
              <a:gd name="connsiteY29" fmla="*/ 1706298 h 1710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39269" h="1710081">
                <a:moveTo>
                  <a:pt x="0" y="51669"/>
                </a:moveTo>
                <a:cubicBezTo>
                  <a:pt x="9676" y="37155"/>
                  <a:pt x="11788" y="10778"/>
                  <a:pt x="29029" y="8126"/>
                </a:cubicBezTo>
                <a:cubicBezTo>
                  <a:pt x="81846" y="0"/>
                  <a:pt x="135541" y="17047"/>
                  <a:pt x="188686" y="22641"/>
                </a:cubicBezTo>
                <a:cubicBezTo>
                  <a:pt x="227478" y="26724"/>
                  <a:pt x="266061" y="32598"/>
                  <a:pt x="304800" y="37155"/>
                </a:cubicBezTo>
                <a:lnTo>
                  <a:pt x="435429" y="51669"/>
                </a:lnTo>
                <a:cubicBezTo>
                  <a:pt x="449943" y="56507"/>
                  <a:pt x="465598" y="58754"/>
                  <a:pt x="478972" y="66184"/>
                </a:cubicBezTo>
                <a:cubicBezTo>
                  <a:pt x="509469" y="83127"/>
                  <a:pt x="566057" y="124241"/>
                  <a:pt x="566057" y="124241"/>
                </a:cubicBezTo>
                <a:cubicBezTo>
                  <a:pt x="570895" y="138755"/>
                  <a:pt x="569754" y="156966"/>
                  <a:pt x="580572" y="167784"/>
                </a:cubicBezTo>
                <a:cubicBezTo>
                  <a:pt x="605241" y="192453"/>
                  <a:pt x="667657" y="225841"/>
                  <a:pt x="667657" y="225841"/>
                </a:cubicBezTo>
                <a:cubicBezTo>
                  <a:pt x="737071" y="434079"/>
                  <a:pt x="716140" y="337544"/>
                  <a:pt x="682172" y="733841"/>
                </a:cubicBezTo>
                <a:cubicBezTo>
                  <a:pt x="674203" y="826807"/>
                  <a:pt x="669222" y="815566"/>
                  <a:pt x="609600" y="835441"/>
                </a:cubicBezTo>
                <a:cubicBezTo>
                  <a:pt x="599924" y="849955"/>
                  <a:pt x="592907" y="866649"/>
                  <a:pt x="580572" y="878984"/>
                </a:cubicBezTo>
                <a:cubicBezTo>
                  <a:pt x="568237" y="891319"/>
                  <a:pt x="552631" y="900211"/>
                  <a:pt x="537029" y="908012"/>
                </a:cubicBezTo>
                <a:cubicBezTo>
                  <a:pt x="471051" y="941000"/>
                  <a:pt x="322390" y="934748"/>
                  <a:pt x="290286" y="937041"/>
                </a:cubicBezTo>
                <a:cubicBezTo>
                  <a:pt x="261257" y="927365"/>
                  <a:pt x="233563" y="904217"/>
                  <a:pt x="203200" y="908012"/>
                </a:cubicBezTo>
                <a:cubicBezTo>
                  <a:pt x="53137" y="926770"/>
                  <a:pt x="289433" y="989974"/>
                  <a:pt x="130629" y="937041"/>
                </a:cubicBezTo>
                <a:cubicBezTo>
                  <a:pt x="145143" y="932203"/>
                  <a:pt x="158872" y="922526"/>
                  <a:pt x="174172" y="922526"/>
                </a:cubicBezTo>
                <a:cubicBezTo>
                  <a:pt x="376627" y="922526"/>
                  <a:pt x="218412" y="936269"/>
                  <a:pt x="348343" y="951555"/>
                </a:cubicBezTo>
                <a:cubicBezTo>
                  <a:pt x="410992" y="958925"/>
                  <a:pt x="474134" y="961231"/>
                  <a:pt x="537029" y="966069"/>
                </a:cubicBezTo>
                <a:cubicBezTo>
                  <a:pt x="631373" y="997518"/>
                  <a:pt x="532189" y="951554"/>
                  <a:pt x="609600" y="1067669"/>
                </a:cubicBezTo>
                <a:cubicBezTo>
                  <a:pt x="648305" y="1125726"/>
                  <a:pt x="624115" y="1101536"/>
                  <a:pt x="682172" y="1140241"/>
                </a:cubicBezTo>
                <a:cubicBezTo>
                  <a:pt x="691848" y="1154755"/>
                  <a:pt x="705075" y="1167451"/>
                  <a:pt x="711200" y="1183784"/>
                </a:cubicBezTo>
                <a:cubicBezTo>
                  <a:pt x="739269" y="1258634"/>
                  <a:pt x="722738" y="1361296"/>
                  <a:pt x="711200" y="1430526"/>
                </a:cubicBezTo>
                <a:cubicBezTo>
                  <a:pt x="706170" y="1460708"/>
                  <a:pt x="691848" y="1488583"/>
                  <a:pt x="682172" y="1517612"/>
                </a:cubicBezTo>
                <a:cubicBezTo>
                  <a:pt x="677334" y="1532126"/>
                  <a:pt x="680387" y="1552668"/>
                  <a:pt x="667657" y="1561155"/>
                </a:cubicBezTo>
                <a:lnTo>
                  <a:pt x="624115" y="1590184"/>
                </a:lnTo>
                <a:cubicBezTo>
                  <a:pt x="614439" y="1604698"/>
                  <a:pt x="607421" y="1621391"/>
                  <a:pt x="595086" y="1633726"/>
                </a:cubicBezTo>
                <a:cubicBezTo>
                  <a:pt x="559731" y="1669081"/>
                  <a:pt x="540124" y="1663944"/>
                  <a:pt x="493486" y="1677269"/>
                </a:cubicBezTo>
                <a:cubicBezTo>
                  <a:pt x="448469" y="1690131"/>
                  <a:pt x="429586" y="1704028"/>
                  <a:pt x="377372" y="1706298"/>
                </a:cubicBezTo>
                <a:cubicBezTo>
                  <a:pt x="290369" y="1710081"/>
                  <a:pt x="203201" y="1706298"/>
                  <a:pt x="116115" y="170629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118652" y="385142"/>
            <a:ext cx="3566077" cy="3508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endParaRPr lang="en-GB" altLang="en-US" smtClean="0">
              <a:ea typeface="ＭＳ Ｐゴシック" panose="020B0600070205080204" pitchFamily="34" charset="-128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GB" altLang="en-US" sz="6000" smtClean="0">
                <a:ea typeface="ＭＳ Ｐゴシック" panose="020B0600070205080204" pitchFamily="34" charset="-128"/>
              </a:rPr>
              <a:t>What is half of 8?</a:t>
            </a:r>
          </a:p>
          <a:p>
            <a:pPr algn="ctr">
              <a:buFont typeface="Arial" panose="020B0604020202020204" pitchFamily="34" charset="0"/>
              <a:buNone/>
            </a:pPr>
            <a:endParaRPr lang="en-GB" altLang="en-US" sz="6000" smtClean="0">
              <a:ea typeface="ＭＳ Ｐゴシック" panose="020B0600070205080204" pitchFamily="34" charset="-128"/>
            </a:endParaRPr>
          </a:p>
          <a:p>
            <a:pPr algn="ctr">
              <a:buFont typeface="Arial" panose="020B0604020202020204" pitchFamily="34" charset="0"/>
              <a:buNone/>
            </a:pPr>
            <a:endParaRPr lang="en-GB" altLang="en-US" sz="6000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502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228600" y="308113"/>
            <a:ext cx="4591878" cy="4800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sz="3200" b="1" dirty="0" smtClean="0"/>
              <a:t>Prototeip: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dirty="0" smtClean="0"/>
              <a:t>    Yma, mae gan y dysgwr syniad ‘prototeip’ (nodweddiadol ond nad yw’n gyflawn) yn ei ben, ond nid oes ganddo brofiad o eraill.</a:t>
            </a:r>
          </a:p>
          <a:p>
            <a:pPr>
              <a:buNone/>
            </a:pPr>
            <a:r>
              <a:rPr lang="cy-GB" altLang="en-US" b="1" dirty="0">
                <a:latin typeface="Calibri" panose="020F0502020204030204" pitchFamily="34" charset="0"/>
              </a:rPr>
              <a:t>e.e. Rhowch groes yn agos at unrhyw driongl. 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dirty="0" smtClean="0"/>
              <a:t> </a:t>
            </a:r>
          </a:p>
          <a:p>
            <a:pPr>
              <a:buFont typeface="Arial" panose="020B0604020202020204" pitchFamily="34" charset="0"/>
              <a:buNone/>
            </a:pPr>
            <a:endParaRPr lang="cy-GB" altLang="en-US" dirty="0" smtClean="0"/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20479" y="303212"/>
            <a:ext cx="4194312" cy="3508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3200" b="1" dirty="0" smtClean="0">
                <a:ea typeface="ＭＳ Ｐゴシック" panose="020B0600070205080204" pitchFamily="34" charset="-128"/>
              </a:rPr>
              <a:t>Prototype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    Here the learner has a ‘prototype’ (typical but not complete) idea in their head and haven’t had experience of others.</a:t>
            </a:r>
          </a:p>
          <a:p>
            <a:pPr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   </a:t>
            </a:r>
            <a:r>
              <a:rPr lang="en-GB" altLang="en-US" b="1" dirty="0">
                <a:latin typeface="Calibri" panose="020F0502020204030204" pitchFamily="34" charset="0"/>
              </a:rPr>
              <a:t>e.g. Put a cross near all the triangles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>
              <a:ea typeface="ＭＳ Ｐゴシック" panose="020B0600070205080204" pitchFamily="34" charset="-128"/>
            </a:endParaRPr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689894" y="3877260"/>
            <a:ext cx="611981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 sz="20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GB" altLang="en-US" sz="2000" b="1" dirty="0">
                <a:latin typeface="Calibri" panose="020F0502020204030204" pitchFamily="34" charset="0"/>
              </a:rPr>
              <a:t>                       </a:t>
            </a:r>
          </a:p>
          <a:p>
            <a:pPr eaLnBrk="1" hangingPunct="1"/>
            <a:r>
              <a:rPr lang="en-GB" altLang="en-US" sz="2000" b="1" dirty="0">
                <a:latin typeface="Calibri" panose="020F0502020204030204" pitchFamily="34" charset="0"/>
              </a:rPr>
              <a:t>                                         x</a:t>
            </a:r>
          </a:p>
        </p:txBody>
      </p:sp>
      <p:sp>
        <p:nvSpPr>
          <p:cNvPr id="6" name="Rectangle 5"/>
          <p:cNvSpPr/>
          <p:nvPr/>
        </p:nvSpPr>
        <p:spPr>
          <a:xfrm>
            <a:off x="826929" y="4322453"/>
            <a:ext cx="1008063" cy="5032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963765" y="4672721"/>
            <a:ext cx="863600" cy="72072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275044" y="4782135"/>
            <a:ext cx="720725" cy="7207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ight Triangle 8"/>
          <p:cNvSpPr/>
          <p:nvPr/>
        </p:nvSpPr>
        <p:spPr>
          <a:xfrm rot="6701291">
            <a:off x="7433942" y="4563283"/>
            <a:ext cx="1368425" cy="64928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683443" y="4132177"/>
            <a:ext cx="1008063" cy="1081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161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740965" y="87794"/>
            <a:ext cx="4403035" cy="51401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3200" b="1" dirty="0" smtClean="0">
                <a:ea typeface="ＭＳ Ｐゴシック" panose="020B0600070205080204" pitchFamily="34" charset="-128"/>
              </a:rPr>
              <a:t>Intelligent Overgeneralization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000" dirty="0" smtClean="0">
                <a:ea typeface="ＭＳ Ｐゴシック" panose="020B0600070205080204" pitchFamily="34" charset="-128"/>
              </a:rPr>
              <a:t>    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This is where the learner makes an understandable assumption based on ‘general rule’ that they may not fully understand.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e.g.  0.2 x 0.3 = 0.6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    because the child is following an understandable pattern but in this case it doesn’t work because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    2/10 x 3/10 = 6/100=0.06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2400" b="1" dirty="0" smtClean="0">
                <a:ea typeface="ＭＳ Ｐゴシック" panose="020B0600070205080204" pitchFamily="34" charset="-128"/>
              </a:rPr>
              <a:t>    multiplication doesn’t always make something bigger!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sz="2000" dirty="0" smtClean="0">
              <a:ea typeface="ＭＳ Ｐゴシック" panose="020B0600070205080204" pitchFamily="34" charset="-128"/>
            </a:endParaRPr>
          </a:p>
          <a:p>
            <a:pPr>
              <a:buFont typeface="Arial" panose="020B0604020202020204" pitchFamily="34" charset="0"/>
              <a:buNone/>
            </a:pPr>
            <a:endParaRPr lang="en-GB" altLang="en-US" sz="2000" dirty="0" smtClean="0">
              <a:ea typeface="ＭＳ Ｐゴシック" panose="020B0600070205080204" pitchFamily="34" charset="-128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68966" y="109330"/>
            <a:ext cx="4571999" cy="4800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sz="3200" b="1" dirty="0" err="1" smtClean="0"/>
              <a:t>Gorgyffredinoli</a:t>
            </a:r>
            <a:r>
              <a:rPr lang="cy-GB" altLang="en-US" sz="3200" b="1" dirty="0" smtClean="0"/>
              <a:t> deallus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dirty="0" smtClean="0"/>
              <a:t>  </a:t>
            </a:r>
            <a:r>
              <a:rPr lang="cy-GB" altLang="en-US" sz="2400" dirty="0" smtClean="0"/>
              <a:t>Dyma pan mae’r dysgwr yn gwneud tybiaeth ddealladwy wedi’i seilio ar ‘reol gyffredinol’ nad yw ef efallai yn ei deall yn gyflawn </a:t>
            </a:r>
          </a:p>
          <a:p>
            <a:r>
              <a:rPr lang="cy-GB" altLang="en-US" sz="2400" dirty="0" smtClean="0"/>
              <a:t>e.e.  0.2 x 0.3 = 0.6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sz="2400" dirty="0" smtClean="0"/>
              <a:t>    oherwydd mae’r plentyn yn dilyn patrwm dealladwy, ond yn yr achos hwn, nid yw’n gweithio oherwydd 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sz="2400" dirty="0" smtClean="0"/>
              <a:t>    2/10 x 3/10 = 6/100=0.06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sz="2400" b="1" dirty="0" smtClean="0"/>
              <a:t>    nid yw lluosi bob amser yn gwneud rhywbeth yn fwy!</a:t>
            </a:r>
          </a:p>
          <a:p>
            <a:pPr>
              <a:buFont typeface="Arial" panose="020B0604020202020204" pitchFamily="34" charset="0"/>
              <a:buNone/>
            </a:pPr>
            <a:endParaRPr lang="cy-GB" altLang="en-US" dirty="0" smtClean="0"/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1286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69574" y="127553"/>
            <a:ext cx="4661452" cy="4800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sz="3200" b="1" dirty="0" smtClean="0"/>
              <a:t>Camsyniadau proses-gwrthrych</a:t>
            </a:r>
          </a:p>
          <a:p>
            <a:pPr>
              <a:buFont typeface="Arial" panose="020B0604020202020204" pitchFamily="34" charset="0"/>
              <a:buNone/>
            </a:pPr>
            <a:r>
              <a:rPr lang="cy-GB" altLang="en-US" dirty="0" smtClean="0"/>
              <a:t>    Yma, mae’r dysgwr wedi cysylltu’r fathemateg â phroses, neu mae’n gweld y ‘gwrthrych’ yn broses. </a:t>
            </a:r>
          </a:p>
          <a:p>
            <a:r>
              <a:rPr lang="cy-GB" altLang="en-US" dirty="0" smtClean="0"/>
              <a:t>e.e.  Pan ofynnir, faint yw ? – 3 = 20, gallai’r dysgwr ddweud  17, oherwydd mae’n cysylltu = â’r angen i wneud rhywbeth ac mae’r  –3 yn golygu bod angen iddo dynnu 3.</a:t>
            </a:r>
          </a:p>
          <a:p>
            <a:pPr>
              <a:buFont typeface="Arial" panose="020B0604020202020204" pitchFamily="34" charset="0"/>
              <a:buNone/>
            </a:pPr>
            <a:endParaRPr lang="cy-GB" altLang="en-US" dirty="0" smtClean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683401" y="137492"/>
            <a:ext cx="4460599" cy="55377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3200" b="1" dirty="0" smtClean="0">
                <a:ea typeface="ＭＳ Ｐゴシック" panose="020B0600070205080204" pitchFamily="34" charset="-128"/>
              </a:rPr>
              <a:t>Process-object misconceptions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    Here the learner has associated the maths involved with a process, or may see an ‘object’ as a process.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e.g.  When asked ? – 3 = 20, the learner may say 17 because they associate = as meaning they have to do something and –3 as meaning they take 3 away.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5387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ChangeArrowheads="1"/>
          </p:cNvSpPr>
          <p:nvPr/>
        </p:nvSpPr>
        <p:spPr bwMode="auto">
          <a:xfrm>
            <a:off x="685800" y="4876800"/>
            <a:ext cx="7127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800"/>
              <a:t>https://www.facebook.com/Gareth-Metcalfe-Primary-Maths-697326023637017/</a:t>
            </a:r>
          </a:p>
        </p:txBody>
      </p:sp>
      <p:pic>
        <p:nvPicPr>
          <p:cNvPr id="5427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2000"/>
            <a:ext cx="8202613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6" name="TextBox 9"/>
          <p:cNvSpPr txBox="1">
            <a:spLocks noChangeArrowheads="1"/>
          </p:cNvSpPr>
          <p:nvPr/>
        </p:nvSpPr>
        <p:spPr bwMode="auto">
          <a:xfrm>
            <a:off x="304800" y="914400"/>
            <a:ext cx="2362200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800"/>
              <a:t>A yw’n un deg chwech?</a:t>
            </a:r>
          </a:p>
        </p:txBody>
      </p:sp>
      <p:sp>
        <p:nvSpPr>
          <p:cNvPr id="54277" name="TextBox 10"/>
          <p:cNvSpPr txBox="1">
            <a:spLocks noChangeArrowheads="1"/>
          </p:cNvSpPr>
          <p:nvPr/>
        </p:nvSpPr>
        <p:spPr bwMode="auto">
          <a:xfrm>
            <a:off x="6019800" y="990600"/>
            <a:ext cx="2133600" cy="30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400"/>
              <a:t>A yw’n un deg chwech?</a:t>
            </a:r>
          </a:p>
        </p:txBody>
      </p:sp>
      <p:sp>
        <p:nvSpPr>
          <p:cNvPr id="54278" name="TextBox 11"/>
          <p:cNvSpPr txBox="1">
            <a:spLocks noChangeArrowheads="1"/>
          </p:cNvSpPr>
          <p:nvPr/>
        </p:nvSpPr>
        <p:spPr bwMode="auto">
          <a:xfrm>
            <a:off x="2971800" y="914400"/>
            <a:ext cx="25908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800"/>
              <a:t>A yw’n un deg chwech?</a:t>
            </a:r>
          </a:p>
        </p:txBody>
      </p:sp>
      <p:sp>
        <p:nvSpPr>
          <p:cNvPr id="54279" name="TextBox 12"/>
          <p:cNvSpPr txBox="1">
            <a:spLocks noChangeArrowheads="1"/>
          </p:cNvSpPr>
          <p:nvPr/>
        </p:nvSpPr>
        <p:spPr bwMode="auto">
          <a:xfrm>
            <a:off x="304800" y="3124200"/>
            <a:ext cx="31242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800"/>
              <a:t>A yw’n un deg chwech?</a:t>
            </a:r>
          </a:p>
        </p:txBody>
      </p:sp>
      <p:sp>
        <p:nvSpPr>
          <p:cNvPr id="54280" name="TextBox 13"/>
          <p:cNvSpPr txBox="1">
            <a:spLocks noChangeArrowheads="1"/>
          </p:cNvSpPr>
          <p:nvPr/>
        </p:nvSpPr>
        <p:spPr bwMode="auto">
          <a:xfrm>
            <a:off x="4419600" y="3124200"/>
            <a:ext cx="33528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800"/>
              <a:t>A yw’n un deg chwech?</a:t>
            </a:r>
          </a:p>
        </p:txBody>
      </p:sp>
    </p:spTree>
    <p:extLst>
      <p:ext uri="{BB962C8B-B14F-4D97-AF65-F5344CB8AC3E}">
        <p14:creationId xmlns:p14="http://schemas.microsoft.com/office/powerpoint/2010/main" val="595820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ChangeArrowheads="1"/>
          </p:cNvSpPr>
          <p:nvPr/>
        </p:nvSpPr>
        <p:spPr bwMode="auto">
          <a:xfrm>
            <a:off x="631825" y="5589588"/>
            <a:ext cx="712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/>
              <a:t>https://www.facebook.com/Gareth-Metcalfe-Primary-Maths-697326023637017/</a:t>
            </a:r>
          </a:p>
        </p:txBody>
      </p:sp>
      <p:pic>
        <p:nvPicPr>
          <p:cNvPr id="45059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73238"/>
            <a:ext cx="723741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415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22" y="236492"/>
            <a:ext cx="711517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611188" y="4929098"/>
            <a:ext cx="7627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1800" dirty="0"/>
              <a:t>https://www.facebook.com/697326023637017/photos/a.858641257505492.1073741829.697326023637017/1165665096803105/?type=3&amp;theater</a:t>
            </a:r>
          </a:p>
        </p:txBody>
      </p:sp>
    </p:spTree>
    <p:extLst>
      <p:ext uri="{BB962C8B-B14F-4D97-AF65-F5344CB8AC3E}">
        <p14:creationId xmlns:p14="http://schemas.microsoft.com/office/powerpoint/2010/main" val="4218033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49746" y="166344"/>
            <a:ext cx="7886700" cy="1325563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cy-GB" altLang="en-US" sz="4000" b="1" dirty="0" smtClean="0"/>
              <a:t>Beth yw’r strategaethau addysgol a ddefnyddir gan athrawon?</a:t>
            </a:r>
          </a:p>
        </p:txBody>
      </p:sp>
      <p:sp>
        <p:nvSpPr>
          <p:cNvPr id="65539" name="Content Placeholder 2"/>
          <p:cNvSpPr>
            <a:spLocks noGrp="1"/>
          </p:cNvSpPr>
          <p:nvPr>
            <p:ph idx="1"/>
          </p:nvPr>
        </p:nvSpPr>
        <p:spPr>
          <a:xfrm>
            <a:off x="449746" y="1520897"/>
            <a:ext cx="7886700" cy="4351338"/>
          </a:xfrm>
        </p:spPr>
        <p:txBody>
          <a:bodyPr/>
          <a:lstStyle/>
          <a:p>
            <a:pPr eaLnBrk="1" hangingPunct="1"/>
            <a:r>
              <a:rPr lang="cy-GB" altLang="en-US" dirty="0" smtClean="0"/>
              <a:t>Sbarduno amrywiaeth o ‘atebion’.</a:t>
            </a:r>
          </a:p>
          <a:p>
            <a:pPr eaLnBrk="1" hangingPunct="1"/>
            <a:r>
              <a:rPr lang="cy-GB" altLang="en-US" dirty="0" smtClean="0"/>
              <a:t>Gofyn i’r plant i wrando ar ei gilydd.</a:t>
            </a:r>
          </a:p>
          <a:p>
            <a:pPr eaLnBrk="1" hangingPunct="1"/>
            <a:r>
              <a:rPr lang="cy-GB" altLang="en-US" dirty="0" smtClean="0"/>
              <a:t>Aralleirio barnau eraill.</a:t>
            </a:r>
          </a:p>
          <a:p>
            <a:pPr eaLnBrk="1" hangingPunct="1"/>
            <a:r>
              <a:rPr lang="cy-GB" altLang="en-US" dirty="0" smtClean="0"/>
              <a:t>Chwilio am eglurhad pellach o’r pwyntiau. </a:t>
            </a:r>
          </a:p>
          <a:p>
            <a:pPr eaLnBrk="1" hangingPunct="1"/>
            <a:r>
              <a:rPr lang="cy-GB" altLang="en-US" dirty="0" smtClean="0"/>
              <a:t>Annog pob plentyn i siarad.</a:t>
            </a:r>
          </a:p>
          <a:p>
            <a:pPr eaLnBrk="1" hangingPunct="1"/>
            <a:r>
              <a:rPr lang="cy-GB" altLang="en-US" dirty="0" smtClean="0"/>
              <a:t>Chwilio am gefnogaeth neu anghytundeb (e.e. A ydych yn cytuno/anghytuno?). </a:t>
            </a:r>
          </a:p>
          <a:p>
            <a:pPr eaLnBrk="1" hangingPunct="1"/>
            <a:r>
              <a:rPr lang="cy-GB" altLang="en-US" dirty="0" smtClean="0"/>
              <a:t>Peidio ag ymyrryd pan fo’r ateb yn gywir. </a:t>
            </a:r>
          </a:p>
        </p:txBody>
      </p:sp>
    </p:spTree>
    <p:extLst>
      <p:ext uri="{BB962C8B-B14F-4D97-AF65-F5344CB8AC3E}">
        <p14:creationId xmlns:p14="http://schemas.microsoft.com/office/powerpoint/2010/main" val="419519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208722" y="305491"/>
            <a:ext cx="8935278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 smtClean="0">
                <a:ea typeface="ＭＳ Ｐゴシック" panose="020B0600070205080204" pitchFamily="34" charset="-128"/>
              </a:rPr>
              <a:t>What are the pedagogic strategies that teachers should use?</a:t>
            </a: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208722" y="1788216"/>
            <a:ext cx="8935278" cy="43513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Eliciting a variety of ‘answers’.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Asking children to listen to each other.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Paraphrasing other viewpoints.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Seeking further clarification of points.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Encouraging all children to speak.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Seeking support or dissent (e.g. do you agree/disagree?).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>
                <a:ea typeface="ＭＳ Ｐゴシック" panose="020B0600070205080204" pitchFamily="34" charset="-128"/>
              </a:rPr>
              <a:t>Not intervening immediately with the correct response. </a:t>
            </a:r>
          </a:p>
        </p:txBody>
      </p:sp>
    </p:spTree>
    <p:extLst>
      <p:ext uri="{BB962C8B-B14F-4D97-AF65-F5344CB8AC3E}">
        <p14:creationId xmlns:p14="http://schemas.microsoft.com/office/powerpoint/2010/main" val="140686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151855" y="147730"/>
            <a:ext cx="3917225" cy="851580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cy-GB" altLang="en-US" sz="4400" dirty="0" smtClean="0">
                <a:ea typeface="ＭＳ Ｐゴシック" panose="020B0600070205080204" pitchFamily="34" charset="-128"/>
              </a:rPr>
              <a:t>Gweithgareddau</a:t>
            </a:r>
            <a:endParaRPr lang="cy-GB" altLang="en-US" sz="4400" b="1" dirty="0" smtClean="0">
              <a:ea typeface="ＭＳ Ｐゴシック" panose="020B0600070205080204" pitchFamily="34" charset="-128"/>
            </a:endParaRP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0" y="1180011"/>
            <a:ext cx="4576354" cy="487680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cy-GB" altLang="en-US" sz="3000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   Ewch ati i roi cynnig ar wneud y gweithgareddau sydd ar eich bwrdd: </a:t>
            </a:r>
          </a:p>
          <a:p>
            <a:pPr eaLnBrk="1" hangingPunct="1"/>
            <a:r>
              <a:rPr lang="cy-GB" altLang="en-US" sz="3000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Cartwnau camsyniad</a:t>
            </a:r>
          </a:p>
          <a:p>
            <a:pPr eaLnBrk="1" hangingPunct="1"/>
            <a:r>
              <a:rPr lang="cy-GB" altLang="en-US" sz="3000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Bob tro / Weithiau / Byth</a:t>
            </a:r>
          </a:p>
          <a:p>
            <a:pPr eaLnBrk="1" hangingPunct="1"/>
            <a:r>
              <a:rPr lang="cy-GB" altLang="en-US" sz="3000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Cyd-farcio gwaith plentyn (ffug)</a:t>
            </a:r>
          </a:p>
          <a:p>
            <a:pPr eaLnBrk="1" hangingPunct="1"/>
            <a:r>
              <a:rPr lang="cy-GB" altLang="en-US" sz="3000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Dadansoddi gwaith plentyn a marcio’r athro</a:t>
            </a:r>
          </a:p>
          <a:p>
            <a:pPr eaLnBrk="1" hangingPunct="1"/>
            <a:endParaRPr lang="cy-GB" altLang="en-US" sz="3000" dirty="0" smtClean="0">
              <a:solidFill>
                <a:schemeClr val="tx2"/>
              </a:solidFill>
              <a:ea typeface="ＭＳ Ｐゴシック" panose="020B0600070205080204" pitchFamily="34" charset="-128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cy-GB" altLang="en-US" sz="2800" dirty="0" smtClean="0">
                <a:ea typeface="ＭＳ Ｐゴシック" panose="020B0600070205080204" pitchFamily="34" charset="-128"/>
              </a:rPr>
              <a:t>  Er mwyn amlygu ac archwilio camsyniadau, mae gweithgareddau o’r fath yn </a:t>
            </a:r>
            <a:r>
              <a:rPr lang="cy-GB" altLang="en-US" sz="2800" dirty="0" smtClean="0">
                <a:solidFill>
                  <a:srgbClr val="FF0000"/>
                </a:solidFill>
                <a:ea typeface="ＭＳ Ｐゴシック" panose="020B0600070205080204" pitchFamily="34" charset="-128"/>
              </a:rPr>
              <a:t>annog y dysgwr i drafod a darganfod </a:t>
            </a:r>
            <a:r>
              <a:rPr lang="cy-GB" altLang="en-US" sz="2800" dirty="0" smtClean="0">
                <a:ea typeface="ＭＳ Ｐゴシック" panose="020B0600070205080204" pitchFamily="34" charset="-128"/>
              </a:rPr>
              <a:t>ar yr un pryd. </a:t>
            </a:r>
            <a:endParaRPr lang="cy-GB" altLang="en-US" sz="3000" dirty="0" smtClean="0">
              <a:solidFill>
                <a:schemeClr val="tx2"/>
              </a:solidFill>
              <a:ea typeface="ＭＳ Ｐゴシック" panose="020B0600070205080204" pitchFamily="34" charset="-128"/>
            </a:endParaRPr>
          </a:p>
          <a:p>
            <a:pPr eaLnBrk="1" hangingPunct="1"/>
            <a:endParaRPr lang="cy-GB" altLang="en-US" sz="3000" dirty="0" smtClean="0">
              <a:ea typeface="ＭＳ Ｐゴシック" panose="020B0600070205080204" pitchFamily="34" charset="-12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72198" y="122237"/>
            <a:ext cx="3917225" cy="818289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altLang="en-US" dirty="0" err="1" smtClean="0">
                <a:ea typeface="ＭＳ Ｐゴシック" panose="020B0600070205080204" pitchFamily="34" charset="-128"/>
              </a:rPr>
              <a:t>Activities</a:t>
            </a:r>
            <a:endParaRPr lang="cy-GB" altLang="en-US" b="1" dirty="0" smtClean="0">
              <a:ea typeface="ＭＳ Ｐゴシック" panose="020B0600070205080204" pitchFamily="34" charset="-128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6354" y="1180012"/>
            <a:ext cx="4413069" cy="446314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Have a go at the activities on your table. You have examples of: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Concept cartoons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Always/Sometimes/Never statements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Shared marking of a (fictional) child’s work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Analysis of child’s work and teacher marking</a:t>
            </a:r>
          </a:p>
          <a:p>
            <a:endParaRPr lang="en-GB" altLang="en-US" dirty="0" smtClean="0">
              <a:ea typeface="ＭＳ Ｐゴシック" panose="020B0600070205080204" pitchFamily="34" charset="-128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   Use of such strategies can expose and explore misconceptions whilst </a:t>
            </a:r>
            <a:r>
              <a:rPr lang="en-GB" altLang="en-US" dirty="0" smtClean="0">
                <a:solidFill>
                  <a:srgbClr val="FF0000"/>
                </a:solidFill>
                <a:ea typeface="ＭＳ Ｐゴシック" panose="020B0600070205080204" pitchFamily="34" charset="-128"/>
              </a:rPr>
              <a:t>encouraging learner discussion and discovery</a:t>
            </a:r>
            <a:endParaRPr lang="en-GB" altLang="en-US" dirty="0" smtClean="0">
              <a:ea typeface="ＭＳ Ｐゴシック" panose="020B0600070205080204" pitchFamily="34" charset="-128"/>
            </a:endParaRPr>
          </a:p>
          <a:p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3746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115661" y="0"/>
            <a:ext cx="4567740" cy="4800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altLang="en-US" sz="3200" b="1" dirty="0" smtClean="0"/>
              <a:t>Cyswllt aseiniad – Ystyried dysgu plentyn i sicrhau cynnydd pellach</a:t>
            </a:r>
          </a:p>
          <a:p>
            <a:r>
              <a:rPr lang="cy-GB" altLang="en-US" dirty="0" smtClean="0"/>
              <a:t>Ystyriwch senario a beth mae hwn yn adlewyrchu am ddysgu’r plentyn. Defnyddiwch y cwestiynau fel arweiniad.</a:t>
            </a:r>
          </a:p>
          <a:p>
            <a:r>
              <a:rPr lang="cy-GB" altLang="en-US" dirty="0" smtClean="0"/>
              <a:t>Adnabyddwch beth fyddech yn gwneud fel athro i sicrhau cynnydd pellach.</a:t>
            </a:r>
          </a:p>
          <a:p>
            <a:r>
              <a:rPr lang="cy-GB" altLang="en-US" dirty="0" smtClean="0"/>
              <a:t>Byddwch yn barod i gyflwyno i berson arall.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683401" y="0"/>
            <a:ext cx="4460599" cy="55377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sz="3200" b="1" dirty="0" smtClean="0">
                <a:ea typeface="ＭＳ Ｐゴシック" panose="020B0600070205080204" pitchFamily="34" charset="-128"/>
              </a:rPr>
              <a:t>Assignment Link – Considering a child’s learning to ensure further progress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Consider a scenario and what this reflects about the child’s learning. Use the questions as a guide.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Identify what you would do as a teacher to ensure further progress.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Be prepared to present to another person.</a:t>
            </a:r>
          </a:p>
          <a:p>
            <a:pPr marL="0" indent="0">
              <a:buNone/>
            </a:pPr>
            <a:endParaRPr lang="en-GB" altLang="en-US" dirty="0" smtClean="0">
              <a:ea typeface="ＭＳ Ｐゴシック" panose="020B0600070205080204" pitchFamily="34" charset="-128"/>
            </a:endParaRPr>
          </a:p>
          <a:p>
            <a:pPr>
              <a:buFont typeface="Arial" panose="020B0604020202020204" pitchFamily="34" charset="0"/>
              <a:buNone/>
            </a:pPr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489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030538" y="4079737"/>
            <a:ext cx="3082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dirty="0">
                <a:hlinkClick r:id="rId2"/>
              </a:rPr>
              <a:t>https://vimeo.com/83486435</a:t>
            </a:r>
            <a:endParaRPr lang="en-GB" altLang="en-US" dirty="0"/>
          </a:p>
          <a:p>
            <a:endParaRPr lang="en-GB" alt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68963" y="692648"/>
            <a:ext cx="4403037" cy="11430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altLang="en-US" dirty="0" smtClean="0">
                <a:solidFill>
                  <a:schemeClr val="accent1">
                    <a:lumMod val="50000"/>
                  </a:schemeClr>
                </a:solidFill>
              </a:rPr>
              <a:t>Gweithgareddau dosbarth: adnabod camsyniadau</a:t>
            </a:r>
            <a:endParaRPr lang="en-GB" altLang="en-US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13632" y="672770"/>
            <a:ext cx="4403037" cy="2609366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altLang="en-US" dirty="0" err="1">
                <a:solidFill>
                  <a:schemeClr val="accent1">
                    <a:lumMod val="50000"/>
                  </a:schemeClr>
                </a:solidFill>
              </a:rPr>
              <a:t>Classroom</a:t>
            </a:r>
            <a:r>
              <a:rPr lang="cy-GB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y-GB" altLang="en-US" dirty="0" err="1">
                <a:solidFill>
                  <a:schemeClr val="accent1">
                    <a:lumMod val="50000"/>
                  </a:schemeClr>
                </a:solidFill>
              </a:rPr>
              <a:t>activities</a:t>
            </a:r>
            <a:r>
              <a:rPr lang="cy-GB" altLang="en-US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y-GB" altLang="en-US" dirty="0" err="1">
                <a:solidFill>
                  <a:schemeClr val="accent1">
                    <a:lumMod val="50000"/>
                  </a:schemeClr>
                </a:solidFill>
              </a:rPr>
              <a:t>identifying</a:t>
            </a:r>
            <a:r>
              <a:rPr lang="cy-GB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y-GB" altLang="en-US" dirty="0" err="1">
                <a:solidFill>
                  <a:schemeClr val="accent1">
                    <a:lumMod val="50000"/>
                  </a:schemeClr>
                </a:solidFill>
              </a:rPr>
              <a:t>misconceptions</a:t>
            </a:r>
            <a:endParaRPr lang="en-GB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236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4724401" y="168968"/>
            <a:ext cx="3594652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3600" b="1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Activities to encourage pupils to discuss and discover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4724401" y="1610139"/>
            <a:ext cx="4075044" cy="4263886"/>
          </a:xfrm>
        </p:spPr>
        <p:txBody>
          <a:bodyPr>
            <a:normAutofit/>
          </a:bodyPr>
          <a:lstStyle/>
          <a:p>
            <a:r>
              <a:rPr lang="en-GB" altLang="en-US" dirty="0" smtClean="0">
                <a:ea typeface="ＭＳ Ｐゴシック" panose="020B0600070205080204" pitchFamily="34" charset="-128"/>
              </a:rPr>
              <a:t>Have a go at the activities on your table. </a:t>
            </a:r>
          </a:p>
          <a:p>
            <a:r>
              <a:rPr lang="en-GB" altLang="en-US" dirty="0" smtClean="0">
                <a:ea typeface="ＭＳ Ｐゴシック" panose="020B0600070205080204" pitchFamily="34" charset="-128"/>
              </a:rPr>
              <a:t>How do these activities highlight / explore misconceptions whilst encouraging learner discussion and discovery?</a:t>
            </a:r>
          </a:p>
          <a:p>
            <a:pPr eaLnBrk="1" hangingPunct="1"/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4665" y="1600200"/>
            <a:ext cx="4323522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altLang="en-US" dirty="0" smtClean="0"/>
              <a:t>Rhowch gynnig ar y gweithgareddau sydd ar eich bwrdd. </a:t>
            </a:r>
          </a:p>
          <a:p>
            <a:r>
              <a:rPr lang="cy-GB" altLang="en-US" dirty="0" smtClean="0"/>
              <a:t>Sut mae’r gweithgareddau hyn yn amlygu/ archwilio camsyniadau ac yn annog y dysgwyr i drafod a darganfod?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88843" y="46038"/>
            <a:ext cx="4295362" cy="155416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altLang="en-US" sz="3200" b="1" dirty="0" smtClean="0">
                <a:solidFill>
                  <a:schemeClr val="tx2"/>
                </a:solidFill>
              </a:rPr>
              <a:t>Gweithgareddau sy’n annog dysgwyr i drafod a darganfod</a:t>
            </a:r>
          </a:p>
        </p:txBody>
      </p:sp>
    </p:spTree>
    <p:extLst>
      <p:ext uri="{BB962C8B-B14F-4D97-AF65-F5344CB8AC3E}">
        <p14:creationId xmlns:p14="http://schemas.microsoft.com/office/powerpoint/2010/main" val="76587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ontent Placeholder 2"/>
          <p:cNvSpPr>
            <a:spLocks noGrp="1"/>
          </p:cNvSpPr>
          <p:nvPr>
            <p:ph idx="4294967295"/>
          </p:nvPr>
        </p:nvSpPr>
        <p:spPr>
          <a:xfrm>
            <a:off x="213621" y="-5890"/>
            <a:ext cx="8830987" cy="5649913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endParaRPr lang="en-GB" altLang="en-US" sz="2800" b="1" dirty="0" smtClean="0">
              <a:ea typeface="ＭＳ Ｐゴシック" panose="020B0600070205080204" pitchFamily="34" charset="-128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800" b="1" dirty="0" err="1" smtClean="0">
                <a:ea typeface="ＭＳ Ｐゴシック" panose="020B0600070205080204" pitchFamily="34" charset="-128"/>
              </a:rPr>
              <a:t>Darllen</a:t>
            </a:r>
            <a:r>
              <a:rPr lang="en-GB" altLang="en-US" sz="2800" b="1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b="1" dirty="0" err="1" smtClean="0">
                <a:ea typeface="ＭＳ Ｐゴシック" panose="020B0600070205080204" pitchFamily="34" charset="-128"/>
              </a:rPr>
              <a:t>pellach</a:t>
            </a:r>
            <a:r>
              <a:rPr lang="en-GB" altLang="en-US" sz="2800" b="1" dirty="0" smtClean="0">
                <a:ea typeface="ＭＳ Ｐゴシック" panose="020B0600070205080204" pitchFamily="34" charset="-128"/>
              </a:rPr>
              <a:t> /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800" b="1" dirty="0" smtClean="0">
                <a:ea typeface="ＭＳ Ｐゴシック" panose="020B0600070205080204" pitchFamily="34" charset="-128"/>
              </a:rPr>
              <a:t>Further reading:</a:t>
            </a:r>
          </a:p>
          <a:p>
            <a:pPr>
              <a:buNone/>
            </a:pPr>
            <a:r>
              <a:rPr lang="en-GB" dirty="0" smtClean="0"/>
              <a:t>   Hansen</a:t>
            </a:r>
            <a:r>
              <a:rPr lang="en-GB" dirty="0"/>
              <a:t>, A. (2011). </a:t>
            </a:r>
            <a:r>
              <a:rPr lang="en-GB" i="1" dirty="0"/>
              <a:t>Children's errors in mathematics : Understanding common misconceptions in primary schools</a:t>
            </a:r>
            <a:r>
              <a:rPr lang="en-GB" dirty="0"/>
              <a:t> (2nd ed.). Exeter: Learning </a:t>
            </a:r>
            <a:r>
              <a:rPr lang="en-GB" dirty="0" smtClean="0"/>
              <a:t>Matters.</a:t>
            </a:r>
          </a:p>
          <a:p>
            <a:pPr>
              <a:buNone/>
            </a:pPr>
            <a:r>
              <a:rPr lang="en-GB" dirty="0" smtClean="0"/>
              <a:t> </a:t>
            </a:r>
            <a:r>
              <a:rPr lang="en-GB" altLang="en-US" b="1" dirty="0" err="1" smtClean="0">
                <a:ea typeface="ＭＳ Ｐゴシック" panose="020B0600070205080204" pitchFamily="34" charset="-128"/>
              </a:rPr>
              <a:t>Camau</a:t>
            </a:r>
            <a:r>
              <a:rPr lang="en-GB" altLang="en-US" b="1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b="1" dirty="0" err="1" smtClean="0">
                <a:ea typeface="ＭＳ Ｐゴシック" panose="020B0600070205080204" pitchFamily="34" charset="-128"/>
              </a:rPr>
              <a:t>nesaf</a:t>
            </a:r>
            <a:r>
              <a:rPr lang="en-GB" altLang="en-US" b="1" dirty="0">
                <a:ea typeface="ＭＳ Ｐゴシック" panose="020B0600070205080204" pitchFamily="34" charset="-128"/>
              </a:rPr>
              <a:t>:</a:t>
            </a:r>
            <a:r>
              <a:rPr lang="en-GB" altLang="en-US" b="1" dirty="0" smtClean="0">
                <a:ea typeface="ＭＳ Ｐゴシック" panose="020B0600070205080204" pitchFamily="34" charset="-128"/>
              </a:rPr>
              <a:t> </a:t>
            </a:r>
          </a:p>
          <a:p>
            <a:pPr>
              <a:buNone/>
            </a:pPr>
            <a:r>
              <a:rPr lang="en-GB" altLang="en-US" sz="2800" dirty="0" err="1" smtClean="0">
                <a:ea typeface="ＭＳ Ｐゴシック" panose="020B0600070205080204" pitchFamily="34" charset="-128"/>
              </a:rPr>
              <a:t>Ystyriwch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dysgu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eich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plentyn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ffocws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mewn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mwy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o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ddyfnder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–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wnaeth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ef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/hi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arddangos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unrhyw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gamsyniadau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?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Os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felly,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sut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allech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sicrhau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800" dirty="0" err="1" smtClean="0">
                <a:ea typeface="ＭＳ Ｐゴシック" panose="020B0600070205080204" pitchFamily="34" charset="-128"/>
              </a:rPr>
              <a:t>dealltwriaeth</a:t>
            </a:r>
            <a:r>
              <a:rPr lang="en-GB" altLang="en-US" sz="2800" dirty="0" smtClean="0">
                <a:ea typeface="ＭＳ Ｐゴシック" panose="020B0600070205080204" pitchFamily="34" charset="-128"/>
              </a:rPr>
              <a:t> lawn?</a:t>
            </a:r>
            <a:endParaRPr lang="en-GB" altLang="en-US" sz="2800" dirty="0">
              <a:ea typeface="ＭＳ Ｐゴシック" panose="020B0600070205080204" pitchFamily="34" charset="-128"/>
            </a:endParaRPr>
          </a:p>
          <a:p>
            <a:pPr>
              <a:buNone/>
            </a:pPr>
            <a:r>
              <a:rPr lang="en-GB" altLang="en-US" sz="2800" b="1" dirty="0" smtClean="0">
                <a:ea typeface="ＭＳ Ｐゴシック" panose="020B0600070205080204" pitchFamily="34" charset="-128"/>
              </a:rPr>
              <a:t>Next steps:</a:t>
            </a:r>
          </a:p>
          <a:p>
            <a:pPr eaLnBrk="1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altLang="en-US" sz="2800" dirty="0" smtClean="0">
                <a:ea typeface="ＭＳ Ｐゴシック" panose="020B0600070205080204" pitchFamily="34" charset="-128"/>
              </a:rPr>
              <a:t>Consider the learning of your focus child in more depth – did he/she display any misconceptions? If so, what you could do to ensure full understanding. </a:t>
            </a:r>
          </a:p>
        </p:txBody>
      </p:sp>
      <p:pic>
        <p:nvPicPr>
          <p:cNvPr id="4915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3131">
            <a:off x="5227465" y="-88464"/>
            <a:ext cx="896938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6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3212">
            <a:off x="6568711" y="31508"/>
            <a:ext cx="9144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384">
            <a:off x="7857317" y="34292"/>
            <a:ext cx="962025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784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</TotalTime>
  <Words>1860</Words>
  <Application>Microsoft Office PowerPoint</Application>
  <PresentationFormat>On-screen Show (4:3)</PresentationFormat>
  <Paragraphs>206</Paragraphs>
  <Slides>27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ＭＳ Ｐゴシック</vt:lpstr>
      <vt:lpstr>Arial</vt:lpstr>
      <vt:lpstr>Calibri</vt:lpstr>
      <vt:lpstr>Calibri Light</vt:lpstr>
      <vt:lpstr>Century Gothic</vt:lpstr>
      <vt:lpstr>Comic Sans MS</vt:lpstr>
      <vt:lpstr>Source Sans Pro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Beth yw’r strategaethau addysgol a ddefnyddir gan athrawon?</vt:lpstr>
      <vt:lpstr>What are the pedagogic strategies that teachers should use?</vt:lpstr>
      <vt:lpstr>Gweithgareddau</vt:lpstr>
      <vt:lpstr>PowerPoint Presentation</vt:lpstr>
      <vt:lpstr>PowerPoint Presentation</vt:lpstr>
      <vt:lpstr>Activities to encourage pupils to discuss and discover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Nerys Defis</cp:lastModifiedBy>
  <cp:revision>16</cp:revision>
  <dcterms:created xsi:type="dcterms:W3CDTF">2017-02-08T11:33:06Z</dcterms:created>
  <dcterms:modified xsi:type="dcterms:W3CDTF">2019-03-10T23:05:47Z</dcterms:modified>
</cp:coreProperties>
</file>