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27"/>
  </p:notesMasterIdLst>
  <p:sldIdLst>
    <p:sldId id="381" r:id="rId5"/>
    <p:sldId id="382" r:id="rId6"/>
    <p:sldId id="384" r:id="rId7"/>
    <p:sldId id="383" r:id="rId8"/>
    <p:sldId id="385" r:id="rId9"/>
    <p:sldId id="386" r:id="rId10"/>
    <p:sldId id="387" r:id="rId11"/>
    <p:sldId id="388" r:id="rId12"/>
    <p:sldId id="402" r:id="rId13"/>
    <p:sldId id="399" r:id="rId14"/>
    <p:sldId id="389" r:id="rId15"/>
    <p:sldId id="390" r:id="rId16"/>
    <p:sldId id="391" r:id="rId17"/>
    <p:sldId id="392" r:id="rId18"/>
    <p:sldId id="393" r:id="rId19"/>
    <p:sldId id="394" r:id="rId20"/>
    <p:sldId id="395" r:id="rId21"/>
    <p:sldId id="396" r:id="rId22"/>
    <p:sldId id="397" r:id="rId23"/>
    <p:sldId id="398" r:id="rId24"/>
    <p:sldId id="400" r:id="rId25"/>
    <p:sldId id="401"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18"/>
  </p:normalViewPr>
  <p:slideViewPr>
    <p:cSldViewPr snapToGrid="0">
      <p:cViewPr varScale="1">
        <p:scale>
          <a:sx n="92" d="100"/>
          <a:sy n="92" d="100"/>
        </p:scale>
        <p:origin x="1672"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18/03/2019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18/03/2019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18/03/2019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18/03/2019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18/03/2019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18/03/2019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18/03/2019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18/03/2019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18/03/2019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18/03/2019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18/03/2019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18/03/2019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18/03/2019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weforum.org/reports/the-future-of-jobs-report-2018"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cnbc.com/2018/06/26/this-bank-is-staffing-branches-with-humanoid-robots-that-dance-take-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martsheet.com/everything-you-need-to-know-about-value-chain-analysi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XvzNuw5VjBU"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instapage.com/blog/the-future-of-wor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earn.g2crowd.com/types-collaboration-tool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rustradius.com/vendors/google" TargetMode="External"/><Relationship Id="rId2" Type="http://schemas.openxmlformats.org/officeDocument/2006/relationships/hyperlink" Target="https://www.trustradius.com/products/skype-for-business/reviews#1" TargetMode="External"/><Relationship Id="rId1" Type="http://schemas.openxmlformats.org/officeDocument/2006/relationships/slideLayout" Target="../slideLayouts/slideLayout2.xml"/><Relationship Id="rId4" Type="http://schemas.openxmlformats.org/officeDocument/2006/relationships/hyperlink" Target="https://www.trustradius.com/products/hipchat/reviews#1"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rustradius.com/products/microsoft-yammer/reviews" TargetMode="External"/><Relationship Id="rId2" Type="http://schemas.openxmlformats.org/officeDocument/2006/relationships/hyperlink" Target="https://www.trustradius.com/products/asana/reviews" TargetMode="External"/><Relationship Id="rId1" Type="http://schemas.openxmlformats.org/officeDocument/2006/relationships/slideLayout" Target="../slideLayouts/slideLayout2.xml"/><Relationship Id="rId6" Type="http://schemas.openxmlformats.org/officeDocument/2006/relationships/hyperlink" Target="https://www.trustradius.com/products/huddle/reviews#1" TargetMode="External"/><Relationship Id="rId5" Type="http://schemas.openxmlformats.org/officeDocument/2006/relationships/hyperlink" Target="https://www.trustradius.com/products/trello/reviews" TargetMode="External"/><Relationship Id="rId4" Type="http://schemas.openxmlformats.org/officeDocument/2006/relationships/hyperlink" Target="https://www.trustradius.com/products/basecamp/review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rustradius.com/products/dropbox/reviews" TargetMode="External"/><Relationship Id="rId2" Type="http://schemas.openxmlformats.org/officeDocument/2006/relationships/hyperlink" Target="https://www.trustradius.com/products/google-drive/reviews" TargetMode="External"/><Relationship Id="rId1" Type="http://schemas.openxmlformats.org/officeDocument/2006/relationships/slideLayout" Target="../slideLayouts/slideLayout2.xml"/><Relationship Id="rId6" Type="http://schemas.openxmlformats.org/officeDocument/2006/relationships/hyperlink" Target="https://www.trustradius.com/products/nomadesk/reviews#1" TargetMode="External"/><Relationship Id="rId5" Type="http://schemas.openxmlformats.org/officeDocument/2006/relationships/hyperlink" Target="https://www.trustradius.com/products/mediafire/reviews#1" TargetMode="External"/><Relationship Id="rId4" Type="http://schemas.openxmlformats.org/officeDocument/2006/relationships/hyperlink" Target="https://www.trustradius.com/products/glasscubes/reviews#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rustradius.com/products/conceptboard/reviews#1" TargetMode="External"/><Relationship Id="rId7" Type="http://schemas.openxmlformats.org/officeDocument/2006/relationships/hyperlink" Target="https://www.trustradius.com/products/trello/reviews" TargetMode="External"/><Relationship Id="rId2" Type="http://schemas.openxmlformats.org/officeDocument/2006/relationships/hyperlink" Target="https://www.trustradius.com/products/mural.ly/reviews#1" TargetMode="External"/><Relationship Id="rId1" Type="http://schemas.openxmlformats.org/officeDocument/2006/relationships/slideLayout" Target="../slideLayouts/slideLayout2.xml"/><Relationship Id="rId6" Type="http://schemas.openxmlformats.org/officeDocument/2006/relationships/hyperlink" Target="https://www.trustradius.com/products/mindmeister/reviews#1" TargetMode="External"/><Relationship Id="rId5" Type="http://schemas.openxmlformats.org/officeDocument/2006/relationships/hyperlink" Target="https://www.trustradius.com/products/atlassian-confluence/reviews" TargetMode="External"/><Relationship Id="rId4" Type="http://schemas.openxmlformats.org/officeDocument/2006/relationships/hyperlink" Target="https://www.trustradius.com/products/microsoft-yammer/review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8pTbAQXh9uo" TargetMode="External"/><Relationship Id="rId2" Type="http://schemas.openxmlformats.org/officeDocument/2006/relationships/hyperlink" Target="https://support.office.com/en-ie/article/yammer-your-company-s-social-network-5a72290d-725b-4c19-af48-599207d16b47"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YSJHyfOUXhQ"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6c7_TpPUpL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askspoke.com/blog/automation/examples-automation-workplace/" TargetMode="External"/><Relationship Id="rId2" Type="http://schemas.openxmlformats.org/officeDocument/2006/relationships/hyperlink" Target="https://www.facebook.com/workplace/blog/workplace-automation" TargetMode="External"/><Relationship Id="rId1" Type="http://schemas.openxmlformats.org/officeDocument/2006/relationships/slideLayout" Target="../slideLayouts/slideLayout2.xml"/><Relationship Id="rId4" Type="http://schemas.openxmlformats.org/officeDocument/2006/relationships/hyperlink" Target="https://www.businessnewsdaily.com/9835-automation-tech-workforce.html"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www.ey.com/en_gl/workforce/how-do-you-ensure-you-are-automating-intelligentl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1747082"/>
            <a:ext cx="8291945" cy="3180521"/>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BMBM4004</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Introduction to the Digital Workplace</a:t>
            </a:r>
            <a:br>
              <a:rPr lang="en-GB" altLang="en-US" sz="3600" dirty="0">
                <a:latin typeface="Arial Rounded MT Bold" charset="0"/>
                <a:ea typeface="Arial Rounded MT Bold" charset="0"/>
                <a:cs typeface="Arial Rounded MT Bold" charset="0"/>
              </a:rPr>
            </a:br>
            <a:r>
              <a:rPr lang="en-GB" altLang="en-US" sz="3600" dirty="0">
                <a:latin typeface="Arial Rounded MT Bold" charset="0"/>
                <a:ea typeface="Arial Rounded MT Bold" charset="0"/>
                <a:cs typeface="Arial Rounded MT Bold" charset="0"/>
              </a:rPr>
              <a:t>Collaboration Tools and Automation</a:t>
            </a:r>
            <a:br>
              <a:rPr lang="en-US">
                <a:latin typeface="+mj-ea"/>
                <a:cs typeface="+mj-ea"/>
              </a:rPr>
            </a:br>
            <a:r>
              <a:rPr lang="en-US">
                <a:latin typeface="+mj-ea"/>
                <a:cs typeface="+mj-ea"/>
              </a:rPr>
              <a:t>Future of Jobs</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8E157-B094-7045-8D54-FCF96E46CCB9}"/>
              </a:ext>
            </a:extLst>
          </p:cNvPr>
          <p:cNvSpPr>
            <a:spLocks noGrp="1"/>
          </p:cNvSpPr>
          <p:nvPr>
            <p:ph type="title"/>
          </p:nvPr>
        </p:nvSpPr>
        <p:spPr/>
        <p:txBody>
          <a:bodyPr/>
          <a:lstStyle/>
          <a:p>
            <a:r>
              <a:rPr lang="en-US" dirty="0"/>
              <a:t>World Economic Forum: Future of Jobs Report 2018</a:t>
            </a:r>
          </a:p>
        </p:txBody>
      </p:sp>
      <p:sp>
        <p:nvSpPr>
          <p:cNvPr id="3" name="Content Placeholder 2">
            <a:extLst>
              <a:ext uri="{FF2B5EF4-FFF2-40B4-BE49-F238E27FC236}">
                <a16:creationId xmlns:a16="http://schemas.microsoft.com/office/drawing/2014/main" id="{86A681DB-6642-0448-9805-691D552FB930}"/>
              </a:ext>
            </a:extLst>
          </p:cNvPr>
          <p:cNvSpPr>
            <a:spLocks noGrp="1"/>
          </p:cNvSpPr>
          <p:nvPr>
            <p:ph idx="1"/>
          </p:nvPr>
        </p:nvSpPr>
        <p:spPr/>
        <p:txBody>
          <a:bodyPr/>
          <a:lstStyle/>
          <a:p>
            <a:r>
              <a:rPr lang="en-US" dirty="0">
                <a:hlinkClick r:id="rId2"/>
              </a:rPr>
              <a:t>https://www.weforum.org/reports/the-future-of-jobs-report-2018</a:t>
            </a:r>
            <a:endParaRPr lang="en-US" dirty="0"/>
          </a:p>
          <a:p>
            <a:endParaRPr lang="en-US" dirty="0"/>
          </a:p>
        </p:txBody>
      </p:sp>
      <p:sp>
        <p:nvSpPr>
          <p:cNvPr id="4" name="Slide Number Placeholder 3">
            <a:extLst>
              <a:ext uri="{FF2B5EF4-FFF2-40B4-BE49-F238E27FC236}">
                <a16:creationId xmlns:a16="http://schemas.microsoft.com/office/drawing/2014/main" id="{7B386479-E184-B147-B675-4A7CE2A08EE8}"/>
              </a:ext>
            </a:extLst>
          </p:cNvPr>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423438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89C7-9463-164D-B2B2-A0961C1CFE53}"/>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9B479BA4-5358-7A4A-BBEA-84045148D6A2}"/>
              </a:ext>
            </a:extLst>
          </p:cNvPr>
          <p:cNvSpPr>
            <a:spLocks noGrp="1"/>
          </p:cNvSpPr>
          <p:nvPr>
            <p:ph idx="1"/>
          </p:nvPr>
        </p:nvSpPr>
        <p:spPr/>
        <p:txBody>
          <a:bodyPr>
            <a:normAutofit fontScale="85000" lnSpcReduction="20000"/>
          </a:bodyPr>
          <a:lstStyle/>
          <a:p>
            <a:r>
              <a:rPr lang="en-US" dirty="0"/>
              <a:t>Drivers of change</a:t>
            </a:r>
          </a:p>
          <a:p>
            <a:pPr lvl="1"/>
            <a:r>
              <a:rPr lang="en-US" dirty="0"/>
              <a:t>Ubiquitous high-speed mobile internet; </a:t>
            </a:r>
          </a:p>
          <a:p>
            <a:pPr lvl="1"/>
            <a:r>
              <a:rPr lang="en-US" dirty="0"/>
              <a:t>artificial intelligence; </a:t>
            </a:r>
          </a:p>
          <a:p>
            <a:pPr lvl="1"/>
            <a:r>
              <a:rPr lang="en-US" dirty="0"/>
              <a:t>widespread adoption of big data analytics and </a:t>
            </a:r>
          </a:p>
          <a:p>
            <a:pPr lvl="1"/>
            <a:r>
              <a:rPr lang="en-US" dirty="0"/>
              <a:t>cloud technology  are set to dominate the 2018-2022 period.</a:t>
            </a:r>
          </a:p>
          <a:p>
            <a:r>
              <a:rPr lang="en-US" dirty="0"/>
              <a:t>Companies surveyed 85% stated that by 2022 they are likely or very likely to expand adoption of big data analytics, Internet of Things and used of app and web enabled products with the extensive use of cloud computing</a:t>
            </a:r>
          </a:p>
        </p:txBody>
      </p:sp>
      <p:sp>
        <p:nvSpPr>
          <p:cNvPr id="4" name="Slide Number Placeholder 3">
            <a:extLst>
              <a:ext uri="{FF2B5EF4-FFF2-40B4-BE49-F238E27FC236}">
                <a16:creationId xmlns:a16="http://schemas.microsoft.com/office/drawing/2014/main" id="{DBE5FF4B-CD6D-4940-B355-DD409D212E50}"/>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1425391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89C7-9463-164D-B2B2-A0961C1CFE53}"/>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9B479BA4-5358-7A4A-BBEA-84045148D6A2}"/>
              </a:ext>
            </a:extLst>
          </p:cNvPr>
          <p:cNvSpPr>
            <a:spLocks noGrp="1"/>
          </p:cNvSpPr>
          <p:nvPr>
            <p:ph idx="1"/>
          </p:nvPr>
        </p:nvSpPr>
        <p:spPr/>
        <p:txBody>
          <a:bodyPr>
            <a:normAutofit fontScale="92500" lnSpcReduction="10000"/>
          </a:bodyPr>
          <a:lstStyle/>
          <a:p>
            <a:r>
              <a:rPr lang="en-US" dirty="0"/>
              <a:t>Robotics</a:t>
            </a:r>
          </a:p>
          <a:p>
            <a:pPr lvl="1"/>
            <a:r>
              <a:rPr lang="en-US" dirty="0">
                <a:hlinkClick r:id="rId2"/>
              </a:rPr>
              <a:t>Financial Services most likely to see the adoption of humanoid robotics</a:t>
            </a:r>
            <a:r>
              <a:rPr lang="en-US" dirty="0"/>
              <a:t>. 23 -37% of companies surveyed looking to invest in robotic technology. Mainly stationary robotics (robotic arms).</a:t>
            </a:r>
          </a:p>
          <a:p>
            <a:pPr lvl="1"/>
            <a:r>
              <a:rPr lang="en-US" dirty="0"/>
              <a:t>Companies surveyed 85% stated that by 2022 they are likely or very likely to expand adoption of big data analytics, Internet of Things and used of app and web enabled products with the extensive use of cloud computing</a:t>
            </a:r>
          </a:p>
        </p:txBody>
      </p:sp>
      <p:sp>
        <p:nvSpPr>
          <p:cNvPr id="4" name="Slide Number Placeholder 3">
            <a:extLst>
              <a:ext uri="{FF2B5EF4-FFF2-40B4-BE49-F238E27FC236}">
                <a16:creationId xmlns:a16="http://schemas.microsoft.com/office/drawing/2014/main" id="{DBE5FF4B-CD6D-4940-B355-DD409D212E5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3857905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F3B78-7D1B-8F47-AFAB-415A7EDD2AC6}"/>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8A8F6023-69CB-F64F-890F-E82F2BF7027E}"/>
              </a:ext>
            </a:extLst>
          </p:cNvPr>
          <p:cNvSpPr>
            <a:spLocks noGrp="1"/>
          </p:cNvSpPr>
          <p:nvPr>
            <p:ph idx="1"/>
          </p:nvPr>
        </p:nvSpPr>
        <p:spPr/>
        <p:txBody>
          <a:bodyPr/>
          <a:lstStyle/>
          <a:p>
            <a:r>
              <a:rPr lang="en-US" dirty="0"/>
              <a:t>Changing geography of production, distribution and </a:t>
            </a:r>
            <a:r>
              <a:rPr lang="en-US" dirty="0">
                <a:hlinkClick r:id="rId2"/>
              </a:rPr>
              <a:t>value chains</a:t>
            </a:r>
            <a:r>
              <a:rPr lang="en-US" dirty="0"/>
              <a:t>. 59% of employers surveyed expect to have significantly modified how they produce and distribute. Companies prioritise the availability of skilled local talent as their key consideration. 64% seeing </a:t>
            </a:r>
            <a:r>
              <a:rPr lang="en-US" dirty="0" err="1"/>
              <a:t>labour</a:t>
            </a:r>
            <a:r>
              <a:rPr lang="en-US" dirty="0"/>
              <a:t> costs as their main concern.</a:t>
            </a:r>
          </a:p>
        </p:txBody>
      </p:sp>
      <p:sp>
        <p:nvSpPr>
          <p:cNvPr id="4" name="Slide Number Placeholder 3">
            <a:extLst>
              <a:ext uri="{FF2B5EF4-FFF2-40B4-BE49-F238E27FC236}">
                <a16:creationId xmlns:a16="http://schemas.microsoft.com/office/drawing/2014/main" id="{F53686F7-ADBD-304F-B5B3-361037B7E72C}"/>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3834222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F3B78-7D1B-8F47-AFAB-415A7EDD2AC6}"/>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8A8F6023-69CB-F64F-890F-E82F2BF7027E}"/>
              </a:ext>
            </a:extLst>
          </p:cNvPr>
          <p:cNvSpPr>
            <a:spLocks noGrp="1"/>
          </p:cNvSpPr>
          <p:nvPr>
            <p:ph idx="1"/>
          </p:nvPr>
        </p:nvSpPr>
        <p:spPr/>
        <p:txBody>
          <a:bodyPr>
            <a:normAutofit fontScale="92500"/>
          </a:bodyPr>
          <a:lstStyle/>
          <a:p>
            <a:r>
              <a:rPr lang="en-US" dirty="0"/>
              <a:t>Changing employment types. 50%  companies see that automation will lead to a reduction in their full-time workforce.</a:t>
            </a:r>
          </a:p>
          <a:p>
            <a:r>
              <a:rPr lang="en-US" dirty="0"/>
              <a:t>However, 38%  expect to have new productivity-enhancing roles and to increase outsourcing to specialists, as well as engage their workforce in a more flexible manner with remote staffing and decentralization of operations.</a:t>
            </a:r>
          </a:p>
        </p:txBody>
      </p:sp>
      <p:sp>
        <p:nvSpPr>
          <p:cNvPr id="4" name="Slide Number Placeholder 3">
            <a:extLst>
              <a:ext uri="{FF2B5EF4-FFF2-40B4-BE49-F238E27FC236}">
                <a16:creationId xmlns:a16="http://schemas.microsoft.com/office/drawing/2014/main" id="{F53686F7-ADBD-304F-B5B3-361037B7E72C}"/>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2619186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A1C32-B648-B942-BC7B-509DD2243CDC}"/>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A32B8FB4-4D67-8341-B434-402E7B11BF5A}"/>
              </a:ext>
            </a:extLst>
          </p:cNvPr>
          <p:cNvSpPr>
            <a:spLocks noGrp="1"/>
          </p:cNvSpPr>
          <p:nvPr>
            <p:ph idx="1"/>
          </p:nvPr>
        </p:nvSpPr>
        <p:spPr/>
        <p:txBody>
          <a:bodyPr/>
          <a:lstStyle/>
          <a:p>
            <a:r>
              <a:rPr lang="en-US" dirty="0"/>
              <a:t>Machines and algorithms increasing their contributions to specific tasks. Even those tasks that have thus far remained overwhelmingly human – communicating and interacting; coordinating, developing, managing and advising as well as reasoning and decision making.</a:t>
            </a:r>
          </a:p>
        </p:txBody>
      </p:sp>
      <p:sp>
        <p:nvSpPr>
          <p:cNvPr id="4" name="Slide Number Placeholder 3">
            <a:extLst>
              <a:ext uri="{FF2B5EF4-FFF2-40B4-BE49-F238E27FC236}">
                <a16:creationId xmlns:a16="http://schemas.microsoft.com/office/drawing/2014/main" id="{711D4043-7A92-8B4C-8712-3A1BF9065844}"/>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66918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C0442-D65A-7A45-B07F-E643F8894C62}"/>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3DFD2F92-FA3C-3347-859E-F38CAE0AE183}"/>
              </a:ext>
            </a:extLst>
          </p:cNvPr>
          <p:cNvSpPr>
            <a:spLocks noGrp="1"/>
          </p:cNvSpPr>
          <p:nvPr>
            <p:ph idx="1"/>
          </p:nvPr>
        </p:nvSpPr>
        <p:spPr/>
        <p:txBody>
          <a:bodyPr>
            <a:normAutofit fontScale="92500"/>
          </a:bodyPr>
          <a:lstStyle/>
          <a:p>
            <a:r>
              <a:rPr lang="en-US" dirty="0"/>
              <a:t>Emerging in-demand roles: Data Analysts/Data Scientists, Software and Application Developers and Ecommerce and Social Media Specialists</a:t>
            </a:r>
          </a:p>
          <a:p>
            <a:r>
              <a:rPr lang="en-US" dirty="0"/>
              <a:t>Re-skilling needed: proficiency in new technologies but also ‘human’ skills such as creativity, originality and initiative, critical thinking, persuasion, negotiation and attention to detail.</a:t>
            </a:r>
          </a:p>
        </p:txBody>
      </p:sp>
      <p:sp>
        <p:nvSpPr>
          <p:cNvPr id="4" name="Slide Number Placeholder 3">
            <a:extLst>
              <a:ext uri="{FF2B5EF4-FFF2-40B4-BE49-F238E27FC236}">
                <a16:creationId xmlns:a16="http://schemas.microsoft.com/office/drawing/2014/main" id="{F5B1250F-B251-B544-9E5C-CE0D6FE79FCD}"/>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1434565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Intelligence</a:t>
            </a:r>
          </a:p>
        </p:txBody>
      </p:sp>
      <p:sp>
        <p:nvSpPr>
          <p:cNvPr id="3" name="Content Placeholder 2"/>
          <p:cNvSpPr>
            <a:spLocks noGrp="1"/>
          </p:cNvSpPr>
          <p:nvPr>
            <p:ph idx="1"/>
          </p:nvPr>
        </p:nvSpPr>
        <p:spPr/>
        <p:txBody>
          <a:bodyPr/>
          <a:lstStyle/>
          <a:p>
            <a:r>
              <a:rPr lang="en-GB" dirty="0">
                <a:hlinkClick r:id="rId2"/>
              </a:rPr>
              <a:t>https://www.youtube.com/watch?v=XvzNuw5VjBU</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2848155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89DB6-E1B4-E844-9BBD-61E488C6DC2F}"/>
              </a:ext>
            </a:extLst>
          </p:cNvPr>
          <p:cNvSpPr>
            <a:spLocks noGrp="1"/>
          </p:cNvSpPr>
          <p:nvPr>
            <p:ph type="title"/>
          </p:nvPr>
        </p:nvSpPr>
        <p:spPr/>
        <p:txBody>
          <a:bodyPr/>
          <a:lstStyle/>
          <a:p>
            <a:r>
              <a:rPr lang="en-US" dirty="0"/>
              <a:t>Collaboration</a:t>
            </a:r>
          </a:p>
        </p:txBody>
      </p:sp>
      <p:sp>
        <p:nvSpPr>
          <p:cNvPr id="3" name="Content Placeholder 2">
            <a:extLst>
              <a:ext uri="{FF2B5EF4-FFF2-40B4-BE49-F238E27FC236}">
                <a16:creationId xmlns:a16="http://schemas.microsoft.com/office/drawing/2014/main" id="{86759524-CF6A-D346-9831-E6F98F382706}"/>
              </a:ext>
            </a:extLst>
          </p:cNvPr>
          <p:cNvSpPr>
            <a:spLocks noGrp="1"/>
          </p:cNvSpPr>
          <p:nvPr>
            <p:ph idx="1"/>
          </p:nvPr>
        </p:nvSpPr>
        <p:spPr/>
        <p:txBody>
          <a:bodyPr/>
          <a:lstStyle/>
          <a:p>
            <a:r>
              <a:rPr lang="en-US" dirty="0"/>
              <a:t>Why we need collaboration (and collaborative tools) </a:t>
            </a:r>
            <a:r>
              <a:rPr lang="en-US" dirty="0">
                <a:hlinkClick r:id="rId2"/>
              </a:rPr>
              <a:t>https://instapage.com/blog/the-future-of-work</a:t>
            </a:r>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3EBC35F0-3B39-894E-810C-EB2B28CF3433}"/>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1603934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C8567-8A2D-7B48-AC92-E30026FF3801}"/>
              </a:ext>
            </a:extLst>
          </p:cNvPr>
          <p:cNvSpPr>
            <a:spLocks noGrp="1"/>
          </p:cNvSpPr>
          <p:nvPr>
            <p:ph type="title"/>
          </p:nvPr>
        </p:nvSpPr>
        <p:spPr/>
        <p:txBody>
          <a:bodyPr/>
          <a:lstStyle/>
          <a:p>
            <a:r>
              <a:rPr lang="en-US" dirty="0"/>
              <a:t>Collaboration Tools</a:t>
            </a:r>
          </a:p>
        </p:txBody>
      </p:sp>
      <p:sp>
        <p:nvSpPr>
          <p:cNvPr id="3" name="Content Placeholder 2">
            <a:extLst>
              <a:ext uri="{FF2B5EF4-FFF2-40B4-BE49-F238E27FC236}">
                <a16:creationId xmlns:a16="http://schemas.microsoft.com/office/drawing/2014/main" id="{97F917B3-3C43-5F4A-AAB2-7BD16F58012A}"/>
              </a:ext>
            </a:extLst>
          </p:cNvPr>
          <p:cNvSpPr>
            <a:spLocks noGrp="1"/>
          </p:cNvSpPr>
          <p:nvPr>
            <p:ph idx="1"/>
          </p:nvPr>
        </p:nvSpPr>
        <p:spPr/>
        <p:txBody>
          <a:bodyPr/>
          <a:lstStyle/>
          <a:p>
            <a:r>
              <a:rPr lang="en-GB" dirty="0"/>
              <a:t>Collaboration tools aim to smooth out challenges that hinder workflow at every level by facilitating rapid communication and creating clear roadmaps for a project’s progress. </a:t>
            </a:r>
            <a:endParaRPr lang="en-US" dirty="0"/>
          </a:p>
        </p:txBody>
      </p:sp>
      <p:sp>
        <p:nvSpPr>
          <p:cNvPr id="4" name="Slide Number Placeholder 3">
            <a:extLst>
              <a:ext uri="{FF2B5EF4-FFF2-40B4-BE49-F238E27FC236}">
                <a16:creationId xmlns:a16="http://schemas.microsoft.com/office/drawing/2014/main" id="{476533B1-E7D0-8740-8F24-6115A56FB2C9}"/>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2641041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60D2D-0A68-C14D-90BA-AEA995C2C0D4}"/>
              </a:ext>
            </a:extLst>
          </p:cNvPr>
          <p:cNvSpPr>
            <a:spLocks noGrp="1"/>
          </p:cNvSpPr>
          <p:nvPr>
            <p:ph type="title"/>
          </p:nvPr>
        </p:nvSpPr>
        <p:spPr/>
        <p:txBody>
          <a:bodyPr/>
          <a:lstStyle/>
          <a:p>
            <a:endParaRPr lang="en-US"/>
          </a:p>
        </p:txBody>
      </p:sp>
      <p:pic>
        <p:nvPicPr>
          <p:cNvPr id="6" name="Content Placeholder 5" descr="A screenshot of a social media post&#10;&#10;Description automatically generated">
            <a:hlinkClick r:id="rId2"/>
            <a:extLst>
              <a:ext uri="{FF2B5EF4-FFF2-40B4-BE49-F238E27FC236}">
                <a16:creationId xmlns:a16="http://schemas.microsoft.com/office/drawing/2014/main" id="{C4A7C5D0-0A1F-D242-986F-D2BDC739084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14268" y="274638"/>
            <a:ext cx="7115464" cy="5241925"/>
          </a:xfrm>
        </p:spPr>
      </p:pic>
      <p:sp>
        <p:nvSpPr>
          <p:cNvPr id="4" name="Slide Number Placeholder 3">
            <a:extLst>
              <a:ext uri="{FF2B5EF4-FFF2-40B4-BE49-F238E27FC236}">
                <a16:creationId xmlns:a16="http://schemas.microsoft.com/office/drawing/2014/main" id="{11544701-A760-CE4C-AF25-B86EF5313D35}"/>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1666689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6B117-7195-054C-961C-92792611CC7A}"/>
              </a:ext>
            </a:extLst>
          </p:cNvPr>
          <p:cNvSpPr>
            <a:spLocks noGrp="1"/>
          </p:cNvSpPr>
          <p:nvPr>
            <p:ph type="title"/>
          </p:nvPr>
        </p:nvSpPr>
        <p:spPr/>
        <p:txBody>
          <a:bodyPr/>
          <a:lstStyle/>
          <a:p>
            <a:r>
              <a:rPr lang="en-US" dirty="0"/>
              <a:t>Communication</a:t>
            </a:r>
          </a:p>
        </p:txBody>
      </p:sp>
      <p:sp>
        <p:nvSpPr>
          <p:cNvPr id="3" name="Content Placeholder 2">
            <a:extLst>
              <a:ext uri="{FF2B5EF4-FFF2-40B4-BE49-F238E27FC236}">
                <a16:creationId xmlns:a16="http://schemas.microsoft.com/office/drawing/2014/main" id="{83A7FFEE-6D17-7546-8496-5FC5AC88156A}"/>
              </a:ext>
            </a:extLst>
          </p:cNvPr>
          <p:cNvSpPr>
            <a:spLocks noGrp="1"/>
          </p:cNvSpPr>
          <p:nvPr>
            <p:ph idx="1"/>
          </p:nvPr>
        </p:nvSpPr>
        <p:spPr/>
        <p:txBody>
          <a:bodyPr>
            <a:normAutofit fontScale="70000" lnSpcReduction="20000"/>
          </a:bodyPr>
          <a:lstStyle/>
          <a:p>
            <a:r>
              <a:rPr lang="en-GB" b="1" dirty="0"/>
              <a:t>Communication</a:t>
            </a:r>
            <a:br>
              <a:rPr lang="en-GB" b="1" dirty="0"/>
            </a:br>
            <a:endParaRPr lang="en-GB" b="1" dirty="0"/>
          </a:p>
          <a:p>
            <a:pPr marL="0" indent="0">
              <a:buNone/>
            </a:pPr>
            <a:r>
              <a:rPr lang="en-GB" dirty="0"/>
              <a:t>Some collaboration tools have communication capabilities at their core. Examples include </a:t>
            </a:r>
            <a:r>
              <a:rPr lang="en-GB" dirty="0">
                <a:hlinkClick r:id="rId2"/>
              </a:rPr>
              <a:t>Skype</a:t>
            </a:r>
            <a:r>
              <a:rPr lang="en-GB" dirty="0"/>
              <a:t>, </a:t>
            </a:r>
            <a:r>
              <a:rPr lang="en-GB" dirty="0">
                <a:hlinkClick r:id="rId3"/>
              </a:rPr>
              <a:t>Google Hangouts</a:t>
            </a:r>
            <a:r>
              <a:rPr lang="en-GB" dirty="0"/>
              <a:t>, and </a:t>
            </a:r>
            <a:r>
              <a:rPr lang="en-GB" dirty="0">
                <a:hlinkClick r:id="rId4" tooltip="Link: https://www.trustradius.com/products/hipchat/reviews#1"/>
              </a:rPr>
              <a:t>HipChat</a:t>
            </a:r>
            <a:r>
              <a:rPr lang="en-GB" dirty="0"/>
              <a:t>. Other collaboration features are available but may have a limited scope. </a:t>
            </a:r>
            <a:br>
              <a:rPr lang="en-GB" dirty="0"/>
            </a:br>
            <a:r>
              <a:rPr lang="en-GB" dirty="0"/>
              <a:t>Communication features across collaboration tools include:</a:t>
            </a:r>
          </a:p>
          <a:p>
            <a:r>
              <a:rPr lang="en-GB" dirty="0"/>
              <a:t>Options for integrated messaging. Live chat, comments within a file and private/group messages are all common</a:t>
            </a:r>
          </a:p>
          <a:p>
            <a:r>
              <a:rPr lang="en-GB" dirty="0"/>
              <a:t>Privacy and access settings</a:t>
            </a:r>
          </a:p>
          <a:p>
            <a:r>
              <a:rPr lang="en-GB" dirty="0"/>
              <a:t>Conference calling</a:t>
            </a:r>
          </a:p>
          <a:p>
            <a:r>
              <a:rPr lang="en-GB" dirty="0"/>
              <a:t>Video chats with screensharing</a:t>
            </a:r>
          </a:p>
          <a:p>
            <a:r>
              <a:rPr lang="en-GB" dirty="0"/>
              <a:t>Project-based conversations</a:t>
            </a:r>
          </a:p>
          <a:p>
            <a:endParaRPr lang="en-US" dirty="0"/>
          </a:p>
        </p:txBody>
      </p:sp>
      <p:sp>
        <p:nvSpPr>
          <p:cNvPr id="4" name="Slide Number Placeholder 3">
            <a:extLst>
              <a:ext uri="{FF2B5EF4-FFF2-40B4-BE49-F238E27FC236}">
                <a16:creationId xmlns:a16="http://schemas.microsoft.com/office/drawing/2014/main" id="{4D090DC7-D822-AF40-8B89-7AF1D265946B}"/>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3800966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33E9-198F-C746-9EAD-936FE6384365}"/>
              </a:ext>
            </a:extLst>
          </p:cNvPr>
          <p:cNvSpPr>
            <a:spLocks noGrp="1"/>
          </p:cNvSpPr>
          <p:nvPr>
            <p:ph type="title"/>
          </p:nvPr>
        </p:nvSpPr>
        <p:spPr/>
        <p:txBody>
          <a:bodyPr/>
          <a:lstStyle/>
          <a:p>
            <a:r>
              <a:rPr lang="en-GB" b="1" dirty="0"/>
              <a:t>Project &amp; Task Management</a:t>
            </a:r>
            <a:endParaRPr lang="en-US" dirty="0"/>
          </a:p>
        </p:txBody>
      </p:sp>
      <p:sp>
        <p:nvSpPr>
          <p:cNvPr id="3" name="Content Placeholder 2">
            <a:extLst>
              <a:ext uri="{FF2B5EF4-FFF2-40B4-BE49-F238E27FC236}">
                <a16:creationId xmlns:a16="http://schemas.microsoft.com/office/drawing/2014/main" id="{AB284987-01FE-F54D-9DFF-D80A2AEF6895}"/>
              </a:ext>
            </a:extLst>
          </p:cNvPr>
          <p:cNvSpPr>
            <a:spLocks noGrp="1"/>
          </p:cNvSpPr>
          <p:nvPr>
            <p:ph idx="1"/>
          </p:nvPr>
        </p:nvSpPr>
        <p:spPr/>
        <p:txBody>
          <a:bodyPr>
            <a:normAutofit fontScale="77500" lnSpcReduction="20000"/>
          </a:bodyPr>
          <a:lstStyle/>
          <a:p>
            <a:r>
              <a:rPr lang="en-GB" dirty="0"/>
              <a:t>Many online collaboration tools have basic project and task management capabilities. They are not usually as advanced as traditional project management platforms. Collaboration tools noted for significant project &amp; task management features include:</a:t>
            </a:r>
            <a:br>
              <a:rPr lang="en-GB" dirty="0"/>
            </a:br>
            <a:endParaRPr lang="en-GB" dirty="0"/>
          </a:p>
          <a:p>
            <a:r>
              <a:rPr lang="en-GB" dirty="0">
                <a:hlinkClick r:id="rId2"/>
              </a:rPr>
              <a:t>Asana</a:t>
            </a:r>
            <a:endParaRPr lang="en-GB" dirty="0"/>
          </a:p>
          <a:p>
            <a:r>
              <a:rPr lang="en-GB" dirty="0">
                <a:hlinkClick r:id="rId3"/>
              </a:rPr>
              <a:t>Microsoft Yammer</a:t>
            </a:r>
            <a:endParaRPr lang="en-GB" dirty="0"/>
          </a:p>
          <a:p>
            <a:r>
              <a:rPr lang="en-GB" dirty="0">
                <a:hlinkClick r:id="rId4"/>
              </a:rPr>
              <a:t>Basecamp</a:t>
            </a:r>
            <a:endParaRPr lang="en-GB" dirty="0"/>
          </a:p>
          <a:p>
            <a:r>
              <a:rPr lang="en-GB" dirty="0">
                <a:hlinkClick r:id="rId5"/>
              </a:rPr>
              <a:t>Trello</a:t>
            </a:r>
            <a:endParaRPr lang="en-GB" dirty="0"/>
          </a:p>
          <a:p>
            <a:r>
              <a:rPr lang="en-GB" dirty="0">
                <a:hlinkClick r:id="rId6"/>
              </a:rPr>
              <a:t>Huddle</a:t>
            </a:r>
            <a:endParaRPr lang="en-GB" dirty="0"/>
          </a:p>
          <a:p>
            <a:endParaRPr lang="en-US" dirty="0"/>
          </a:p>
        </p:txBody>
      </p:sp>
      <p:sp>
        <p:nvSpPr>
          <p:cNvPr id="4" name="Slide Number Placeholder 3">
            <a:extLst>
              <a:ext uri="{FF2B5EF4-FFF2-40B4-BE49-F238E27FC236}">
                <a16:creationId xmlns:a16="http://schemas.microsoft.com/office/drawing/2014/main" id="{8AAAEFF5-838A-874F-A8AE-7C6A41447359}"/>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355963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88D78-BCCC-8149-9B31-AD8536393E6C}"/>
              </a:ext>
            </a:extLst>
          </p:cNvPr>
          <p:cNvSpPr>
            <a:spLocks noGrp="1"/>
          </p:cNvSpPr>
          <p:nvPr>
            <p:ph type="title"/>
          </p:nvPr>
        </p:nvSpPr>
        <p:spPr/>
        <p:txBody>
          <a:bodyPr/>
          <a:lstStyle/>
          <a:p>
            <a:r>
              <a:rPr lang="en-GB" b="1" dirty="0"/>
              <a:t>File Sharing &amp; Management</a:t>
            </a:r>
            <a:endParaRPr lang="en-US" dirty="0"/>
          </a:p>
        </p:txBody>
      </p:sp>
      <p:sp>
        <p:nvSpPr>
          <p:cNvPr id="3" name="Content Placeholder 2">
            <a:extLst>
              <a:ext uri="{FF2B5EF4-FFF2-40B4-BE49-F238E27FC236}">
                <a16:creationId xmlns:a16="http://schemas.microsoft.com/office/drawing/2014/main" id="{C8BBA7CE-A213-1D4D-92AF-23387BEAFEFA}"/>
              </a:ext>
            </a:extLst>
          </p:cNvPr>
          <p:cNvSpPr>
            <a:spLocks noGrp="1"/>
          </p:cNvSpPr>
          <p:nvPr>
            <p:ph idx="1"/>
          </p:nvPr>
        </p:nvSpPr>
        <p:spPr/>
        <p:txBody>
          <a:bodyPr/>
          <a:lstStyle/>
          <a:p>
            <a:r>
              <a:rPr lang="en-GB" dirty="0"/>
              <a:t>Some tools focus on file sharing and management. These include:</a:t>
            </a:r>
          </a:p>
          <a:p>
            <a:r>
              <a:rPr lang="en-GB" dirty="0">
                <a:hlinkClick r:id="rId2"/>
              </a:rPr>
              <a:t>Google Drive</a:t>
            </a:r>
            <a:endParaRPr lang="en-GB" dirty="0"/>
          </a:p>
          <a:p>
            <a:r>
              <a:rPr lang="en-GB" dirty="0">
                <a:hlinkClick r:id="rId3"/>
              </a:rPr>
              <a:t>Dropbox</a:t>
            </a:r>
            <a:endParaRPr lang="en-GB" dirty="0"/>
          </a:p>
          <a:p>
            <a:r>
              <a:rPr lang="en-GB" dirty="0">
                <a:hlinkClick r:id="rId4"/>
              </a:rPr>
              <a:t>GlassCubes</a:t>
            </a:r>
            <a:endParaRPr lang="en-GB" dirty="0"/>
          </a:p>
          <a:p>
            <a:r>
              <a:rPr lang="en-GB" dirty="0">
                <a:hlinkClick r:id="rId5" tooltip="Link: https://www.trustradius.com/products/mediafire/reviews#1"/>
              </a:rPr>
              <a:t>MediaFire</a:t>
            </a:r>
            <a:endParaRPr lang="en-GB" dirty="0"/>
          </a:p>
          <a:p>
            <a:r>
              <a:rPr lang="en-GB" dirty="0">
                <a:hlinkClick r:id="rId6"/>
              </a:rPr>
              <a:t>Nomadesk</a:t>
            </a:r>
            <a:endParaRPr lang="en-GB" dirty="0"/>
          </a:p>
          <a:p>
            <a:endParaRPr lang="en-US" dirty="0"/>
          </a:p>
        </p:txBody>
      </p:sp>
      <p:sp>
        <p:nvSpPr>
          <p:cNvPr id="4" name="Slide Number Placeholder 3">
            <a:extLst>
              <a:ext uri="{FF2B5EF4-FFF2-40B4-BE49-F238E27FC236}">
                <a16:creationId xmlns:a16="http://schemas.microsoft.com/office/drawing/2014/main" id="{A93F7121-5C8F-C74A-9EB7-BAEC53B36787}"/>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3096269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E90F1-DC85-9E47-818F-870485AAF9F3}"/>
              </a:ext>
            </a:extLst>
          </p:cNvPr>
          <p:cNvSpPr>
            <a:spLocks noGrp="1"/>
          </p:cNvSpPr>
          <p:nvPr>
            <p:ph type="title"/>
          </p:nvPr>
        </p:nvSpPr>
        <p:spPr/>
        <p:txBody>
          <a:bodyPr/>
          <a:lstStyle/>
          <a:p>
            <a:r>
              <a:rPr lang="en-GB" b="1" dirty="0"/>
              <a:t>Online Collaboration Tools</a:t>
            </a:r>
            <a:endParaRPr lang="en-US" dirty="0"/>
          </a:p>
        </p:txBody>
      </p:sp>
      <p:sp>
        <p:nvSpPr>
          <p:cNvPr id="3" name="Content Placeholder 2">
            <a:extLst>
              <a:ext uri="{FF2B5EF4-FFF2-40B4-BE49-F238E27FC236}">
                <a16:creationId xmlns:a16="http://schemas.microsoft.com/office/drawing/2014/main" id="{EBD794D6-1C6B-8145-B9D6-F291D7079ED1}"/>
              </a:ext>
            </a:extLst>
          </p:cNvPr>
          <p:cNvSpPr>
            <a:spLocks noGrp="1"/>
          </p:cNvSpPr>
          <p:nvPr>
            <p:ph idx="1"/>
          </p:nvPr>
        </p:nvSpPr>
        <p:spPr/>
        <p:txBody>
          <a:bodyPr>
            <a:normAutofit fontScale="70000" lnSpcReduction="20000"/>
          </a:bodyPr>
          <a:lstStyle/>
          <a:p>
            <a:pPr marL="0" indent="0">
              <a:buNone/>
            </a:pPr>
            <a:r>
              <a:rPr lang="en-GB" dirty="0"/>
              <a:t>They come in many forms, from mobile apps to browser extensions.</a:t>
            </a:r>
          </a:p>
          <a:p>
            <a:pPr marL="0" indent="0">
              <a:buNone/>
            </a:pPr>
            <a:br>
              <a:rPr lang="en-GB" dirty="0"/>
            </a:br>
            <a:r>
              <a:rPr lang="en-GB" dirty="0"/>
              <a:t>Some tools are industry and use case-specific. For example, </a:t>
            </a:r>
            <a:r>
              <a:rPr lang="en-GB" dirty="0">
                <a:hlinkClick r:id="rId2"/>
              </a:rPr>
              <a:t>Mural.ly</a:t>
            </a:r>
            <a:r>
              <a:rPr lang="en-GB" dirty="0"/>
              <a:t> and </a:t>
            </a:r>
            <a:r>
              <a:rPr lang="en-GB" dirty="0">
                <a:hlinkClick r:id="rId3"/>
              </a:rPr>
              <a:t>ConceptBoard </a:t>
            </a:r>
            <a:r>
              <a:rPr lang="en-GB" dirty="0"/>
              <a:t>are tools for graphic designers. On the other hand, </a:t>
            </a:r>
            <a:r>
              <a:rPr lang="en-GB" dirty="0">
                <a:hlinkClick r:id="rId4"/>
              </a:rPr>
              <a:t>Microsoft Yammer</a:t>
            </a:r>
            <a:r>
              <a:rPr lang="en-GB" dirty="0"/>
              <a:t> is more like a social network for corporate enterprises, regardless of department or industry. Other use cases for collaboration software include:</a:t>
            </a:r>
          </a:p>
          <a:p>
            <a:r>
              <a:rPr lang="en-GB" dirty="0"/>
              <a:t>Creating an internal knowledge base for employees with a product like </a:t>
            </a:r>
            <a:r>
              <a:rPr lang="en-GB" dirty="0">
                <a:hlinkClick r:id="rId5"/>
              </a:rPr>
              <a:t>Confluence</a:t>
            </a:r>
            <a:endParaRPr lang="en-GB" dirty="0"/>
          </a:p>
          <a:p>
            <a:r>
              <a:rPr lang="en-GB" dirty="0"/>
              <a:t>Creating flow charts or mapping out ideas visually with a product like </a:t>
            </a:r>
            <a:r>
              <a:rPr lang="en-GB" dirty="0">
                <a:hlinkClick r:id="rId6"/>
              </a:rPr>
              <a:t>MindMeister</a:t>
            </a:r>
            <a:endParaRPr lang="en-GB" dirty="0"/>
          </a:p>
          <a:p>
            <a:r>
              <a:rPr lang="en-GB" dirty="0"/>
              <a:t>Creating group to-do lists with a product like </a:t>
            </a:r>
            <a:r>
              <a:rPr lang="en-GB" dirty="0">
                <a:hlinkClick r:id="rId7"/>
              </a:rPr>
              <a:t>Trello</a:t>
            </a:r>
            <a:endParaRPr lang="en-GB" dirty="0"/>
          </a:p>
          <a:p>
            <a:endParaRPr lang="en-US" dirty="0"/>
          </a:p>
        </p:txBody>
      </p:sp>
      <p:sp>
        <p:nvSpPr>
          <p:cNvPr id="4" name="Slide Number Placeholder 3">
            <a:extLst>
              <a:ext uri="{FF2B5EF4-FFF2-40B4-BE49-F238E27FC236}">
                <a16:creationId xmlns:a16="http://schemas.microsoft.com/office/drawing/2014/main" id="{BFD71B87-16C4-DA40-917F-9452E0B1D30E}"/>
              </a:ext>
            </a:extLst>
          </p:cNvPr>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spTree>
    <p:extLst>
      <p:ext uri="{BB962C8B-B14F-4D97-AF65-F5344CB8AC3E}">
        <p14:creationId xmlns:p14="http://schemas.microsoft.com/office/powerpoint/2010/main" val="2725070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68540-8692-1C40-8CF7-534220F79C7B}"/>
              </a:ext>
            </a:extLst>
          </p:cNvPr>
          <p:cNvSpPr>
            <a:spLocks noGrp="1"/>
          </p:cNvSpPr>
          <p:nvPr>
            <p:ph type="title"/>
          </p:nvPr>
        </p:nvSpPr>
        <p:spPr/>
        <p:txBody>
          <a:bodyPr/>
          <a:lstStyle/>
          <a:p>
            <a:r>
              <a:rPr lang="en-US" dirty="0"/>
              <a:t>How do you get people to use them?</a:t>
            </a:r>
          </a:p>
        </p:txBody>
      </p:sp>
      <p:sp>
        <p:nvSpPr>
          <p:cNvPr id="3" name="Content Placeholder 2">
            <a:extLst>
              <a:ext uri="{FF2B5EF4-FFF2-40B4-BE49-F238E27FC236}">
                <a16:creationId xmlns:a16="http://schemas.microsoft.com/office/drawing/2014/main" id="{6E6C4270-408C-8C43-932F-82EDC23423A6}"/>
              </a:ext>
            </a:extLst>
          </p:cNvPr>
          <p:cNvSpPr>
            <a:spLocks noGrp="1"/>
          </p:cNvSpPr>
          <p:nvPr>
            <p:ph idx="1"/>
          </p:nvPr>
        </p:nvSpPr>
        <p:spPr/>
        <p:txBody>
          <a:bodyPr>
            <a:normAutofit fontScale="47500" lnSpcReduction="20000"/>
          </a:bodyPr>
          <a:lstStyle/>
          <a:p>
            <a:pPr marL="0" indent="0">
              <a:buNone/>
            </a:pPr>
            <a:r>
              <a:rPr lang="en-GB" dirty="0"/>
              <a:t>Adoption is key to success with collaboration software. It is only effective if everyone on the team is on board with the software.</a:t>
            </a:r>
          </a:p>
          <a:p>
            <a:pPr marL="0" indent="0">
              <a:buNone/>
            </a:pPr>
            <a:r>
              <a:rPr lang="en-GB" dirty="0"/>
              <a:t>It is important to choose a collaboration tool that is easy to use. The tool should also fit your team’s culture and goals. There are dozens of collaboration products on the market -- and it’s ever-growing! </a:t>
            </a:r>
            <a:br>
              <a:rPr lang="en-GB" dirty="0"/>
            </a:br>
            <a:br>
              <a:rPr lang="en-GB" dirty="0"/>
            </a:br>
            <a:r>
              <a:rPr lang="en-GB" dirty="0"/>
              <a:t>To help you find a good fit, consider these questions:</a:t>
            </a:r>
          </a:p>
          <a:p>
            <a:r>
              <a:rPr lang="en-GB" dirty="0"/>
              <a:t>What types of projects will you collaborate on?</a:t>
            </a:r>
          </a:p>
          <a:p>
            <a:r>
              <a:rPr lang="en-GB" dirty="0"/>
              <a:t>What are the steps of a typical project?</a:t>
            </a:r>
          </a:p>
          <a:p>
            <a:r>
              <a:rPr lang="en-GB" dirty="0"/>
              <a:t>How does your team handle communication and workflow?</a:t>
            </a:r>
          </a:p>
          <a:p>
            <a:r>
              <a:rPr lang="en-GB" dirty="0"/>
              <a:t>Where do you store project files?</a:t>
            </a:r>
          </a:p>
          <a:p>
            <a:r>
              <a:rPr lang="en-GB" dirty="0"/>
              <a:t>How many people will be collaborating? How many departments?</a:t>
            </a:r>
          </a:p>
          <a:p>
            <a:r>
              <a:rPr lang="en-GB" dirty="0"/>
              <a:t>Will project managers or team members be collaborating? Both?</a:t>
            </a:r>
          </a:p>
          <a:p>
            <a:r>
              <a:rPr lang="en-GB" dirty="0"/>
              <a:t>What other platforms and apps does your team use? How does the tool handle integration?</a:t>
            </a:r>
          </a:p>
          <a:p>
            <a:r>
              <a:rPr lang="en-GB" dirty="0"/>
              <a:t>How formal or informal will collaboration be? Will all discussions be related to work on specific projects, or will some be social?</a:t>
            </a:r>
          </a:p>
          <a:p>
            <a:r>
              <a:rPr lang="en-GB" dirty="0"/>
              <a:t>Will all conversations be archived?</a:t>
            </a:r>
          </a:p>
          <a:p>
            <a:pPr lvl="1"/>
            <a:r>
              <a:rPr lang="en-GB" dirty="0"/>
              <a:t>(source: https://</a:t>
            </a:r>
            <a:r>
              <a:rPr lang="en-GB" dirty="0" err="1"/>
              <a:t>www.trustradius.com</a:t>
            </a:r>
            <a:r>
              <a:rPr lang="en-GB" dirty="0"/>
              <a:t>/collaboration)</a:t>
            </a:r>
          </a:p>
        </p:txBody>
      </p:sp>
      <p:sp>
        <p:nvSpPr>
          <p:cNvPr id="4" name="Slide Number Placeholder 3">
            <a:extLst>
              <a:ext uri="{FF2B5EF4-FFF2-40B4-BE49-F238E27FC236}">
                <a16:creationId xmlns:a16="http://schemas.microsoft.com/office/drawing/2014/main" id="{3C165260-C14C-8649-9B02-922CA10A2D31}"/>
              </a:ext>
            </a:extLst>
          </p:cNvPr>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spTree>
    <p:extLst>
      <p:ext uri="{BB962C8B-B14F-4D97-AF65-F5344CB8AC3E}">
        <p14:creationId xmlns:p14="http://schemas.microsoft.com/office/powerpoint/2010/main" val="1637644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11171-273B-5745-8A41-1390145DA2C1}"/>
              </a:ext>
            </a:extLst>
          </p:cNvPr>
          <p:cNvSpPr>
            <a:spLocks noGrp="1"/>
          </p:cNvSpPr>
          <p:nvPr>
            <p:ph type="title"/>
          </p:nvPr>
        </p:nvSpPr>
        <p:spPr/>
        <p:txBody>
          <a:bodyPr/>
          <a:lstStyle/>
          <a:p>
            <a:r>
              <a:rPr lang="en-US" dirty="0"/>
              <a:t>Yammer</a:t>
            </a:r>
          </a:p>
        </p:txBody>
      </p:sp>
      <p:sp>
        <p:nvSpPr>
          <p:cNvPr id="3" name="Content Placeholder 2">
            <a:extLst>
              <a:ext uri="{FF2B5EF4-FFF2-40B4-BE49-F238E27FC236}">
                <a16:creationId xmlns:a16="http://schemas.microsoft.com/office/drawing/2014/main" id="{FA970C1B-C231-3F4A-A4C8-42E8655D6638}"/>
              </a:ext>
            </a:extLst>
          </p:cNvPr>
          <p:cNvSpPr>
            <a:spLocks noGrp="1"/>
          </p:cNvSpPr>
          <p:nvPr>
            <p:ph idx="1"/>
          </p:nvPr>
        </p:nvSpPr>
        <p:spPr/>
        <p:txBody>
          <a:bodyPr>
            <a:normAutofit fontScale="92500" lnSpcReduction="10000"/>
          </a:bodyPr>
          <a:lstStyle/>
          <a:p>
            <a:r>
              <a:rPr lang="en-US" dirty="0"/>
              <a:t>Yammer in a minute and a half:</a:t>
            </a:r>
          </a:p>
          <a:p>
            <a:r>
              <a:rPr lang="en-US" dirty="0">
                <a:hlinkClick r:id="rId2"/>
              </a:rPr>
              <a:t>https://support.office.com/en-ie/article/yammer-your-company-s-social-network-5a72290d-725b-4c19-af48-599207d16b47</a:t>
            </a:r>
            <a:endParaRPr lang="en-US" dirty="0"/>
          </a:p>
          <a:p>
            <a:r>
              <a:rPr lang="en-US" dirty="0"/>
              <a:t>How Yammer can benefit a company in a minute and a half:</a:t>
            </a:r>
          </a:p>
          <a:p>
            <a:r>
              <a:rPr lang="en-US" dirty="0">
                <a:hlinkClick r:id="rId3"/>
              </a:rPr>
              <a:t>https://www.youtube.com/watch?v=8pTbAQXh9uo</a:t>
            </a:r>
            <a:endParaRPr lang="en-US" dirty="0"/>
          </a:p>
          <a:p>
            <a:endParaRPr lang="en-US" dirty="0"/>
          </a:p>
        </p:txBody>
      </p:sp>
      <p:sp>
        <p:nvSpPr>
          <p:cNvPr id="4" name="Slide Number Placeholder 3">
            <a:extLst>
              <a:ext uri="{FF2B5EF4-FFF2-40B4-BE49-F238E27FC236}">
                <a16:creationId xmlns:a16="http://schemas.microsoft.com/office/drawing/2014/main" id="{9587AEAE-CFC1-EA4C-9EA7-838EB7CA84F2}"/>
              </a:ext>
            </a:extLst>
          </p:cNvPr>
          <p:cNvSpPr>
            <a:spLocks noGrp="1"/>
          </p:cNvSpPr>
          <p:nvPr>
            <p:ph type="sldNum" sz="quarter" idx="12"/>
          </p:nvPr>
        </p:nvSpPr>
        <p:spPr/>
        <p:txBody>
          <a:bodyPr/>
          <a:lstStyle/>
          <a:p>
            <a:pPr>
              <a:defRPr/>
            </a:pPr>
            <a:fld id="{198FFD23-A562-4633-A2B6-B3E5DF7E1AF8}" type="slidenum">
              <a:rPr lang="en-GB" smtClean="0"/>
              <a:pPr>
                <a:defRPr/>
              </a:pPr>
              <a:t>18</a:t>
            </a:fld>
            <a:endParaRPr lang="en-GB"/>
          </a:p>
        </p:txBody>
      </p:sp>
    </p:spTree>
    <p:extLst>
      <p:ext uri="{BB962C8B-B14F-4D97-AF65-F5344CB8AC3E}">
        <p14:creationId xmlns:p14="http://schemas.microsoft.com/office/powerpoint/2010/main" val="3221685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78EC1-2D61-094A-A614-1F5AC12BF1FD}"/>
              </a:ext>
            </a:extLst>
          </p:cNvPr>
          <p:cNvSpPr>
            <a:spLocks noGrp="1"/>
          </p:cNvSpPr>
          <p:nvPr>
            <p:ph type="title"/>
          </p:nvPr>
        </p:nvSpPr>
        <p:spPr/>
        <p:txBody>
          <a:bodyPr/>
          <a:lstStyle/>
          <a:p>
            <a:r>
              <a:rPr lang="en-US" dirty="0"/>
              <a:t>Facebook Workplace</a:t>
            </a:r>
          </a:p>
        </p:txBody>
      </p:sp>
      <p:sp>
        <p:nvSpPr>
          <p:cNvPr id="3" name="Content Placeholder 2">
            <a:extLst>
              <a:ext uri="{FF2B5EF4-FFF2-40B4-BE49-F238E27FC236}">
                <a16:creationId xmlns:a16="http://schemas.microsoft.com/office/drawing/2014/main" id="{C4568BA9-CC1B-894C-A2FF-1E9EB06DD296}"/>
              </a:ext>
            </a:extLst>
          </p:cNvPr>
          <p:cNvSpPr>
            <a:spLocks noGrp="1"/>
          </p:cNvSpPr>
          <p:nvPr>
            <p:ph idx="1"/>
          </p:nvPr>
        </p:nvSpPr>
        <p:spPr/>
        <p:txBody>
          <a:bodyPr/>
          <a:lstStyle/>
          <a:p>
            <a:r>
              <a:rPr lang="en-US" dirty="0"/>
              <a:t>Facebook Workplace in 3 minutes:</a:t>
            </a:r>
          </a:p>
          <a:p>
            <a:r>
              <a:rPr lang="en-US" dirty="0">
                <a:hlinkClick r:id="rId2"/>
              </a:rPr>
              <a:t>https://www.youtube.com/watch?v=YSJHyfOUXhQ</a:t>
            </a:r>
            <a:endParaRPr lang="en-US" dirty="0"/>
          </a:p>
          <a:p>
            <a:endParaRPr lang="en-US" dirty="0"/>
          </a:p>
        </p:txBody>
      </p:sp>
      <p:sp>
        <p:nvSpPr>
          <p:cNvPr id="4" name="Slide Number Placeholder 3">
            <a:extLst>
              <a:ext uri="{FF2B5EF4-FFF2-40B4-BE49-F238E27FC236}">
                <a16:creationId xmlns:a16="http://schemas.microsoft.com/office/drawing/2014/main" id="{7C50E59D-0E28-244E-8DCC-4660BAD84DFF}"/>
              </a:ext>
            </a:extLst>
          </p:cNvPr>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spTree>
    <p:extLst>
      <p:ext uri="{BB962C8B-B14F-4D97-AF65-F5344CB8AC3E}">
        <p14:creationId xmlns:p14="http://schemas.microsoft.com/office/powerpoint/2010/main" val="1936423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66D24-636B-CF48-A212-46EEC3F4F696}"/>
              </a:ext>
            </a:extLst>
          </p:cNvPr>
          <p:cNvSpPr>
            <a:spLocks noGrp="1"/>
          </p:cNvSpPr>
          <p:nvPr>
            <p:ph type="title"/>
          </p:nvPr>
        </p:nvSpPr>
        <p:spPr/>
        <p:txBody>
          <a:bodyPr/>
          <a:lstStyle/>
          <a:p>
            <a:r>
              <a:rPr lang="en-US" dirty="0"/>
              <a:t>Slack</a:t>
            </a:r>
          </a:p>
        </p:txBody>
      </p:sp>
      <p:sp>
        <p:nvSpPr>
          <p:cNvPr id="3" name="Content Placeholder 2">
            <a:extLst>
              <a:ext uri="{FF2B5EF4-FFF2-40B4-BE49-F238E27FC236}">
                <a16:creationId xmlns:a16="http://schemas.microsoft.com/office/drawing/2014/main" id="{DE4B3F53-D5A3-D642-B4E9-8B58A41E8F39}"/>
              </a:ext>
            </a:extLst>
          </p:cNvPr>
          <p:cNvSpPr>
            <a:spLocks noGrp="1"/>
          </p:cNvSpPr>
          <p:nvPr>
            <p:ph idx="1"/>
          </p:nvPr>
        </p:nvSpPr>
        <p:spPr/>
        <p:txBody>
          <a:bodyPr/>
          <a:lstStyle/>
          <a:p>
            <a:r>
              <a:rPr lang="en-US" dirty="0"/>
              <a:t>Slack in under 2 mins:</a:t>
            </a:r>
          </a:p>
          <a:p>
            <a:r>
              <a:rPr lang="en-US" dirty="0">
                <a:hlinkClick r:id="rId2"/>
              </a:rPr>
              <a:t>https://www.youtube.com/watch?v=6c7_TpPUpL0</a:t>
            </a:r>
            <a:endParaRPr lang="en-US" dirty="0"/>
          </a:p>
          <a:p>
            <a:endParaRPr lang="en-US" dirty="0"/>
          </a:p>
        </p:txBody>
      </p:sp>
      <p:sp>
        <p:nvSpPr>
          <p:cNvPr id="4" name="Slide Number Placeholder 3">
            <a:extLst>
              <a:ext uri="{FF2B5EF4-FFF2-40B4-BE49-F238E27FC236}">
                <a16:creationId xmlns:a16="http://schemas.microsoft.com/office/drawing/2014/main" id="{080AF535-3FD6-B945-B7E2-AD521DF111A7}"/>
              </a:ext>
            </a:extLst>
          </p:cNvPr>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1236068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CF8B-403D-5F46-B808-790F017E24C2}"/>
              </a:ext>
            </a:extLst>
          </p:cNvPr>
          <p:cNvSpPr>
            <a:spLocks noGrp="1"/>
          </p:cNvSpPr>
          <p:nvPr>
            <p:ph type="title"/>
          </p:nvPr>
        </p:nvSpPr>
        <p:spPr/>
        <p:txBody>
          <a:bodyPr/>
          <a:lstStyle/>
          <a:p>
            <a:r>
              <a:rPr lang="en-US" dirty="0"/>
              <a:t>Automation</a:t>
            </a:r>
          </a:p>
        </p:txBody>
      </p:sp>
      <p:sp>
        <p:nvSpPr>
          <p:cNvPr id="3" name="Content Placeholder 2">
            <a:extLst>
              <a:ext uri="{FF2B5EF4-FFF2-40B4-BE49-F238E27FC236}">
                <a16:creationId xmlns:a16="http://schemas.microsoft.com/office/drawing/2014/main" id="{F08495E2-A984-474C-905D-6B46CB4CF770}"/>
              </a:ext>
            </a:extLst>
          </p:cNvPr>
          <p:cNvSpPr>
            <a:spLocks noGrp="1"/>
          </p:cNvSpPr>
          <p:nvPr>
            <p:ph idx="1"/>
          </p:nvPr>
        </p:nvSpPr>
        <p:spPr/>
        <p:txBody>
          <a:bodyPr>
            <a:normAutofit/>
          </a:bodyPr>
          <a:lstStyle/>
          <a:p>
            <a:endParaRPr lang="en-US" dirty="0">
              <a:hlinkClick r:id="rId2"/>
            </a:endParaRPr>
          </a:p>
          <a:p>
            <a:r>
              <a:rPr lang="en-US" dirty="0">
                <a:hlinkClick r:id="rId3"/>
              </a:rPr>
              <a:t>9 Real-world examples of automation in the Workplace</a:t>
            </a:r>
            <a:endParaRPr lang="en-US" dirty="0">
              <a:hlinkClick r:id="rId2"/>
            </a:endParaRPr>
          </a:p>
          <a:p>
            <a:r>
              <a:rPr lang="en-US" dirty="0">
                <a:hlinkClick r:id="rId2"/>
              </a:rPr>
              <a:t>https://www.facebook.com/workplace/blog/workplace-automation</a:t>
            </a:r>
            <a:endParaRPr lang="en-US" dirty="0"/>
          </a:p>
          <a:p>
            <a:r>
              <a:rPr lang="en-US" dirty="0">
                <a:hlinkClick r:id="rId4"/>
              </a:rPr>
              <a:t>https://www.businessnewsdaily.com/9835-automation-tech-workforce.html</a:t>
            </a:r>
            <a:endParaRPr lang="en-US" dirty="0"/>
          </a:p>
        </p:txBody>
      </p:sp>
      <p:sp>
        <p:nvSpPr>
          <p:cNvPr id="4" name="Slide Number Placeholder 3">
            <a:extLst>
              <a:ext uri="{FF2B5EF4-FFF2-40B4-BE49-F238E27FC236}">
                <a16:creationId xmlns:a16="http://schemas.microsoft.com/office/drawing/2014/main" id="{461F6F9B-E1B7-3E41-B105-AA4629B0625E}"/>
              </a:ext>
            </a:extLst>
          </p:cNvPr>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1923795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92EC-37F3-2446-B393-2569EDF6D357}"/>
              </a:ext>
            </a:extLst>
          </p:cNvPr>
          <p:cNvSpPr>
            <a:spLocks noGrp="1"/>
          </p:cNvSpPr>
          <p:nvPr>
            <p:ph type="title"/>
          </p:nvPr>
        </p:nvSpPr>
        <p:spPr/>
        <p:txBody>
          <a:bodyPr/>
          <a:lstStyle/>
          <a:p>
            <a:r>
              <a:rPr lang="en-US" dirty="0"/>
              <a:t>Automation</a:t>
            </a:r>
          </a:p>
        </p:txBody>
      </p:sp>
      <p:sp>
        <p:nvSpPr>
          <p:cNvPr id="3" name="Content Placeholder 2">
            <a:extLst>
              <a:ext uri="{FF2B5EF4-FFF2-40B4-BE49-F238E27FC236}">
                <a16:creationId xmlns:a16="http://schemas.microsoft.com/office/drawing/2014/main" id="{09431CDF-18A7-D444-96E1-D5946633EDB3}"/>
              </a:ext>
            </a:extLst>
          </p:cNvPr>
          <p:cNvSpPr>
            <a:spLocks noGrp="1"/>
          </p:cNvSpPr>
          <p:nvPr>
            <p:ph idx="1"/>
          </p:nvPr>
        </p:nvSpPr>
        <p:spPr/>
        <p:txBody>
          <a:bodyPr/>
          <a:lstStyle/>
          <a:p>
            <a:r>
              <a:rPr lang="en-US" dirty="0"/>
              <a:t>Back to the WEF: Future of Jobs Report:</a:t>
            </a:r>
          </a:p>
          <a:p>
            <a:r>
              <a:rPr lang="en-US" dirty="0">
                <a:hlinkClick r:id="rId2"/>
              </a:rPr>
              <a:t>https://www.ey.com/en_gl</a:t>
            </a:r>
            <a:r>
              <a:rPr lang="en-US">
                <a:hlinkClick r:id="rId2"/>
              </a:rPr>
              <a:t>/workforce/how-do-you-ensure-you-are-automating-intelligently</a:t>
            </a:r>
            <a:endParaRPr lang="en-US"/>
          </a:p>
          <a:p>
            <a:endParaRPr lang="en-US"/>
          </a:p>
        </p:txBody>
      </p:sp>
      <p:sp>
        <p:nvSpPr>
          <p:cNvPr id="4" name="Slide Number Placeholder 3">
            <a:extLst>
              <a:ext uri="{FF2B5EF4-FFF2-40B4-BE49-F238E27FC236}">
                <a16:creationId xmlns:a16="http://schemas.microsoft.com/office/drawing/2014/main" id="{746D8C56-B1C6-0349-9F60-E9AEDE839B4D}"/>
              </a:ext>
            </a:extLst>
          </p:cNvPr>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spTree>
    <p:extLst>
      <p:ext uri="{BB962C8B-B14F-4D97-AF65-F5344CB8AC3E}">
        <p14:creationId xmlns:p14="http://schemas.microsoft.com/office/powerpoint/2010/main" val="1163199441"/>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schemas.microsoft.com/office/2006/documentManagement/types"/>
    <ds:schemaRef ds:uri="http://www.w3.org/XML/1998/namespace"/>
    <ds:schemaRef ds:uri="http://schemas.microsoft.com/office/infopath/2007/PartnerControls"/>
    <ds:schemaRef ds:uri="a908d394-d138-480e-87a3-ff44c37f991a"/>
    <ds:schemaRef ds:uri="http://purl.org/dc/terms/"/>
    <ds:schemaRef ds:uri="http://purl.org/dc/elements/1.1/"/>
    <ds:schemaRef ds:uri="http://purl.org/dc/dcmitype/"/>
    <ds:schemaRef ds:uri="http://schemas.openxmlformats.org/package/2006/metadata/core-properties"/>
    <ds:schemaRef ds:uri="f66716c4-314f-46c1-b01e-5a44c61897d8"/>
    <ds:schemaRef ds:uri="http://schemas.microsoft.com/office/2006/metadata/properties"/>
  </ds:schemaRefs>
</ds:datastoreItem>
</file>

<file path=customXml/itemProps3.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4721</TotalTime>
  <Words>757</Words>
  <Application>Microsoft Macintosh PowerPoint</Application>
  <PresentationFormat>On-screen Show (4:3)</PresentationFormat>
  <Paragraphs>111</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 Rounded MT Bold</vt:lpstr>
      <vt:lpstr>Calibri</vt:lpstr>
      <vt:lpstr>Corbel</vt:lpstr>
      <vt:lpstr>Myriad Pro</vt:lpstr>
      <vt:lpstr>Trebuchet MS</vt:lpstr>
      <vt:lpstr>SftWP July 15</vt:lpstr>
      <vt:lpstr> BMBM4004  Introduction to the Digital Workplace Collaboration Tools and Automation Future of Jobs  </vt:lpstr>
      <vt:lpstr>World Economic Forum: Future of Jobs Report 2018</vt:lpstr>
      <vt:lpstr>Key Findings</vt:lpstr>
      <vt:lpstr>Key Findings</vt:lpstr>
      <vt:lpstr>Key findings</vt:lpstr>
      <vt:lpstr>Key findings</vt:lpstr>
      <vt:lpstr>Key findings</vt:lpstr>
      <vt:lpstr>Key findings</vt:lpstr>
      <vt:lpstr>Artificial Intelligence</vt:lpstr>
      <vt:lpstr>Collaboration</vt:lpstr>
      <vt:lpstr>Collaboration Tools</vt:lpstr>
      <vt:lpstr>PowerPoint Presentation</vt:lpstr>
      <vt:lpstr>Communication</vt:lpstr>
      <vt:lpstr>Project &amp; Task Management</vt:lpstr>
      <vt:lpstr>File Sharing &amp; Management</vt:lpstr>
      <vt:lpstr>Online Collaboration Tools</vt:lpstr>
      <vt:lpstr>How do you get people to use them?</vt:lpstr>
      <vt:lpstr>Yammer</vt:lpstr>
      <vt:lpstr>Facebook Workplace</vt:lpstr>
      <vt:lpstr>Slack</vt:lpstr>
      <vt:lpstr>Automation</vt:lpstr>
      <vt:lpstr>Automation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Microsoft Office User</cp:lastModifiedBy>
  <cp:revision>107</cp:revision>
  <dcterms:modified xsi:type="dcterms:W3CDTF">2019-03-18T18:51:24Z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