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5"/>
  </p:notesMasterIdLst>
  <p:handoutMasterIdLst>
    <p:handoutMasterId r:id="rId6"/>
  </p:handoutMasterIdLst>
  <p:sldIdLst>
    <p:sldId id="277" r:id="rId2"/>
    <p:sldId id="503" r:id="rId3"/>
    <p:sldId id="504" r:id="rId4"/>
  </p:sldIdLst>
  <p:sldSz cx="12192000" cy="6858000"/>
  <p:notesSz cx="6669088" cy="97536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>
          <p15:clr>
            <a:srgbClr val="A4A3A4"/>
          </p15:clr>
        </p15:guide>
        <p15:guide id="2" pos="210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0C0C0"/>
    <a:srgbClr val="5F5F5F"/>
    <a:srgbClr val="8080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616DA210-FB5B-4158-B5E0-FEB733F419BA}" styleName="Light Style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9D7B26C5-4107-4FEC-AEDC-1716B250A1EF}" styleName="Light Style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327F97BB-C833-4FB7-BDE5-3F7075034690}" styleName="Themed Style 2 - Accent 5">
    <a:tblBg>
      <a:fillRef idx="3">
        <a:schemeClr val="accent5"/>
      </a:fillRef>
      <a:effectRef idx="3">
        <a:schemeClr val="accent5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5">
                <a:tint val="50000"/>
              </a:schemeClr>
            </a:lnRef>
          </a:left>
          <a:right>
            <a:lnRef idx="1">
              <a:schemeClr val="accent5">
                <a:tint val="50000"/>
              </a:schemeClr>
            </a:lnRef>
          </a:right>
          <a:top>
            <a:lnRef idx="1">
              <a:schemeClr val="accent5">
                <a:tint val="50000"/>
              </a:schemeClr>
            </a:lnRef>
          </a:top>
          <a:bottom>
            <a:lnRef idx="1">
              <a:schemeClr val="accent5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7840" autoAdjust="0"/>
    <p:restoredTop sz="93252" autoAdjust="0"/>
  </p:normalViewPr>
  <p:slideViewPr>
    <p:cSldViewPr>
      <p:cViewPr varScale="1">
        <p:scale>
          <a:sx n="79" d="100"/>
          <a:sy n="79" d="100"/>
        </p:scale>
        <p:origin x="720" y="72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notesViewPr>
    <p:cSldViewPr>
      <p:cViewPr varScale="1">
        <p:scale>
          <a:sx n="61" d="100"/>
          <a:sy n="61" d="100"/>
        </p:scale>
        <p:origin x="-1698" y="-54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handoutMaster" Target="handoutMasters/handoutMaster1.xml"/><Relationship Id="rId5" Type="http://schemas.openxmlformats.org/officeDocument/2006/relationships/notesMaster" Target="notesMasters/notesMaster1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57274D4A-6071-4C31-A995-8D631746066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BADEFA6E-7C85-4A2D-AB54-6E16E24BFB99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6663" y="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52806E7A-8B06-4D8A-8399-677A8B7BC099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6465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D0AFD47A-B545-4C2A-9CEB-19E3DDEAA340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6663" y="926465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EB3EE64B-EB71-4E2B-93C1-F4117BD13F7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122657898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F97D3AEC-DAC3-4500-8659-DFA8FD0DBFF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160B9893-99AA-40C5-B429-8512093DCAE5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77825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2550" y="730250"/>
            <a:ext cx="6503988" cy="365918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ECD89C32-CF52-4DF8-9846-7469C765B3C5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89000" y="4632325"/>
            <a:ext cx="4891088" cy="4391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0881B87C-B2F0-403D-8047-490EAD13F442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AC955B34-3EBE-4CF3-8FA5-A6B243E1714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825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81B164FB-C17E-44B0-8405-045844A6C61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713247768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BA379F-2687-42D5-BD11-CCFD486FA9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27051" y="6524626"/>
            <a:ext cx="129540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EFCBBD8-CF39-48F7-8656-50407EDD0B37}" type="datetime1">
              <a:rPr lang="en-GB" altLang="en-US"/>
              <a:pPr>
                <a:defRPr/>
              </a:pPr>
              <a:t>16/06/2025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DC0210-3A98-4E80-A493-9097B8EA88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520267" y="6381751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529589-853B-4D1C-BB9C-5B46B696F2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05DF63-1FF9-46D5-8FED-1829CDB5D9E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123989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E86CF0-C040-4ECE-8BD3-C00954DCC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03D31F-598B-47EE-BA37-93F097A3D676}" type="datetime1">
              <a:rPr lang="en-GB" altLang="en-US"/>
              <a:pPr>
                <a:defRPr/>
              </a:pPr>
              <a:t>16/06/2025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4C04FF-0357-4130-AC28-3F988C577F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6184" y="6461126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50E941-99E4-4403-A917-B30FF69A96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82514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7525B8-0A1E-48CE-AA7A-94CA5D59C5A5}" type="datetime1">
              <a:rPr lang="en-GB" altLang="en-US"/>
              <a:pPr>
                <a:defRPr/>
              </a:pPr>
              <a:t>16/06/2025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0CEAE2-E49E-4389-B4D7-B5A65611D1B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149374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614AD2-EBEE-4B9C-B8EB-7B45076136C4}" type="datetime1">
              <a:rPr lang="en-GB" altLang="en-US"/>
              <a:pPr>
                <a:defRPr/>
              </a:pPr>
              <a:t>16/06/2025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6495F9-B3F5-4DDF-9323-6CEC80C52C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949152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53B735-BACA-4CF9-84E6-D7AD67CD6A41}" type="datetime1">
              <a:rPr lang="en-GB" altLang="en-US"/>
              <a:pPr>
                <a:defRPr/>
              </a:pPr>
              <a:t>16/06/2025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69F83E-C611-4B90-8FAE-1379528B23C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448070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58B45E6-64D3-4C5F-BDB6-A1B894EEEA29}" type="datetime1">
              <a:rPr lang="en-GB" altLang="en-US"/>
              <a:pPr>
                <a:defRPr/>
              </a:pPr>
              <a:t>16/06/2025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F5663D-1B9D-48C8-BD8E-835F92F174D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207491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0023C4-5528-489E-A726-D14A340FF59E}" type="datetime1">
              <a:rPr lang="en-GB" altLang="en-US"/>
              <a:pPr>
                <a:defRPr/>
              </a:pPr>
              <a:t>16/06/2025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1819AB-B9DA-41D7-8C91-5DE9528F5AA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264221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F297A0-C124-4ADC-9EF2-B843F7980417}" type="datetime1">
              <a:rPr lang="en-GB" altLang="en-US"/>
              <a:pPr>
                <a:defRPr/>
              </a:pPr>
              <a:t>16/06/2025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707D33-CDDE-408A-A9D9-8533BBB6956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544884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FE7C81-BC59-49C4-B970-6020E639505B}" type="datetime1">
              <a:rPr lang="en-GB" altLang="en-US"/>
              <a:pPr>
                <a:defRPr/>
              </a:pPr>
              <a:t>16/06/2025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564236-0921-40F4-A526-D08299A9CED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299935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2EEDF0-64B3-49F7-80EF-7E736BE598CD}" type="datetime1">
              <a:rPr lang="en-GB" altLang="en-US"/>
              <a:pPr>
                <a:defRPr/>
              </a:pPr>
              <a:t>16/06/2025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5FFBAA-7097-4EBF-8EC8-BA13F122F32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42130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471B8D-6ACC-4BC6-87AC-49C3135EE585}" type="datetime1">
              <a:rPr lang="en-GB" altLang="en-US"/>
              <a:pPr>
                <a:defRPr/>
              </a:pPr>
              <a:t>16/06/2025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27268F-FCE8-404C-B794-14F77261286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484253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609600" y="274638"/>
            <a:ext cx="109728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609600" y="1600200"/>
            <a:ext cx="109728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34433" y="6524626"/>
            <a:ext cx="129540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9A9480EC-F3F6-4006-B02E-8C8A54398A24}" type="datetime1">
              <a:rPr lang="en-GB" altLang="en-US"/>
              <a:pPr>
                <a:defRPr/>
              </a:pPr>
              <a:t>16/06/2025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608733" y="6381751"/>
            <a:ext cx="973667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AD58E4E2-7891-4D91-AF5F-9946CA6D74F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6" r:id="rId1"/>
    <p:sldLayoutId id="2147483787" r:id="rId2"/>
    <p:sldLayoutId id="2147483777" r:id="rId3"/>
    <p:sldLayoutId id="2147483778" r:id="rId4"/>
    <p:sldLayoutId id="2147483779" r:id="rId5"/>
    <p:sldLayoutId id="2147483780" r:id="rId6"/>
    <p:sldLayoutId id="2147483781" r:id="rId7"/>
    <p:sldLayoutId id="2147483782" r:id="rId8"/>
    <p:sldLayoutId id="2147483783" r:id="rId9"/>
    <p:sldLayoutId id="2147483784" r:id="rId10"/>
    <p:sldLayoutId id="2147483785" r:id="rId11"/>
  </p:sldLayoutIdLst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/>
          <p:cNvSpPr>
            <a:spLocks noGrp="1"/>
          </p:cNvSpPr>
          <p:nvPr>
            <p:ph type="ctrTitle"/>
          </p:nvPr>
        </p:nvSpPr>
        <p:spPr>
          <a:xfrm>
            <a:off x="2208213" y="908050"/>
            <a:ext cx="7772400" cy="1235066"/>
          </a:xfrm>
        </p:spPr>
        <p:txBody>
          <a:bodyPr/>
          <a:lstStyle/>
          <a:p>
            <a:pPr eaLnBrk="1" hangingPunct="1"/>
            <a:r>
              <a:rPr lang="en-GB" altLang="en-US" b="1" dirty="0">
                <a:solidFill>
                  <a:schemeClr val="accent2"/>
                </a:solidFill>
              </a:rPr>
              <a:t>LCBB5013</a:t>
            </a:r>
          </a:p>
        </p:txBody>
      </p:sp>
      <p:sp>
        <p:nvSpPr>
          <p:cNvPr id="6147" name="Subtitle 4"/>
          <p:cNvSpPr>
            <a:spLocks noGrp="1"/>
          </p:cNvSpPr>
          <p:nvPr>
            <p:ph type="subTitle" idx="1"/>
          </p:nvPr>
        </p:nvSpPr>
        <p:spPr>
          <a:xfrm>
            <a:off x="839416" y="1928803"/>
            <a:ext cx="10297144" cy="3357586"/>
          </a:xfrm>
        </p:spPr>
        <p:txBody>
          <a:bodyPr/>
          <a:lstStyle/>
          <a:p>
            <a:pPr eaLnBrk="1" hangingPunct="1"/>
            <a:r>
              <a:rPr lang="en-GB" altLang="en-US" sz="3600" b="1" dirty="0">
                <a:solidFill>
                  <a:schemeClr val="accent2"/>
                </a:solidFill>
              </a:rPr>
              <a:t>Entrepreneurship</a:t>
            </a:r>
          </a:p>
          <a:p>
            <a:pPr eaLnBrk="1" hangingPunct="1"/>
            <a:r>
              <a:rPr lang="en-GB" altLang="en-US" dirty="0">
                <a:solidFill>
                  <a:schemeClr val="accent2"/>
                </a:solidFill>
              </a:rPr>
              <a:t>Week 2</a:t>
            </a:r>
          </a:p>
          <a:p>
            <a:pPr eaLnBrk="1" hangingPunct="1"/>
            <a:endParaRPr lang="en-GB" altLang="en-US" dirty="0">
              <a:solidFill>
                <a:schemeClr val="accent2"/>
              </a:solidFill>
            </a:endParaRPr>
          </a:p>
          <a:p>
            <a:pPr eaLnBrk="1" hangingPunct="1"/>
            <a:r>
              <a:rPr lang="en-GB" altLang="en-US" b="1" dirty="0">
                <a:solidFill>
                  <a:schemeClr val="accent2"/>
                </a:solidFill>
              </a:rPr>
              <a:t>Topic: Recognizing  Opportunities and  Generating Ideas</a:t>
            </a:r>
          </a:p>
        </p:txBody>
      </p:sp>
      <p:sp>
        <p:nvSpPr>
          <p:cNvPr id="6149" name="Slide Number Placeholder 5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9768408" y="6453337"/>
            <a:ext cx="730250" cy="33972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B6282CF4-F11D-4118-ADBB-5F84001E3BD5}" type="slidenum">
              <a:rPr lang="en-GB" altLang="en-US" sz="120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</a:t>
            </a:fld>
            <a:endParaRPr lang="en-GB" altLang="en-US" sz="1200" dirty="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8748074-93F5-D408-A511-BACBC5BA0C3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highlight>
                  <a:srgbClr val="FFFF00"/>
                </a:highlight>
              </a:rPr>
              <a:t>15 Minutes Group Activity </a:t>
            </a:r>
            <a:br>
              <a:rPr lang="en-GB" dirty="0">
                <a:highlight>
                  <a:srgbClr val="FFFF00"/>
                </a:highlight>
              </a:rPr>
            </a:br>
            <a:r>
              <a:rPr lang="en-GB" dirty="0"/>
              <a:t>followed by a Class discussion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34E0CC1-2346-1466-16F8-4C43E13B7DE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Study successful entrepreneurs or startups who identified an opportunity and turned it into a business.</a:t>
            </a:r>
          </a:p>
          <a:p>
            <a:endParaRPr lang="en-GB" dirty="0"/>
          </a:p>
          <a:p>
            <a:r>
              <a:rPr lang="en-GB" dirty="0"/>
              <a:t>Share your findings with the class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B6B5770-CFAC-B546-B073-AE60CB99769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16/06/2025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5CEC646-CC1A-571D-310B-9770B54F1CA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2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287120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DF0020-F647-1D8D-E1AE-2F2124AF283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highlight>
                  <a:srgbClr val="FFFF00"/>
                </a:highlight>
              </a:rPr>
              <a:t>Assignment Workshop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16A97E8-2A94-BBE1-4858-5142D600DAB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en-US" b="0" i="0" dirty="0">
              <a:solidFill>
                <a:srgbClr val="111111"/>
              </a:solidFill>
              <a:effectLst/>
              <a:latin typeface="-apple-system"/>
            </a:endParaRPr>
          </a:p>
          <a:p>
            <a:pPr marL="0" indent="0">
              <a:buNone/>
            </a:pPr>
            <a:endParaRPr lang="en-US" dirty="0">
              <a:solidFill>
                <a:srgbClr val="111111"/>
              </a:solidFill>
              <a:latin typeface="-apple-system"/>
            </a:endParaRPr>
          </a:p>
          <a:p>
            <a:pPr marL="0" indent="0">
              <a:buNone/>
            </a:pPr>
            <a:r>
              <a:rPr lang="en-US" b="0" i="0" dirty="0">
                <a:solidFill>
                  <a:srgbClr val="111111"/>
                </a:solidFill>
                <a:effectLst/>
                <a:latin typeface="-apple-system"/>
              </a:rPr>
              <a:t>Start thinking about your Business Idea for your assignment. Share your business Idea with your lecturer to seek approval. </a:t>
            </a:r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916E7A5-8167-B896-7705-1656C6D2AE6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16/06/2025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77A05D8-A364-768B-EE63-ADB6587772C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3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03526066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PPT template</Template>
  <TotalTime>2340</TotalTime>
  <Words>71</Words>
  <Application>Microsoft Office PowerPoint</Application>
  <PresentationFormat>Widescreen</PresentationFormat>
  <Paragraphs>18</Paragraphs>
  <Slides>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8" baseType="lpstr">
      <vt:lpstr>-apple-system</vt:lpstr>
      <vt:lpstr>Arial</vt:lpstr>
      <vt:lpstr>Myriad Pro</vt:lpstr>
      <vt:lpstr>Verdana</vt:lpstr>
      <vt:lpstr>20140311PresentationUWTSDTemplate</vt:lpstr>
      <vt:lpstr>LCBB5013</vt:lpstr>
      <vt:lpstr>15 Minutes Group Activity  followed by a Class discussion </vt:lpstr>
      <vt:lpstr>Assignment Workshop</vt:lpstr>
    </vt:vector>
  </TitlesOfParts>
  <Company>University of Wales Lampeter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Personal Management Skills I</dc:title>
  <dc:creator>Venus</dc:creator>
  <cp:lastModifiedBy>Amer Kareem</cp:lastModifiedBy>
  <cp:revision>146</cp:revision>
  <cp:lastPrinted>2018-07-09T15:27:01Z</cp:lastPrinted>
  <dcterms:created xsi:type="dcterms:W3CDTF">2002-10-07T19:43:58Z</dcterms:created>
  <dcterms:modified xsi:type="dcterms:W3CDTF">2025-06-16T15:22:58Z</dcterms:modified>
</cp:coreProperties>
</file>