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029" autoAdjust="0"/>
    <p:restoredTop sz="95118" autoAdjust="0"/>
  </p:normalViewPr>
  <p:slideViewPr>
    <p:cSldViewPr snapToGrid="0">
      <p:cViewPr varScale="1">
        <p:scale>
          <a:sx n="85" d="100"/>
          <a:sy n="85" d="100"/>
        </p:scale>
        <p:origin x="138"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D37F8AB-142C-496D-8AA3-064167FA4CD7}" type="doc">
      <dgm:prSet loTypeId="urn:microsoft.com/office/officeart/2005/8/layout/vProcess5" loCatId="process" qsTypeId="urn:microsoft.com/office/officeart/2005/8/quickstyle/simple1" qsCatId="simple" csTypeId="urn:microsoft.com/office/officeart/2005/8/colors/accent1_2" csCatId="accent1" phldr="1"/>
      <dgm:spPr/>
      <dgm:t>
        <a:bodyPr/>
        <a:lstStyle/>
        <a:p>
          <a:endParaRPr lang="en-GB"/>
        </a:p>
      </dgm:t>
    </dgm:pt>
    <dgm:pt modelId="{89FBB47B-6B13-4E86-938B-AE76A2B61947}">
      <dgm:prSet phldrT="[Text]" custT="1"/>
      <dgm:spPr>
        <a:solidFill>
          <a:schemeClr val="accent6"/>
        </a:solidFill>
      </dgm:spPr>
      <dgm:t>
        <a:bodyPr/>
        <a:lstStyle/>
        <a:p>
          <a:r>
            <a:rPr lang="en-GB" sz="1600" dirty="0"/>
            <a:t>‘Hijab’ refers to the covering of a Muslim woman’s head, face, or body. It also refers to a particular method of female covering.</a:t>
          </a:r>
        </a:p>
      </dgm:t>
    </dgm:pt>
    <dgm:pt modelId="{515563F2-4270-4FE0-907B-6BDFF7562423}" type="parTrans" cxnId="{AD98FF7B-D10D-42CA-B455-392AE6C1BFFF}">
      <dgm:prSet/>
      <dgm:spPr/>
      <dgm:t>
        <a:bodyPr/>
        <a:lstStyle/>
        <a:p>
          <a:endParaRPr lang="en-GB"/>
        </a:p>
      </dgm:t>
    </dgm:pt>
    <dgm:pt modelId="{4341A10B-1FBE-4B32-A147-9CD712447DCB}" type="sibTrans" cxnId="{AD98FF7B-D10D-42CA-B455-392AE6C1BFFF}">
      <dgm:prSet/>
      <dgm:spPr>
        <a:solidFill>
          <a:schemeClr val="accent6">
            <a:lumMod val="20000"/>
            <a:lumOff val="80000"/>
            <a:alpha val="90000"/>
          </a:schemeClr>
        </a:solidFill>
      </dgm:spPr>
      <dgm:t>
        <a:bodyPr/>
        <a:lstStyle/>
        <a:p>
          <a:endParaRPr lang="en-GB"/>
        </a:p>
      </dgm:t>
    </dgm:pt>
    <dgm:pt modelId="{493B1B43-BD35-451A-9C37-F1CCC3223833}">
      <dgm:prSet phldrT="[Text]" custT="1"/>
      <dgm:spPr>
        <a:solidFill>
          <a:schemeClr val="accent6"/>
        </a:solidFill>
      </dgm:spPr>
      <dgm:t>
        <a:bodyPr/>
        <a:lstStyle/>
        <a:p>
          <a:r>
            <a:rPr lang="en-GB" sz="1600" dirty="0"/>
            <a:t>The practice of veiling women in Islam stems from several points in the Qur’an and the Hadiths: (</a:t>
          </a:r>
          <a:r>
            <a:rPr lang="en-GB" sz="1600" dirty="0" err="1"/>
            <a:t>e.g</a:t>
          </a:r>
          <a:r>
            <a:rPr lang="en-GB" sz="1600" dirty="0"/>
            <a:t>: Surah An-Nur (24:31))</a:t>
          </a:r>
        </a:p>
      </dgm:t>
    </dgm:pt>
    <dgm:pt modelId="{E0EECDA0-4C37-456B-91BF-F868A0B32911}" type="parTrans" cxnId="{1A8669AE-7D1E-4DCC-8D52-97F590B1347A}">
      <dgm:prSet/>
      <dgm:spPr/>
      <dgm:t>
        <a:bodyPr/>
        <a:lstStyle/>
        <a:p>
          <a:endParaRPr lang="en-GB"/>
        </a:p>
      </dgm:t>
    </dgm:pt>
    <dgm:pt modelId="{A9861880-77B0-4004-8441-0DA876562B83}" type="sibTrans" cxnId="{1A8669AE-7D1E-4DCC-8D52-97F590B1347A}">
      <dgm:prSet/>
      <dgm:spPr>
        <a:solidFill>
          <a:schemeClr val="accent6">
            <a:lumMod val="20000"/>
            <a:lumOff val="80000"/>
            <a:alpha val="90000"/>
          </a:schemeClr>
        </a:solidFill>
      </dgm:spPr>
      <dgm:t>
        <a:bodyPr/>
        <a:lstStyle/>
        <a:p>
          <a:endParaRPr lang="en-GB"/>
        </a:p>
      </dgm:t>
    </dgm:pt>
    <dgm:pt modelId="{C52CAA7F-229A-40E2-91F0-FD0BC67E8B33}">
      <dgm:prSet phldrT="[Text]" custT="1"/>
      <dgm:spPr>
        <a:solidFill>
          <a:schemeClr val="accent6"/>
        </a:solidFill>
      </dgm:spPr>
      <dgm:t>
        <a:bodyPr/>
        <a:lstStyle/>
        <a:p>
          <a:r>
            <a:rPr lang="en-GB" sz="1400" dirty="0"/>
            <a:t>The practice of veiling women did not originate with Muslims. It was likely drawn in from the surrounding Middle East as early Muslims interacted with surrounding cultures as the religion spread.</a:t>
          </a:r>
        </a:p>
      </dgm:t>
    </dgm:pt>
    <dgm:pt modelId="{34DF1EE0-9D56-4331-8333-B333772554BE}" type="parTrans" cxnId="{AD4DDEC4-804D-4078-82EA-779FB40CBAC7}">
      <dgm:prSet/>
      <dgm:spPr/>
      <dgm:t>
        <a:bodyPr/>
        <a:lstStyle/>
        <a:p>
          <a:endParaRPr lang="en-GB"/>
        </a:p>
      </dgm:t>
    </dgm:pt>
    <dgm:pt modelId="{B68AF040-6524-46C0-AEBC-26C9E886CFCB}" type="sibTrans" cxnId="{AD4DDEC4-804D-4078-82EA-779FB40CBAC7}">
      <dgm:prSet/>
      <dgm:spPr/>
      <dgm:t>
        <a:bodyPr/>
        <a:lstStyle/>
        <a:p>
          <a:endParaRPr lang="en-GB"/>
        </a:p>
      </dgm:t>
    </dgm:pt>
    <dgm:pt modelId="{05B71F3B-6B1F-4D2C-A319-3740A3BD4945}" type="pres">
      <dgm:prSet presAssocID="{AD37F8AB-142C-496D-8AA3-064167FA4CD7}" presName="outerComposite" presStyleCnt="0">
        <dgm:presLayoutVars>
          <dgm:chMax val="5"/>
          <dgm:dir/>
          <dgm:resizeHandles val="exact"/>
        </dgm:presLayoutVars>
      </dgm:prSet>
      <dgm:spPr/>
    </dgm:pt>
    <dgm:pt modelId="{73EF9AA1-7F8E-496E-BABC-05F171CB964C}" type="pres">
      <dgm:prSet presAssocID="{AD37F8AB-142C-496D-8AA3-064167FA4CD7}" presName="dummyMaxCanvas" presStyleCnt="0">
        <dgm:presLayoutVars/>
      </dgm:prSet>
      <dgm:spPr/>
    </dgm:pt>
    <dgm:pt modelId="{C30D39DC-8D12-461E-B4FB-B4C2034E12B5}" type="pres">
      <dgm:prSet presAssocID="{AD37F8AB-142C-496D-8AA3-064167FA4CD7}" presName="ThreeNodes_1" presStyleLbl="node1" presStyleIdx="0" presStyleCnt="3">
        <dgm:presLayoutVars>
          <dgm:bulletEnabled val="1"/>
        </dgm:presLayoutVars>
      </dgm:prSet>
      <dgm:spPr/>
    </dgm:pt>
    <dgm:pt modelId="{38B028FD-8EF7-4DBD-AF38-6EA256AB06C9}" type="pres">
      <dgm:prSet presAssocID="{AD37F8AB-142C-496D-8AA3-064167FA4CD7}" presName="ThreeNodes_2" presStyleLbl="node1" presStyleIdx="1" presStyleCnt="3">
        <dgm:presLayoutVars>
          <dgm:bulletEnabled val="1"/>
        </dgm:presLayoutVars>
      </dgm:prSet>
      <dgm:spPr/>
    </dgm:pt>
    <dgm:pt modelId="{FAA2478C-3B4E-4837-8782-D14375A27E6B}" type="pres">
      <dgm:prSet presAssocID="{AD37F8AB-142C-496D-8AA3-064167FA4CD7}" presName="ThreeNodes_3" presStyleLbl="node1" presStyleIdx="2" presStyleCnt="3">
        <dgm:presLayoutVars>
          <dgm:bulletEnabled val="1"/>
        </dgm:presLayoutVars>
      </dgm:prSet>
      <dgm:spPr/>
    </dgm:pt>
    <dgm:pt modelId="{C22D38C8-F35A-43D8-BC24-7EEE4F9941BD}" type="pres">
      <dgm:prSet presAssocID="{AD37F8AB-142C-496D-8AA3-064167FA4CD7}" presName="ThreeConn_1-2" presStyleLbl="fgAccFollowNode1" presStyleIdx="0" presStyleCnt="2">
        <dgm:presLayoutVars>
          <dgm:bulletEnabled val="1"/>
        </dgm:presLayoutVars>
      </dgm:prSet>
      <dgm:spPr/>
    </dgm:pt>
    <dgm:pt modelId="{7FEFD17A-9827-46FF-9628-88E1EDC56502}" type="pres">
      <dgm:prSet presAssocID="{AD37F8AB-142C-496D-8AA3-064167FA4CD7}" presName="ThreeConn_2-3" presStyleLbl="fgAccFollowNode1" presStyleIdx="1" presStyleCnt="2">
        <dgm:presLayoutVars>
          <dgm:bulletEnabled val="1"/>
        </dgm:presLayoutVars>
      </dgm:prSet>
      <dgm:spPr/>
    </dgm:pt>
    <dgm:pt modelId="{AF0D2053-36AD-4383-A555-79A8F53A6EFC}" type="pres">
      <dgm:prSet presAssocID="{AD37F8AB-142C-496D-8AA3-064167FA4CD7}" presName="ThreeNodes_1_text" presStyleLbl="node1" presStyleIdx="2" presStyleCnt="3">
        <dgm:presLayoutVars>
          <dgm:bulletEnabled val="1"/>
        </dgm:presLayoutVars>
      </dgm:prSet>
      <dgm:spPr/>
    </dgm:pt>
    <dgm:pt modelId="{B51EADC9-CA42-49FE-BC9E-DEA62040C7EF}" type="pres">
      <dgm:prSet presAssocID="{AD37F8AB-142C-496D-8AA3-064167FA4CD7}" presName="ThreeNodes_2_text" presStyleLbl="node1" presStyleIdx="2" presStyleCnt="3">
        <dgm:presLayoutVars>
          <dgm:bulletEnabled val="1"/>
        </dgm:presLayoutVars>
      </dgm:prSet>
      <dgm:spPr/>
    </dgm:pt>
    <dgm:pt modelId="{86F19D46-7A5F-4C8C-925F-899AFB33D64C}" type="pres">
      <dgm:prSet presAssocID="{AD37F8AB-142C-496D-8AA3-064167FA4CD7}" presName="ThreeNodes_3_text" presStyleLbl="node1" presStyleIdx="2" presStyleCnt="3">
        <dgm:presLayoutVars>
          <dgm:bulletEnabled val="1"/>
        </dgm:presLayoutVars>
      </dgm:prSet>
      <dgm:spPr/>
    </dgm:pt>
  </dgm:ptLst>
  <dgm:cxnLst>
    <dgm:cxn modelId="{3016AB0A-7CFA-467D-A580-CEB8D1C70541}" type="presOf" srcId="{C52CAA7F-229A-40E2-91F0-FD0BC67E8B33}" destId="{FAA2478C-3B4E-4837-8782-D14375A27E6B}" srcOrd="0" destOrd="0" presId="urn:microsoft.com/office/officeart/2005/8/layout/vProcess5"/>
    <dgm:cxn modelId="{C4516B14-1F91-4156-95F1-EF3A209BCF46}" type="presOf" srcId="{89FBB47B-6B13-4E86-938B-AE76A2B61947}" destId="{C30D39DC-8D12-461E-B4FB-B4C2034E12B5}" srcOrd="0" destOrd="0" presId="urn:microsoft.com/office/officeart/2005/8/layout/vProcess5"/>
    <dgm:cxn modelId="{7449C821-52F9-49D2-B39E-A4F984EB1B58}" type="presOf" srcId="{493B1B43-BD35-451A-9C37-F1CCC3223833}" destId="{B51EADC9-CA42-49FE-BC9E-DEA62040C7EF}" srcOrd="1" destOrd="0" presId="urn:microsoft.com/office/officeart/2005/8/layout/vProcess5"/>
    <dgm:cxn modelId="{CA9B8229-BC00-46F8-BCD6-CB5FFCC26CC0}" type="presOf" srcId="{C52CAA7F-229A-40E2-91F0-FD0BC67E8B33}" destId="{86F19D46-7A5F-4C8C-925F-899AFB33D64C}" srcOrd="1" destOrd="0" presId="urn:microsoft.com/office/officeart/2005/8/layout/vProcess5"/>
    <dgm:cxn modelId="{43E8202F-4787-4440-9A3F-0119ABC0BB20}" type="presOf" srcId="{4341A10B-1FBE-4B32-A147-9CD712447DCB}" destId="{C22D38C8-F35A-43D8-BC24-7EEE4F9941BD}" srcOrd="0" destOrd="0" presId="urn:microsoft.com/office/officeart/2005/8/layout/vProcess5"/>
    <dgm:cxn modelId="{AD98FF7B-D10D-42CA-B455-392AE6C1BFFF}" srcId="{AD37F8AB-142C-496D-8AA3-064167FA4CD7}" destId="{89FBB47B-6B13-4E86-938B-AE76A2B61947}" srcOrd="0" destOrd="0" parTransId="{515563F2-4270-4FE0-907B-6BDFF7562423}" sibTransId="{4341A10B-1FBE-4B32-A147-9CD712447DCB}"/>
    <dgm:cxn modelId="{A85D3983-EE66-45E5-8635-91A9FEA838B2}" type="presOf" srcId="{AD37F8AB-142C-496D-8AA3-064167FA4CD7}" destId="{05B71F3B-6B1F-4D2C-A319-3740A3BD4945}" srcOrd="0" destOrd="0" presId="urn:microsoft.com/office/officeart/2005/8/layout/vProcess5"/>
    <dgm:cxn modelId="{1A8669AE-7D1E-4DCC-8D52-97F590B1347A}" srcId="{AD37F8AB-142C-496D-8AA3-064167FA4CD7}" destId="{493B1B43-BD35-451A-9C37-F1CCC3223833}" srcOrd="1" destOrd="0" parTransId="{E0EECDA0-4C37-456B-91BF-F868A0B32911}" sibTransId="{A9861880-77B0-4004-8441-0DA876562B83}"/>
    <dgm:cxn modelId="{AD4DDEC4-804D-4078-82EA-779FB40CBAC7}" srcId="{AD37F8AB-142C-496D-8AA3-064167FA4CD7}" destId="{C52CAA7F-229A-40E2-91F0-FD0BC67E8B33}" srcOrd="2" destOrd="0" parTransId="{34DF1EE0-9D56-4331-8333-B333772554BE}" sibTransId="{B68AF040-6524-46C0-AEBC-26C9E886CFCB}"/>
    <dgm:cxn modelId="{4359D1C8-E163-431C-B53F-D16D8A7FE545}" type="presOf" srcId="{89FBB47B-6B13-4E86-938B-AE76A2B61947}" destId="{AF0D2053-36AD-4383-A555-79A8F53A6EFC}" srcOrd="1" destOrd="0" presId="urn:microsoft.com/office/officeart/2005/8/layout/vProcess5"/>
    <dgm:cxn modelId="{39FC6ED3-E046-4774-8E4C-FB7884563783}" type="presOf" srcId="{A9861880-77B0-4004-8441-0DA876562B83}" destId="{7FEFD17A-9827-46FF-9628-88E1EDC56502}" srcOrd="0" destOrd="0" presId="urn:microsoft.com/office/officeart/2005/8/layout/vProcess5"/>
    <dgm:cxn modelId="{4BA3DDFF-CB22-42CA-BC52-F8D41A9D35DC}" type="presOf" srcId="{493B1B43-BD35-451A-9C37-F1CCC3223833}" destId="{38B028FD-8EF7-4DBD-AF38-6EA256AB06C9}" srcOrd="0" destOrd="0" presId="urn:microsoft.com/office/officeart/2005/8/layout/vProcess5"/>
    <dgm:cxn modelId="{12A7C9A4-A842-462D-992E-E55A9F88E63B}" type="presParOf" srcId="{05B71F3B-6B1F-4D2C-A319-3740A3BD4945}" destId="{73EF9AA1-7F8E-496E-BABC-05F171CB964C}" srcOrd="0" destOrd="0" presId="urn:microsoft.com/office/officeart/2005/8/layout/vProcess5"/>
    <dgm:cxn modelId="{817E3096-DC8C-49CE-840E-D77853D2CCB6}" type="presParOf" srcId="{05B71F3B-6B1F-4D2C-A319-3740A3BD4945}" destId="{C30D39DC-8D12-461E-B4FB-B4C2034E12B5}" srcOrd="1" destOrd="0" presId="urn:microsoft.com/office/officeart/2005/8/layout/vProcess5"/>
    <dgm:cxn modelId="{A908DD43-1002-4A01-BF1D-2BE42F47123E}" type="presParOf" srcId="{05B71F3B-6B1F-4D2C-A319-3740A3BD4945}" destId="{38B028FD-8EF7-4DBD-AF38-6EA256AB06C9}" srcOrd="2" destOrd="0" presId="urn:microsoft.com/office/officeart/2005/8/layout/vProcess5"/>
    <dgm:cxn modelId="{77F0593C-B48C-4EC6-9A62-FF02A883439D}" type="presParOf" srcId="{05B71F3B-6B1F-4D2C-A319-3740A3BD4945}" destId="{FAA2478C-3B4E-4837-8782-D14375A27E6B}" srcOrd="3" destOrd="0" presId="urn:microsoft.com/office/officeart/2005/8/layout/vProcess5"/>
    <dgm:cxn modelId="{C519B17A-4FD5-4201-8382-F78174370C75}" type="presParOf" srcId="{05B71F3B-6B1F-4D2C-A319-3740A3BD4945}" destId="{C22D38C8-F35A-43D8-BC24-7EEE4F9941BD}" srcOrd="4" destOrd="0" presId="urn:microsoft.com/office/officeart/2005/8/layout/vProcess5"/>
    <dgm:cxn modelId="{55511593-E0A3-46D2-BE01-5300E302229E}" type="presParOf" srcId="{05B71F3B-6B1F-4D2C-A319-3740A3BD4945}" destId="{7FEFD17A-9827-46FF-9628-88E1EDC56502}" srcOrd="5" destOrd="0" presId="urn:microsoft.com/office/officeart/2005/8/layout/vProcess5"/>
    <dgm:cxn modelId="{71BA3377-BF1E-4F9B-AD1F-C1EDB24F9275}" type="presParOf" srcId="{05B71F3B-6B1F-4D2C-A319-3740A3BD4945}" destId="{AF0D2053-36AD-4383-A555-79A8F53A6EFC}" srcOrd="6" destOrd="0" presId="urn:microsoft.com/office/officeart/2005/8/layout/vProcess5"/>
    <dgm:cxn modelId="{7ADE53B6-5C56-4A00-9651-A91CABC704BC}" type="presParOf" srcId="{05B71F3B-6B1F-4D2C-A319-3740A3BD4945}" destId="{B51EADC9-CA42-49FE-BC9E-DEA62040C7EF}" srcOrd="7" destOrd="0" presId="urn:microsoft.com/office/officeart/2005/8/layout/vProcess5"/>
    <dgm:cxn modelId="{3A9696DC-DF17-41F7-B6E0-502FB76CF40D}" type="presParOf" srcId="{05B71F3B-6B1F-4D2C-A319-3740A3BD4945}" destId="{86F19D46-7A5F-4C8C-925F-899AFB33D64C}"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30D39DC-8D12-461E-B4FB-B4C2034E12B5}">
      <dsp:nvSpPr>
        <dsp:cNvPr id="0" name=""/>
        <dsp:cNvSpPr/>
      </dsp:nvSpPr>
      <dsp:spPr>
        <a:xfrm>
          <a:off x="0" y="0"/>
          <a:ext cx="3857413" cy="1693434"/>
        </a:xfrm>
        <a:prstGeom prst="roundRect">
          <a:avLst>
            <a:gd name="adj" fmla="val 10000"/>
          </a:avLst>
        </a:prstGeom>
        <a:solidFill>
          <a:schemeClr val="accent6"/>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t>‘Hijab’ refers to the covering of a Muslim woman’s head, face, or body. It also refers to a particular method of female covering.</a:t>
          </a:r>
        </a:p>
      </dsp:txBody>
      <dsp:txXfrm>
        <a:off x="49599" y="49599"/>
        <a:ext cx="2030066" cy="1594236"/>
      </dsp:txXfrm>
    </dsp:sp>
    <dsp:sp modelId="{38B028FD-8EF7-4DBD-AF38-6EA256AB06C9}">
      <dsp:nvSpPr>
        <dsp:cNvPr id="0" name=""/>
        <dsp:cNvSpPr/>
      </dsp:nvSpPr>
      <dsp:spPr>
        <a:xfrm>
          <a:off x="340360" y="1975672"/>
          <a:ext cx="3857413" cy="1693434"/>
        </a:xfrm>
        <a:prstGeom prst="roundRect">
          <a:avLst>
            <a:gd name="adj" fmla="val 10000"/>
          </a:avLst>
        </a:prstGeom>
        <a:solidFill>
          <a:schemeClr val="accent6"/>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t>The practice of veiling women in Islam stems from several points in the Qur’an and the Hadiths: (</a:t>
          </a:r>
          <a:r>
            <a:rPr lang="en-GB" sz="1600" kern="1200" dirty="0" err="1"/>
            <a:t>e.g</a:t>
          </a:r>
          <a:r>
            <a:rPr lang="en-GB" sz="1600" kern="1200" dirty="0"/>
            <a:t>: Surah An-Nur (24:31))</a:t>
          </a:r>
        </a:p>
      </dsp:txBody>
      <dsp:txXfrm>
        <a:off x="389959" y="2025271"/>
        <a:ext cx="2317123" cy="1594236"/>
      </dsp:txXfrm>
    </dsp:sp>
    <dsp:sp modelId="{FAA2478C-3B4E-4837-8782-D14375A27E6B}">
      <dsp:nvSpPr>
        <dsp:cNvPr id="0" name=""/>
        <dsp:cNvSpPr/>
      </dsp:nvSpPr>
      <dsp:spPr>
        <a:xfrm>
          <a:off x="680720" y="3951345"/>
          <a:ext cx="3857413" cy="1693434"/>
        </a:xfrm>
        <a:prstGeom prst="roundRect">
          <a:avLst>
            <a:gd name="adj" fmla="val 10000"/>
          </a:avLst>
        </a:prstGeom>
        <a:solidFill>
          <a:schemeClr val="accent6"/>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t>The practice of veiling women did not originate with Muslims. It was likely drawn in from the surrounding Middle East as early Muslims interacted with surrounding cultures as the religion spread.</a:t>
          </a:r>
        </a:p>
      </dsp:txBody>
      <dsp:txXfrm>
        <a:off x="730319" y="4000944"/>
        <a:ext cx="2317123" cy="1594236"/>
      </dsp:txXfrm>
    </dsp:sp>
    <dsp:sp modelId="{C22D38C8-F35A-43D8-BC24-7EEE4F9941BD}">
      <dsp:nvSpPr>
        <dsp:cNvPr id="0" name=""/>
        <dsp:cNvSpPr/>
      </dsp:nvSpPr>
      <dsp:spPr>
        <a:xfrm>
          <a:off x="2756681" y="1284187"/>
          <a:ext cx="1100732" cy="1100732"/>
        </a:xfrm>
        <a:prstGeom prst="downArrow">
          <a:avLst>
            <a:gd name="adj1" fmla="val 55000"/>
            <a:gd name="adj2" fmla="val 45000"/>
          </a:avLst>
        </a:prstGeom>
        <a:solidFill>
          <a:schemeClr val="accent6">
            <a:lumMod val="20000"/>
            <a:lumOff val="80000"/>
            <a:alpha val="9000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GB" sz="3600" kern="1200"/>
        </a:p>
      </dsp:txBody>
      <dsp:txXfrm>
        <a:off x="3004346" y="1284187"/>
        <a:ext cx="605402" cy="828301"/>
      </dsp:txXfrm>
    </dsp:sp>
    <dsp:sp modelId="{7FEFD17A-9827-46FF-9628-88E1EDC56502}">
      <dsp:nvSpPr>
        <dsp:cNvPr id="0" name=""/>
        <dsp:cNvSpPr/>
      </dsp:nvSpPr>
      <dsp:spPr>
        <a:xfrm>
          <a:off x="3097041" y="3248570"/>
          <a:ext cx="1100732" cy="1100732"/>
        </a:xfrm>
        <a:prstGeom prst="downArrow">
          <a:avLst>
            <a:gd name="adj1" fmla="val 55000"/>
            <a:gd name="adj2" fmla="val 45000"/>
          </a:avLst>
        </a:prstGeom>
        <a:solidFill>
          <a:schemeClr val="accent6">
            <a:lumMod val="20000"/>
            <a:lumOff val="80000"/>
            <a:alpha val="9000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GB" sz="3600" kern="1200"/>
        </a:p>
      </dsp:txBody>
      <dsp:txXfrm>
        <a:off x="3344706" y="3248570"/>
        <a:ext cx="605402" cy="828301"/>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1B341B-A284-4B4B-9DBC-4AD73A32755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7D2D67E-2F31-4C60-BDBC-A31BB9422C3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F460969-40C9-4988-BCDC-386A7C646F8F}"/>
              </a:ext>
            </a:extLst>
          </p:cNvPr>
          <p:cNvSpPr>
            <a:spLocks noGrp="1"/>
          </p:cNvSpPr>
          <p:nvPr>
            <p:ph type="dt" sz="half" idx="10"/>
          </p:nvPr>
        </p:nvSpPr>
        <p:spPr/>
        <p:txBody>
          <a:bodyPr/>
          <a:lstStyle/>
          <a:p>
            <a:fld id="{00B76CB6-3645-4629-9DB2-68C2254D4F92}" type="datetimeFigureOut">
              <a:rPr lang="en-GB" smtClean="0"/>
              <a:t>15/04/2020</a:t>
            </a:fld>
            <a:endParaRPr lang="en-GB"/>
          </a:p>
        </p:txBody>
      </p:sp>
      <p:sp>
        <p:nvSpPr>
          <p:cNvPr id="5" name="Footer Placeholder 4">
            <a:extLst>
              <a:ext uri="{FF2B5EF4-FFF2-40B4-BE49-F238E27FC236}">
                <a16:creationId xmlns:a16="http://schemas.microsoft.com/office/drawing/2014/main" id="{2FEE1BF9-1563-49A6-928B-036ACB8F9A1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8FDCD81-20DF-4387-82E1-9651159C76A5}"/>
              </a:ext>
            </a:extLst>
          </p:cNvPr>
          <p:cNvSpPr>
            <a:spLocks noGrp="1"/>
          </p:cNvSpPr>
          <p:nvPr>
            <p:ph type="sldNum" sz="quarter" idx="12"/>
          </p:nvPr>
        </p:nvSpPr>
        <p:spPr/>
        <p:txBody>
          <a:bodyPr/>
          <a:lstStyle/>
          <a:p>
            <a:fld id="{8AB69699-448C-4876-9CED-724B42D94160}" type="slidenum">
              <a:rPr lang="en-GB" smtClean="0"/>
              <a:t>‹#›</a:t>
            </a:fld>
            <a:endParaRPr lang="en-GB"/>
          </a:p>
        </p:txBody>
      </p:sp>
    </p:spTree>
    <p:extLst>
      <p:ext uri="{BB962C8B-B14F-4D97-AF65-F5344CB8AC3E}">
        <p14:creationId xmlns:p14="http://schemas.microsoft.com/office/powerpoint/2010/main" val="3672606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3FC81C-C332-4F6C-B01A-F1830BF371C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B4EC830-67D9-4E27-A2FC-CED24A76E9B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46E5EAF-1035-4007-9E73-2696A7C579E0}"/>
              </a:ext>
            </a:extLst>
          </p:cNvPr>
          <p:cNvSpPr>
            <a:spLocks noGrp="1"/>
          </p:cNvSpPr>
          <p:nvPr>
            <p:ph type="dt" sz="half" idx="10"/>
          </p:nvPr>
        </p:nvSpPr>
        <p:spPr/>
        <p:txBody>
          <a:bodyPr/>
          <a:lstStyle/>
          <a:p>
            <a:fld id="{00B76CB6-3645-4629-9DB2-68C2254D4F92}" type="datetimeFigureOut">
              <a:rPr lang="en-GB" smtClean="0"/>
              <a:t>15/04/2020</a:t>
            </a:fld>
            <a:endParaRPr lang="en-GB"/>
          </a:p>
        </p:txBody>
      </p:sp>
      <p:sp>
        <p:nvSpPr>
          <p:cNvPr id="5" name="Footer Placeholder 4">
            <a:extLst>
              <a:ext uri="{FF2B5EF4-FFF2-40B4-BE49-F238E27FC236}">
                <a16:creationId xmlns:a16="http://schemas.microsoft.com/office/drawing/2014/main" id="{5BEC0C65-7977-4D9B-B9ED-B02FADD0E5A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A856525-7689-4A9F-8894-49167281561D}"/>
              </a:ext>
            </a:extLst>
          </p:cNvPr>
          <p:cNvSpPr>
            <a:spLocks noGrp="1"/>
          </p:cNvSpPr>
          <p:nvPr>
            <p:ph type="sldNum" sz="quarter" idx="12"/>
          </p:nvPr>
        </p:nvSpPr>
        <p:spPr/>
        <p:txBody>
          <a:bodyPr/>
          <a:lstStyle/>
          <a:p>
            <a:fld id="{8AB69699-448C-4876-9CED-724B42D94160}" type="slidenum">
              <a:rPr lang="en-GB" smtClean="0"/>
              <a:t>‹#›</a:t>
            </a:fld>
            <a:endParaRPr lang="en-GB"/>
          </a:p>
        </p:txBody>
      </p:sp>
    </p:spTree>
    <p:extLst>
      <p:ext uri="{BB962C8B-B14F-4D97-AF65-F5344CB8AC3E}">
        <p14:creationId xmlns:p14="http://schemas.microsoft.com/office/powerpoint/2010/main" val="1609325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DDB95D-07AC-44DC-A1FD-64FAC319444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4F94EE9-83D8-4E72-87B3-CFA3E1DD1F9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D238809-2CC3-42D9-AD13-7A2E7F77D742}"/>
              </a:ext>
            </a:extLst>
          </p:cNvPr>
          <p:cNvSpPr>
            <a:spLocks noGrp="1"/>
          </p:cNvSpPr>
          <p:nvPr>
            <p:ph type="dt" sz="half" idx="10"/>
          </p:nvPr>
        </p:nvSpPr>
        <p:spPr/>
        <p:txBody>
          <a:bodyPr/>
          <a:lstStyle/>
          <a:p>
            <a:fld id="{00B76CB6-3645-4629-9DB2-68C2254D4F92}" type="datetimeFigureOut">
              <a:rPr lang="en-GB" smtClean="0"/>
              <a:t>15/04/2020</a:t>
            </a:fld>
            <a:endParaRPr lang="en-GB"/>
          </a:p>
        </p:txBody>
      </p:sp>
      <p:sp>
        <p:nvSpPr>
          <p:cNvPr id="5" name="Footer Placeholder 4">
            <a:extLst>
              <a:ext uri="{FF2B5EF4-FFF2-40B4-BE49-F238E27FC236}">
                <a16:creationId xmlns:a16="http://schemas.microsoft.com/office/drawing/2014/main" id="{751ADBA6-6FC9-4A15-BA32-B4D86A07EA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1551CB0-BF3C-4840-A098-DBC1B071D640}"/>
              </a:ext>
            </a:extLst>
          </p:cNvPr>
          <p:cNvSpPr>
            <a:spLocks noGrp="1"/>
          </p:cNvSpPr>
          <p:nvPr>
            <p:ph type="sldNum" sz="quarter" idx="12"/>
          </p:nvPr>
        </p:nvSpPr>
        <p:spPr/>
        <p:txBody>
          <a:bodyPr/>
          <a:lstStyle/>
          <a:p>
            <a:fld id="{8AB69699-448C-4876-9CED-724B42D94160}" type="slidenum">
              <a:rPr lang="en-GB" smtClean="0"/>
              <a:t>‹#›</a:t>
            </a:fld>
            <a:endParaRPr lang="en-GB"/>
          </a:p>
        </p:txBody>
      </p:sp>
    </p:spTree>
    <p:extLst>
      <p:ext uri="{BB962C8B-B14F-4D97-AF65-F5344CB8AC3E}">
        <p14:creationId xmlns:p14="http://schemas.microsoft.com/office/powerpoint/2010/main" val="21515712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79AE29-EABB-45C5-88C3-EFDB731EE23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CB72D73-FEA6-470A-8935-B57E4E220B7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ACEB350-AF19-4764-B0D1-1C9771FD989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FE1FB43-A97B-49D8-B965-A3FD73D5EDBE}"/>
              </a:ext>
            </a:extLst>
          </p:cNvPr>
          <p:cNvSpPr>
            <a:spLocks noGrp="1"/>
          </p:cNvSpPr>
          <p:nvPr>
            <p:ph type="dt" sz="half" idx="10"/>
          </p:nvPr>
        </p:nvSpPr>
        <p:spPr/>
        <p:txBody>
          <a:bodyPr/>
          <a:lstStyle/>
          <a:p>
            <a:fld id="{00B76CB6-3645-4629-9DB2-68C2254D4F92}" type="datetimeFigureOut">
              <a:rPr lang="en-GB" smtClean="0"/>
              <a:t>15/04/2020</a:t>
            </a:fld>
            <a:endParaRPr lang="en-GB"/>
          </a:p>
        </p:txBody>
      </p:sp>
      <p:sp>
        <p:nvSpPr>
          <p:cNvPr id="6" name="Footer Placeholder 5">
            <a:extLst>
              <a:ext uri="{FF2B5EF4-FFF2-40B4-BE49-F238E27FC236}">
                <a16:creationId xmlns:a16="http://schemas.microsoft.com/office/drawing/2014/main" id="{712E08A9-C4C5-4C89-ADC1-157D4C2325B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E9E1EC7-905B-4273-9F49-B5929B2186F8}"/>
              </a:ext>
            </a:extLst>
          </p:cNvPr>
          <p:cNvSpPr>
            <a:spLocks noGrp="1"/>
          </p:cNvSpPr>
          <p:nvPr>
            <p:ph type="sldNum" sz="quarter" idx="12"/>
          </p:nvPr>
        </p:nvSpPr>
        <p:spPr/>
        <p:txBody>
          <a:bodyPr/>
          <a:lstStyle/>
          <a:p>
            <a:fld id="{8AB69699-448C-4876-9CED-724B42D94160}" type="slidenum">
              <a:rPr lang="en-GB" smtClean="0"/>
              <a:t>‹#›</a:t>
            </a:fld>
            <a:endParaRPr lang="en-GB"/>
          </a:p>
        </p:txBody>
      </p:sp>
    </p:spTree>
    <p:extLst>
      <p:ext uri="{BB962C8B-B14F-4D97-AF65-F5344CB8AC3E}">
        <p14:creationId xmlns:p14="http://schemas.microsoft.com/office/powerpoint/2010/main" val="41871994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CAE914-C4C5-4585-B509-5AAD20E1CB5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C44EED0-FEB5-4C50-BB26-A6A29B90CA2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0546B74-A01F-41FE-B52D-D8CE1768290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6B5D0EA-A377-45A3-9629-D2CD026F37D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034C782-889C-4692-BAFA-7544E784B04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A3C5D93-9F12-4E49-945E-62BC3FBDC1D4}"/>
              </a:ext>
            </a:extLst>
          </p:cNvPr>
          <p:cNvSpPr>
            <a:spLocks noGrp="1"/>
          </p:cNvSpPr>
          <p:nvPr>
            <p:ph type="dt" sz="half" idx="10"/>
          </p:nvPr>
        </p:nvSpPr>
        <p:spPr/>
        <p:txBody>
          <a:bodyPr/>
          <a:lstStyle/>
          <a:p>
            <a:fld id="{00B76CB6-3645-4629-9DB2-68C2254D4F92}" type="datetimeFigureOut">
              <a:rPr lang="en-GB" smtClean="0"/>
              <a:t>15/04/2020</a:t>
            </a:fld>
            <a:endParaRPr lang="en-GB"/>
          </a:p>
        </p:txBody>
      </p:sp>
      <p:sp>
        <p:nvSpPr>
          <p:cNvPr id="8" name="Footer Placeholder 7">
            <a:extLst>
              <a:ext uri="{FF2B5EF4-FFF2-40B4-BE49-F238E27FC236}">
                <a16:creationId xmlns:a16="http://schemas.microsoft.com/office/drawing/2014/main" id="{72F11D78-8082-4694-A10F-44F84F9AB30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C526365-2267-4845-BD7F-A18A7575E51E}"/>
              </a:ext>
            </a:extLst>
          </p:cNvPr>
          <p:cNvSpPr>
            <a:spLocks noGrp="1"/>
          </p:cNvSpPr>
          <p:nvPr>
            <p:ph type="sldNum" sz="quarter" idx="12"/>
          </p:nvPr>
        </p:nvSpPr>
        <p:spPr/>
        <p:txBody>
          <a:bodyPr/>
          <a:lstStyle/>
          <a:p>
            <a:fld id="{8AB69699-448C-4876-9CED-724B42D94160}" type="slidenum">
              <a:rPr lang="en-GB" smtClean="0"/>
              <a:t>‹#›</a:t>
            </a:fld>
            <a:endParaRPr lang="en-GB"/>
          </a:p>
        </p:txBody>
      </p:sp>
    </p:spTree>
    <p:extLst>
      <p:ext uri="{BB962C8B-B14F-4D97-AF65-F5344CB8AC3E}">
        <p14:creationId xmlns:p14="http://schemas.microsoft.com/office/powerpoint/2010/main" val="9289361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C07481-0168-4AA8-9D86-31A5E3ABFC8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108AB16-1F0B-4038-8F97-53A31B01A87B}"/>
              </a:ext>
            </a:extLst>
          </p:cNvPr>
          <p:cNvSpPr>
            <a:spLocks noGrp="1"/>
          </p:cNvSpPr>
          <p:nvPr>
            <p:ph type="dt" sz="half" idx="10"/>
          </p:nvPr>
        </p:nvSpPr>
        <p:spPr/>
        <p:txBody>
          <a:bodyPr/>
          <a:lstStyle/>
          <a:p>
            <a:fld id="{00B76CB6-3645-4629-9DB2-68C2254D4F92}" type="datetimeFigureOut">
              <a:rPr lang="en-GB" smtClean="0"/>
              <a:t>15/04/2020</a:t>
            </a:fld>
            <a:endParaRPr lang="en-GB"/>
          </a:p>
        </p:txBody>
      </p:sp>
      <p:sp>
        <p:nvSpPr>
          <p:cNvPr id="4" name="Footer Placeholder 3">
            <a:extLst>
              <a:ext uri="{FF2B5EF4-FFF2-40B4-BE49-F238E27FC236}">
                <a16:creationId xmlns:a16="http://schemas.microsoft.com/office/drawing/2014/main" id="{203FA2F8-800D-444F-919F-F0CA77200A3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CB81C60-AB5D-4C89-9D69-C120E37A02F7}"/>
              </a:ext>
            </a:extLst>
          </p:cNvPr>
          <p:cNvSpPr>
            <a:spLocks noGrp="1"/>
          </p:cNvSpPr>
          <p:nvPr>
            <p:ph type="sldNum" sz="quarter" idx="12"/>
          </p:nvPr>
        </p:nvSpPr>
        <p:spPr/>
        <p:txBody>
          <a:bodyPr/>
          <a:lstStyle/>
          <a:p>
            <a:fld id="{8AB69699-448C-4876-9CED-724B42D94160}" type="slidenum">
              <a:rPr lang="en-GB" smtClean="0"/>
              <a:t>‹#›</a:t>
            </a:fld>
            <a:endParaRPr lang="en-GB"/>
          </a:p>
        </p:txBody>
      </p:sp>
    </p:spTree>
    <p:extLst>
      <p:ext uri="{BB962C8B-B14F-4D97-AF65-F5344CB8AC3E}">
        <p14:creationId xmlns:p14="http://schemas.microsoft.com/office/powerpoint/2010/main" val="23018411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AD722C7-20A6-4381-AB73-452FE8C91F32}"/>
              </a:ext>
            </a:extLst>
          </p:cNvPr>
          <p:cNvSpPr>
            <a:spLocks noGrp="1"/>
          </p:cNvSpPr>
          <p:nvPr>
            <p:ph type="dt" sz="half" idx="10"/>
          </p:nvPr>
        </p:nvSpPr>
        <p:spPr/>
        <p:txBody>
          <a:bodyPr/>
          <a:lstStyle/>
          <a:p>
            <a:fld id="{00B76CB6-3645-4629-9DB2-68C2254D4F92}" type="datetimeFigureOut">
              <a:rPr lang="en-GB" smtClean="0"/>
              <a:t>15/04/2020</a:t>
            </a:fld>
            <a:endParaRPr lang="en-GB"/>
          </a:p>
        </p:txBody>
      </p:sp>
      <p:sp>
        <p:nvSpPr>
          <p:cNvPr id="3" name="Footer Placeholder 2">
            <a:extLst>
              <a:ext uri="{FF2B5EF4-FFF2-40B4-BE49-F238E27FC236}">
                <a16:creationId xmlns:a16="http://schemas.microsoft.com/office/drawing/2014/main" id="{8E55642C-096C-46A0-81C0-EF71E450D74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CC3F616-D2A8-4FE6-904B-C87EB93CEBD4}"/>
              </a:ext>
            </a:extLst>
          </p:cNvPr>
          <p:cNvSpPr>
            <a:spLocks noGrp="1"/>
          </p:cNvSpPr>
          <p:nvPr>
            <p:ph type="sldNum" sz="quarter" idx="12"/>
          </p:nvPr>
        </p:nvSpPr>
        <p:spPr/>
        <p:txBody>
          <a:bodyPr/>
          <a:lstStyle/>
          <a:p>
            <a:fld id="{8AB69699-448C-4876-9CED-724B42D94160}" type="slidenum">
              <a:rPr lang="en-GB" smtClean="0"/>
              <a:t>‹#›</a:t>
            </a:fld>
            <a:endParaRPr lang="en-GB"/>
          </a:p>
        </p:txBody>
      </p:sp>
    </p:spTree>
    <p:extLst>
      <p:ext uri="{BB962C8B-B14F-4D97-AF65-F5344CB8AC3E}">
        <p14:creationId xmlns:p14="http://schemas.microsoft.com/office/powerpoint/2010/main" val="1570998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CE2996-70A4-4660-AC03-CFC61C1A7BB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4C91641-3F55-4949-A70D-70097F03C3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947E982-B005-4EDF-8931-660E41E715F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6AAFFAB-789C-43DB-99C6-9610125FDB93}"/>
              </a:ext>
            </a:extLst>
          </p:cNvPr>
          <p:cNvSpPr>
            <a:spLocks noGrp="1"/>
          </p:cNvSpPr>
          <p:nvPr>
            <p:ph type="dt" sz="half" idx="10"/>
          </p:nvPr>
        </p:nvSpPr>
        <p:spPr/>
        <p:txBody>
          <a:bodyPr/>
          <a:lstStyle/>
          <a:p>
            <a:fld id="{00B76CB6-3645-4629-9DB2-68C2254D4F92}" type="datetimeFigureOut">
              <a:rPr lang="en-GB" smtClean="0"/>
              <a:t>15/04/2020</a:t>
            </a:fld>
            <a:endParaRPr lang="en-GB"/>
          </a:p>
        </p:txBody>
      </p:sp>
      <p:sp>
        <p:nvSpPr>
          <p:cNvPr id="6" name="Footer Placeholder 5">
            <a:extLst>
              <a:ext uri="{FF2B5EF4-FFF2-40B4-BE49-F238E27FC236}">
                <a16:creationId xmlns:a16="http://schemas.microsoft.com/office/drawing/2014/main" id="{8ADFF9AA-EBE7-49B5-84AF-9B0D361CEAC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1D7A978-DD67-41EB-AEDC-A5D28F5EF552}"/>
              </a:ext>
            </a:extLst>
          </p:cNvPr>
          <p:cNvSpPr>
            <a:spLocks noGrp="1"/>
          </p:cNvSpPr>
          <p:nvPr>
            <p:ph type="sldNum" sz="quarter" idx="12"/>
          </p:nvPr>
        </p:nvSpPr>
        <p:spPr/>
        <p:txBody>
          <a:bodyPr/>
          <a:lstStyle/>
          <a:p>
            <a:fld id="{8AB69699-448C-4876-9CED-724B42D94160}" type="slidenum">
              <a:rPr lang="en-GB" smtClean="0"/>
              <a:t>‹#›</a:t>
            </a:fld>
            <a:endParaRPr lang="en-GB"/>
          </a:p>
        </p:txBody>
      </p:sp>
    </p:spTree>
    <p:extLst>
      <p:ext uri="{BB962C8B-B14F-4D97-AF65-F5344CB8AC3E}">
        <p14:creationId xmlns:p14="http://schemas.microsoft.com/office/powerpoint/2010/main" val="12301255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A6E803-6F7E-4DB6-A2B3-11026C3F879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9B9331-5EF1-4C84-957A-A33CD7C516B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90C54F4-7A4B-4E5E-8223-9531BFE31F9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B8C29A5-B590-4A13-B020-15705B049D90}"/>
              </a:ext>
            </a:extLst>
          </p:cNvPr>
          <p:cNvSpPr>
            <a:spLocks noGrp="1"/>
          </p:cNvSpPr>
          <p:nvPr>
            <p:ph type="dt" sz="half" idx="10"/>
          </p:nvPr>
        </p:nvSpPr>
        <p:spPr/>
        <p:txBody>
          <a:bodyPr/>
          <a:lstStyle/>
          <a:p>
            <a:fld id="{00B76CB6-3645-4629-9DB2-68C2254D4F92}" type="datetimeFigureOut">
              <a:rPr lang="en-GB" smtClean="0"/>
              <a:t>15/04/2020</a:t>
            </a:fld>
            <a:endParaRPr lang="en-GB"/>
          </a:p>
        </p:txBody>
      </p:sp>
      <p:sp>
        <p:nvSpPr>
          <p:cNvPr id="6" name="Footer Placeholder 5">
            <a:extLst>
              <a:ext uri="{FF2B5EF4-FFF2-40B4-BE49-F238E27FC236}">
                <a16:creationId xmlns:a16="http://schemas.microsoft.com/office/drawing/2014/main" id="{545C9BD0-FD14-438F-BB87-E1F4C49AEF8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59575E0-0A24-4CF2-A08D-30D7F17C0761}"/>
              </a:ext>
            </a:extLst>
          </p:cNvPr>
          <p:cNvSpPr>
            <a:spLocks noGrp="1"/>
          </p:cNvSpPr>
          <p:nvPr>
            <p:ph type="sldNum" sz="quarter" idx="12"/>
          </p:nvPr>
        </p:nvSpPr>
        <p:spPr/>
        <p:txBody>
          <a:bodyPr/>
          <a:lstStyle/>
          <a:p>
            <a:fld id="{8AB69699-448C-4876-9CED-724B42D94160}" type="slidenum">
              <a:rPr lang="en-GB" smtClean="0"/>
              <a:t>‹#›</a:t>
            </a:fld>
            <a:endParaRPr lang="en-GB"/>
          </a:p>
        </p:txBody>
      </p:sp>
    </p:spTree>
    <p:extLst>
      <p:ext uri="{BB962C8B-B14F-4D97-AF65-F5344CB8AC3E}">
        <p14:creationId xmlns:p14="http://schemas.microsoft.com/office/powerpoint/2010/main" val="31106876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ED92BC-9AD5-4262-9552-70697354AB6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14D9F7-43BC-44C8-85B0-50714B4B08F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6B33A55-969A-4134-B252-65D661AD9A3E}"/>
              </a:ext>
            </a:extLst>
          </p:cNvPr>
          <p:cNvSpPr>
            <a:spLocks noGrp="1"/>
          </p:cNvSpPr>
          <p:nvPr>
            <p:ph type="dt" sz="half" idx="10"/>
          </p:nvPr>
        </p:nvSpPr>
        <p:spPr/>
        <p:txBody>
          <a:bodyPr/>
          <a:lstStyle/>
          <a:p>
            <a:fld id="{00B76CB6-3645-4629-9DB2-68C2254D4F92}" type="datetimeFigureOut">
              <a:rPr lang="en-GB" smtClean="0"/>
              <a:t>15/04/2020</a:t>
            </a:fld>
            <a:endParaRPr lang="en-GB"/>
          </a:p>
        </p:txBody>
      </p:sp>
      <p:sp>
        <p:nvSpPr>
          <p:cNvPr id="5" name="Footer Placeholder 4">
            <a:extLst>
              <a:ext uri="{FF2B5EF4-FFF2-40B4-BE49-F238E27FC236}">
                <a16:creationId xmlns:a16="http://schemas.microsoft.com/office/drawing/2014/main" id="{84EC17C3-E8F6-4148-A03A-F9BE6BE03FF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5497DDF-638B-4F0F-951C-4DC9F4C8557A}"/>
              </a:ext>
            </a:extLst>
          </p:cNvPr>
          <p:cNvSpPr>
            <a:spLocks noGrp="1"/>
          </p:cNvSpPr>
          <p:nvPr>
            <p:ph type="sldNum" sz="quarter" idx="12"/>
          </p:nvPr>
        </p:nvSpPr>
        <p:spPr/>
        <p:txBody>
          <a:bodyPr/>
          <a:lstStyle/>
          <a:p>
            <a:fld id="{8AB69699-448C-4876-9CED-724B42D94160}" type="slidenum">
              <a:rPr lang="en-GB" smtClean="0"/>
              <a:t>‹#›</a:t>
            </a:fld>
            <a:endParaRPr lang="en-GB"/>
          </a:p>
        </p:txBody>
      </p:sp>
    </p:spTree>
    <p:extLst>
      <p:ext uri="{BB962C8B-B14F-4D97-AF65-F5344CB8AC3E}">
        <p14:creationId xmlns:p14="http://schemas.microsoft.com/office/powerpoint/2010/main" val="12989109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179E098-723F-46D1-807B-C9E03A4BCC5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E0231C7-0B0F-4E44-8491-9C52F58481E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52E5739-F28C-469C-8B24-77C5935186EC}"/>
              </a:ext>
            </a:extLst>
          </p:cNvPr>
          <p:cNvSpPr>
            <a:spLocks noGrp="1"/>
          </p:cNvSpPr>
          <p:nvPr>
            <p:ph type="dt" sz="half" idx="10"/>
          </p:nvPr>
        </p:nvSpPr>
        <p:spPr/>
        <p:txBody>
          <a:bodyPr/>
          <a:lstStyle/>
          <a:p>
            <a:fld id="{00B76CB6-3645-4629-9DB2-68C2254D4F92}" type="datetimeFigureOut">
              <a:rPr lang="en-GB" smtClean="0"/>
              <a:t>15/04/2020</a:t>
            </a:fld>
            <a:endParaRPr lang="en-GB"/>
          </a:p>
        </p:txBody>
      </p:sp>
      <p:sp>
        <p:nvSpPr>
          <p:cNvPr id="5" name="Footer Placeholder 4">
            <a:extLst>
              <a:ext uri="{FF2B5EF4-FFF2-40B4-BE49-F238E27FC236}">
                <a16:creationId xmlns:a16="http://schemas.microsoft.com/office/drawing/2014/main" id="{CCB12CD4-EF58-4FB9-9E50-92C704B378C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5DF3540-52DC-4C81-9B3D-FE1FE82F89E7}"/>
              </a:ext>
            </a:extLst>
          </p:cNvPr>
          <p:cNvSpPr>
            <a:spLocks noGrp="1"/>
          </p:cNvSpPr>
          <p:nvPr>
            <p:ph type="sldNum" sz="quarter" idx="12"/>
          </p:nvPr>
        </p:nvSpPr>
        <p:spPr/>
        <p:txBody>
          <a:bodyPr/>
          <a:lstStyle/>
          <a:p>
            <a:fld id="{8AB69699-448C-4876-9CED-724B42D94160}" type="slidenum">
              <a:rPr lang="en-GB" smtClean="0"/>
              <a:t>‹#›</a:t>
            </a:fld>
            <a:endParaRPr lang="en-GB"/>
          </a:p>
        </p:txBody>
      </p:sp>
    </p:spTree>
    <p:extLst>
      <p:ext uri="{BB962C8B-B14F-4D97-AF65-F5344CB8AC3E}">
        <p14:creationId xmlns:p14="http://schemas.microsoft.com/office/powerpoint/2010/main" val="25953640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6F2C6A6-E279-4737-8A4E-FE87C5C779B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9CD519E-9BD1-4CED-AE99-463A4BD879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CEAD1B1-7AA7-4057-9A1B-C92144B79FE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0B76CB6-3645-4629-9DB2-68C2254D4F92}" type="datetimeFigureOut">
              <a:rPr lang="en-GB" smtClean="0"/>
              <a:t>15/04/2020</a:t>
            </a:fld>
            <a:endParaRPr lang="en-GB"/>
          </a:p>
        </p:txBody>
      </p:sp>
      <p:sp>
        <p:nvSpPr>
          <p:cNvPr id="5" name="Footer Placeholder 4">
            <a:extLst>
              <a:ext uri="{FF2B5EF4-FFF2-40B4-BE49-F238E27FC236}">
                <a16:creationId xmlns:a16="http://schemas.microsoft.com/office/drawing/2014/main" id="{C8236050-B3D9-42ED-85A9-03130D0A7E8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0EBCB80-9E11-4CA4-BF16-8FAA2755AA9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AB69699-448C-4876-9CED-724B42D94160}" type="slidenum">
              <a:rPr lang="en-GB" smtClean="0"/>
              <a:t>‹#›</a:t>
            </a:fld>
            <a:endParaRPr lang="en-GB"/>
          </a:p>
        </p:txBody>
      </p:sp>
    </p:spTree>
    <p:extLst>
      <p:ext uri="{BB962C8B-B14F-4D97-AF65-F5344CB8AC3E}">
        <p14:creationId xmlns:p14="http://schemas.microsoft.com/office/powerpoint/2010/main" val="226899505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2.jpg"/><Relationship Id="rId3" Type="http://schemas.openxmlformats.org/officeDocument/2006/relationships/diagramLayout" Target="../diagrams/layout1.xml"/><Relationship Id="rId7" Type="http://schemas.openxmlformats.org/officeDocument/2006/relationships/image" Target="../media/image1.png"/><Relationship Id="rId2" Type="http://schemas.openxmlformats.org/officeDocument/2006/relationships/diagramData" Target="../diagrams/data1.xml"/><Relationship Id="rId1" Type="http://schemas.openxmlformats.org/officeDocument/2006/relationships/slideLayout" Target="../slideLayouts/slideLayout1.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3" Type="http://schemas.openxmlformats.org/officeDocument/2006/relationships/hyperlink" Target="http://www.oxfordislamicstudies.com.ezproxy.uwtsd.ac.uk/article/opr/t243/e131" TargetMode="External"/><Relationship Id="rId2" Type="http://schemas.openxmlformats.org/officeDocument/2006/relationships/hyperlink" Target="http://www.oxfordislamicstudies.com.ezproxy.uwtsd.ac.uk/article/book/islam-9780195174304/islam-9780195174304-chapter-38" TargetMode="External"/><Relationship Id="rId1" Type="http://schemas.openxmlformats.org/officeDocument/2006/relationships/slideLayout" Target="../slideLayouts/slideLayout2.xml"/><Relationship Id="rId5" Type="http://schemas.openxmlformats.org/officeDocument/2006/relationships/hyperlink" Target="http://www.oxfordislamicstudies.com.ezproxy.uwtsd.ac.uk/article/opr/t236/e0306" TargetMode="External"/><Relationship Id="rId4" Type="http://schemas.openxmlformats.org/officeDocument/2006/relationships/hyperlink" Target="http://www.oxfordislamicstudies.com.ezproxy.uwtsd.ac.uk/article/opr/t125/e839"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6">
            <a:lumMod val="75000"/>
          </a:schemeClr>
        </a:solidFill>
        <a:effectLst/>
      </p:bgPr>
    </p:bg>
    <p:spTree>
      <p:nvGrpSpPr>
        <p:cNvPr id="1" name=""/>
        <p:cNvGrpSpPr/>
        <p:nvPr/>
      </p:nvGrpSpPr>
      <p:grpSpPr>
        <a:xfrm>
          <a:off x="0" y="0"/>
          <a:ext cx="0" cy="0"/>
          <a:chOff x="0" y="0"/>
          <a:chExt cx="0" cy="0"/>
        </a:xfrm>
      </p:grpSpPr>
      <p:graphicFrame>
        <p:nvGraphicFramePr>
          <p:cNvPr id="4" name="Diagram 3">
            <a:extLst>
              <a:ext uri="{FF2B5EF4-FFF2-40B4-BE49-F238E27FC236}">
                <a16:creationId xmlns:a16="http://schemas.microsoft.com/office/drawing/2014/main" id="{D6FB690C-5194-44C4-B4F4-4F8592751DCB}"/>
              </a:ext>
            </a:extLst>
          </p:cNvPr>
          <p:cNvGraphicFramePr/>
          <p:nvPr>
            <p:extLst>
              <p:ext uri="{D42A27DB-BD31-4B8C-83A1-F6EECF244321}">
                <p14:modId xmlns:p14="http://schemas.microsoft.com/office/powerpoint/2010/main" val="3114642233"/>
              </p:ext>
            </p:extLst>
          </p:nvPr>
        </p:nvGraphicFramePr>
        <p:xfrm>
          <a:off x="609599" y="1213220"/>
          <a:ext cx="4538134" cy="56447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Rectangle 6">
            <a:extLst>
              <a:ext uri="{FF2B5EF4-FFF2-40B4-BE49-F238E27FC236}">
                <a16:creationId xmlns:a16="http://schemas.microsoft.com/office/drawing/2014/main" id="{8BEC3E3A-49CC-410A-8C7C-CB62D6DF636D}"/>
              </a:ext>
            </a:extLst>
          </p:cNvPr>
          <p:cNvSpPr/>
          <p:nvPr/>
        </p:nvSpPr>
        <p:spPr>
          <a:xfrm>
            <a:off x="3826933" y="56111"/>
            <a:ext cx="4538134" cy="1015663"/>
          </a:xfrm>
          <a:prstGeom prst="rect">
            <a:avLst/>
          </a:prstGeom>
          <a:noFill/>
        </p:spPr>
        <p:txBody>
          <a:bodyPr wrap="square" lIns="91440" tIns="45720" rIns="91440" bIns="45720">
            <a:spAutoFit/>
            <a:scene3d>
              <a:camera prst="orthographicFront"/>
              <a:lightRig rig="harsh" dir="t"/>
            </a:scene3d>
            <a:sp3d extrusionH="57150" prstMaterial="matte">
              <a:bevelT w="63500" h="12700" prst="angle"/>
              <a:contourClr>
                <a:schemeClr val="bg1">
                  <a:lumMod val="65000"/>
                </a:schemeClr>
              </a:contourClr>
            </a:sp3d>
          </a:bodyPr>
          <a:lstStyle/>
          <a:p>
            <a:pPr algn="ctr"/>
            <a:r>
              <a:rPr lang="en-US" sz="6000" b="1" i="1" u="sng" cap="none" spc="0" dirty="0">
                <a:ln/>
                <a:solidFill>
                  <a:schemeClr val="accent6">
                    <a:lumMod val="20000"/>
                    <a:lumOff val="80000"/>
                  </a:schemeClr>
                </a:solidFill>
                <a:effectLst>
                  <a:outerShdw blurRad="38100" dist="38100" dir="2700000" algn="tl">
                    <a:srgbClr val="000000">
                      <a:alpha val="43137"/>
                    </a:srgbClr>
                  </a:outerShdw>
                </a:effectLst>
              </a:rPr>
              <a:t>Hijab</a:t>
            </a:r>
          </a:p>
        </p:txBody>
      </p:sp>
      <p:pic>
        <p:nvPicPr>
          <p:cNvPr id="8" name="Picture 7">
            <a:extLst>
              <a:ext uri="{FF2B5EF4-FFF2-40B4-BE49-F238E27FC236}">
                <a16:creationId xmlns:a16="http://schemas.microsoft.com/office/drawing/2014/main" id="{5E1134DB-906A-4F77-BB91-D1BBF5ABBE36}"/>
              </a:ext>
            </a:extLst>
          </p:cNvPr>
          <p:cNvPicPr>
            <a:picLocks noChangeAspect="1"/>
          </p:cNvPicPr>
          <p:nvPr/>
        </p:nvPicPr>
        <p:blipFill rotWithShape="1">
          <a:blip r:embed="rId7"/>
          <a:srcRect l="710" t="421" r="1156" b="863"/>
          <a:stretch/>
        </p:blipFill>
        <p:spPr>
          <a:xfrm>
            <a:off x="4485683" y="1055175"/>
            <a:ext cx="2610076" cy="2105714"/>
          </a:xfrm>
          <a:prstGeom prst="rect">
            <a:avLst/>
          </a:prstGeom>
        </p:spPr>
      </p:pic>
      <p:pic>
        <p:nvPicPr>
          <p:cNvPr id="10" name="Picture 9" descr="Pre-Islamic relief showing veiled Arab women, Temple of Baal, Palmyra, Syria, 1st century CE.">
            <a:extLst>
              <a:ext uri="{FF2B5EF4-FFF2-40B4-BE49-F238E27FC236}">
                <a16:creationId xmlns:a16="http://schemas.microsoft.com/office/drawing/2014/main" id="{405A45B6-4CA5-4C43-A41B-379B2EB941B3}"/>
              </a:ext>
              <a:ext uri="{C183D7F6-B498-43B3-948B-1728B52AA6E4}">
                <adec:decorative xmlns:adec="http://schemas.microsoft.com/office/drawing/2017/decorative" val="0"/>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5226755" y="3261819"/>
            <a:ext cx="2356220" cy="3596181"/>
          </a:xfrm>
          <a:prstGeom prst="rect">
            <a:avLst/>
          </a:prstGeom>
        </p:spPr>
      </p:pic>
      <p:sp>
        <p:nvSpPr>
          <p:cNvPr id="12" name="TextBox 11">
            <a:extLst>
              <a:ext uri="{FF2B5EF4-FFF2-40B4-BE49-F238E27FC236}">
                <a16:creationId xmlns:a16="http://schemas.microsoft.com/office/drawing/2014/main" id="{481F8B7C-9B7E-4499-AE27-CFDE7AD4DA1C}"/>
              </a:ext>
            </a:extLst>
          </p:cNvPr>
          <p:cNvSpPr txBox="1"/>
          <p:nvPr/>
        </p:nvSpPr>
        <p:spPr>
          <a:xfrm>
            <a:off x="7582975" y="5380672"/>
            <a:ext cx="2167466" cy="1477328"/>
          </a:xfrm>
          <a:prstGeom prst="rect">
            <a:avLst/>
          </a:prstGeom>
          <a:solidFill>
            <a:schemeClr val="accent6">
              <a:lumMod val="40000"/>
              <a:lumOff val="60000"/>
            </a:schemeClr>
          </a:solidFill>
        </p:spPr>
        <p:txBody>
          <a:bodyPr wrap="square" rtlCol="0">
            <a:spAutoFit/>
          </a:bodyPr>
          <a:lstStyle/>
          <a:p>
            <a:r>
              <a:rPr lang="en-GB" dirty="0"/>
              <a:t>Pre-Islamic relief showing veiled Arab women, Temple of Baal, Palmyra, Syria, 1st century CE.</a:t>
            </a:r>
          </a:p>
        </p:txBody>
      </p:sp>
    </p:spTree>
    <p:extLst>
      <p:ext uri="{BB962C8B-B14F-4D97-AF65-F5344CB8AC3E}">
        <p14:creationId xmlns:p14="http://schemas.microsoft.com/office/powerpoint/2010/main" val="24407594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B14C9F-B7C1-42AA-B6C3-DE2B105A2416}"/>
              </a:ext>
            </a:extLst>
          </p:cNvPr>
          <p:cNvSpPr>
            <a:spLocks noGrp="1"/>
          </p:cNvSpPr>
          <p:nvPr>
            <p:ph type="title"/>
          </p:nvPr>
        </p:nvSpPr>
        <p:spPr/>
        <p:txBody>
          <a:bodyPr/>
          <a:lstStyle/>
          <a:p>
            <a:r>
              <a:rPr lang="en-GB" dirty="0"/>
              <a:t>Bibliography</a:t>
            </a:r>
          </a:p>
        </p:txBody>
      </p:sp>
      <p:sp>
        <p:nvSpPr>
          <p:cNvPr id="3" name="Content Placeholder 2">
            <a:extLst>
              <a:ext uri="{FF2B5EF4-FFF2-40B4-BE49-F238E27FC236}">
                <a16:creationId xmlns:a16="http://schemas.microsoft.com/office/drawing/2014/main" id="{CF09257F-87F0-409B-8DAF-5A896103D62C}"/>
              </a:ext>
            </a:extLst>
          </p:cNvPr>
          <p:cNvSpPr>
            <a:spLocks noGrp="1"/>
          </p:cNvSpPr>
          <p:nvPr>
            <p:ph idx="1"/>
          </p:nvPr>
        </p:nvSpPr>
        <p:spPr/>
        <p:txBody>
          <a:bodyPr>
            <a:normAutofit/>
          </a:bodyPr>
          <a:lstStyle/>
          <a:p>
            <a:r>
              <a:rPr lang="en-GB" sz="1200" dirty="0"/>
              <a:t>"The Islamic Veil(Hijab)." </a:t>
            </a:r>
            <a:r>
              <a:rPr lang="en-GB" sz="1200" i="1" dirty="0"/>
              <a:t>Oxford Islamic Studies Online</a:t>
            </a:r>
            <a:r>
              <a:rPr lang="en-GB" sz="1200" dirty="0"/>
              <a:t>. 15-Apr-2020. </a:t>
            </a:r>
            <a:r>
              <a:rPr lang="en-GB" sz="1200" dirty="0">
                <a:hlinkClick r:id="rId2"/>
              </a:rPr>
              <a:t>http://www.oxfordislamicstudies.com.ezproxy.uwtsd.ac.uk/article/book/islam-9780195174304/islam-9780195174304-chapter-38</a:t>
            </a:r>
            <a:r>
              <a:rPr lang="en-GB" sz="1200" dirty="0"/>
              <a:t> </a:t>
            </a:r>
          </a:p>
          <a:p>
            <a:r>
              <a:rPr lang="en-GB" sz="1200" dirty="0"/>
              <a:t>Ahmad, Leila. </a:t>
            </a:r>
            <a:r>
              <a:rPr lang="en-GB" sz="1200" i="1" dirty="0"/>
              <a:t>Women and Gender in Islam: Historical Roots of a Modern Debate</a:t>
            </a:r>
            <a:r>
              <a:rPr lang="en-GB" sz="1200" dirty="0"/>
              <a:t>. Yale University Press, 1992.</a:t>
            </a:r>
          </a:p>
          <a:p>
            <a:r>
              <a:rPr lang="en-GB" sz="1200" dirty="0" err="1"/>
              <a:t>Rippin</a:t>
            </a:r>
            <a:r>
              <a:rPr lang="en-GB" sz="1200" dirty="0"/>
              <a:t>, Andrew. </a:t>
            </a:r>
            <a:r>
              <a:rPr lang="en-GB" sz="1200" i="1" dirty="0"/>
              <a:t>Muslims Their Religious Beliefs and Practices</a:t>
            </a:r>
            <a:r>
              <a:rPr lang="en-GB" sz="1200" dirty="0"/>
              <a:t>. 3rd ed. New York: Routledge, 2005. Library of Religious Beliefs and Practices. Web.</a:t>
            </a:r>
          </a:p>
          <a:p>
            <a:r>
              <a:rPr lang="en-GB" sz="1200" dirty="0">
                <a:solidFill>
                  <a:srgbClr val="000000"/>
                </a:solidFill>
              </a:rPr>
              <a:t>"Hijab." In </a:t>
            </a:r>
            <a:r>
              <a:rPr lang="en-GB" sz="1200" i="1" dirty="0">
                <a:solidFill>
                  <a:srgbClr val="000000"/>
                </a:solidFill>
              </a:rPr>
              <a:t>The Islamic World: Past and Present</a:t>
            </a:r>
            <a:r>
              <a:rPr lang="en-GB" sz="1200" dirty="0">
                <a:solidFill>
                  <a:srgbClr val="000000"/>
                </a:solidFill>
              </a:rPr>
              <a:t>. Ed. John L. Esposito. </a:t>
            </a:r>
            <a:r>
              <a:rPr lang="en-GB" sz="1200" i="1" dirty="0">
                <a:solidFill>
                  <a:srgbClr val="000000"/>
                </a:solidFill>
              </a:rPr>
              <a:t>Oxford Islamic Studies Online</a:t>
            </a:r>
            <a:r>
              <a:rPr lang="en-GB" sz="1200" dirty="0">
                <a:solidFill>
                  <a:srgbClr val="000000"/>
                </a:solidFill>
              </a:rPr>
              <a:t>. 15-Apr-2020. </a:t>
            </a:r>
            <a:r>
              <a:rPr lang="en-GB" sz="1200" dirty="0">
                <a:solidFill>
                  <a:srgbClr val="000000"/>
                </a:solidFill>
                <a:hlinkClick r:id="rId3"/>
              </a:rPr>
              <a:t>http://www.oxfordislamicstudies.com.ezproxy.uwtsd.ac.uk/article/opr/t243/e131</a:t>
            </a:r>
            <a:r>
              <a:rPr lang="en-GB" sz="1200" dirty="0">
                <a:solidFill>
                  <a:srgbClr val="000000"/>
                </a:solidFill>
              </a:rPr>
              <a:t> </a:t>
            </a:r>
          </a:p>
          <a:p>
            <a:r>
              <a:rPr lang="en-GB" sz="1200" dirty="0">
                <a:solidFill>
                  <a:srgbClr val="000000"/>
                </a:solidFill>
              </a:rPr>
              <a:t>"Hijab." In </a:t>
            </a:r>
            <a:r>
              <a:rPr lang="en-GB" sz="1200" i="1" dirty="0">
                <a:solidFill>
                  <a:srgbClr val="000000"/>
                </a:solidFill>
              </a:rPr>
              <a:t>The Oxford Dictionary of Islam</a:t>
            </a:r>
            <a:r>
              <a:rPr lang="en-GB" sz="1200" dirty="0">
                <a:solidFill>
                  <a:srgbClr val="000000"/>
                </a:solidFill>
              </a:rPr>
              <a:t>. Ed. John L. Esposito. </a:t>
            </a:r>
            <a:r>
              <a:rPr lang="en-GB" sz="1200" i="1" dirty="0">
                <a:solidFill>
                  <a:srgbClr val="000000"/>
                </a:solidFill>
              </a:rPr>
              <a:t>Oxford Islamic Studies Online</a:t>
            </a:r>
            <a:r>
              <a:rPr lang="en-GB" sz="1200" dirty="0">
                <a:solidFill>
                  <a:srgbClr val="000000"/>
                </a:solidFill>
              </a:rPr>
              <a:t>. 15-Apr-2020. </a:t>
            </a:r>
            <a:r>
              <a:rPr lang="en-GB" sz="1200" dirty="0">
                <a:solidFill>
                  <a:srgbClr val="000000"/>
                </a:solidFill>
                <a:hlinkClick r:id="rId4"/>
              </a:rPr>
              <a:t>http://www.oxfordislamicstudies.com.ezproxy.uwtsd.ac.uk/article/opr/t125/e839</a:t>
            </a:r>
            <a:r>
              <a:rPr lang="en-GB" sz="1200" dirty="0">
                <a:solidFill>
                  <a:srgbClr val="000000"/>
                </a:solidFill>
              </a:rPr>
              <a:t> </a:t>
            </a:r>
          </a:p>
          <a:p>
            <a:r>
              <a:rPr lang="en-GB" sz="1200" dirty="0" err="1">
                <a:solidFill>
                  <a:srgbClr val="000000"/>
                </a:solidFill>
              </a:rPr>
              <a:t>Guindi</a:t>
            </a:r>
            <a:r>
              <a:rPr lang="en-GB" sz="1200" dirty="0">
                <a:solidFill>
                  <a:srgbClr val="000000"/>
                </a:solidFill>
              </a:rPr>
              <a:t>, </a:t>
            </a:r>
            <a:r>
              <a:rPr lang="en-GB" sz="1200" dirty="0" err="1">
                <a:solidFill>
                  <a:srgbClr val="000000"/>
                </a:solidFill>
              </a:rPr>
              <a:t>Fadwa</a:t>
            </a:r>
            <a:r>
              <a:rPr lang="en-GB" sz="1200" dirty="0">
                <a:solidFill>
                  <a:srgbClr val="000000"/>
                </a:solidFill>
              </a:rPr>
              <a:t> El and </a:t>
            </a:r>
            <a:r>
              <a:rPr lang="en-GB" sz="1200" dirty="0" err="1">
                <a:solidFill>
                  <a:srgbClr val="000000"/>
                </a:solidFill>
              </a:rPr>
              <a:t>Sherifa</a:t>
            </a:r>
            <a:r>
              <a:rPr lang="en-GB" sz="1200" dirty="0">
                <a:solidFill>
                  <a:srgbClr val="000000"/>
                </a:solidFill>
              </a:rPr>
              <a:t> </a:t>
            </a:r>
            <a:r>
              <a:rPr lang="en-GB" sz="1200" dirty="0" err="1">
                <a:solidFill>
                  <a:srgbClr val="000000"/>
                </a:solidFill>
              </a:rPr>
              <a:t>Zuhur</a:t>
            </a:r>
            <a:r>
              <a:rPr lang="en-GB" sz="1200" dirty="0">
                <a:solidFill>
                  <a:srgbClr val="000000"/>
                </a:solidFill>
              </a:rPr>
              <a:t>. "</a:t>
            </a:r>
            <a:r>
              <a:rPr lang="en-GB" sz="1200" dirty="0" err="1">
                <a:solidFill>
                  <a:srgbClr val="000000"/>
                </a:solidFill>
              </a:rPr>
              <a:t>Ḥijāb</a:t>
            </a:r>
            <a:r>
              <a:rPr lang="en-GB" sz="1200" dirty="0">
                <a:solidFill>
                  <a:srgbClr val="000000"/>
                </a:solidFill>
              </a:rPr>
              <a:t>." In </a:t>
            </a:r>
            <a:r>
              <a:rPr lang="en-GB" sz="1200" i="1" dirty="0">
                <a:solidFill>
                  <a:srgbClr val="000000"/>
                </a:solidFill>
              </a:rPr>
              <a:t>The Oxford </a:t>
            </a:r>
            <a:r>
              <a:rPr lang="en-GB" sz="1200" i="1" dirty="0" err="1">
                <a:solidFill>
                  <a:srgbClr val="000000"/>
                </a:solidFill>
              </a:rPr>
              <a:t>Encyclopedia</a:t>
            </a:r>
            <a:r>
              <a:rPr lang="en-GB" sz="1200" i="1" dirty="0">
                <a:solidFill>
                  <a:srgbClr val="000000"/>
                </a:solidFill>
              </a:rPr>
              <a:t> of the Islamic World</a:t>
            </a:r>
            <a:r>
              <a:rPr lang="en-GB" sz="1200" dirty="0">
                <a:solidFill>
                  <a:srgbClr val="000000"/>
                </a:solidFill>
              </a:rPr>
              <a:t>. </a:t>
            </a:r>
            <a:r>
              <a:rPr lang="en-GB" sz="1200" i="1" dirty="0">
                <a:solidFill>
                  <a:srgbClr val="000000"/>
                </a:solidFill>
              </a:rPr>
              <a:t>Oxford Islamic Studies Online</a:t>
            </a:r>
            <a:r>
              <a:rPr lang="en-GB" sz="1200" dirty="0">
                <a:solidFill>
                  <a:srgbClr val="000000"/>
                </a:solidFill>
              </a:rPr>
              <a:t>. 15-Apr-2020. </a:t>
            </a:r>
            <a:r>
              <a:rPr lang="en-GB" sz="1200" dirty="0">
                <a:solidFill>
                  <a:srgbClr val="000000"/>
                </a:solidFill>
                <a:hlinkClick r:id="rId5"/>
              </a:rPr>
              <a:t>http://www.oxfordislamicstudies.com.ezproxy.uwtsd.ac.uk/article/opr/t236/e0306</a:t>
            </a:r>
            <a:r>
              <a:rPr lang="en-GB" sz="1200" dirty="0">
                <a:solidFill>
                  <a:srgbClr val="000000"/>
                </a:solidFill>
              </a:rPr>
              <a:t> </a:t>
            </a:r>
          </a:p>
          <a:p>
            <a:endParaRPr lang="en-GB" sz="1200" dirty="0"/>
          </a:p>
        </p:txBody>
      </p:sp>
    </p:spTree>
    <p:extLst>
      <p:ext uri="{BB962C8B-B14F-4D97-AF65-F5344CB8AC3E}">
        <p14:creationId xmlns:p14="http://schemas.microsoft.com/office/powerpoint/2010/main" val="53694069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TM03457444[[fn=Basis]]</Template>
  <TotalTime>392</TotalTime>
  <Words>106</Words>
  <Application>Microsoft Office PowerPoint</Application>
  <PresentationFormat>Widescreen</PresentationFormat>
  <Paragraphs>12</Paragraphs>
  <Slides>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Arial</vt:lpstr>
      <vt:lpstr>Calibri</vt:lpstr>
      <vt:lpstr>Calibri Light</vt:lpstr>
      <vt:lpstr>Office Theme</vt:lpstr>
      <vt:lpstr>PowerPoint Presentation</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Felix Whiteley-Bristow</dc:creator>
  <cp:lastModifiedBy>Felix Whiteley-Bristow</cp:lastModifiedBy>
  <cp:revision>25</cp:revision>
  <dcterms:created xsi:type="dcterms:W3CDTF">2020-04-15T18:23:34Z</dcterms:created>
  <dcterms:modified xsi:type="dcterms:W3CDTF">2020-04-16T00:55:42Z</dcterms:modified>
</cp:coreProperties>
</file>