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1" r:id="rId2"/>
    <p:sldId id="262" r:id="rId3"/>
    <p:sldId id="263" r:id="rId4"/>
    <p:sldId id="264" r:id="rId5"/>
    <p:sldId id="265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7"/>
    <p:restoredTop sz="94718"/>
  </p:normalViewPr>
  <p:slideViewPr>
    <p:cSldViewPr snapToGrid="0" snapToObjects="1">
      <p:cViewPr varScale="1">
        <p:scale>
          <a:sx n="89" d="100"/>
          <a:sy n="89" d="100"/>
        </p:scale>
        <p:origin x="184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9AE94B-C3B6-7D4E-ADAC-F6EB91F5D37D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5570A1-75A6-1C45-802C-958247458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75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F91275-25D9-D743-B6DD-FE70DC221015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3316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211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966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62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58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949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830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56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55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06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63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1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729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waleswewant.co.uk/sites/default/files/The%20Wales%20We%20Want%20Report%20ENG.pdf" TargetMode="External"/><Relationship Id="rId2" Type="http://schemas.openxmlformats.org/officeDocument/2006/relationships/hyperlink" Target="http://www.thewaleswewant.co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museum.wales/" TargetMode="External"/><Relationship Id="rId3" Type="http://schemas.openxmlformats.org/officeDocument/2006/relationships/hyperlink" Target="https://www.thewaleswewant.co.uk/sites/default/files/The%20Wales%20We%20Want%20Report%20ENG.pdf" TargetMode="External"/><Relationship Id="rId7" Type="http://schemas.openxmlformats.org/officeDocument/2006/relationships/hyperlink" Target="https://www.nationaltrust.org.uk/" TargetMode="External"/><Relationship Id="rId2" Type="http://schemas.openxmlformats.org/officeDocument/2006/relationships/hyperlink" Target="http://www.thewaleswewant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dw.gov.wales/daysout/maps-and-itineraries/?lang=en" TargetMode="External"/><Relationship Id="rId5" Type="http://schemas.openxmlformats.org/officeDocument/2006/relationships/hyperlink" Target="https://futuregenerations.wales/wp-content/uploads/2017/01/150623-guide-to-the-fg-act-en.pdf" TargetMode="External"/><Relationship Id="rId4" Type="http://schemas.openxmlformats.org/officeDocument/2006/relationships/hyperlink" Target="http://www.assembly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23591" y="1043410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A Wales of vibrant culture and thriving Welsh language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D1610-5AC8-0347-B2DF-D0534E534F8F}"/>
              </a:ext>
            </a:extLst>
          </p:cNvPr>
          <p:cNvSpPr txBox="1"/>
          <p:nvPr/>
        </p:nvSpPr>
        <p:spPr>
          <a:xfrm>
            <a:off x="2721641" y="2551118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solidFill>
                  <a:prstClr val="white"/>
                </a:solidFill>
                <a:latin typeface="Myriad Pro"/>
              </a:rPr>
              <a:t>where we have lots of opportunities to do different things and where lots of people can speak Welsh</a:t>
            </a:r>
          </a:p>
          <a:p>
            <a:pPr algn="ctr"/>
            <a:endParaRPr lang="cy-GB" sz="2400" dirty="0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63F7E0-6ECE-1142-849C-34B1D31A170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72065" y="3747192"/>
            <a:ext cx="2720281" cy="29941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61C1C5-0865-7442-BEE4-02CC69ADCB67}"/>
              </a:ext>
            </a:extLst>
          </p:cNvPr>
          <p:cNvSpPr txBox="1"/>
          <p:nvPr/>
        </p:nvSpPr>
        <p:spPr>
          <a:xfrm>
            <a:off x="1775520" y="4158463"/>
            <a:ext cx="50565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prstClr val="white"/>
                </a:solidFill>
                <a:latin typeface="Myriad Pro"/>
              </a:rPr>
              <a:t>Gwenllian Beynon</a:t>
            </a:r>
          </a:p>
          <a:p>
            <a:r>
              <a:rPr lang="cy-GB" sz="2800" dirty="0">
                <a:solidFill>
                  <a:prstClr val="white"/>
                </a:solidFill>
                <a:latin typeface="Myriad Pro"/>
              </a:rPr>
              <a:t>Art and Design</a:t>
            </a:r>
          </a:p>
          <a:p>
            <a:r>
              <a:rPr lang="cy-GB" sz="2800" dirty="0">
                <a:solidFill>
                  <a:prstClr val="white"/>
                </a:solidFill>
                <a:latin typeface="Myriad Pro"/>
              </a:rPr>
              <a:t>Swansea College of Art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8B7DF-EC90-9447-BCCE-67E28672D261}"/>
              </a:ext>
            </a:extLst>
          </p:cNvPr>
          <p:cNvSpPr txBox="1"/>
          <p:nvPr/>
        </p:nvSpPr>
        <p:spPr>
          <a:xfrm>
            <a:off x="4475620" y="205110"/>
            <a:ext cx="36888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86322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4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69F2311-3CEE-F94F-9CDB-ED15006313DE}"/>
              </a:ext>
            </a:extLst>
          </p:cNvPr>
          <p:cNvSpPr/>
          <p:nvPr/>
        </p:nvSpPr>
        <p:spPr>
          <a:xfrm>
            <a:off x="1668016" y="804369"/>
            <a:ext cx="882047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y-GB" dirty="0"/>
              <a:t>Cwmni Pendraw. (2018). </a:t>
            </a:r>
            <a:r>
              <a:rPr lang="cy-GB" i="1" dirty="0"/>
              <a:t>English</a:t>
            </a:r>
            <a:r>
              <a:rPr lang="cy-GB" dirty="0"/>
              <a:t>. [online] Available at: https://cwmnipendraw.com/english/ [Accessed 4 Feb. 2018].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cy-GB" dirty="0"/>
              <a:t>Gov.wales. (2018). </a:t>
            </a:r>
            <a:r>
              <a:rPr lang="cy-GB" i="1" dirty="0"/>
              <a:t>Welsh Government|National Indicators - Mapping to Well-being and UN Sustainable Development Goals</a:t>
            </a:r>
            <a:r>
              <a:rPr lang="cy-GB" dirty="0"/>
              <a:t>. [online] Available at: http://gov.wales/statistics-and-research/national-indicators-mapping-well-being-goals/?tab=data&amp;lang=en [Accessed 4 Feb. 2018].</a:t>
            </a:r>
            <a:endParaRPr lang="cy-GB" sz="2400" dirty="0"/>
          </a:p>
          <a:p>
            <a:r>
              <a:rPr lang="en-US" sz="2400" dirty="0"/>
              <a:t>5-6  The Wales We Want available </a:t>
            </a:r>
            <a:r>
              <a:rPr lang="en-US" sz="2400" dirty="0" err="1"/>
              <a:t>at</a:t>
            </a:r>
            <a:r>
              <a:rPr lang="en-US" sz="2400" dirty="0" err="1">
                <a:hlinkClick r:id="rId2"/>
              </a:rPr>
              <a:t>www.thewaleswewant.co.uk</a:t>
            </a:r>
            <a:endParaRPr lang="en-US" sz="2400" dirty="0"/>
          </a:p>
          <a:p>
            <a:r>
              <a:rPr lang="en-US" sz="2400" dirty="0">
                <a:hlinkClick r:id="rId3"/>
              </a:rPr>
              <a:t>https://www.thewaleswewant.co.uk/sites/default/files/The%20Wales%20We%20Want%20Report%20ENG.pdf</a:t>
            </a:r>
            <a:r>
              <a:rPr lang="en-US" sz="2400" dirty="0"/>
              <a:t> accessed on Feb 2018</a:t>
            </a:r>
          </a:p>
          <a:p>
            <a:pPr marL="457200" indent="-457200">
              <a:buAutoNum type="arabicPeriod" startAt="8"/>
            </a:pPr>
            <a:r>
              <a:rPr lang="cy-GB" b="1" dirty="0"/>
              <a:t> </a:t>
            </a:r>
            <a:r>
              <a:rPr lang="cy-GB" dirty="0"/>
              <a:t>Futuregenerations.wales. (2018). </a:t>
            </a:r>
            <a:r>
              <a:rPr lang="cy-GB" i="1" dirty="0"/>
              <a:t>Cite a Website - Cite This For Me</a:t>
            </a:r>
            <a:r>
              <a:rPr lang="cy-GB" dirty="0"/>
              <a:t>. [online] Available at: https://futuregenerations.wales/wp-content/uploads/2017/01/150623-guide-to-the-fg-act-en.pdf [Accessed 4 Feb. 2018].</a:t>
            </a:r>
            <a:endParaRPr lang="en-US" sz="2400" dirty="0"/>
          </a:p>
          <a:p>
            <a:pPr marL="457200" indent="-457200">
              <a:buAutoNum type="arabicPlain" startAt="9"/>
            </a:pPr>
            <a:r>
              <a:rPr lang="cy-GB" dirty="0"/>
              <a:t>The Future Generations Commissioner for Wales. (2018). </a:t>
            </a:r>
            <a:r>
              <a:rPr lang="cy-GB" i="1" dirty="0"/>
              <a:t>Future Generations Act – Future Generations Commissioner for Wales</a:t>
            </a:r>
            <a:r>
              <a:rPr lang="cy-GB" dirty="0"/>
              <a:t>. [online] Available at: https://futuregenerations.wales/about-us/future-generations-act [Accessed 4 Feb. 2018].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588C9-0FCF-9F47-B17E-CE63D04A960A}"/>
              </a:ext>
            </a:extLst>
          </p:cNvPr>
          <p:cNvSpPr txBox="1"/>
          <p:nvPr/>
        </p:nvSpPr>
        <p:spPr>
          <a:xfrm>
            <a:off x="1703512" y="225425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References in slide order also provided separately</a:t>
            </a:r>
          </a:p>
        </p:txBody>
      </p:sp>
    </p:spTree>
    <p:extLst>
      <p:ext uri="{BB962C8B-B14F-4D97-AF65-F5344CB8AC3E}">
        <p14:creationId xmlns:p14="http://schemas.microsoft.com/office/powerpoint/2010/main" val="3478209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4067084-74B4-0841-B453-7926D2EEF660}"/>
              </a:ext>
            </a:extLst>
          </p:cNvPr>
          <p:cNvSpPr/>
          <p:nvPr/>
        </p:nvSpPr>
        <p:spPr>
          <a:xfrm>
            <a:off x="642937" y="771527"/>
            <a:ext cx="1104423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+mj-lt"/>
              <a:buAutoNum type="arabicPeriod" startAt="13"/>
            </a:pPr>
            <a:r>
              <a:rPr lang="cy-GB" dirty="0"/>
              <a:t>Law Wales(2018). </a:t>
            </a:r>
            <a:r>
              <a:rPr lang="cy-GB" i="1" dirty="0"/>
              <a:t>Law Wales - Cultural institutions in Wales</a:t>
            </a:r>
            <a:r>
              <a:rPr lang="cy-GB" dirty="0"/>
              <a:t>. [online] Law.gov.wales. Available at: http://law.gov.wales/culture/culture/cultural-institutions-wales/?lang=en#/culture/culture/cultural-institutions-wales/?tab=overview&amp;lang=en [Accessed 4 Feb. 2018].</a:t>
            </a:r>
          </a:p>
          <a:p>
            <a:pPr marL="514350" indent="-514350">
              <a:buFont typeface="+mj-lt"/>
              <a:buAutoNum type="arabicPeriod" startAt="18"/>
            </a:pPr>
            <a:r>
              <a:rPr lang="cy-GB" dirty="0"/>
              <a:t>Comisiynyddygymraeg.cymru. (2018). </a:t>
            </a:r>
            <a:r>
              <a:rPr lang="cy-GB" i="1" dirty="0"/>
              <a:t>Comisiynydd y Gymraeg - Preparing Welsh Language Schemes</a:t>
            </a:r>
            <a:r>
              <a:rPr lang="cy-GB" dirty="0"/>
              <a:t>. [online] Available at: http://www.comisiynyddygymraeg.cymru/English/Language%20duties/Preparing%20Welsh%20Language%20Schemes/Pages/Preparing-Welsh-Language-Schemes.aspx [Accessed 4 Feb. 2018].</a:t>
            </a:r>
          </a:p>
          <a:p>
            <a:r>
              <a:rPr lang="cy-GB" dirty="0"/>
              <a:t>Gov.wales. (2018). </a:t>
            </a:r>
            <a:r>
              <a:rPr lang="cy-GB" i="1" dirty="0"/>
              <a:t>Welsh Government|Welsh Language Standards</a:t>
            </a:r>
            <a:r>
              <a:rPr lang="cy-GB" dirty="0"/>
              <a:t>. [online] Available at: http://gov.wales/about/welshlanguagestandards/?lang=en [Accessed 4 Feb. 2018].</a:t>
            </a:r>
          </a:p>
          <a:p>
            <a:pPr>
              <a:buAutoNum type="arabicPlain" startAt="19"/>
            </a:pPr>
            <a:r>
              <a:rPr lang="cy-GB" dirty="0"/>
              <a:t>Cymrag 2050. (2018). </a:t>
            </a:r>
            <a:r>
              <a:rPr lang="cy-GB" i="1" dirty="0"/>
              <a:t>Cymraeg 2050 – Turning ambition into reality (Part 2)</a:t>
            </a:r>
            <a:r>
              <a:rPr lang="cy-GB" dirty="0"/>
              <a:t>. [online] Available at: https://seneddresearch.blog/2017/09/29/cymraeg-2050-turning-ambition-into-reality-part-2/ [Accessed 4 Feb. 2018].http://gov.wales/docs/dcells/publications/170711-welsh-language-strategy-eng.pdf</a:t>
            </a:r>
          </a:p>
          <a:p>
            <a:pPr>
              <a:buFont typeface="Arial" pitchFamily="34" charset="0"/>
              <a:buAutoNum type="arabicPlain" startAt="19"/>
            </a:pPr>
            <a:r>
              <a:rPr lang="cy-GB" dirty="0"/>
              <a:t>Anon, (n.d.). </a:t>
            </a:r>
            <a:r>
              <a:rPr lang="cy-GB" i="1" dirty="0"/>
              <a:t>Well-Being Statement | About Us | Sport Wales - Chwaraeon ...</a:t>
            </a:r>
            <a:r>
              <a:rPr lang="cy-GB" dirty="0"/>
              <a:t>. [online] Available at: http://sport.wales/about-us/how-we-work/well-being-statement.aspx [Accessed 4 Feb. 2018]. </a:t>
            </a:r>
          </a:p>
        </p:txBody>
      </p:sp>
    </p:spTree>
    <p:extLst>
      <p:ext uri="{BB962C8B-B14F-4D97-AF65-F5344CB8AC3E}">
        <p14:creationId xmlns:p14="http://schemas.microsoft.com/office/powerpoint/2010/main" val="2710408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1D0868-DF10-B049-99D5-677D9C95F5F9}"/>
              </a:ext>
            </a:extLst>
          </p:cNvPr>
          <p:cNvSpPr/>
          <p:nvPr/>
        </p:nvSpPr>
        <p:spPr>
          <a:xfrm>
            <a:off x="1703512" y="427887"/>
            <a:ext cx="896448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AutoNum type="arabicPlain" startAt="21"/>
            </a:pPr>
            <a:r>
              <a:rPr lang="cy-GB" dirty="0"/>
              <a:t>Trewyn, H. (2018). </a:t>
            </a:r>
            <a:r>
              <a:rPr lang="cy-GB" i="1" dirty="0"/>
              <a:t>Chris Coleman backs government strategy to double Welsh language speakers by 2050</a:t>
            </a:r>
            <a:r>
              <a:rPr lang="cy-GB" dirty="0"/>
              <a:t>. [online] northwales. Available at: http://www.bing.com/cr?IG=630577808B5640E589BA818F5FFF100C&amp;CID=01FBA6EA25CE62C008D8AD66246163D5&amp;rd=1&amp;h=6tU0ktFAkoGbM_WhxSOLPgZgJSJJJuK0f5zKCxEHk70&amp;v=1&amp;r=http%3a%2f%2fwww.dailypost.co.uk%2fnews%2fnorth-wales-news%2fchris-coleman-backs-government-strategy-13317280&amp;p=DevEx,5065.1 [Accessed 4 Feb. 2018].</a:t>
            </a:r>
          </a:p>
          <a:p>
            <a:pPr marL="342900" indent="-342900">
              <a:buAutoNum type="arabicPlain" startAt="21"/>
            </a:pPr>
            <a:r>
              <a:rPr lang="cy-GB" b="1" dirty="0"/>
              <a:t> </a:t>
            </a:r>
            <a:r>
              <a:rPr lang="cy-GB" dirty="0"/>
              <a:t>Arts.wales. (2018). </a:t>
            </a:r>
            <a:r>
              <a:rPr lang="cy-GB" i="1" dirty="0"/>
              <a:t>Arts Council of Wales | Creative Learning through the Arts</a:t>
            </a:r>
            <a:r>
              <a:rPr lang="cy-GB" dirty="0"/>
              <a:t>. [online] Available at: http://www.arts.wales/arts-in-wales/creative-learning?diablo.lang=eng [Accessed 4 Feb. 2018].</a:t>
            </a:r>
          </a:p>
          <a:p>
            <a:pPr marL="342900" indent="-342900">
              <a:buAutoNum type="arabicPlain" startAt="21"/>
            </a:pPr>
            <a:r>
              <a:rPr lang="cy-GB" dirty="0"/>
              <a:t>The Future Generations Commissioner for Wales. (2018). </a:t>
            </a:r>
            <a:r>
              <a:rPr lang="cy-GB" i="1" dirty="0"/>
              <a:t>Get Involved</a:t>
            </a:r>
            <a:r>
              <a:rPr lang="cy-GB" dirty="0"/>
              <a:t>. [online] Available at: https://futuregenerations.wales/get-involved/ [Accessed 4 Feb. 2018].</a:t>
            </a:r>
          </a:p>
          <a:p>
            <a:pPr marL="342900" indent="-342900">
              <a:buFont typeface="Wingdings" pitchFamily="2" charset="2"/>
              <a:buAutoNum type="arabicPlain" startAt="25"/>
            </a:pPr>
            <a:r>
              <a:rPr lang="cy-GB" dirty="0"/>
              <a:t>The Future Generations Commissioner for Wales. (2018). </a:t>
            </a:r>
            <a:r>
              <a:rPr lang="cy-GB" i="1" dirty="0"/>
              <a:t>Future Generations Act – Future Generations Commissioner for Wales</a:t>
            </a:r>
            <a:r>
              <a:rPr lang="cy-GB" dirty="0"/>
              <a:t>. [online] Available at: https://futuregenerations.wales/about-us/future-generations-act [Accessed 4 Feb. 2018].</a:t>
            </a:r>
          </a:p>
          <a:p>
            <a:pPr marL="342900" indent="-342900">
              <a:buAutoNum type="arabicPlain" startAt="25"/>
            </a:pPr>
            <a:r>
              <a:rPr lang="cy-GB" dirty="0"/>
              <a:t>Cwmni Pendraw. (2018). </a:t>
            </a:r>
            <a:r>
              <a:rPr lang="cy-GB" i="1" dirty="0"/>
              <a:t>English</a:t>
            </a:r>
            <a:r>
              <a:rPr lang="cy-GB" dirty="0"/>
              <a:t>. [online] Available at: https://cwmnipendraw.com/english/ [Accessed 4 Feb. 2018].</a:t>
            </a:r>
          </a:p>
        </p:txBody>
      </p:sp>
    </p:spTree>
    <p:extLst>
      <p:ext uri="{BB962C8B-B14F-4D97-AF65-F5344CB8AC3E}">
        <p14:creationId xmlns:p14="http://schemas.microsoft.com/office/powerpoint/2010/main" val="781621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C03A96-EFCE-EC40-A72E-96479F541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701408"/>
            <a:ext cx="8229600" cy="49598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Welsh Government </a:t>
            </a:r>
            <a:r>
              <a:rPr lang="en-US" sz="2000" dirty="0" err="1"/>
              <a:t>www.gov.wales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en-US" sz="2000" dirty="0"/>
              <a:t>The Wales We Want </a:t>
            </a:r>
            <a:r>
              <a:rPr lang="en-US" sz="2000" dirty="0">
                <a:hlinkClick r:id="rId2"/>
              </a:rPr>
              <a:t>www.thewaleswewant.co.uk</a:t>
            </a:r>
            <a:r>
              <a:rPr lang="en-US" sz="2000" dirty="0"/>
              <a:t> </a:t>
            </a:r>
            <a:r>
              <a:rPr lang="en-US" sz="2000" dirty="0">
                <a:hlinkClick r:id="rId3" invalidUrl="https://www.thewaleswewant.co.uk/sites/default/files/The Wales We Want Report ENG.pdf"/>
              </a:rPr>
              <a:t>https://www.thewaleswewant.co.uk/sites/default/files/The%20Wales%20We%20Want%20Report%20ENG.pdf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Sustainable Development Charter </a:t>
            </a:r>
            <a:r>
              <a:rPr lang="en-US" sz="2000" dirty="0" err="1"/>
              <a:t>www.sd-charter.net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en-US" sz="2000" dirty="0"/>
              <a:t>National Assembly for Wales </a:t>
            </a:r>
            <a:r>
              <a:rPr lang="en-US" sz="2000" dirty="0">
                <a:hlinkClick r:id="rId4"/>
              </a:rPr>
              <a:t>www.assembly.wales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The Well-being of Future Generations Act 2015 </a:t>
            </a:r>
            <a:r>
              <a:rPr lang="en-US" sz="2000" dirty="0">
                <a:hlinkClick r:id="rId5"/>
              </a:rPr>
              <a:t>ttps://futuregenerations.wales/about-us/future-generations-act/</a:t>
            </a:r>
          </a:p>
          <a:p>
            <a:pPr marL="0" indent="0">
              <a:buNone/>
            </a:pPr>
            <a:r>
              <a:rPr lang="en-US" sz="2000" dirty="0">
                <a:hlinkClick r:id="rId5"/>
              </a:rPr>
              <a:t>https://futuregenerations.wales/wp-content/uploads/2017/01/150623-guide-to-the-fg-act-en.pdf</a:t>
            </a:r>
            <a:endParaRPr lang="en-US" sz="2000" dirty="0"/>
          </a:p>
          <a:p>
            <a:r>
              <a:rPr lang="cy-GB" sz="2000" dirty="0">
                <a:hlinkClick r:id="rId6"/>
              </a:rPr>
              <a:t>http://cadw.gov.wales/daysout/maps-and-itineraries/?lang=en</a:t>
            </a:r>
            <a:endParaRPr lang="cy-GB" sz="2000" dirty="0"/>
          </a:p>
          <a:p>
            <a:r>
              <a:rPr lang="cy-GB" sz="2000" dirty="0">
                <a:hlinkClick r:id="rId7"/>
              </a:rPr>
              <a:t>https://www.nationaltrust.org.uk/</a:t>
            </a:r>
            <a:endParaRPr lang="cy-GB" sz="2000" dirty="0"/>
          </a:p>
          <a:p>
            <a:r>
              <a:rPr lang="cy-GB" sz="2000" dirty="0">
                <a:hlinkClick r:id="rId8"/>
              </a:rPr>
              <a:t>https://museum.wales/</a:t>
            </a:r>
            <a:endParaRPr lang="cy-GB" sz="2000" dirty="0"/>
          </a:p>
          <a:p>
            <a:r>
              <a:rPr lang="en-US" sz="2000" dirty="0"/>
              <a:t>https://</a:t>
            </a:r>
            <a:r>
              <a:rPr lang="en-US" sz="2000" dirty="0" err="1"/>
              <a:t>www.youtube.com</a:t>
            </a:r>
            <a:r>
              <a:rPr lang="en-US" sz="2000" dirty="0"/>
              <a:t>/</a:t>
            </a:r>
            <a:r>
              <a:rPr lang="en-US" sz="2000" dirty="0" err="1"/>
              <a:t>watch?v</a:t>
            </a:r>
            <a:r>
              <a:rPr lang="en-US" sz="2000" dirty="0"/>
              <a:t>=x1acX9o7zZM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BC822B-295B-4D43-9FDD-E7C68DA2C1EE}"/>
              </a:ext>
            </a:extLst>
          </p:cNvPr>
          <p:cNvSpPr/>
          <p:nvPr/>
        </p:nvSpPr>
        <p:spPr>
          <a:xfrm>
            <a:off x="1981200" y="116633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sz="3200" dirty="0"/>
              <a:t>Wider information</a:t>
            </a:r>
          </a:p>
        </p:txBody>
      </p:sp>
    </p:spTree>
    <p:extLst>
      <p:ext uri="{BB962C8B-B14F-4D97-AF65-F5344CB8AC3E}">
        <p14:creationId xmlns:p14="http://schemas.microsoft.com/office/powerpoint/2010/main" val="16938996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203</Words>
  <Application>Microsoft Macintosh PowerPoint</Application>
  <PresentationFormat>Widescreen</PresentationFormat>
  <Paragraphs>35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Myriad Pro</vt:lpstr>
      <vt:lpstr>Wingdings</vt:lpstr>
      <vt:lpstr>20140311PresentationUWTSDTemplate</vt:lpstr>
      <vt:lpstr>A Wales of vibrant culture and thriving Welsh language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Wales of vibrant culture and thriving Welsh language</dc:title>
  <dc:creator>Gwenllian Beynon</dc:creator>
  <cp:lastModifiedBy>Gwenllian Beynon</cp:lastModifiedBy>
  <cp:revision>1</cp:revision>
  <dcterms:created xsi:type="dcterms:W3CDTF">2018-02-04T20:29:57Z</dcterms:created>
  <dcterms:modified xsi:type="dcterms:W3CDTF">2018-02-04T20:35:50Z</dcterms:modified>
</cp:coreProperties>
</file>