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Default Extension="bin" ContentType="application/vnd.openxmlformats-officedocument.oleObject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23"/>
  </p:notesMasterIdLst>
  <p:handoutMasterIdLst>
    <p:handoutMasterId r:id="rId24"/>
  </p:handoutMasterIdLst>
  <p:sldIdLst>
    <p:sldId id="256" r:id="rId2"/>
    <p:sldId id="266" r:id="rId3"/>
    <p:sldId id="290" r:id="rId4"/>
    <p:sldId id="291" r:id="rId5"/>
    <p:sldId id="270" r:id="rId6"/>
    <p:sldId id="271" r:id="rId7"/>
    <p:sldId id="272" r:id="rId8"/>
    <p:sldId id="305" r:id="rId9"/>
    <p:sldId id="287" r:id="rId10"/>
    <p:sldId id="288" r:id="rId11"/>
    <p:sldId id="285" r:id="rId12"/>
    <p:sldId id="294" r:id="rId13"/>
    <p:sldId id="295" r:id="rId14"/>
    <p:sldId id="296" r:id="rId15"/>
    <p:sldId id="297" r:id="rId16"/>
    <p:sldId id="298" r:id="rId17"/>
    <p:sldId id="299" r:id="rId18"/>
    <p:sldId id="300" r:id="rId19"/>
    <p:sldId id="301" r:id="rId20"/>
    <p:sldId id="302" r:id="rId21"/>
    <p:sldId id="283" r:id="rId22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20000"/>
      </a:spcBef>
      <a:spcAft>
        <a:spcPct val="0"/>
      </a:spcAft>
      <a:buChar char="•"/>
      <a:defRPr sz="2800" b="1" kern="1200">
        <a:solidFill>
          <a:schemeClr val="bg1"/>
        </a:solidFill>
        <a:latin typeface="Verdana" pitchFamily="34" charset="0"/>
        <a:ea typeface="+mn-ea"/>
        <a:cs typeface="+mn-cs"/>
      </a:defRPr>
    </a:lvl1pPr>
    <a:lvl2pPr marL="457200" algn="l" rtl="0" eaLnBrk="0" fontAlgn="base" hangingPunct="0">
      <a:spcBef>
        <a:spcPct val="20000"/>
      </a:spcBef>
      <a:spcAft>
        <a:spcPct val="0"/>
      </a:spcAft>
      <a:buChar char="•"/>
      <a:defRPr sz="2800" b="1" kern="1200">
        <a:solidFill>
          <a:schemeClr val="bg1"/>
        </a:solidFill>
        <a:latin typeface="Verdana" pitchFamily="34" charset="0"/>
        <a:ea typeface="+mn-ea"/>
        <a:cs typeface="+mn-cs"/>
      </a:defRPr>
    </a:lvl2pPr>
    <a:lvl3pPr marL="914400" algn="l" rtl="0" eaLnBrk="0" fontAlgn="base" hangingPunct="0">
      <a:spcBef>
        <a:spcPct val="20000"/>
      </a:spcBef>
      <a:spcAft>
        <a:spcPct val="0"/>
      </a:spcAft>
      <a:buChar char="•"/>
      <a:defRPr sz="2800" b="1" kern="1200">
        <a:solidFill>
          <a:schemeClr val="bg1"/>
        </a:solidFill>
        <a:latin typeface="Verdana" pitchFamily="34" charset="0"/>
        <a:ea typeface="+mn-ea"/>
        <a:cs typeface="+mn-cs"/>
      </a:defRPr>
    </a:lvl3pPr>
    <a:lvl4pPr marL="1371600" algn="l" rtl="0" eaLnBrk="0" fontAlgn="base" hangingPunct="0">
      <a:spcBef>
        <a:spcPct val="20000"/>
      </a:spcBef>
      <a:spcAft>
        <a:spcPct val="0"/>
      </a:spcAft>
      <a:buChar char="•"/>
      <a:defRPr sz="2800" b="1" kern="1200">
        <a:solidFill>
          <a:schemeClr val="bg1"/>
        </a:solidFill>
        <a:latin typeface="Verdana" pitchFamily="34" charset="0"/>
        <a:ea typeface="+mn-ea"/>
        <a:cs typeface="+mn-cs"/>
      </a:defRPr>
    </a:lvl4pPr>
    <a:lvl5pPr marL="1828800" algn="l" rtl="0" eaLnBrk="0" fontAlgn="base" hangingPunct="0">
      <a:spcBef>
        <a:spcPct val="20000"/>
      </a:spcBef>
      <a:spcAft>
        <a:spcPct val="0"/>
      </a:spcAft>
      <a:buChar char="•"/>
      <a:defRPr sz="2800" b="1" kern="1200">
        <a:solidFill>
          <a:schemeClr val="bg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sz="2800" b="1" kern="1200">
        <a:solidFill>
          <a:schemeClr val="bg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sz="2800" b="1" kern="1200">
        <a:solidFill>
          <a:schemeClr val="bg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sz="2800" b="1" kern="1200">
        <a:solidFill>
          <a:schemeClr val="bg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sz="2800" b="1" kern="1200">
        <a:solidFill>
          <a:schemeClr val="bg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600"/>
    <a:srgbClr val="6699FF"/>
    <a:srgbClr val="FFFF00"/>
    <a:srgbClr val="DDDDDD"/>
    <a:srgbClr val="4D4D4D"/>
    <a:srgbClr val="006699"/>
    <a:srgbClr val="000099"/>
    <a:srgbClr val="99CC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45" autoAdjust="0"/>
    <p:restoredTop sz="94613" autoAdjust="0"/>
  </p:normalViewPr>
  <p:slideViewPr>
    <p:cSldViewPr>
      <p:cViewPr varScale="1">
        <p:scale>
          <a:sx n="67" d="100"/>
          <a:sy n="67" d="100"/>
        </p:scale>
        <p:origin x="-42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  <p:sld r:id="rId3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_rels/viewProps.xml.rels><?xml version="1.0" encoding="UTF-8" standalone="yes"?>
<Relationships xmlns="http://schemas.openxmlformats.org/package/2006/relationships"><Relationship Id="rId3" Type="http://schemas.openxmlformats.org/officeDocument/2006/relationships/slide" Target="slides/slide13.xml"/><Relationship Id="rId2" Type="http://schemas.openxmlformats.org/officeDocument/2006/relationships/slide" Target="slides/slide4.xml"/><Relationship Id="rId1" Type="http://schemas.openxmlformats.org/officeDocument/2006/relationships/slide" Target="slides/slide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image" Target="../media/image12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 b="0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endParaRPr lang="en-GB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 b="0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endParaRPr lang="en-GB"/>
          </a:p>
        </p:txBody>
      </p:sp>
      <p:sp>
        <p:nvSpPr>
          <p:cNvPr id="2355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 b="0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endParaRPr lang="en-GB"/>
          </a:p>
        </p:txBody>
      </p:sp>
      <p:sp>
        <p:nvSpPr>
          <p:cNvPr id="2355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 b="0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fld id="{4E841058-9E3C-444C-8056-DBD71FE2CB4E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 b="0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endParaRPr lang="nl-BE"/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 b="0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endParaRPr lang="nl-BE"/>
          </a:p>
        </p:txBody>
      </p:sp>
      <p:sp>
        <p:nvSpPr>
          <p:cNvPr id="39940" name="Rectangle 4"/>
          <p:cNvSpPr>
            <a:spLocks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994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nl-BE" smtClean="0"/>
              <a:t>Click to edit Master text styles</a:t>
            </a:r>
          </a:p>
          <a:p>
            <a:pPr lvl="1"/>
            <a:r>
              <a:rPr lang="nl-BE" smtClean="0"/>
              <a:t>Second level</a:t>
            </a:r>
          </a:p>
          <a:p>
            <a:pPr lvl="2"/>
            <a:r>
              <a:rPr lang="nl-BE" smtClean="0"/>
              <a:t>Third level</a:t>
            </a:r>
          </a:p>
          <a:p>
            <a:pPr lvl="3"/>
            <a:r>
              <a:rPr lang="nl-BE" smtClean="0"/>
              <a:t>Fourth level</a:t>
            </a:r>
          </a:p>
          <a:p>
            <a:pPr lvl="4"/>
            <a:r>
              <a:rPr lang="nl-BE" smtClean="0"/>
              <a:t>Fifth level</a:t>
            </a:r>
          </a:p>
        </p:txBody>
      </p:sp>
      <p:sp>
        <p:nvSpPr>
          <p:cNvPr id="3994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 b="0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endParaRPr lang="nl-BE"/>
          </a:p>
        </p:txBody>
      </p:sp>
      <p:sp>
        <p:nvSpPr>
          <p:cNvPr id="3994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 b="0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fld id="{61C41ED8-BA47-4796-BB06-A03D294F9ABD}" type="slidenum">
              <a:rPr lang="nl-BE"/>
              <a:pPr/>
              <a:t>‹#›</a:t>
            </a:fld>
            <a:endParaRPr lang="nl-B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1DD4DB4-2054-4E0C-9F11-FDB9E48179D3}" type="slidenum">
              <a:rPr lang="nl-BE"/>
              <a:pPr/>
              <a:t>14</a:t>
            </a:fld>
            <a:endParaRPr lang="nl-BE"/>
          </a:p>
        </p:txBody>
      </p:sp>
      <p:sp>
        <p:nvSpPr>
          <p:cNvPr id="79874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nl-BE"/>
              <a:t>FUTURA House: demonstration project from EMPA: Passivhouse </a:t>
            </a:r>
            <a:r>
              <a:rPr lang="nl-BE">
                <a:sym typeface="Wingdings" pitchFamily="2" charset="2"/>
              </a:rPr>
              <a:t> used because all necessary input data was available.</a:t>
            </a:r>
          </a:p>
          <a:p>
            <a:endParaRPr lang="nl-BE">
              <a:sym typeface="Wingdings" pitchFamily="2" charset="2"/>
            </a:endParaRPr>
          </a:p>
          <a:p>
            <a:r>
              <a:rPr lang="nl-BE">
                <a:sym typeface="Wingdings" pitchFamily="2" charset="2"/>
              </a:rPr>
              <a:t>3rd phase: apply some of the recommendations in the CoP to ‘redisign’ the building (e.g making it a passivhouse, ensuring accessibility, etc.)  investigate if the results improve</a:t>
            </a:r>
            <a:endParaRPr lang="nl-BE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E0CF094-98F9-46F2-8AFD-D6F2202C3183}" type="slidenum">
              <a:rPr lang="nl-BE"/>
              <a:pPr/>
              <a:t>15</a:t>
            </a:fld>
            <a:endParaRPr lang="nl-BE"/>
          </a:p>
        </p:txBody>
      </p:sp>
      <p:sp>
        <p:nvSpPr>
          <p:cNvPr id="81922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nl-BE"/>
              <a:t>CUBE:</a:t>
            </a:r>
          </a:p>
          <a:p>
            <a:pPr>
              <a:buFontTx/>
              <a:buChar char="•"/>
            </a:pPr>
            <a:r>
              <a:rPr lang="nl-BE"/>
              <a:t>1 material (reinforced concrete)</a:t>
            </a:r>
          </a:p>
          <a:p>
            <a:pPr>
              <a:buFontTx/>
              <a:buChar char="•"/>
            </a:pPr>
            <a:r>
              <a:rPr lang="nl-BE"/>
              <a:t>No windows/doors, no interior walls/doors</a:t>
            </a:r>
          </a:p>
          <a:p>
            <a:pPr>
              <a:buFontTx/>
              <a:buChar char="•"/>
            </a:pPr>
            <a:r>
              <a:rPr lang="nl-BE"/>
              <a:t>Thickness of walls, floor and ceiling: 0,20 m</a:t>
            </a:r>
          </a:p>
          <a:p>
            <a:pPr>
              <a:buFontTx/>
              <a:buChar char="•"/>
            </a:pPr>
            <a:r>
              <a:rPr lang="nl-BE"/>
              <a:t>Fixed energy demand: heating only (electric heating)</a:t>
            </a:r>
          </a:p>
          <a:p>
            <a:endParaRPr lang="nl-BE"/>
          </a:p>
          <a:p>
            <a:r>
              <a:rPr lang="nl-BE"/>
              <a:t>Assumptions:</a:t>
            </a:r>
          </a:p>
          <a:p>
            <a:pPr>
              <a:buFontTx/>
              <a:buChar char="•"/>
            </a:pPr>
            <a:r>
              <a:rPr lang="nl-BE"/>
              <a:t>volume: some tools use indoor dimensions, some tools use exterior dimensions </a:t>
            </a:r>
            <a:r>
              <a:rPr lang="nl-BE">
                <a:sym typeface="Wingdings" pitchFamily="2" charset="2"/>
              </a:rPr>
              <a:t> corners are treated differently  volume considered for calculations differs!</a:t>
            </a:r>
          </a:p>
          <a:p>
            <a:pPr>
              <a:buFontTx/>
              <a:buChar char="•"/>
            </a:pPr>
            <a:r>
              <a:rPr lang="nl-BE"/>
              <a:t>Electricity type: ‘European mix’ was proposed (nuclear, fossil fuel, gas, …) but some tools have pre-set values</a:t>
            </a:r>
          </a:p>
          <a:p>
            <a:pPr>
              <a:buFontTx/>
              <a:buChar char="•"/>
            </a:pPr>
            <a:r>
              <a:rPr lang="nl-BE"/>
              <a:t>Armature: proposed 3 volume % of steel BUT most tools didn’t allow modification of pre-defined concrete types</a:t>
            </a:r>
          </a:p>
          <a:p>
            <a:endParaRPr lang="nl-BE"/>
          </a:p>
          <a:p>
            <a:r>
              <a:rPr lang="nl-BE"/>
              <a:t>LCI Data:</a:t>
            </a:r>
          </a:p>
          <a:p>
            <a:pPr>
              <a:buFontTx/>
              <a:buChar char="•"/>
            </a:pPr>
            <a:r>
              <a:rPr lang="nl-BE"/>
              <a:t>Some tools use a database of LCI data, sometimes it is possible to add new materials, sometimes it is possible to change the default data, …</a:t>
            </a:r>
          </a:p>
          <a:p>
            <a:endParaRPr lang="nl-BE"/>
          </a:p>
          <a:p>
            <a:r>
              <a:rPr lang="nl-BE"/>
              <a:t>Indicators:</a:t>
            </a:r>
          </a:p>
          <a:p>
            <a:pPr>
              <a:buFontTx/>
              <a:buChar char="•"/>
            </a:pPr>
            <a:r>
              <a:rPr lang="nl-BE"/>
              <a:t>Calculation results are aggregated into a limited set of indicators: different for all tools </a:t>
            </a:r>
            <a:r>
              <a:rPr lang="nl-BE">
                <a:sym typeface="Wingdings" pitchFamily="2" charset="2"/>
              </a:rPr>
              <a:t> need to find ‘similar’ indicators to compare results</a:t>
            </a:r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0BC1654-523F-4F20-8D52-E92151EE5376}" type="slidenum">
              <a:rPr lang="nl-BE"/>
              <a:pPr/>
              <a:t>16</a:t>
            </a:fld>
            <a:endParaRPr lang="nl-BE"/>
          </a:p>
        </p:txBody>
      </p:sp>
      <p:sp>
        <p:nvSpPr>
          <p:cNvPr id="83970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nl-BE"/>
              <a:t>FUTURA House</a:t>
            </a:r>
          </a:p>
          <a:p>
            <a:pPr>
              <a:spcBef>
                <a:spcPct val="0"/>
              </a:spcBef>
            </a:pPr>
            <a:endParaRPr lang="nl-BE" sz="900"/>
          </a:p>
          <a:p>
            <a:pPr>
              <a:buFontTx/>
              <a:buChar char="•"/>
            </a:pPr>
            <a:r>
              <a:rPr lang="nl-BE"/>
              <a:t>For first series of assessment, the house will not be considered as passivhouse.</a:t>
            </a:r>
          </a:p>
          <a:p>
            <a:pPr>
              <a:buFontTx/>
              <a:buChar char="•"/>
            </a:pPr>
            <a:r>
              <a:rPr lang="nl-BE"/>
              <a:t>3 structure types will be investigated: wooden structure, brick structure, concrete structure</a:t>
            </a:r>
          </a:p>
          <a:p>
            <a:pPr>
              <a:buFontTx/>
              <a:buChar char="•"/>
            </a:pPr>
            <a:r>
              <a:rPr lang="nl-BE"/>
              <a:t>Basic input data delivered by EMPA – some simplifications were made to facilitate the calculations</a:t>
            </a:r>
          </a:p>
          <a:p>
            <a:pPr>
              <a:buFontTx/>
              <a:buChar char="•"/>
            </a:pPr>
            <a:r>
              <a:rPr lang="nl-BE"/>
              <a:t>Specific details were agreed amongst WP2 partners (e.g. service life of the building &amp; components, wall and floor finishings, …)</a:t>
            </a:r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5400" y="1524000"/>
            <a:ext cx="3810000" cy="5334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57800" y="1524000"/>
            <a:ext cx="3810000" cy="5334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24700" y="152400"/>
            <a:ext cx="1943100" cy="67056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400" y="152400"/>
            <a:ext cx="5676900" cy="67056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vmlDrawing" Target="../drawings/vmlDrawing1.vml"/><Relationship Id="rId18" Type="http://schemas.openxmlformats.org/officeDocument/2006/relationships/image" Target="../media/image6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17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jpeg"/><Relationship Id="rId10" Type="http://schemas.openxmlformats.org/officeDocument/2006/relationships/slideLayout" Target="../slideLayouts/slideLayout10.xml"/><Relationship Id="rId19" Type="http://schemas.openxmlformats.org/officeDocument/2006/relationships/oleObject" Target="../embeddings/oleObject1.bin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7" name="Rectangle 13"/>
          <p:cNvSpPr>
            <a:spLocks noChangeArrowheads="1"/>
          </p:cNvSpPr>
          <p:nvPr/>
        </p:nvSpPr>
        <p:spPr bwMode="auto">
          <a:xfrm>
            <a:off x="0" y="0"/>
            <a:ext cx="1219200" cy="6858000"/>
          </a:xfrm>
          <a:prstGeom prst="rect">
            <a:avLst/>
          </a:prstGeom>
          <a:solidFill>
            <a:srgbClr val="0066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pic>
        <p:nvPicPr>
          <p:cNvPr id="1032" name="Picture 8" descr="windmolens"/>
          <p:cNvPicPr>
            <a:picLocks noChangeAspect="1" noChangeArrowheads="1"/>
          </p:cNvPicPr>
          <p:nvPr/>
        </p:nvPicPr>
        <p:blipFill>
          <a:blip r:embed="rId14">
            <a:lum bright="-40000"/>
          </a:blip>
          <a:srcRect/>
          <a:stretch>
            <a:fillRect/>
          </a:stretch>
        </p:blipFill>
        <p:spPr bwMode="auto">
          <a:xfrm>
            <a:off x="5029200" y="0"/>
            <a:ext cx="4114800" cy="3529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Picture 9" descr="opdebouw"/>
          <p:cNvPicPr>
            <a:picLocks noChangeAspect="1" noChangeArrowheads="1"/>
          </p:cNvPicPr>
          <p:nvPr/>
        </p:nvPicPr>
        <p:blipFill>
          <a:blip r:embed="rId15">
            <a:lum bright="-40000"/>
          </a:blip>
          <a:srcRect/>
          <a:stretch>
            <a:fillRect/>
          </a:stretch>
        </p:blipFill>
        <p:spPr bwMode="auto">
          <a:xfrm>
            <a:off x="1219200" y="0"/>
            <a:ext cx="3810000" cy="3675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" name="Picture 10" descr="bouwen1_gr"/>
          <p:cNvPicPr>
            <a:picLocks noChangeAspect="1" noChangeArrowheads="1"/>
          </p:cNvPicPr>
          <p:nvPr/>
        </p:nvPicPr>
        <p:blipFill>
          <a:blip r:embed="rId16">
            <a:lum bright="-40000"/>
          </a:blip>
          <a:srcRect/>
          <a:stretch>
            <a:fillRect/>
          </a:stretch>
        </p:blipFill>
        <p:spPr bwMode="auto">
          <a:xfrm>
            <a:off x="1219200" y="3517900"/>
            <a:ext cx="3810000" cy="334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5" name="Picture 11" descr="zonnepaneel2"/>
          <p:cNvPicPr>
            <a:picLocks noChangeAspect="1" noChangeArrowheads="1"/>
          </p:cNvPicPr>
          <p:nvPr/>
        </p:nvPicPr>
        <p:blipFill>
          <a:blip r:embed="rId17">
            <a:lum bright="-40000"/>
          </a:blip>
          <a:srcRect/>
          <a:stretch>
            <a:fillRect/>
          </a:stretch>
        </p:blipFill>
        <p:spPr bwMode="auto">
          <a:xfrm>
            <a:off x="5029200" y="3429000"/>
            <a:ext cx="41148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36" name="Text Box 12"/>
          <p:cNvSpPr txBox="1">
            <a:spLocks noChangeArrowheads="1"/>
          </p:cNvSpPr>
          <p:nvPr/>
        </p:nvSpPr>
        <p:spPr bwMode="auto">
          <a:xfrm rot="-5400000">
            <a:off x="-2593182" y="2815432"/>
            <a:ext cx="6405563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buFontTx/>
              <a:buNone/>
            </a:pPr>
            <a:r>
              <a:rPr lang="en-GB" sz="4400"/>
              <a:t>PRESCO</a:t>
            </a:r>
            <a:endParaRPr lang="en-GB" sz="2400" b="0">
              <a:solidFill>
                <a:schemeClr val="tx1"/>
              </a:solidFill>
              <a:latin typeface="Times New Roman" pitchFamily="18" charset="0"/>
            </a:endParaRPr>
          </a:p>
        </p:txBody>
      </p:sp>
      <p:pic>
        <p:nvPicPr>
          <p:cNvPr id="1040" name="Picture 16" descr="Logo PRESCO"/>
          <p:cNvPicPr>
            <a:picLocks noChangeAspect="1" noChangeArrowheads="1"/>
          </p:cNvPicPr>
          <p:nvPr/>
        </p:nvPicPr>
        <p:blipFill>
          <a:blip r:embed="rId18"/>
          <a:srcRect/>
          <a:stretch>
            <a:fillRect/>
          </a:stretch>
        </p:blipFill>
        <p:spPr bwMode="auto">
          <a:xfrm>
            <a:off x="228600" y="6019800"/>
            <a:ext cx="762000" cy="647700"/>
          </a:xfrm>
          <a:prstGeom prst="rect">
            <a:avLst/>
          </a:prstGeom>
          <a:noFill/>
        </p:spPr>
      </p:pic>
      <p:sp>
        <p:nvSpPr>
          <p:cNvPr id="1041" name="Rectangle 1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295400" y="1524000"/>
            <a:ext cx="7772400" cy="533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nl-BE" smtClean="0"/>
              <a:t>Click to edit Master text styles</a:t>
            </a:r>
          </a:p>
          <a:p>
            <a:pPr lvl="1"/>
            <a:r>
              <a:rPr lang="nl-BE" smtClean="0"/>
              <a:t>Second level</a:t>
            </a:r>
          </a:p>
          <a:p>
            <a:pPr lvl="2"/>
            <a:r>
              <a:rPr lang="nl-BE" smtClean="0"/>
              <a:t>Third level</a:t>
            </a:r>
          </a:p>
          <a:p>
            <a:pPr lvl="3"/>
            <a:r>
              <a:rPr lang="nl-BE" smtClean="0"/>
              <a:t>Fourth level</a:t>
            </a:r>
          </a:p>
          <a:p>
            <a:pPr lvl="4"/>
            <a:r>
              <a:rPr lang="nl-BE" smtClean="0"/>
              <a:t>Fifth level</a:t>
            </a:r>
          </a:p>
        </p:txBody>
      </p:sp>
      <p:graphicFrame>
        <p:nvGraphicFramePr>
          <p:cNvPr id="1043" name="Object 19"/>
          <p:cNvGraphicFramePr>
            <a:graphicFrameLocks noChangeAspect="1"/>
          </p:cNvGraphicFramePr>
          <p:nvPr/>
        </p:nvGraphicFramePr>
        <p:xfrm>
          <a:off x="228600" y="228600"/>
          <a:ext cx="800100" cy="836613"/>
        </p:xfrm>
        <a:graphic>
          <a:graphicData uri="http://schemas.openxmlformats.org/presentationml/2006/ole">
            <p:oleObj spid="_x0000_s1043" name="Picture" r:id="rId19" imgW="799920" imgH="836280" progId="StaticMetafile">
              <p:embed/>
            </p:oleObj>
          </a:graphicData>
        </a:graphic>
      </p:graphicFrame>
      <p:sp>
        <p:nvSpPr>
          <p:cNvPr id="1044" name="Rectangle 20"/>
          <p:cNvSpPr>
            <a:spLocks noGrp="1" noChangeArrowheads="1"/>
          </p:cNvSpPr>
          <p:nvPr>
            <p:ph type="title"/>
          </p:nvPr>
        </p:nvSpPr>
        <p:spPr bwMode="auto">
          <a:xfrm>
            <a:off x="1295400" y="1524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nl-BE" smtClean="0"/>
              <a:t>Click to edit Master title style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b="1">
          <a:solidFill>
            <a:srgbClr val="6699FF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 b="1">
          <a:solidFill>
            <a:srgbClr val="6699FF"/>
          </a:solidFill>
          <a:latin typeface="Verdan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 b="1">
          <a:solidFill>
            <a:srgbClr val="6699FF"/>
          </a:solidFill>
          <a:latin typeface="Verdan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 b="1">
          <a:solidFill>
            <a:srgbClr val="6699FF"/>
          </a:solidFill>
          <a:latin typeface="Verdan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 b="1">
          <a:solidFill>
            <a:srgbClr val="6699FF"/>
          </a:solidFill>
          <a:latin typeface="Verdana" pitchFamily="34" charset="0"/>
        </a:defRPr>
      </a:lvl5pPr>
      <a:lvl6pPr marL="457200" algn="l" rtl="0" eaLnBrk="0" fontAlgn="base" hangingPunct="0">
        <a:spcBef>
          <a:spcPct val="0"/>
        </a:spcBef>
        <a:spcAft>
          <a:spcPct val="0"/>
        </a:spcAft>
        <a:defRPr sz="4000" b="1">
          <a:solidFill>
            <a:srgbClr val="6699FF"/>
          </a:solidFill>
          <a:latin typeface="Verdana" pitchFamily="34" charset="0"/>
        </a:defRPr>
      </a:lvl6pPr>
      <a:lvl7pPr marL="914400" algn="l" rtl="0" eaLnBrk="0" fontAlgn="base" hangingPunct="0">
        <a:spcBef>
          <a:spcPct val="0"/>
        </a:spcBef>
        <a:spcAft>
          <a:spcPct val="0"/>
        </a:spcAft>
        <a:defRPr sz="4000" b="1">
          <a:solidFill>
            <a:srgbClr val="6699FF"/>
          </a:solidFill>
          <a:latin typeface="Verdana" pitchFamily="34" charset="0"/>
        </a:defRPr>
      </a:lvl7pPr>
      <a:lvl8pPr marL="1371600" algn="l" rtl="0" eaLnBrk="0" fontAlgn="base" hangingPunct="0">
        <a:spcBef>
          <a:spcPct val="0"/>
        </a:spcBef>
        <a:spcAft>
          <a:spcPct val="0"/>
        </a:spcAft>
        <a:defRPr sz="4000" b="1">
          <a:solidFill>
            <a:srgbClr val="6699FF"/>
          </a:solidFill>
          <a:latin typeface="Verdana" pitchFamily="34" charset="0"/>
        </a:defRPr>
      </a:lvl8pPr>
      <a:lvl9pPr marL="1828800" algn="l" rtl="0" eaLnBrk="0" fontAlgn="base" hangingPunct="0">
        <a:spcBef>
          <a:spcPct val="0"/>
        </a:spcBef>
        <a:spcAft>
          <a:spcPct val="0"/>
        </a:spcAft>
        <a:defRPr sz="4000" b="1">
          <a:solidFill>
            <a:srgbClr val="6699FF"/>
          </a:solidFill>
          <a:latin typeface="Verdan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2800" b="1">
          <a:solidFill>
            <a:schemeClr val="bg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Ø"/>
        <a:defRPr sz="2400" b="1">
          <a:solidFill>
            <a:schemeClr val="bg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200" b="1">
          <a:solidFill>
            <a:schemeClr val="bg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b="1">
          <a:solidFill>
            <a:schemeClr val="bg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b="1">
          <a:solidFill>
            <a:schemeClr val="bg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b="1">
          <a:solidFill>
            <a:schemeClr val="bg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b="1">
          <a:solidFill>
            <a:schemeClr val="bg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b="1">
          <a:solidFill>
            <a:schemeClr val="bg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b="1">
          <a:solidFill>
            <a:schemeClr val="bg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oleObject" Target="../embeddings/oleObject4.bin"/><Relationship Id="rId4" Type="http://schemas.openxmlformats.org/officeDocument/2006/relationships/oleObject" Target="../embeddings/oleObject3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tn-presco.ne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Text Box 7"/>
          <p:cNvSpPr txBox="1">
            <a:spLocks noChangeArrowheads="1"/>
          </p:cNvSpPr>
          <p:nvPr/>
        </p:nvSpPr>
        <p:spPr bwMode="auto">
          <a:xfrm>
            <a:off x="1066800" y="685800"/>
            <a:ext cx="79248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buFontTx/>
              <a:buNone/>
            </a:pPr>
            <a:r>
              <a:rPr lang="en-GB" sz="4000">
                <a:solidFill>
                  <a:srgbClr val="6699FF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Practical Recommendations for Sustainable Construction</a:t>
            </a:r>
            <a:endParaRPr lang="en-GB" sz="6000">
              <a:solidFill>
                <a:srgbClr val="6699FF"/>
              </a:solidFill>
            </a:endParaRPr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1371600" y="5337175"/>
            <a:ext cx="7772400" cy="1289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  <a:spcBef>
                <a:spcPct val="50000"/>
              </a:spcBef>
              <a:buFontTx/>
              <a:buNone/>
            </a:pPr>
            <a:r>
              <a:rPr lang="nl-BE" sz="2000"/>
              <a:t>Katrien Putzeys</a:t>
            </a:r>
            <a:endParaRPr lang="en-GB" sz="2000"/>
          </a:p>
          <a:p>
            <a:pPr algn="ctr">
              <a:lnSpc>
                <a:spcPct val="80000"/>
              </a:lnSpc>
              <a:spcBef>
                <a:spcPct val="50000"/>
              </a:spcBef>
              <a:buFontTx/>
              <a:buNone/>
            </a:pPr>
            <a:r>
              <a:rPr lang="nl-BE" sz="2000"/>
              <a:t>presco@bbri.be</a:t>
            </a:r>
          </a:p>
          <a:p>
            <a:pPr algn="ctr">
              <a:lnSpc>
                <a:spcPct val="80000"/>
              </a:lnSpc>
              <a:spcBef>
                <a:spcPct val="50000"/>
              </a:spcBef>
              <a:buFontTx/>
              <a:buNone/>
            </a:pPr>
            <a:endParaRPr lang="en-GB" sz="1200"/>
          </a:p>
          <a:p>
            <a:pPr algn="ctr">
              <a:lnSpc>
                <a:spcPct val="80000"/>
              </a:lnSpc>
              <a:spcBef>
                <a:spcPct val="50000"/>
              </a:spcBef>
              <a:buFontTx/>
              <a:buNone/>
            </a:pPr>
            <a:r>
              <a:rPr lang="en-GB" sz="1600" b="0"/>
              <a:t>Proposal N°. EVK4-1999-00080/ Contract N° EVK4-CT-1999-20003</a:t>
            </a:r>
            <a:endParaRPr lang="nl-BE" sz="1600" b="0"/>
          </a:p>
        </p:txBody>
      </p:sp>
      <p:sp>
        <p:nvSpPr>
          <p:cNvPr id="2057" name="Text Box 9"/>
          <p:cNvSpPr txBox="1">
            <a:spLocks noChangeArrowheads="1"/>
          </p:cNvSpPr>
          <p:nvPr/>
        </p:nvSpPr>
        <p:spPr bwMode="auto">
          <a:xfrm>
            <a:off x="2743200" y="3276600"/>
            <a:ext cx="45720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64758" dir="20921404" algn="ctr" rotWithShape="0">
              <a:srgbClr val="99CCFF"/>
            </a:outerShdw>
          </a:effec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buFontTx/>
              <a:buNone/>
            </a:pPr>
            <a:r>
              <a:rPr lang="en-GB" sz="6600">
                <a:solidFill>
                  <a:srgbClr val="6699FF"/>
                </a:solidFill>
              </a:rPr>
              <a:t>PRESCO</a:t>
            </a:r>
            <a:endParaRPr lang="en-GB" sz="6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1" name="Picture 3" descr="banne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71600" y="1562100"/>
            <a:ext cx="7696200" cy="1333500"/>
          </a:xfrm>
          <a:prstGeom prst="rect">
            <a:avLst/>
          </a:prstGeom>
          <a:noFill/>
        </p:spPr>
      </p:pic>
      <p:grpSp>
        <p:nvGrpSpPr>
          <p:cNvPr id="27664" name="Group 16"/>
          <p:cNvGrpSpPr>
            <a:grpSpLocks/>
          </p:cNvGrpSpPr>
          <p:nvPr/>
        </p:nvGrpSpPr>
        <p:grpSpPr bwMode="auto">
          <a:xfrm>
            <a:off x="1371600" y="76200"/>
            <a:ext cx="7772400" cy="1311275"/>
            <a:chOff x="864" y="48"/>
            <a:chExt cx="4896" cy="826"/>
          </a:xfrm>
        </p:grpSpPr>
        <p:pic>
          <p:nvPicPr>
            <p:cNvPr id="27655" name="Picture 7" descr="fp5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864" y="96"/>
              <a:ext cx="768" cy="768"/>
            </a:xfrm>
            <a:prstGeom prst="rect">
              <a:avLst/>
            </a:prstGeom>
            <a:noFill/>
          </p:spPr>
        </p:pic>
        <p:grpSp>
          <p:nvGrpSpPr>
            <p:cNvPr id="27659" name="Group 11"/>
            <p:cNvGrpSpPr>
              <a:grpSpLocks/>
            </p:cNvGrpSpPr>
            <p:nvPr/>
          </p:nvGrpSpPr>
          <p:grpSpPr bwMode="auto">
            <a:xfrm>
              <a:off x="1680" y="48"/>
              <a:ext cx="4080" cy="826"/>
              <a:chOff x="0" y="0"/>
              <a:chExt cx="5760" cy="826"/>
            </a:xfrm>
          </p:grpSpPr>
          <p:sp>
            <p:nvSpPr>
              <p:cNvPr id="27657" name="Rectangle 9"/>
              <p:cNvSpPr>
                <a:spLocks noChangeArrowheads="1"/>
              </p:cNvSpPr>
              <p:nvPr/>
            </p:nvSpPr>
            <p:spPr bwMode="auto">
              <a:xfrm>
                <a:off x="0" y="0"/>
                <a:ext cx="0" cy="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endParaRPr lang="en-GB"/>
              </a:p>
            </p:txBody>
          </p:sp>
          <p:sp>
            <p:nvSpPr>
              <p:cNvPr id="27658" name="Rectangle 10"/>
              <p:cNvSpPr>
                <a:spLocks noChangeArrowheads="1"/>
              </p:cNvSpPr>
              <p:nvPr/>
            </p:nvSpPr>
            <p:spPr bwMode="auto">
              <a:xfrm>
                <a:off x="0" y="0"/>
                <a:ext cx="5760" cy="82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>
                  <a:spcBef>
                    <a:spcPct val="0"/>
                  </a:spcBef>
                  <a:buFontTx/>
                  <a:buNone/>
                </a:pPr>
                <a:r>
                  <a:rPr lang="en-GB" sz="2000">
                    <a:solidFill>
                      <a:srgbClr val="6699FF"/>
                    </a:solidFill>
                  </a:rPr>
                  <a:t>FIFTH FRAMEWORK PROGRAMME OF THE EUROPEAN COMMUNITY FOR RESEARCH, TECHNOLOGICAL DEVELOPMENT AND DEMONSTRATION (1998 - 2002)</a:t>
                </a:r>
              </a:p>
            </p:txBody>
          </p:sp>
        </p:grpSp>
      </p:grpSp>
      <p:sp>
        <p:nvSpPr>
          <p:cNvPr id="27663" name="Rectangle 15"/>
          <p:cNvSpPr>
            <a:spLocks noGrp="1" noChangeArrowheads="1"/>
          </p:cNvSpPr>
          <p:nvPr>
            <p:ph type="body" idx="1"/>
          </p:nvPr>
        </p:nvSpPr>
        <p:spPr>
          <a:xfrm>
            <a:off x="1295400" y="3276600"/>
            <a:ext cx="7772400" cy="3200400"/>
          </a:xfrm>
          <a:noFill/>
          <a:ln/>
        </p:spPr>
        <p:txBody>
          <a:bodyPr/>
          <a:lstStyle/>
          <a:p>
            <a:r>
              <a:rPr lang="en-GB"/>
              <a:t>Key Action 4.3. City of Tomorrow</a:t>
            </a:r>
          </a:p>
          <a:p>
            <a:pPr lvl="1"/>
            <a:r>
              <a:rPr lang="en-GB" sz="2000" b="0" i="1"/>
              <a:t>Development and demonstration of technologies for safe, economic, clean, effective and sustainable preservation, recovery, renovation, construction, dismantling and demolition of the built environment, in particular for large groups of buildings</a:t>
            </a:r>
            <a:endParaRPr lang="nl-BE" sz="2000" b="0" i="1"/>
          </a:p>
          <a:p>
            <a:pPr lvl="1">
              <a:buFont typeface="Wingdings" pitchFamily="2" charset="2"/>
              <a:buNone/>
            </a:pPr>
            <a:endParaRPr lang="en-GB" sz="900" b="0" i="1"/>
          </a:p>
          <a:p>
            <a:pPr marL="1355725" lvl="2" indent="-441325">
              <a:buFont typeface="Wingdings" pitchFamily="2" charset="2"/>
              <a:buChar char="à"/>
            </a:pPr>
            <a:r>
              <a:rPr lang="en-GB"/>
              <a:t>RTD Priority 4.3.1. </a:t>
            </a:r>
            <a:r>
              <a:rPr lang="nl-BE"/>
              <a:t>“</a:t>
            </a:r>
            <a:r>
              <a:rPr lang="en-GB"/>
              <a:t>Revitalisation of city centres and neighbourhoods</a:t>
            </a:r>
            <a:r>
              <a:rPr lang="nl-BE"/>
              <a:t>”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76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76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76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76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276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276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76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76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63" grpId="0" build="p" bldLvl="2" autoUpdateAnimBg="0" advAuto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682" name="Group 2"/>
          <p:cNvGrpSpPr>
            <a:grpSpLocks/>
          </p:cNvGrpSpPr>
          <p:nvPr/>
        </p:nvGrpSpPr>
        <p:grpSpPr bwMode="auto">
          <a:xfrm>
            <a:off x="1219200" y="1524000"/>
            <a:ext cx="4229100" cy="5072063"/>
            <a:chOff x="792" y="748"/>
            <a:chExt cx="2642" cy="3243"/>
          </a:xfrm>
        </p:grpSpPr>
        <p:sp>
          <p:nvSpPr>
            <p:cNvPr id="71683" name="Freeform 3"/>
            <p:cNvSpPr>
              <a:spLocks/>
            </p:cNvSpPr>
            <p:nvPr/>
          </p:nvSpPr>
          <p:spPr bwMode="auto">
            <a:xfrm>
              <a:off x="2413" y="2954"/>
              <a:ext cx="199" cy="115"/>
            </a:xfrm>
            <a:custGeom>
              <a:avLst/>
              <a:gdLst/>
              <a:ahLst/>
              <a:cxnLst>
                <a:cxn ang="0">
                  <a:pos x="17" y="63"/>
                </a:cxn>
                <a:cxn ang="0">
                  <a:pos x="37" y="83"/>
                </a:cxn>
                <a:cxn ang="0">
                  <a:pos x="31" y="93"/>
                </a:cxn>
                <a:cxn ang="0">
                  <a:pos x="22" y="100"/>
                </a:cxn>
                <a:cxn ang="0">
                  <a:pos x="11" y="102"/>
                </a:cxn>
                <a:cxn ang="0">
                  <a:pos x="0" y="104"/>
                </a:cxn>
                <a:cxn ang="0">
                  <a:pos x="20" y="113"/>
                </a:cxn>
                <a:cxn ang="0">
                  <a:pos x="28" y="115"/>
                </a:cxn>
                <a:cxn ang="0">
                  <a:pos x="53" y="100"/>
                </a:cxn>
                <a:cxn ang="0">
                  <a:pos x="108" y="114"/>
                </a:cxn>
                <a:cxn ang="0">
                  <a:pos x="144" y="74"/>
                </a:cxn>
                <a:cxn ang="0">
                  <a:pos x="151" y="57"/>
                </a:cxn>
                <a:cxn ang="0">
                  <a:pos x="158" y="52"/>
                </a:cxn>
                <a:cxn ang="0">
                  <a:pos x="178" y="54"/>
                </a:cxn>
                <a:cxn ang="0">
                  <a:pos x="199" y="30"/>
                </a:cxn>
                <a:cxn ang="0">
                  <a:pos x="197" y="15"/>
                </a:cxn>
                <a:cxn ang="0">
                  <a:pos x="183" y="0"/>
                </a:cxn>
                <a:cxn ang="0">
                  <a:pos x="173" y="2"/>
                </a:cxn>
                <a:cxn ang="0">
                  <a:pos x="163" y="5"/>
                </a:cxn>
                <a:cxn ang="0">
                  <a:pos x="145" y="1"/>
                </a:cxn>
                <a:cxn ang="0">
                  <a:pos x="127" y="2"/>
                </a:cxn>
                <a:cxn ang="0">
                  <a:pos x="109" y="7"/>
                </a:cxn>
                <a:cxn ang="0">
                  <a:pos x="84" y="5"/>
                </a:cxn>
                <a:cxn ang="0">
                  <a:pos x="73" y="20"/>
                </a:cxn>
                <a:cxn ang="0">
                  <a:pos x="31" y="7"/>
                </a:cxn>
                <a:cxn ang="0">
                  <a:pos x="15" y="7"/>
                </a:cxn>
                <a:cxn ang="0">
                  <a:pos x="15" y="32"/>
                </a:cxn>
                <a:cxn ang="0">
                  <a:pos x="17" y="63"/>
                </a:cxn>
              </a:cxnLst>
              <a:rect l="0" t="0" r="r" b="b"/>
              <a:pathLst>
                <a:path w="199" h="115">
                  <a:moveTo>
                    <a:pt x="17" y="63"/>
                  </a:moveTo>
                  <a:lnTo>
                    <a:pt x="37" y="83"/>
                  </a:lnTo>
                  <a:lnTo>
                    <a:pt x="31" y="93"/>
                  </a:lnTo>
                  <a:lnTo>
                    <a:pt x="22" y="100"/>
                  </a:lnTo>
                  <a:lnTo>
                    <a:pt x="11" y="102"/>
                  </a:lnTo>
                  <a:lnTo>
                    <a:pt x="0" y="104"/>
                  </a:lnTo>
                  <a:lnTo>
                    <a:pt x="20" y="113"/>
                  </a:lnTo>
                  <a:lnTo>
                    <a:pt x="28" y="115"/>
                  </a:lnTo>
                  <a:lnTo>
                    <a:pt x="53" y="100"/>
                  </a:lnTo>
                  <a:lnTo>
                    <a:pt x="108" y="114"/>
                  </a:lnTo>
                  <a:lnTo>
                    <a:pt x="144" y="74"/>
                  </a:lnTo>
                  <a:lnTo>
                    <a:pt x="151" y="57"/>
                  </a:lnTo>
                  <a:lnTo>
                    <a:pt x="158" y="52"/>
                  </a:lnTo>
                  <a:lnTo>
                    <a:pt x="178" y="54"/>
                  </a:lnTo>
                  <a:lnTo>
                    <a:pt x="199" y="30"/>
                  </a:lnTo>
                  <a:lnTo>
                    <a:pt x="197" y="15"/>
                  </a:lnTo>
                  <a:lnTo>
                    <a:pt x="183" y="0"/>
                  </a:lnTo>
                  <a:lnTo>
                    <a:pt x="173" y="2"/>
                  </a:lnTo>
                  <a:lnTo>
                    <a:pt x="163" y="5"/>
                  </a:lnTo>
                  <a:lnTo>
                    <a:pt x="145" y="1"/>
                  </a:lnTo>
                  <a:lnTo>
                    <a:pt x="127" y="2"/>
                  </a:lnTo>
                  <a:lnTo>
                    <a:pt x="109" y="7"/>
                  </a:lnTo>
                  <a:lnTo>
                    <a:pt x="84" y="5"/>
                  </a:lnTo>
                  <a:lnTo>
                    <a:pt x="73" y="20"/>
                  </a:lnTo>
                  <a:lnTo>
                    <a:pt x="31" y="7"/>
                  </a:lnTo>
                  <a:lnTo>
                    <a:pt x="15" y="7"/>
                  </a:lnTo>
                  <a:lnTo>
                    <a:pt x="15" y="32"/>
                  </a:lnTo>
                  <a:lnTo>
                    <a:pt x="17" y="63"/>
                  </a:lnTo>
                  <a:close/>
                </a:path>
              </a:pathLst>
            </a:custGeom>
            <a:solidFill>
              <a:srgbClr val="DDDDDD"/>
            </a:solidFill>
            <a:ln w="317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684" name="Freeform 4"/>
            <p:cNvSpPr>
              <a:spLocks/>
            </p:cNvSpPr>
            <p:nvPr/>
          </p:nvSpPr>
          <p:spPr bwMode="auto">
            <a:xfrm>
              <a:off x="2637" y="2701"/>
              <a:ext cx="352" cy="156"/>
            </a:xfrm>
            <a:custGeom>
              <a:avLst/>
              <a:gdLst/>
              <a:ahLst/>
              <a:cxnLst>
                <a:cxn ang="0">
                  <a:pos x="120" y="8"/>
                </a:cxn>
                <a:cxn ang="0">
                  <a:pos x="132" y="0"/>
                </a:cxn>
                <a:cxn ang="0">
                  <a:pos x="146" y="0"/>
                </a:cxn>
                <a:cxn ang="0">
                  <a:pos x="152" y="11"/>
                </a:cxn>
                <a:cxn ang="0">
                  <a:pos x="165" y="2"/>
                </a:cxn>
                <a:cxn ang="0">
                  <a:pos x="178" y="6"/>
                </a:cxn>
                <a:cxn ang="0">
                  <a:pos x="198" y="26"/>
                </a:cxn>
                <a:cxn ang="0">
                  <a:pos x="220" y="35"/>
                </a:cxn>
                <a:cxn ang="0">
                  <a:pos x="228" y="37"/>
                </a:cxn>
                <a:cxn ang="0">
                  <a:pos x="239" y="28"/>
                </a:cxn>
                <a:cxn ang="0">
                  <a:pos x="250" y="24"/>
                </a:cxn>
                <a:cxn ang="0">
                  <a:pos x="280" y="32"/>
                </a:cxn>
                <a:cxn ang="0">
                  <a:pos x="320" y="41"/>
                </a:cxn>
                <a:cxn ang="0">
                  <a:pos x="352" y="50"/>
                </a:cxn>
                <a:cxn ang="0">
                  <a:pos x="341" y="63"/>
                </a:cxn>
                <a:cxn ang="0">
                  <a:pos x="320" y="84"/>
                </a:cxn>
                <a:cxn ang="0">
                  <a:pos x="315" y="91"/>
                </a:cxn>
                <a:cxn ang="0">
                  <a:pos x="317" y="106"/>
                </a:cxn>
                <a:cxn ang="0">
                  <a:pos x="302" y="106"/>
                </a:cxn>
                <a:cxn ang="0">
                  <a:pos x="287" y="95"/>
                </a:cxn>
                <a:cxn ang="0">
                  <a:pos x="272" y="91"/>
                </a:cxn>
                <a:cxn ang="0">
                  <a:pos x="233" y="100"/>
                </a:cxn>
                <a:cxn ang="0">
                  <a:pos x="223" y="109"/>
                </a:cxn>
                <a:cxn ang="0">
                  <a:pos x="212" y="123"/>
                </a:cxn>
                <a:cxn ang="0">
                  <a:pos x="191" y="136"/>
                </a:cxn>
                <a:cxn ang="0">
                  <a:pos x="179" y="136"/>
                </a:cxn>
                <a:cxn ang="0">
                  <a:pos x="166" y="125"/>
                </a:cxn>
                <a:cxn ang="0">
                  <a:pos x="155" y="125"/>
                </a:cxn>
                <a:cxn ang="0">
                  <a:pos x="115" y="144"/>
                </a:cxn>
                <a:cxn ang="0">
                  <a:pos x="96" y="154"/>
                </a:cxn>
                <a:cxn ang="0">
                  <a:pos x="82" y="156"/>
                </a:cxn>
                <a:cxn ang="0">
                  <a:pos x="50" y="154"/>
                </a:cxn>
                <a:cxn ang="0">
                  <a:pos x="37" y="154"/>
                </a:cxn>
                <a:cxn ang="0">
                  <a:pos x="27" y="139"/>
                </a:cxn>
                <a:cxn ang="0">
                  <a:pos x="22" y="134"/>
                </a:cxn>
                <a:cxn ang="0">
                  <a:pos x="11" y="128"/>
                </a:cxn>
                <a:cxn ang="0">
                  <a:pos x="5" y="121"/>
                </a:cxn>
                <a:cxn ang="0">
                  <a:pos x="0" y="106"/>
                </a:cxn>
                <a:cxn ang="0">
                  <a:pos x="0" y="89"/>
                </a:cxn>
                <a:cxn ang="0">
                  <a:pos x="34" y="75"/>
                </a:cxn>
                <a:cxn ang="0">
                  <a:pos x="72" y="75"/>
                </a:cxn>
                <a:cxn ang="0">
                  <a:pos x="95" y="54"/>
                </a:cxn>
                <a:cxn ang="0">
                  <a:pos x="98" y="18"/>
                </a:cxn>
                <a:cxn ang="0">
                  <a:pos x="120" y="8"/>
                </a:cxn>
              </a:cxnLst>
              <a:rect l="0" t="0" r="r" b="b"/>
              <a:pathLst>
                <a:path w="352" h="156">
                  <a:moveTo>
                    <a:pt x="120" y="8"/>
                  </a:moveTo>
                  <a:lnTo>
                    <a:pt x="132" y="0"/>
                  </a:lnTo>
                  <a:lnTo>
                    <a:pt x="146" y="0"/>
                  </a:lnTo>
                  <a:lnTo>
                    <a:pt x="152" y="11"/>
                  </a:lnTo>
                  <a:lnTo>
                    <a:pt x="165" y="2"/>
                  </a:lnTo>
                  <a:lnTo>
                    <a:pt x="178" y="6"/>
                  </a:lnTo>
                  <a:lnTo>
                    <a:pt x="198" y="26"/>
                  </a:lnTo>
                  <a:lnTo>
                    <a:pt x="220" y="35"/>
                  </a:lnTo>
                  <a:lnTo>
                    <a:pt x="228" y="37"/>
                  </a:lnTo>
                  <a:lnTo>
                    <a:pt x="239" y="28"/>
                  </a:lnTo>
                  <a:lnTo>
                    <a:pt x="250" y="24"/>
                  </a:lnTo>
                  <a:lnTo>
                    <a:pt x="280" y="32"/>
                  </a:lnTo>
                  <a:lnTo>
                    <a:pt x="320" y="41"/>
                  </a:lnTo>
                  <a:lnTo>
                    <a:pt x="352" y="50"/>
                  </a:lnTo>
                  <a:lnTo>
                    <a:pt x="341" y="63"/>
                  </a:lnTo>
                  <a:lnTo>
                    <a:pt x="320" y="84"/>
                  </a:lnTo>
                  <a:lnTo>
                    <a:pt x="315" y="91"/>
                  </a:lnTo>
                  <a:lnTo>
                    <a:pt x="317" y="106"/>
                  </a:lnTo>
                  <a:lnTo>
                    <a:pt x="302" y="106"/>
                  </a:lnTo>
                  <a:lnTo>
                    <a:pt x="287" y="95"/>
                  </a:lnTo>
                  <a:lnTo>
                    <a:pt x="272" y="91"/>
                  </a:lnTo>
                  <a:lnTo>
                    <a:pt x="233" y="100"/>
                  </a:lnTo>
                  <a:lnTo>
                    <a:pt x="223" y="109"/>
                  </a:lnTo>
                  <a:lnTo>
                    <a:pt x="212" y="123"/>
                  </a:lnTo>
                  <a:lnTo>
                    <a:pt x="191" y="136"/>
                  </a:lnTo>
                  <a:lnTo>
                    <a:pt x="179" y="136"/>
                  </a:lnTo>
                  <a:lnTo>
                    <a:pt x="166" y="125"/>
                  </a:lnTo>
                  <a:lnTo>
                    <a:pt x="155" y="125"/>
                  </a:lnTo>
                  <a:lnTo>
                    <a:pt x="115" y="144"/>
                  </a:lnTo>
                  <a:lnTo>
                    <a:pt x="96" y="154"/>
                  </a:lnTo>
                  <a:lnTo>
                    <a:pt x="82" y="156"/>
                  </a:lnTo>
                  <a:lnTo>
                    <a:pt x="50" y="154"/>
                  </a:lnTo>
                  <a:lnTo>
                    <a:pt x="37" y="154"/>
                  </a:lnTo>
                  <a:lnTo>
                    <a:pt x="27" y="139"/>
                  </a:lnTo>
                  <a:lnTo>
                    <a:pt x="22" y="134"/>
                  </a:lnTo>
                  <a:lnTo>
                    <a:pt x="11" y="128"/>
                  </a:lnTo>
                  <a:lnTo>
                    <a:pt x="5" y="121"/>
                  </a:lnTo>
                  <a:lnTo>
                    <a:pt x="0" y="106"/>
                  </a:lnTo>
                  <a:lnTo>
                    <a:pt x="0" y="89"/>
                  </a:lnTo>
                  <a:lnTo>
                    <a:pt x="34" y="75"/>
                  </a:lnTo>
                  <a:lnTo>
                    <a:pt x="72" y="75"/>
                  </a:lnTo>
                  <a:lnTo>
                    <a:pt x="95" y="54"/>
                  </a:lnTo>
                  <a:lnTo>
                    <a:pt x="98" y="18"/>
                  </a:lnTo>
                  <a:lnTo>
                    <a:pt x="120" y="8"/>
                  </a:lnTo>
                  <a:close/>
                </a:path>
              </a:pathLst>
            </a:custGeom>
            <a:solidFill>
              <a:srgbClr val="DDDDDD"/>
            </a:solidFill>
            <a:ln w="317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685" name="Freeform 5"/>
            <p:cNvSpPr>
              <a:spLocks/>
            </p:cNvSpPr>
            <p:nvPr/>
          </p:nvSpPr>
          <p:spPr bwMode="auto">
            <a:xfrm>
              <a:off x="2875" y="3369"/>
              <a:ext cx="162" cy="111"/>
            </a:xfrm>
            <a:custGeom>
              <a:avLst/>
              <a:gdLst/>
              <a:ahLst/>
              <a:cxnLst>
                <a:cxn ang="0">
                  <a:pos x="6" y="33"/>
                </a:cxn>
                <a:cxn ang="0">
                  <a:pos x="34" y="14"/>
                </a:cxn>
                <a:cxn ang="0">
                  <a:pos x="52" y="11"/>
                </a:cxn>
                <a:cxn ang="0">
                  <a:pos x="70" y="6"/>
                </a:cxn>
                <a:cxn ang="0">
                  <a:pos x="85" y="6"/>
                </a:cxn>
                <a:cxn ang="0">
                  <a:pos x="100" y="0"/>
                </a:cxn>
                <a:cxn ang="0">
                  <a:pos x="126" y="6"/>
                </a:cxn>
                <a:cxn ang="0">
                  <a:pos x="141" y="5"/>
                </a:cxn>
                <a:cxn ang="0">
                  <a:pos x="156" y="20"/>
                </a:cxn>
                <a:cxn ang="0">
                  <a:pos x="154" y="64"/>
                </a:cxn>
                <a:cxn ang="0">
                  <a:pos x="162" y="69"/>
                </a:cxn>
                <a:cxn ang="0">
                  <a:pos x="151" y="87"/>
                </a:cxn>
                <a:cxn ang="0">
                  <a:pos x="115" y="94"/>
                </a:cxn>
                <a:cxn ang="0">
                  <a:pos x="100" y="90"/>
                </a:cxn>
                <a:cxn ang="0">
                  <a:pos x="90" y="111"/>
                </a:cxn>
                <a:cxn ang="0">
                  <a:pos x="63" y="109"/>
                </a:cxn>
                <a:cxn ang="0">
                  <a:pos x="52" y="106"/>
                </a:cxn>
                <a:cxn ang="0">
                  <a:pos x="36" y="105"/>
                </a:cxn>
                <a:cxn ang="0">
                  <a:pos x="27" y="96"/>
                </a:cxn>
                <a:cxn ang="0">
                  <a:pos x="21" y="99"/>
                </a:cxn>
                <a:cxn ang="0">
                  <a:pos x="9" y="90"/>
                </a:cxn>
                <a:cxn ang="0">
                  <a:pos x="0" y="64"/>
                </a:cxn>
                <a:cxn ang="0">
                  <a:pos x="7" y="51"/>
                </a:cxn>
                <a:cxn ang="0">
                  <a:pos x="6" y="33"/>
                </a:cxn>
              </a:cxnLst>
              <a:rect l="0" t="0" r="r" b="b"/>
              <a:pathLst>
                <a:path w="162" h="111">
                  <a:moveTo>
                    <a:pt x="6" y="33"/>
                  </a:moveTo>
                  <a:lnTo>
                    <a:pt x="34" y="14"/>
                  </a:lnTo>
                  <a:lnTo>
                    <a:pt x="52" y="11"/>
                  </a:lnTo>
                  <a:lnTo>
                    <a:pt x="70" y="6"/>
                  </a:lnTo>
                  <a:lnTo>
                    <a:pt x="85" y="6"/>
                  </a:lnTo>
                  <a:lnTo>
                    <a:pt x="100" y="0"/>
                  </a:lnTo>
                  <a:lnTo>
                    <a:pt x="126" y="6"/>
                  </a:lnTo>
                  <a:lnTo>
                    <a:pt x="141" y="5"/>
                  </a:lnTo>
                  <a:lnTo>
                    <a:pt x="156" y="20"/>
                  </a:lnTo>
                  <a:lnTo>
                    <a:pt x="154" y="64"/>
                  </a:lnTo>
                  <a:lnTo>
                    <a:pt x="162" y="69"/>
                  </a:lnTo>
                  <a:lnTo>
                    <a:pt x="151" y="87"/>
                  </a:lnTo>
                  <a:lnTo>
                    <a:pt x="115" y="94"/>
                  </a:lnTo>
                  <a:lnTo>
                    <a:pt x="100" y="90"/>
                  </a:lnTo>
                  <a:lnTo>
                    <a:pt x="90" y="111"/>
                  </a:lnTo>
                  <a:lnTo>
                    <a:pt x="63" y="109"/>
                  </a:lnTo>
                  <a:lnTo>
                    <a:pt x="52" y="106"/>
                  </a:lnTo>
                  <a:lnTo>
                    <a:pt x="36" y="105"/>
                  </a:lnTo>
                  <a:lnTo>
                    <a:pt x="27" y="96"/>
                  </a:lnTo>
                  <a:lnTo>
                    <a:pt x="21" y="99"/>
                  </a:lnTo>
                  <a:lnTo>
                    <a:pt x="9" y="90"/>
                  </a:lnTo>
                  <a:lnTo>
                    <a:pt x="0" y="64"/>
                  </a:lnTo>
                  <a:lnTo>
                    <a:pt x="7" y="51"/>
                  </a:lnTo>
                  <a:lnTo>
                    <a:pt x="6" y="33"/>
                  </a:lnTo>
                  <a:close/>
                </a:path>
              </a:pathLst>
            </a:custGeom>
            <a:solidFill>
              <a:srgbClr val="DDDDDD"/>
            </a:solidFill>
            <a:ln w="317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686" name="Freeform 6"/>
            <p:cNvSpPr>
              <a:spLocks/>
            </p:cNvSpPr>
            <p:nvPr/>
          </p:nvSpPr>
          <p:spPr bwMode="auto">
            <a:xfrm>
              <a:off x="2559" y="2189"/>
              <a:ext cx="16" cy="29"/>
            </a:xfrm>
            <a:custGeom>
              <a:avLst/>
              <a:gdLst/>
              <a:ahLst/>
              <a:cxnLst>
                <a:cxn ang="0">
                  <a:pos x="5" y="0"/>
                </a:cxn>
                <a:cxn ang="0">
                  <a:pos x="0" y="5"/>
                </a:cxn>
                <a:cxn ang="0">
                  <a:pos x="0" y="20"/>
                </a:cxn>
                <a:cxn ang="0">
                  <a:pos x="11" y="29"/>
                </a:cxn>
                <a:cxn ang="0">
                  <a:pos x="16" y="16"/>
                </a:cxn>
                <a:cxn ang="0">
                  <a:pos x="5" y="0"/>
                </a:cxn>
              </a:cxnLst>
              <a:rect l="0" t="0" r="r" b="b"/>
              <a:pathLst>
                <a:path w="16" h="29">
                  <a:moveTo>
                    <a:pt x="5" y="0"/>
                  </a:moveTo>
                  <a:lnTo>
                    <a:pt x="0" y="5"/>
                  </a:lnTo>
                  <a:lnTo>
                    <a:pt x="0" y="20"/>
                  </a:lnTo>
                  <a:lnTo>
                    <a:pt x="11" y="29"/>
                  </a:lnTo>
                  <a:lnTo>
                    <a:pt x="16" y="16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FFFF99"/>
            </a:solidFill>
            <a:ln w="317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687" name="Freeform 7"/>
            <p:cNvSpPr>
              <a:spLocks/>
            </p:cNvSpPr>
            <p:nvPr/>
          </p:nvSpPr>
          <p:spPr bwMode="auto">
            <a:xfrm>
              <a:off x="2039" y="2181"/>
              <a:ext cx="512" cy="684"/>
            </a:xfrm>
            <a:custGeom>
              <a:avLst/>
              <a:gdLst/>
              <a:ahLst/>
              <a:cxnLst>
                <a:cxn ang="0">
                  <a:pos x="201" y="15"/>
                </a:cxn>
                <a:cxn ang="0">
                  <a:pos x="207" y="48"/>
                </a:cxn>
                <a:cxn ang="0">
                  <a:pos x="203" y="72"/>
                </a:cxn>
                <a:cxn ang="0">
                  <a:pos x="231" y="107"/>
                </a:cxn>
                <a:cxn ang="0">
                  <a:pos x="190" y="96"/>
                </a:cxn>
                <a:cxn ang="0">
                  <a:pos x="158" y="122"/>
                </a:cxn>
                <a:cxn ang="0">
                  <a:pos x="136" y="100"/>
                </a:cxn>
                <a:cxn ang="0">
                  <a:pos x="95" y="122"/>
                </a:cxn>
                <a:cxn ang="0">
                  <a:pos x="103" y="157"/>
                </a:cxn>
                <a:cxn ang="0">
                  <a:pos x="82" y="176"/>
                </a:cxn>
                <a:cxn ang="0">
                  <a:pos x="86" y="209"/>
                </a:cxn>
                <a:cxn ang="0">
                  <a:pos x="58" y="244"/>
                </a:cxn>
                <a:cxn ang="0">
                  <a:pos x="28" y="273"/>
                </a:cxn>
                <a:cxn ang="0">
                  <a:pos x="19" y="327"/>
                </a:cxn>
                <a:cxn ang="0">
                  <a:pos x="15" y="351"/>
                </a:cxn>
                <a:cxn ang="0">
                  <a:pos x="2" y="401"/>
                </a:cxn>
                <a:cxn ang="0">
                  <a:pos x="19" y="425"/>
                </a:cxn>
                <a:cxn ang="0">
                  <a:pos x="0" y="456"/>
                </a:cxn>
                <a:cxn ang="0">
                  <a:pos x="28" y="490"/>
                </a:cxn>
                <a:cxn ang="0">
                  <a:pos x="81" y="497"/>
                </a:cxn>
                <a:cxn ang="0">
                  <a:pos x="90" y="521"/>
                </a:cxn>
                <a:cxn ang="0">
                  <a:pos x="66" y="553"/>
                </a:cxn>
                <a:cxn ang="0">
                  <a:pos x="45" y="608"/>
                </a:cxn>
                <a:cxn ang="0">
                  <a:pos x="73" y="641"/>
                </a:cxn>
                <a:cxn ang="0">
                  <a:pos x="99" y="628"/>
                </a:cxn>
                <a:cxn ang="0">
                  <a:pos x="125" y="638"/>
                </a:cxn>
                <a:cxn ang="0">
                  <a:pos x="149" y="660"/>
                </a:cxn>
                <a:cxn ang="0">
                  <a:pos x="197" y="667"/>
                </a:cxn>
                <a:cxn ang="0">
                  <a:pos x="229" y="673"/>
                </a:cxn>
                <a:cxn ang="0">
                  <a:pos x="277" y="673"/>
                </a:cxn>
                <a:cxn ang="0">
                  <a:pos x="308" y="669"/>
                </a:cxn>
                <a:cxn ang="0">
                  <a:pos x="342" y="669"/>
                </a:cxn>
                <a:cxn ang="0">
                  <a:pos x="382" y="678"/>
                </a:cxn>
                <a:cxn ang="0">
                  <a:pos x="373" y="649"/>
                </a:cxn>
                <a:cxn ang="0">
                  <a:pos x="432" y="593"/>
                </a:cxn>
                <a:cxn ang="0">
                  <a:pos x="403" y="567"/>
                </a:cxn>
                <a:cxn ang="0">
                  <a:pos x="347" y="512"/>
                </a:cxn>
                <a:cxn ang="0">
                  <a:pos x="333" y="462"/>
                </a:cxn>
                <a:cxn ang="0">
                  <a:pos x="352" y="450"/>
                </a:cxn>
                <a:cxn ang="0">
                  <a:pos x="463" y="401"/>
                </a:cxn>
                <a:cxn ang="0">
                  <a:pos x="503" y="398"/>
                </a:cxn>
                <a:cxn ang="0">
                  <a:pos x="512" y="364"/>
                </a:cxn>
                <a:cxn ang="0">
                  <a:pos x="501" y="301"/>
                </a:cxn>
                <a:cxn ang="0">
                  <a:pos x="492" y="257"/>
                </a:cxn>
                <a:cxn ang="0">
                  <a:pos x="479" y="207"/>
                </a:cxn>
                <a:cxn ang="0">
                  <a:pos x="458" y="130"/>
                </a:cxn>
                <a:cxn ang="0">
                  <a:pos x="414" y="85"/>
                </a:cxn>
                <a:cxn ang="0">
                  <a:pos x="379" y="83"/>
                </a:cxn>
                <a:cxn ang="0">
                  <a:pos x="319" y="106"/>
                </a:cxn>
                <a:cxn ang="0">
                  <a:pos x="314" y="87"/>
                </a:cxn>
                <a:cxn ang="0">
                  <a:pos x="284" y="59"/>
                </a:cxn>
                <a:cxn ang="0">
                  <a:pos x="260" y="15"/>
                </a:cxn>
                <a:cxn ang="0">
                  <a:pos x="225" y="2"/>
                </a:cxn>
              </a:cxnLst>
              <a:rect l="0" t="0" r="r" b="b"/>
              <a:pathLst>
                <a:path w="512" h="684">
                  <a:moveTo>
                    <a:pt x="212" y="0"/>
                  </a:moveTo>
                  <a:lnTo>
                    <a:pt x="201" y="7"/>
                  </a:lnTo>
                  <a:lnTo>
                    <a:pt x="201" y="15"/>
                  </a:lnTo>
                  <a:lnTo>
                    <a:pt x="203" y="22"/>
                  </a:lnTo>
                  <a:lnTo>
                    <a:pt x="205" y="33"/>
                  </a:lnTo>
                  <a:lnTo>
                    <a:pt x="207" y="48"/>
                  </a:lnTo>
                  <a:lnTo>
                    <a:pt x="201" y="54"/>
                  </a:lnTo>
                  <a:lnTo>
                    <a:pt x="201" y="63"/>
                  </a:lnTo>
                  <a:lnTo>
                    <a:pt x="203" y="72"/>
                  </a:lnTo>
                  <a:lnTo>
                    <a:pt x="218" y="85"/>
                  </a:lnTo>
                  <a:lnTo>
                    <a:pt x="227" y="87"/>
                  </a:lnTo>
                  <a:lnTo>
                    <a:pt x="231" y="107"/>
                  </a:lnTo>
                  <a:lnTo>
                    <a:pt x="210" y="102"/>
                  </a:lnTo>
                  <a:lnTo>
                    <a:pt x="199" y="91"/>
                  </a:lnTo>
                  <a:lnTo>
                    <a:pt x="190" y="96"/>
                  </a:lnTo>
                  <a:lnTo>
                    <a:pt x="173" y="117"/>
                  </a:lnTo>
                  <a:lnTo>
                    <a:pt x="166" y="124"/>
                  </a:lnTo>
                  <a:lnTo>
                    <a:pt x="158" y="122"/>
                  </a:lnTo>
                  <a:lnTo>
                    <a:pt x="157" y="113"/>
                  </a:lnTo>
                  <a:lnTo>
                    <a:pt x="151" y="106"/>
                  </a:lnTo>
                  <a:lnTo>
                    <a:pt x="136" y="100"/>
                  </a:lnTo>
                  <a:lnTo>
                    <a:pt x="114" y="100"/>
                  </a:lnTo>
                  <a:lnTo>
                    <a:pt x="107" y="109"/>
                  </a:lnTo>
                  <a:lnTo>
                    <a:pt x="95" y="122"/>
                  </a:lnTo>
                  <a:lnTo>
                    <a:pt x="105" y="131"/>
                  </a:lnTo>
                  <a:lnTo>
                    <a:pt x="105" y="148"/>
                  </a:lnTo>
                  <a:lnTo>
                    <a:pt x="103" y="157"/>
                  </a:lnTo>
                  <a:lnTo>
                    <a:pt x="99" y="165"/>
                  </a:lnTo>
                  <a:lnTo>
                    <a:pt x="86" y="174"/>
                  </a:lnTo>
                  <a:lnTo>
                    <a:pt x="82" y="176"/>
                  </a:lnTo>
                  <a:lnTo>
                    <a:pt x="84" y="189"/>
                  </a:lnTo>
                  <a:lnTo>
                    <a:pt x="90" y="198"/>
                  </a:lnTo>
                  <a:lnTo>
                    <a:pt x="86" y="209"/>
                  </a:lnTo>
                  <a:lnTo>
                    <a:pt x="77" y="222"/>
                  </a:lnTo>
                  <a:lnTo>
                    <a:pt x="66" y="235"/>
                  </a:lnTo>
                  <a:lnTo>
                    <a:pt x="58" y="244"/>
                  </a:lnTo>
                  <a:lnTo>
                    <a:pt x="45" y="255"/>
                  </a:lnTo>
                  <a:lnTo>
                    <a:pt x="35" y="258"/>
                  </a:lnTo>
                  <a:lnTo>
                    <a:pt x="28" y="273"/>
                  </a:lnTo>
                  <a:lnTo>
                    <a:pt x="26" y="295"/>
                  </a:lnTo>
                  <a:lnTo>
                    <a:pt x="19" y="308"/>
                  </a:lnTo>
                  <a:lnTo>
                    <a:pt x="19" y="327"/>
                  </a:lnTo>
                  <a:lnTo>
                    <a:pt x="11" y="336"/>
                  </a:lnTo>
                  <a:lnTo>
                    <a:pt x="9" y="342"/>
                  </a:lnTo>
                  <a:lnTo>
                    <a:pt x="15" y="351"/>
                  </a:lnTo>
                  <a:lnTo>
                    <a:pt x="19" y="366"/>
                  </a:lnTo>
                  <a:lnTo>
                    <a:pt x="28" y="379"/>
                  </a:lnTo>
                  <a:lnTo>
                    <a:pt x="2" y="401"/>
                  </a:lnTo>
                  <a:lnTo>
                    <a:pt x="7" y="414"/>
                  </a:lnTo>
                  <a:lnTo>
                    <a:pt x="17" y="423"/>
                  </a:lnTo>
                  <a:lnTo>
                    <a:pt x="19" y="425"/>
                  </a:lnTo>
                  <a:lnTo>
                    <a:pt x="19" y="434"/>
                  </a:lnTo>
                  <a:lnTo>
                    <a:pt x="6" y="443"/>
                  </a:lnTo>
                  <a:lnTo>
                    <a:pt x="0" y="456"/>
                  </a:lnTo>
                  <a:lnTo>
                    <a:pt x="6" y="473"/>
                  </a:lnTo>
                  <a:lnTo>
                    <a:pt x="13" y="484"/>
                  </a:lnTo>
                  <a:lnTo>
                    <a:pt x="28" y="490"/>
                  </a:lnTo>
                  <a:lnTo>
                    <a:pt x="47" y="493"/>
                  </a:lnTo>
                  <a:lnTo>
                    <a:pt x="66" y="495"/>
                  </a:lnTo>
                  <a:lnTo>
                    <a:pt x="81" y="497"/>
                  </a:lnTo>
                  <a:lnTo>
                    <a:pt x="92" y="505"/>
                  </a:lnTo>
                  <a:lnTo>
                    <a:pt x="103" y="514"/>
                  </a:lnTo>
                  <a:lnTo>
                    <a:pt x="90" y="521"/>
                  </a:lnTo>
                  <a:lnTo>
                    <a:pt x="79" y="532"/>
                  </a:lnTo>
                  <a:lnTo>
                    <a:pt x="68" y="541"/>
                  </a:lnTo>
                  <a:lnTo>
                    <a:pt x="66" y="553"/>
                  </a:lnTo>
                  <a:lnTo>
                    <a:pt x="60" y="580"/>
                  </a:lnTo>
                  <a:lnTo>
                    <a:pt x="51" y="597"/>
                  </a:lnTo>
                  <a:lnTo>
                    <a:pt x="45" y="608"/>
                  </a:lnTo>
                  <a:lnTo>
                    <a:pt x="60" y="628"/>
                  </a:lnTo>
                  <a:lnTo>
                    <a:pt x="64" y="634"/>
                  </a:lnTo>
                  <a:lnTo>
                    <a:pt x="73" y="641"/>
                  </a:lnTo>
                  <a:lnTo>
                    <a:pt x="82" y="640"/>
                  </a:lnTo>
                  <a:lnTo>
                    <a:pt x="94" y="634"/>
                  </a:lnTo>
                  <a:lnTo>
                    <a:pt x="99" y="628"/>
                  </a:lnTo>
                  <a:lnTo>
                    <a:pt x="101" y="625"/>
                  </a:lnTo>
                  <a:lnTo>
                    <a:pt x="118" y="628"/>
                  </a:lnTo>
                  <a:lnTo>
                    <a:pt x="125" y="638"/>
                  </a:lnTo>
                  <a:lnTo>
                    <a:pt x="131" y="649"/>
                  </a:lnTo>
                  <a:lnTo>
                    <a:pt x="138" y="658"/>
                  </a:lnTo>
                  <a:lnTo>
                    <a:pt x="149" y="660"/>
                  </a:lnTo>
                  <a:lnTo>
                    <a:pt x="171" y="658"/>
                  </a:lnTo>
                  <a:lnTo>
                    <a:pt x="182" y="656"/>
                  </a:lnTo>
                  <a:lnTo>
                    <a:pt x="197" y="667"/>
                  </a:lnTo>
                  <a:lnTo>
                    <a:pt x="208" y="662"/>
                  </a:lnTo>
                  <a:lnTo>
                    <a:pt x="219" y="665"/>
                  </a:lnTo>
                  <a:lnTo>
                    <a:pt x="229" y="673"/>
                  </a:lnTo>
                  <a:lnTo>
                    <a:pt x="247" y="665"/>
                  </a:lnTo>
                  <a:lnTo>
                    <a:pt x="264" y="665"/>
                  </a:lnTo>
                  <a:lnTo>
                    <a:pt x="277" y="673"/>
                  </a:lnTo>
                  <a:lnTo>
                    <a:pt x="286" y="677"/>
                  </a:lnTo>
                  <a:lnTo>
                    <a:pt x="297" y="669"/>
                  </a:lnTo>
                  <a:lnTo>
                    <a:pt x="308" y="669"/>
                  </a:lnTo>
                  <a:lnTo>
                    <a:pt x="327" y="665"/>
                  </a:lnTo>
                  <a:lnTo>
                    <a:pt x="340" y="673"/>
                  </a:lnTo>
                  <a:lnTo>
                    <a:pt x="342" y="669"/>
                  </a:lnTo>
                  <a:lnTo>
                    <a:pt x="356" y="678"/>
                  </a:lnTo>
                  <a:lnTo>
                    <a:pt x="368" y="684"/>
                  </a:lnTo>
                  <a:lnTo>
                    <a:pt x="382" y="678"/>
                  </a:lnTo>
                  <a:lnTo>
                    <a:pt x="384" y="669"/>
                  </a:lnTo>
                  <a:lnTo>
                    <a:pt x="375" y="656"/>
                  </a:lnTo>
                  <a:lnTo>
                    <a:pt x="373" y="649"/>
                  </a:lnTo>
                  <a:lnTo>
                    <a:pt x="368" y="627"/>
                  </a:lnTo>
                  <a:lnTo>
                    <a:pt x="419" y="593"/>
                  </a:lnTo>
                  <a:lnTo>
                    <a:pt x="432" y="593"/>
                  </a:lnTo>
                  <a:lnTo>
                    <a:pt x="434" y="588"/>
                  </a:lnTo>
                  <a:lnTo>
                    <a:pt x="416" y="581"/>
                  </a:lnTo>
                  <a:lnTo>
                    <a:pt x="403" y="567"/>
                  </a:lnTo>
                  <a:lnTo>
                    <a:pt x="370" y="538"/>
                  </a:lnTo>
                  <a:lnTo>
                    <a:pt x="366" y="516"/>
                  </a:lnTo>
                  <a:lnTo>
                    <a:pt x="347" y="512"/>
                  </a:lnTo>
                  <a:lnTo>
                    <a:pt x="345" y="490"/>
                  </a:lnTo>
                  <a:lnTo>
                    <a:pt x="341" y="471"/>
                  </a:lnTo>
                  <a:lnTo>
                    <a:pt x="333" y="462"/>
                  </a:lnTo>
                  <a:lnTo>
                    <a:pt x="338" y="453"/>
                  </a:lnTo>
                  <a:lnTo>
                    <a:pt x="342" y="449"/>
                  </a:lnTo>
                  <a:lnTo>
                    <a:pt x="352" y="450"/>
                  </a:lnTo>
                  <a:lnTo>
                    <a:pt x="383" y="441"/>
                  </a:lnTo>
                  <a:lnTo>
                    <a:pt x="449" y="407"/>
                  </a:lnTo>
                  <a:lnTo>
                    <a:pt x="463" y="401"/>
                  </a:lnTo>
                  <a:lnTo>
                    <a:pt x="477" y="392"/>
                  </a:lnTo>
                  <a:lnTo>
                    <a:pt x="488" y="404"/>
                  </a:lnTo>
                  <a:lnTo>
                    <a:pt x="503" y="398"/>
                  </a:lnTo>
                  <a:lnTo>
                    <a:pt x="507" y="383"/>
                  </a:lnTo>
                  <a:lnTo>
                    <a:pt x="506" y="374"/>
                  </a:lnTo>
                  <a:lnTo>
                    <a:pt x="512" y="364"/>
                  </a:lnTo>
                  <a:lnTo>
                    <a:pt x="504" y="352"/>
                  </a:lnTo>
                  <a:lnTo>
                    <a:pt x="495" y="331"/>
                  </a:lnTo>
                  <a:lnTo>
                    <a:pt x="501" y="301"/>
                  </a:lnTo>
                  <a:lnTo>
                    <a:pt x="491" y="286"/>
                  </a:lnTo>
                  <a:lnTo>
                    <a:pt x="487" y="271"/>
                  </a:lnTo>
                  <a:lnTo>
                    <a:pt x="492" y="257"/>
                  </a:lnTo>
                  <a:lnTo>
                    <a:pt x="489" y="244"/>
                  </a:lnTo>
                  <a:lnTo>
                    <a:pt x="468" y="221"/>
                  </a:lnTo>
                  <a:lnTo>
                    <a:pt x="479" y="207"/>
                  </a:lnTo>
                  <a:lnTo>
                    <a:pt x="479" y="183"/>
                  </a:lnTo>
                  <a:lnTo>
                    <a:pt x="481" y="155"/>
                  </a:lnTo>
                  <a:lnTo>
                    <a:pt x="458" y="130"/>
                  </a:lnTo>
                  <a:lnTo>
                    <a:pt x="447" y="115"/>
                  </a:lnTo>
                  <a:lnTo>
                    <a:pt x="434" y="102"/>
                  </a:lnTo>
                  <a:lnTo>
                    <a:pt x="414" y="85"/>
                  </a:lnTo>
                  <a:lnTo>
                    <a:pt x="401" y="76"/>
                  </a:lnTo>
                  <a:lnTo>
                    <a:pt x="392" y="74"/>
                  </a:lnTo>
                  <a:lnTo>
                    <a:pt x="379" y="83"/>
                  </a:lnTo>
                  <a:lnTo>
                    <a:pt x="369" y="89"/>
                  </a:lnTo>
                  <a:lnTo>
                    <a:pt x="340" y="111"/>
                  </a:lnTo>
                  <a:lnTo>
                    <a:pt x="319" y="106"/>
                  </a:lnTo>
                  <a:lnTo>
                    <a:pt x="310" y="106"/>
                  </a:lnTo>
                  <a:lnTo>
                    <a:pt x="310" y="98"/>
                  </a:lnTo>
                  <a:lnTo>
                    <a:pt x="314" y="87"/>
                  </a:lnTo>
                  <a:lnTo>
                    <a:pt x="319" y="78"/>
                  </a:lnTo>
                  <a:lnTo>
                    <a:pt x="292" y="61"/>
                  </a:lnTo>
                  <a:lnTo>
                    <a:pt x="284" y="59"/>
                  </a:lnTo>
                  <a:lnTo>
                    <a:pt x="271" y="48"/>
                  </a:lnTo>
                  <a:lnTo>
                    <a:pt x="266" y="28"/>
                  </a:lnTo>
                  <a:lnTo>
                    <a:pt x="260" y="15"/>
                  </a:lnTo>
                  <a:lnTo>
                    <a:pt x="251" y="17"/>
                  </a:lnTo>
                  <a:lnTo>
                    <a:pt x="240" y="4"/>
                  </a:lnTo>
                  <a:lnTo>
                    <a:pt x="225" y="2"/>
                  </a:lnTo>
                  <a:lnTo>
                    <a:pt x="212" y="0"/>
                  </a:lnTo>
                  <a:close/>
                </a:path>
              </a:pathLst>
            </a:custGeom>
            <a:solidFill>
              <a:srgbClr val="008080"/>
            </a:solidFill>
            <a:ln w="317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688" name="Freeform 8"/>
            <p:cNvSpPr>
              <a:spLocks/>
            </p:cNvSpPr>
            <p:nvPr/>
          </p:nvSpPr>
          <p:spPr bwMode="auto">
            <a:xfrm>
              <a:off x="2294" y="3700"/>
              <a:ext cx="216" cy="136"/>
            </a:xfrm>
            <a:custGeom>
              <a:avLst/>
              <a:gdLst/>
              <a:ahLst/>
              <a:cxnLst>
                <a:cxn ang="0">
                  <a:pos x="205" y="0"/>
                </a:cxn>
                <a:cxn ang="0">
                  <a:pos x="216" y="11"/>
                </a:cxn>
                <a:cxn ang="0">
                  <a:pos x="209" y="22"/>
                </a:cxn>
                <a:cxn ang="0">
                  <a:pos x="201" y="40"/>
                </a:cxn>
                <a:cxn ang="0">
                  <a:pos x="190" y="51"/>
                </a:cxn>
                <a:cxn ang="0">
                  <a:pos x="194" y="85"/>
                </a:cxn>
                <a:cxn ang="0">
                  <a:pos x="201" y="110"/>
                </a:cxn>
                <a:cxn ang="0">
                  <a:pos x="182" y="121"/>
                </a:cxn>
                <a:cxn ang="0">
                  <a:pos x="179" y="132"/>
                </a:cxn>
                <a:cxn ang="0">
                  <a:pos x="164" y="136"/>
                </a:cxn>
                <a:cxn ang="0">
                  <a:pos x="142" y="114"/>
                </a:cxn>
                <a:cxn ang="0">
                  <a:pos x="127" y="114"/>
                </a:cxn>
                <a:cxn ang="0">
                  <a:pos x="115" y="96"/>
                </a:cxn>
                <a:cxn ang="0">
                  <a:pos x="93" y="85"/>
                </a:cxn>
                <a:cxn ang="0">
                  <a:pos x="78" y="81"/>
                </a:cxn>
                <a:cxn ang="0">
                  <a:pos x="63" y="74"/>
                </a:cxn>
                <a:cxn ang="0">
                  <a:pos x="48" y="62"/>
                </a:cxn>
                <a:cxn ang="0">
                  <a:pos x="22" y="44"/>
                </a:cxn>
                <a:cxn ang="0">
                  <a:pos x="11" y="40"/>
                </a:cxn>
                <a:cxn ang="0">
                  <a:pos x="0" y="29"/>
                </a:cxn>
                <a:cxn ang="0">
                  <a:pos x="0" y="15"/>
                </a:cxn>
                <a:cxn ang="0">
                  <a:pos x="4" y="4"/>
                </a:cxn>
                <a:cxn ang="0">
                  <a:pos x="26" y="7"/>
                </a:cxn>
                <a:cxn ang="0">
                  <a:pos x="60" y="7"/>
                </a:cxn>
                <a:cxn ang="0">
                  <a:pos x="67" y="18"/>
                </a:cxn>
                <a:cxn ang="0">
                  <a:pos x="104" y="18"/>
                </a:cxn>
                <a:cxn ang="0">
                  <a:pos x="130" y="18"/>
                </a:cxn>
                <a:cxn ang="0">
                  <a:pos x="164" y="11"/>
                </a:cxn>
                <a:cxn ang="0">
                  <a:pos x="205" y="0"/>
                </a:cxn>
              </a:cxnLst>
              <a:rect l="0" t="0" r="r" b="b"/>
              <a:pathLst>
                <a:path w="216" h="136">
                  <a:moveTo>
                    <a:pt x="205" y="0"/>
                  </a:moveTo>
                  <a:lnTo>
                    <a:pt x="216" y="11"/>
                  </a:lnTo>
                  <a:lnTo>
                    <a:pt x="209" y="22"/>
                  </a:lnTo>
                  <a:lnTo>
                    <a:pt x="201" y="40"/>
                  </a:lnTo>
                  <a:lnTo>
                    <a:pt x="190" y="51"/>
                  </a:lnTo>
                  <a:lnTo>
                    <a:pt x="194" y="85"/>
                  </a:lnTo>
                  <a:lnTo>
                    <a:pt x="201" y="110"/>
                  </a:lnTo>
                  <a:lnTo>
                    <a:pt x="182" y="121"/>
                  </a:lnTo>
                  <a:lnTo>
                    <a:pt x="179" y="132"/>
                  </a:lnTo>
                  <a:lnTo>
                    <a:pt x="164" y="136"/>
                  </a:lnTo>
                  <a:lnTo>
                    <a:pt x="142" y="114"/>
                  </a:lnTo>
                  <a:lnTo>
                    <a:pt x="127" y="114"/>
                  </a:lnTo>
                  <a:lnTo>
                    <a:pt x="115" y="96"/>
                  </a:lnTo>
                  <a:lnTo>
                    <a:pt x="93" y="85"/>
                  </a:lnTo>
                  <a:lnTo>
                    <a:pt x="78" y="81"/>
                  </a:lnTo>
                  <a:lnTo>
                    <a:pt x="63" y="74"/>
                  </a:lnTo>
                  <a:lnTo>
                    <a:pt x="48" y="62"/>
                  </a:lnTo>
                  <a:lnTo>
                    <a:pt x="22" y="44"/>
                  </a:lnTo>
                  <a:lnTo>
                    <a:pt x="11" y="40"/>
                  </a:lnTo>
                  <a:lnTo>
                    <a:pt x="0" y="29"/>
                  </a:lnTo>
                  <a:lnTo>
                    <a:pt x="0" y="15"/>
                  </a:lnTo>
                  <a:lnTo>
                    <a:pt x="4" y="4"/>
                  </a:lnTo>
                  <a:lnTo>
                    <a:pt x="26" y="7"/>
                  </a:lnTo>
                  <a:lnTo>
                    <a:pt x="60" y="7"/>
                  </a:lnTo>
                  <a:lnTo>
                    <a:pt x="67" y="18"/>
                  </a:lnTo>
                  <a:lnTo>
                    <a:pt x="104" y="18"/>
                  </a:lnTo>
                  <a:lnTo>
                    <a:pt x="130" y="18"/>
                  </a:lnTo>
                  <a:lnTo>
                    <a:pt x="164" y="11"/>
                  </a:lnTo>
                  <a:lnTo>
                    <a:pt x="205" y="0"/>
                  </a:lnTo>
                  <a:close/>
                </a:path>
              </a:pathLst>
            </a:custGeom>
            <a:solidFill>
              <a:srgbClr val="008080"/>
            </a:solidFill>
            <a:ln w="317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689" name="Freeform 9"/>
            <p:cNvSpPr>
              <a:spLocks/>
            </p:cNvSpPr>
            <p:nvPr/>
          </p:nvSpPr>
          <p:spPr bwMode="auto">
            <a:xfrm>
              <a:off x="1993" y="2906"/>
              <a:ext cx="737" cy="831"/>
            </a:xfrm>
            <a:custGeom>
              <a:avLst/>
              <a:gdLst/>
              <a:ahLst/>
              <a:cxnLst>
                <a:cxn ang="0">
                  <a:pos x="564" y="820"/>
                </a:cxn>
                <a:cxn ang="0">
                  <a:pos x="609" y="742"/>
                </a:cxn>
                <a:cxn ang="0">
                  <a:pos x="628" y="716"/>
                </a:cxn>
                <a:cxn ang="0">
                  <a:pos x="613" y="679"/>
                </a:cxn>
                <a:cxn ang="0">
                  <a:pos x="594" y="675"/>
                </a:cxn>
                <a:cxn ang="0">
                  <a:pos x="609" y="646"/>
                </a:cxn>
                <a:cxn ang="0">
                  <a:pos x="632" y="605"/>
                </a:cxn>
                <a:cxn ang="0">
                  <a:pos x="702" y="653"/>
                </a:cxn>
                <a:cxn ang="0">
                  <a:pos x="731" y="653"/>
                </a:cxn>
                <a:cxn ang="0">
                  <a:pos x="709" y="597"/>
                </a:cxn>
                <a:cxn ang="0">
                  <a:pos x="687" y="594"/>
                </a:cxn>
                <a:cxn ang="0">
                  <a:pos x="609" y="531"/>
                </a:cxn>
                <a:cxn ang="0">
                  <a:pos x="560" y="496"/>
                </a:cxn>
                <a:cxn ang="0">
                  <a:pos x="564" y="474"/>
                </a:cxn>
                <a:cxn ang="0">
                  <a:pos x="490" y="440"/>
                </a:cxn>
                <a:cxn ang="0">
                  <a:pos x="457" y="411"/>
                </a:cxn>
                <a:cxn ang="0">
                  <a:pos x="379" y="294"/>
                </a:cxn>
                <a:cxn ang="0">
                  <a:pos x="364" y="201"/>
                </a:cxn>
                <a:cxn ang="0">
                  <a:pos x="342" y="164"/>
                </a:cxn>
                <a:cxn ang="0">
                  <a:pos x="405" y="135"/>
                </a:cxn>
                <a:cxn ang="0">
                  <a:pos x="434" y="71"/>
                </a:cxn>
                <a:cxn ang="0">
                  <a:pos x="368" y="42"/>
                </a:cxn>
                <a:cxn ang="0">
                  <a:pos x="357" y="15"/>
                </a:cxn>
                <a:cxn ang="0">
                  <a:pos x="264" y="4"/>
                </a:cxn>
                <a:cxn ang="0">
                  <a:pos x="220" y="53"/>
                </a:cxn>
                <a:cxn ang="0">
                  <a:pos x="182" y="49"/>
                </a:cxn>
                <a:cxn ang="0">
                  <a:pos x="134" y="64"/>
                </a:cxn>
                <a:cxn ang="0">
                  <a:pos x="116" y="31"/>
                </a:cxn>
                <a:cxn ang="0">
                  <a:pos x="90" y="60"/>
                </a:cxn>
                <a:cxn ang="0">
                  <a:pos x="22" y="86"/>
                </a:cxn>
                <a:cxn ang="0">
                  <a:pos x="7" y="138"/>
                </a:cxn>
                <a:cxn ang="0">
                  <a:pos x="0" y="190"/>
                </a:cxn>
                <a:cxn ang="0">
                  <a:pos x="30" y="209"/>
                </a:cxn>
                <a:cxn ang="0">
                  <a:pos x="52" y="250"/>
                </a:cxn>
                <a:cxn ang="0">
                  <a:pos x="123" y="212"/>
                </a:cxn>
                <a:cxn ang="0">
                  <a:pos x="190" y="272"/>
                </a:cxn>
                <a:cxn ang="0">
                  <a:pos x="220" y="353"/>
                </a:cxn>
                <a:cxn ang="0">
                  <a:pos x="271" y="397"/>
                </a:cxn>
                <a:cxn ang="0">
                  <a:pos x="338" y="478"/>
                </a:cxn>
                <a:cxn ang="0">
                  <a:pos x="442" y="556"/>
                </a:cxn>
                <a:cxn ang="0">
                  <a:pos x="475" y="579"/>
                </a:cxn>
                <a:cxn ang="0">
                  <a:pos x="501" y="631"/>
                </a:cxn>
                <a:cxn ang="0">
                  <a:pos x="542" y="646"/>
                </a:cxn>
                <a:cxn ang="0">
                  <a:pos x="557" y="712"/>
                </a:cxn>
                <a:cxn ang="0">
                  <a:pos x="545" y="761"/>
                </a:cxn>
                <a:cxn ang="0">
                  <a:pos x="534" y="820"/>
                </a:cxn>
              </a:cxnLst>
              <a:rect l="0" t="0" r="r" b="b"/>
              <a:pathLst>
                <a:path w="737" h="831">
                  <a:moveTo>
                    <a:pt x="534" y="820"/>
                  </a:moveTo>
                  <a:lnTo>
                    <a:pt x="545" y="831"/>
                  </a:lnTo>
                  <a:lnTo>
                    <a:pt x="564" y="820"/>
                  </a:lnTo>
                  <a:lnTo>
                    <a:pt x="586" y="790"/>
                  </a:lnTo>
                  <a:lnTo>
                    <a:pt x="597" y="746"/>
                  </a:lnTo>
                  <a:lnTo>
                    <a:pt x="609" y="742"/>
                  </a:lnTo>
                  <a:lnTo>
                    <a:pt x="617" y="749"/>
                  </a:lnTo>
                  <a:lnTo>
                    <a:pt x="632" y="735"/>
                  </a:lnTo>
                  <a:lnTo>
                    <a:pt x="628" y="716"/>
                  </a:lnTo>
                  <a:lnTo>
                    <a:pt x="635" y="701"/>
                  </a:lnTo>
                  <a:lnTo>
                    <a:pt x="632" y="694"/>
                  </a:lnTo>
                  <a:lnTo>
                    <a:pt x="613" y="679"/>
                  </a:lnTo>
                  <a:lnTo>
                    <a:pt x="606" y="679"/>
                  </a:lnTo>
                  <a:lnTo>
                    <a:pt x="609" y="671"/>
                  </a:lnTo>
                  <a:lnTo>
                    <a:pt x="594" y="675"/>
                  </a:lnTo>
                  <a:lnTo>
                    <a:pt x="586" y="668"/>
                  </a:lnTo>
                  <a:lnTo>
                    <a:pt x="586" y="660"/>
                  </a:lnTo>
                  <a:lnTo>
                    <a:pt x="609" y="646"/>
                  </a:lnTo>
                  <a:lnTo>
                    <a:pt x="620" y="631"/>
                  </a:lnTo>
                  <a:lnTo>
                    <a:pt x="620" y="608"/>
                  </a:lnTo>
                  <a:lnTo>
                    <a:pt x="632" y="605"/>
                  </a:lnTo>
                  <a:lnTo>
                    <a:pt x="669" y="623"/>
                  </a:lnTo>
                  <a:lnTo>
                    <a:pt x="683" y="627"/>
                  </a:lnTo>
                  <a:lnTo>
                    <a:pt x="702" y="653"/>
                  </a:lnTo>
                  <a:lnTo>
                    <a:pt x="709" y="668"/>
                  </a:lnTo>
                  <a:lnTo>
                    <a:pt x="720" y="668"/>
                  </a:lnTo>
                  <a:lnTo>
                    <a:pt x="731" y="653"/>
                  </a:lnTo>
                  <a:lnTo>
                    <a:pt x="737" y="638"/>
                  </a:lnTo>
                  <a:lnTo>
                    <a:pt x="724" y="612"/>
                  </a:lnTo>
                  <a:lnTo>
                    <a:pt x="709" y="597"/>
                  </a:lnTo>
                  <a:lnTo>
                    <a:pt x="695" y="597"/>
                  </a:lnTo>
                  <a:lnTo>
                    <a:pt x="695" y="594"/>
                  </a:lnTo>
                  <a:lnTo>
                    <a:pt x="687" y="594"/>
                  </a:lnTo>
                  <a:lnTo>
                    <a:pt x="650" y="556"/>
                  </a:lnTo>
                  <a:lnTo>
                    <a:pt x="632" y="560"/>
                  </a:lnTo>
                  <a:lnTo>
                    <a:pt x="609" y="531"/>
                  </a:lnTo>
                  <a:lnTo>
                    <a:pt x="594" y="527"/>
                  </a:lnTo>
                  <a:lnTo>
                    <a:pt x="571" y="504"/>
                  </a:lnTo>
                  <a:lnTo>
                    <a:pt x="560" y="496"/>
                  </a:lnTo>
                  <a:lnTo>
                    <a:pt x="568" y="489"/>
                  </a:lnTo>
                  <a:lnTo>
                    <a:pt x="579" y="485"/>
                  </a:lnTo>
                  <a:lnTo>
                    <a:pt x="564" y="474"/>
                  </a:lnTo>
                  <a:lnTo>
                    <a:pt x="545" y="481"/>
                  </a:lnTo>
                  <a:lnTo>
                    <a:pt x="531" y="474"/>
                  </a:lnTo>
                  <a:lnTo>
                    <a:pt x="490" y="440"/>
                  </a:lnTo>
                  <a:lnTo>
                    <a:pt x="486" y="426"/>
                  </a:lnTo>
                  <a:lnTo>
                    <a:pt x="471" y="422"/>
                  </a:lnTo>
                  <a:lnTo>
                    <a:pt x="457" y="411"/>
                  </a:lnTo>
                  <a:lnTo>
                    <a:pt x="419" y="331"/>
                  </a:lnTo>
                  <a:lnTo>
                    <a:pt x="408" y="320"/>
                  </a:lnTo>
                  <a:lnTo>
                    <a:pt x="379" y="294"/>
                  </a:lnTo>
                  <a:lnTo>
                    <a:pt x="345" y="242"/>
                  </a:lnTo>
                  <a:lnTo>
                    <a:pt x="345" y="212"/>
                  </a:lnTo>
                  <a:lnTo>
                    <a:pt x="364" y="201"/>
                  </a:lnTo>
                  <a:lnTo>
                    <a:pt x="364" y="186"/>
                  </a:lnTo>
                  <a:lnTo>
                    <a:pt x="349" y="172"/>
                  </a:lnTo>
                  <a:lnTo>
                    <a:pt x="342" y="164"/>
                  </a:lnTo>
                  <a:lnTo>
                    <a:pt x="345" y="153"/>
                  </a:lnTo>
                  <a:lnTo>
                    <a:pt x="360" y="146"/>
                  </a:lnTo>
                  <a:lnTo>
                    <a:pt x="405" y="135"/>
                  </a:lnTo>
                  <a:lnTo>
                    <a:pt x="423" y="123"/>
                  </a:lnTo>
                  <a:lnTo>
                    <a:pt x="438" y="109"/>
                  </a:lnTo>
                  <a:lnTo>
                    <a:pt x="434" y="71"/>
                  </a:lnTo>
                  <a:lnTo>
                    <a:pt x="438" y="57"/>
                  </a:lnTo>
                  <a:lnTo>
                    <a:pt x="416" y="53"/>
                  </a:lnTo>
                  <a:lnTo>
                    <a:pt x="368" y="42"/>
                  </a:lnTo>
                  <a:lnTo>
                    <a:pt x="360" y="31"/>
                  </a:lnTo>
                  <a:lnTo>
                    <a:pt x="357" y="27"/>
                  </a:lnTo>
                  <a:lnTo>
                    <a:pt x="357" y="15"/>
                  </a:lnTo>
                  <a:lnTo>
                    <a:pt x="353" y="4"/>
                  </a:lnTo>
                  <a:lnTo>
                    <a:pt x="327" y="0"/>
                  </a:lnTo>
                  <a:lnTo>
                    <a:pt x="264" y="4"/>
                  </a:lnTo>
                  <a:lnTo>
                    <a:pt x="257" y="20"/>
                  </a:lnTo>
                  <a:lnTo>
                    <a:pt x="234" y="23"/>
                  </a:lnTo>
                  <a:lnTo>
                    <a:pt x="220" y="53"/>
                  </a:lnTo>
                  <a:lnTo>
                    <a:pt x="220" y="64"/>
                  </a:lnTo>
                  <a:lnTo>
                    <a:pt x="205" y="53"/>
                  </a:lnTo>
                  <a:lnTo>
                    <a:pt x="182" y="49"/>
                  </a:lnTo>
                  <a:lnTo>
                    <a:pt x="168" y="57"/>
                  </a:lnTo>
                  <a:lnTo>
                    <a:pt x="157" y="79"/>
                  </a:lnTo>
                  <a:lnTo>
                    <a:pt x="134" y="64"/>
                  </a:lnTo>
                  <a:lnTo>
                    <a:pt x="138" y="42"/>
                  </a:lnTo>
                  <a:lnTo>
                    <a:pt x="131" y="27"/>
                  </a:lnTo>
                  <a:lnTo>
                    <a:pt x="116" y="31"/>
                  </a:lnTo>
                  <a:lnTo>
                    <a:pt x="112" y="49"/>
                  </a:lnTo>
                  <a:lnTo>
                    <a:pt x="101" y="60"/>
                  </a:lnTo>
                  <a:lnTo>
                    <a:pt x="90" y="60"/>
                  </a:lnTo>
                  <a:lnTo>
                    <a:pt x="37" y="53"/>
                  </a:lnTo>
                  <a:lnTo>
                    <a:pt x="19" y="68"/>
                  </a:lnTo>
                  <a:lnTo>
                    <a:pt x="22" y="86"/>
                  </a:lnTo>
                  <a:lnTo>
                    <a:pt x="26" y="101"/>
                  </a:lnTo>
                  <a:lnTo>
                    <a:pt x="0" y="123"/>
                  </a:lnTo>
                  <a:lnTo>
                    <a:pt x="7" y="138"/>
                  </a:lnTo>
                  <a:lnTo>
                    <a:pt x="15" y="146"/>
                  </a:lnTo>
                  <a:lnTo>
                    <a:pt x="0" y="164"/>
                  </a:lnTo>
                  <a:lnTo>
                    <a:pt x="0" y="190"/>
                  </a:lnTo>
                  <a:lnTo>
                    <a:pt x="7" y="201"/>
                  </a:lnTo>
                  <a:lnTo>
                    <a:pt x="22" y="201"/>
                  </a:lnTo>
                  <a:lnTo>
                    <a:pt x="30" y="209"/>
                  </a:lnTo>
                  <a:lnTo>
                    <a:pt x="37" y="227"/>
                  </a:lnTo>
                  <a:lnTo>
                    <a:pt x="37" y="246"/>
                  </a:lnTo>
                  <a:lnTo>
                    <a:pt x="52" y="250"/>
                  </a:lnTo>
                  <a:lnTo>
                    <a:pt x="63" y="246"/>
                  </a:lnTo>
                  <a:lnTo>
                    <a:pt x="105" y="205"/>
                  </a:lnTo>
                  <a:lnTo>
                    <a:pt x="123" y="212"/>
                  </a:lnTo>
                  <a:lnTo>
                    <a:pt x="160" y="231"/>
                  </a:lnTo>
                  <a:lnTo>
                    <a:pt x="186" y="250"/>
                  </a:lnTo>
                  <a:lnTo>
                    <a:pt x="190" y="272"/>
                  </a:lnTo>
                  <a:lnTo>
                    <a:pt x="205" y="287"/>
                  </a:lnTo>
                  <a:lnTo>
                    <a:pt x="212" y="313"/>
                  </a:lnTo>
                  <a:lnTo>
                    <a:pt x="220" y="353"/>
                  </a:lnTo>
                  <a:lnTo>
                    <a:pt x="231" y="372"/>
                  </a:lnTo>
                  <a:lnTo>
                    <a:pt x="245" y="387"/>
                  </a:lnTo>
                  <a:lnTo>
                    <a:pt x="271" y="397"/>
                  </a:lnTo>
                  <a:lnTo>
                    <a:pt x="294" y="433"/>
                  </a:lnTo>
                  <a:lnTo>
                    <a:pt x="316" y="463"/>
                  </a:lnTo>
                  <a:lnTo>
                    <a:pt x="338" y="478"/>
                  </a:lnTo>
                  <a:lnTo>
                    <a:pt x="379" y="527"/>
                  </a:lnTo>
                  <a:lnTo>
                    <a:pt x="408" y="527"/>
                  </a:lnTo>
                  <a:lnTo>
                    <a:pt x="442" y="556"/>
                  </a:lnTo>
                  <a:lnTo>
                    <a:pt x="442" y="586"/>
                  </a:lnTo>
                  <a:lnTo>
                    <a:pt x="453" y="594"/>
                  </a:lnTo>
                  <a:lnTo>
                    <a:pt x="475" y="579"/>
                  </a:lnTo>
                  <a:lnTo>
                    <a:pt x="479" y="594"/>
                  </a:lnTo>
                  <a:lnTo>
                    <a:pt x="479" y="612"/>
                  </a:lnTo>
                  <a:lnTo>
                    <a:pt x="501" y="631"/>
                  </a:lnTo>
                  <a:lnTo>
                    <a:pt x="508" y="642"/>
                  </a:lnTo>
                  <a:lnTo>
                    <a:pt x="538" y="634"/>
                  </a:lnTo>
                  <a:lnTo>
                    <a:pt x="542" y="646"/>
                  </a:lnTo>
                  <a:lnTo>
                    <a:pt x="538" y="671"/>
                  </a:lnTo>
                  <a:lnTo>
                    <a:pt x="553" y="694"/>
                  </a:lnTo>
                  <a:lnTo>
                    <a:pt x="557" y="712"/>
                  </a:lnTo>
                  <a:lnTo>
                    <a:pt x="564" y="731"/>
                  </a:lnTo>
                  <a:lnTo>
                    <a:pt x="560" y="746"/>
                  </a:lnTo>
                  <a:lnTo>
                    <a:pt x="545" y="761"/>
                  </a:lnTo>
                  <a:lnTo>
                    <a:pt x="542" y="779"/>
                  </a:lnTo>
                  <a:lnTo>
                    <a:pt x="531" y="801"/>
                  </a:lnTo>
                  <a:lnTo>
                    <a:pt x="534" y="820"/>
                  </a:lnTo>
                  <a:close/>
                </a:path>
              </a:pathLst>
            </a:custGeom>
            <a:solidFill>
              <a:srgbClr val="008080"/>
            </a:solidFill>
            <a:ln w="317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690" name="Freeform 10"/>
            <p:cNvSpPr>
              <a:spLocks/>
            </p:cNvSpPr>
            <p:nvPr/>
          </p:nvSpPr>
          <p:spPr bwMode="auto">
            <a:xfrm>
              <a:off x="2196" y="2767"/>
              <a:ext cx="453" cy="207"/>
            </a:xfrm>
            <a:custGeom>
              <a:avLst/>
              <a:gdLst/>
              <a:ahLst/>
              <a:cxnLst>
                <a:cxn ang="0">
                  <a:pos x="19" y="72"/>
                </a:cxn>
                <a:cxn ang="0">
                  <a:pos x="36" y="82"/>
                </a:cxn>
                <a:cxn ang="0">
                  <a:pos x="63" y="80"/>
                </a:cxn>
                <a:cxn ang="0">
                  <a:pos x="88" y="78"/>
                </a:cxn>
                <a:cxn ang="0">
                  <a:pos x="118" y="88"/>
                </a:cxn>
                <a:cxn ang="0">
                  <a:pos x="138" y="85"/>
                </a:cxn>
                <a:cxn ang="0">
                  <a:pos x="172" y="81"/>
                </a:cxn>
                <a:cxn ang="0">
                  <a:pos x="209" y="100"/>
                </a:cxn>
                <a:cxn ang="0">
                  <a:pos x="227" y="81"/>
                </a:cxn>
                <a:cxn ang="0">
                  <a:pos x="212" y="40"/>
                </a:cxn>
                <a:cxn ang="0">
                  <a:pos x="274" y="5"/>
                </a:cxn>
                <a:cxn ang="0">
                  <a:pos x="291" y="20"/>
                </a:cxn>
                <a:cxn ang="0">
                  <a:pos x="336" y="2"/>
                </a:cxn>
                <a:cxn ang="0">
                  <a:pos x="385" y="17"/>
                </a:cxn>
                <a:cxn ang="0">
                  <a:pos x="417" y="8"/>
                </a:cxn>
                <a:cxn ang="0">
                  <a:pos x="442" y="52"/>
                </a:cxn>
                <a:cxn ang="0">
                  <a:pos x="450" y="82"/>
                </a:cxn>
                <a:cxn ang="0">
                  <a:pos x="429" y="100"/>
                </a:cxn>
                <a:cxn ang="0">
                  <a:pos x="432" y="120"/>
                </a:cxn>
                <a:cxn ang="0">
                  <a:pos x="424" y="148"/>
                </a:cxn>
                <a:cxn ang="0">
                  <a:pos x="401" y="173"/>
                </a:cxn>
                <a:cxn ang="0">
                  <a:pos x="380" y="190"/>
                </a:cxn>
                <a:cxn ang="0">
                  <a:pos x="330" y="193"/>
                </a:cxn>
                <a:cxn ang="0">
                  <a:pos x="289" y="207"/>
                </a:cxn>
                <a:cxn ang="0">
                  <a:pos x="220" y="193"/>
                </a:cxn>
                <a:cxn ang="0">
                  <a:pos x="154" y="166"/>
                </a:cxn>
                <a:cxn ang="0">
                  <a:pos x="150" y="141"/>
                </a:cxn>
                <a:cxn ang="0">
                  <a:pos x="107" y="139"/>
                </a:cxn>
                <a:cxn ang="0">
                  <a:pos x="52" y="132"/>
                </a:cxn>
                <a:cxn ang="0">
                  <a:pos x="28" y="123"/>
                </a:cxn>
                <a:cxn ang="0">
                  <a:pos x="13" y="105"/>
                </a:cxn>
                <a:cxn ang="0">
                  <a:pos x="0" y="74"/>
                </a:cxn>
              </a:cxnLst>
              <a:rect l="0" t="0" r="r" b="b"/>
              <a:pathLst>
                <a:path w="453" h="207">
                  <a:moveTo>
                    <a:pt x="0" y="74"/>
                  </a:moveTo>
                  <a:lnTo>
                    <a:pt x="19" y="72"/>
                  </a:lnTo>
                  <a:lnTo>
                    <a:pt x="26" y="70"/>
                  </a:lnTo>
                  <a:lnTo>
                    <a:pt x="36" y="82"/>
                  </a:lnTo>
                  <a:lnTo>
                    <a:pt x="48" y="78"/>
                  </a:lnTo>
                  <a:lnTo>
                    <a:pt x="63" y="80"/>
                  </a:lnTo>
                  <a:lnTo>
                    <a:pt x="72" y="87"/>
                  </a:lnTo>
                  <a:lnTo>
                    <a:pt x="88" y="78"/>
                  </a:lnTo>
                  <a:lnTo>
                    <a:pt x="109" y="79"/>
                  </a:lnTo>
                  <a:lnTo>
                    <a:pt x="118" y="88"/>
                  </a:lnTo>
                  <a:lnTo>
                    <a:pt x="131" y="91"/>
                  </a:lnTo>
                  <a:lnTo>
                    <a:pt x="138" y="85"/>
                  </a:lnTo>
                  <a:lnTo>
                    <a:pt x="161" y="81"/>
                  </a:lnTo>
                  <a:lnTo>
                    <a:pt x="172" y="81"/>
                  </a:lnTo>
                  <a:lnTo>
                    <a:pt x="189" y="87"/>
                  </a:lnTo>
                  <a:lnTo>
                    <a:pt x="209" y="100"/>
                  </a:lnTo>
                  <a:lnTo>
                    <a:pt x="224" y="94"/>
                  </a:lnTo>
                  <a:lnTo>
                    <a:pt x="227" y="81"/>
                  </a:lnTo>
                  <a:lnTo>
                    <a:pt x="217" y="64"/>
                  </a:lnTo>
                  <a:lnTo>
                    <a:pt x="212" y="40"/>
                  </a:lnTo>
                  <a:lnTo>
                    <a:pt x="263" y="5"/>
                  </a:lnTo>
                  <a:lnTo>
                    <a:pt x="274" y="5"/>
                  </a:lnTo>
                  <a:lnTo>
                    <a:pt x="276" y="17"/>
                  </a:lnTo>
                  <a:lnTo>
                    <a:pt x="291" y="20"/>
                  </a:lnTo>
                  <a:lnTo>
                    <a:pt x="323" y="16"/>
                  </a:lnTo>
                  <a:lnTo>
                    <a:pt x="336" y="2"/>
                  </a:lnTo>
                  <a:lnTo>
                    <a:pt x="376" y="0"/>
                  </a:lnTo>
                  <a:lnTo>
                    <a:pt x="385" y="17"/>
                  </a:lnTo>
                  <a:lnTo>
                    <a:pt x="402" y="17"/>
                  </a:lnTo>
                  <a:lnTo>
                    <a:pt x="417" y="8"/>
                  </a:lnTo>
                  <a:lnTo>
                    <a:pt x="442" y="24"/>
                  </a:lnTo>
                  <a:lnTo>
                    <a:pt x="442" y="52"/>
                  </a:lnTo>
                  <a:lnTo>
                    <a:pt x="453" y="64"/>
                  </a:lnTo>
                  <a:lnTo>
                    <a:pt x="450" y="82"/>
                  </a:lnTo>
                  <a:lnTo>
                    <a:pt x="442" y="100"/>
                  </a:lnTo>
                  <a:lnTo>
                    <a:pt x="429" y="100"/>
                  </a:lnTo>
                  <a:lnTo>
                    <a:pt x="424" y="105"/>
                  </a:lnTo>
                  <a:lnTo>
                    <a:pt x="432" y="120"/>
                  </a:lnTo>
                  <a:lnTo>
                    <a:pt x="432" y="135"/>
                  </a:lnTo>
                  <a:lnTo>
                    <a:pt x="424" y="148"/>
                  </a:lnTo>
                  <a:lnTo>
                    <a:pt x="402" y="160"/>
                  </a:lnTo>
                  <a:lnTo>
                    <a:pt x="401" y="173"/>
                  </a:lnTo>
                  <a:lnTo>
                    <a:pt x="401" y="186"/>
                  </a:lnTo>
                  <a:lnTo>
                    <a:pt x="380" y="190"/>
                  </a:lnTo>
                  <a:lnTo>
                    <a:pt x="346" y="188"/>
                  </a:lnTo>
                  <a:lnTo>
                    <a:pt x="330" y="193"/>
                  </a:lnTo>
                  <a:lnTo>
                    <a:pt x="301" y="193"/>
                  </a:lnTo>
                  <a:lnTo>
                    <a:pt x="289" y="207"/>
                  </a:lnTo>
                  <a:lnTo>
                    <a:pt x="243" y="192"/>
                  </a:lnTo>
                  <a:lnTo>
                    <a:pt x="220" y="193"/>
                  </a:lnTo>
                  <a:lnTo>
                    <a:pt x="162" y="180"/>
                  </a:lnTo>
                  <a:lnTo>
                    <a:pt x="154" y="166"/>
                  </a:lnTo>
                  <a:lnTo>
                    <a:pt x="154" y="150"/>
                  </a:lnTo>
                  <a:lnTo>
                    <a:pt x="150" y="141"/>
                  </a:lnTo>
                  <a:lnTo>
                    <a:pt x="143" y="137"/>
                  </a:lnTo>
                  <a:lnTo>
                    <a:pt x="107" y="139"/>
                  </a:lnTo>
                  <a:lnTo>
                    <a:pt x="57" y="144"/>
                  </a:lnTo>
                  <a:lnTo>
                    <a:pt x="52" y="132"/>
                  </a:lnTo>
                  <a:lnTo>
                    <a:pt x="43" y="128"/>
                  </a:lnTo>
                  <a:lnTo>
                    <a:pt x="28" y="123"/>
                  </a:lnTo>
                  <a:lnTo>
                    <a:pt x="13" y="119"/>
                  </a:lnTo>
                  <a:lnTo>
                    <a:pt x="13" y="105"/>
                  </a:lnTo>
                  <a:lnTo>
                    <a:pt x="13" y="85"/>
                  </a:lnTo>
                  <a:lnTo>
                    <a:pt x="0" y="74"/>
                  </a:lnTo>
                  <a:close/>
                </a:path>
              </a:pathLst>
            </a:custGeom>
            <a:solidFill>
              <a:srgbClr val="DDDDDD"/>
            </a:solidFill>
            <a:ln w="317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691" name="Freeform 11"/>
            <p:cNvSpPr>
              <a:spLocks/>
            </p:cNvSpPr>
            <p:nvPr/>
          </p:nvSpPr>
          <p:spPr bwMode="auto">
            <a:xfrm>
              <a:off x="2595" y="2793"/>
              <a:ext cx="420" cy="255"/>
            </a:xfrm>
            <a:custGeom>
              <a:avLst/>
              <a:gdLst/>
              <a:ahLst/>
              <a:cxnLst>
                <a:cxn ang="0">
                  <a:pos x="2" y="162"/>
                </a:cxn>
                <a:cxn ang="0">
                  <a:pos x="15" y="173"/>
                </a:cxn>
                <a:cxn ang="0">
                  <a:pos x="13" y="179"/>
                </a:cxn>
                <a:cxn ang="0">
                  <a:pos x="17" y="190"/>
                </a:cxn>
                <a:cxn ang="0">
                  <a:pos x="28" y="190"/>
                </a:cxn>
                <a:cxn ang="0">
                  <a:pos x="70" y="231"/>
                </a:cxn>
                <a:cxn ang="0">
                  <a:pos x="83" y="233"/>
                </a:cxn>
                <a:cxn ang="0">
                  <a:pos x="117" y="255"/>
                </a:cxn>
                <a:cxn ang="0">
                  <a:pos x="133" y="242"/>
                </a:cxn>
                <a:cxn ang="0">
                  <a:pos x="157" y="244"/>
                </a:cxn>
                <a:cxn ang="0">
                  <a:pos x="165" y="249"/>
                </a:cxn>
                <a:cxn ang="0">
                  <a:pos x="183" y="242"/>
                </a:cxn>
                <a:cxn ang="0">
                  <a:pos x="220" y="227"/>
                </a:cxn>
                <a:cxn ang="0">
                  <a:pos x="263" y="220"/>
                </a:cxn>
                <a:cxn ang="0">
                  <a:pos x="281" y="223"/>
                </a:cxn>
                <a:cxn ang="0">
                  <a:pos x="287" y="233"/>
                </a:cxn>
                <a:cxn ang="0">
                  <a:pos x="302" y="216"/>
                </a:cxn>
                <a:cxn ang="0">
                  <a:pos x="322" y="209"/>
                </a:cxn>
                <a:cxn ang="0">
                  <a:pos x="341" y="206"/>
                </a:cxn>
                <a:cxn ang="0">
                  <a:pos x="374" y="173"/>
                </a:cxn>
                <a:cxn ang="0">
                  <a:pos x="383" y="153"/>
                </a:cxn>
                <a:cxn ang="0">
                  <a:pos x="387" y="113"/>
                </a:cxn>
                <a:cxn ang="0">
                  <a:pos x="391" y="81"/>
                </a:cxn>
                <a:cxn ang="0">
                  <a:pos x="404" y="80"/>
                </a:cxn>
                <a:cxn ang="0">
                  <a:pos x="414" y="68"/>
                </a:cxn>
                <a:cxn ang="0">
                  <a:pos x="420" y="59"/>
                </a:cxn>
                <a:cxn ang="0">
                  <a:pos x="407" y="50"/>
                </a:cxn>
                <a:cxn ang="0">
                  <a:pos x="400" y="54"/>
                </a:cxn>
                <a:cxn ang="0">
                  <a:pos x="381" y="50"/>
                </a:cxn>
                <a:cxn ang="0">
                  <a:pos x="370" y="35"/>
                </a:cxn>
                <a:cxn ang="0">
                  <a:pos x="359" y="15"/>
                </a:cxn>
                <a:cxn ang="0">
                  <a:pos x="346" y="15"/>
                </a:cxn>
                <a:cxn ang="0">
                  <a:pos x="326" y="0"/>
                </a:cxn>
                <a:cxn ang="0">
                  <a:pos x="315" y="2"/>
                </a:cxn>
                <a:cxn ang="0">
                  <a:pos x="274" y="7"/>
                </a:cxn>
                <a:cxn ang="0">
                  <a:pos x="266" y="19"/>
                </a:cxn>
                <a:cxn ang="0">
                  <a:pos x="255" y="33"/>
                </a:cxn>
                <a:cxn ang="0">
                  <a:pos x="240" y="41"/>
                </a:cxn>
                <a:cxn ang="0">
                  <a:pos x="226" y="44"/>
                </a:cxn>
                <a:cxn ang="0">
                  <a:pos x="216" y="41"/>
                </a:cxn>
                <a:cxn ang="0">
                  <a:pos x="207" y="35"/>
                </a:cxn>
                <a:cxn ang="0">
                  <a:pos x="200" y="33"/>
                </a:cxn>
                <a:cxn ang="0">
                  <a:pos x="187" y="39"/>
                </a:cxn>
                <a:cxn ang="0">
                  <a:pos x="170" y="48"/>
                </a:cxn>
                <a:cxn ang="0">
                  <a:pos x="135" y="63"/>
                </a:cxn>
                <a:cxn ang="0">
                  <a:pos x="120" y="65"/>
                </a:cxn>
                <a:cxn ang="0">
                  <a:pos x="83" y="63"/>
                </a:cxn>
                <a:cxn ang="0">
                  <a:pos x="78" y="61"/>
                </a:cxn>
                <a:cxn ang="0">
                  <a:pos x="68" y="46"/>
                </a:cxn>
                <a:cxn ang="0">
                  <a:pos x="56" y="39"/>
                </a:cxn>
                <a:cxn ang="0">
                  <a:pos x="52" y="44"/>
                </a:cxn>
                <a:cxn ang="0">
                  <a:pos x="50" y="59"/>
                </a:cxn>
                <a:cxn ang="0">
                  <a:pos x="43" y="74"/>
                </a:cxn>
                <a:cxn ang="0">
                  <a:pos x="30" y="74"/>
                </a:cxn>
                <a:cxn ang="0">
                  <a:pos x="26" y="78"/>
                </a:cxn>
                <a:cxn ang="0">
                  <a:pos x="33" y="93"/>
                </a:cxn>
                <a:cxn ang="0">
                  <a:pos x="31" y="108"/>
                </a:cxn>
                <a:cxn ang="0">
                  <a:pos x="22" y="122"/>
                </a:cxn>
                <a:cxn ang="0">
                  <a:pos x="15" y="128"/>
                </a:cxn>
                <a:cxn ang="0">
                  <a:pos x="4" y="134"/>
                </a:cxn>
                <a:cxn ang="0">
                  <a:pos x="0" y="146"/>
                </a:cxn>
                <a:cxn ang="0">
                  <a:pos x="2" y="162"/>
                </a:cxn>
              </a:cxnLst>
              <a:rect l="0" t="0" r="r" b="b"/>
              <a:pathLst>
                <a:path w="420" h="255">
                  <a:moveTo>
                    <a:pt x="2" y="162"/>
                  </a:moveTo>
                  <a:lnTo>
                    <a:pt x="15" y="173"/>
                  </a:lnTo>
                  <a:lnTo>
                    <a:pt x="13" y="179"/>
                  </a:lnTo>
                  <a:lnTo>
                    <a:pt x="17" y="190"/>
                  </a:lnTo>
                  <a:lnTo>
                    <a:pt x="28" y="190"/>
                  </a:lnTo>
                  <a:lnTo>
                    <a:pt x="70" y="231"/>
                  </a:lnTo>
                  <a:lnTo>
                    <a:pt x="83" y="233"/>
                  </a:lnTo>
                  <a:lnTo>
                    <a:pt x="117" y="255"/>
                  </a:lnTo>
                  <a:lnTo>
                    <a:pt x="133" y="242"/>
                  </a:lnTo>
                  <a:lnTo>
                    <a:pt x="157" y="244"/>
                  </a:lnTo>
                  <a:lnTo>
                    <a:pt x="165" y="249"/>
                  </a:lnTo>
                  <a:lnTo>
                    <a:pt x="183" y="242"/>
                  </a:lnTo>
                  <a:lnTo>
                    <a:pt x="220" y="227"/>
                  </a:lnTo>
                  <a:lnTo>
                    <a:pt x="263" y="220"/>
                  </a:lnTo>
                  <a:lnTo>
                    <a:pt x="281" y="223"/>
                  </a:lnTo>
                  <a:lnTo>
                    <a:pt x="287" y="233"/>
                  </a:lnTo>
                  <a:lnTo>
                    <a:pt x="302" y="216"/>
                  </a:lnTo>
                  <a:lnTo>
                    <a:pt x="322" y="209"/>
                  </a:lnTo>
                  <a:lnTo>
                    <a:pt x="341" y="206"/>
                  </a:lnTo>
                  <a:lnTo>
                    <a:pt x="374" y="173"/>
                  </a:lnTo>
                  <a:lnTo>
                    <a:pt x="383" y="153"/>
                  </a:lnTo>
                  <a:lnTo>
                    <a:pt x="387" y="113"/>
                  </a:lnTo>
                  <a:lnTo>
                    <a:pt x="391" y="81"/>
                  </a:lnTo>
                  <a:lnTo>
                    <a:pt x="404" y="80"/>
                  </a:lnTo>
                  <a:lnTo>
                    <a:pt x="414" y="68"/>
                  </a:lnTo>
                  <a:lnTo>
                    <a:pt x="420" y="59"/>
                  </a:lnTo>
                  <a:lnTo>
                    <a:pt x="407" y="50"/>
                  </a:lnTo>
                  <a:lnTo>
                    <a:pt x="400" y="54"/>
                  </a:lnTo>
                  <a:lnTo>
                    <a:pt x="381" y="50"/>
                  </a:lnTo>
                  <a:lnTo>
                    <a:pt x="370" y="35"/>
                  </a:lnTo>
                  <a:lnTo>
                    <a:pt x="359" y="15"/>
                  </a:lnTo>
                  <a:lnTo>
                    <a:pt x="346" y="15"/>
                  </a:lnTo>
                  <a:lnTo>
                    <a:pt x="326" y="0"/>
                  </a:lnTo>
                  <a:lnTo>
                    <a:pt x="315" y="2"/>
                  </a:lnTo>
                  <a:lnTo>
                    <a:pt x="274" y="7"/>
                  </a:lnTo>
                  <a:lnTo>
                    <a:pt x="266" y="19"/>
                  </a:lnTo>
                  <a:lnTo>
                    <a:pt x="255" y="33"/>
                  </a:lnTo>
                  <a:lnTo>
                    <a:pt x="240" y="41"/>
                  </a:lnTo>
                  <a:lnTo>
                    <a:pt x="226" y="44"/>
                  </a:lnTo>
                  <a:lnTo>
                    <a:pt x="216" y="41"/>
                  </a:lnTo>
                  <a:lnTo>
                    <a:pt x="207" y="35"/>
                  </a:lnTo>
                  <a:lnTo>
                    <a:pt x="200" y="33"/>
                  </a:lnTo>
                  <a:lnTo>
                    <a:pt x="187" y="39"/>
                  </a:lnTo>
                  <a:lnTo>
                    <a:pt x="170" y="48"/>
                  </a:lnTo>
                  <a:lnTo>
                    <a:pt x="135" y="63"/>
                  </a:lnTo>
                  <a:lnTo>
                    <a:pt x="120" y="65"/>
                  </a:lnTo>
                  <a:lnTo>
                    <a:pt x="83" y="63"/>
                  </a:lnTo>
                  <a:lnTo>
                    <a:pt x="78" y="61"/>
                  </a:lnTo>
                  <a:lnTo>
                    <a:pt x="68" y="46"/>
                  </a:lnTo>
                  <a:lnTo>
                    <a:pt x="56" y="39"/>
                  </a:lnTo>
                  <a:lnTo>
                    <a:pt x="52" y="44"/>
                  </a:lnTo>
                  <a:lnTo>
                    <a:pt x="50" y="59"/>
                  </a:lnTo>
                  <a:lnTo>
                    <a:pt x="43" y="74"/>
                  </a:lnTo>
                  <a:lnTo>
                    <a:pt x="30" y="74"/>
                  </a:lnTo>
                  <a:lnTo>
                    <a:pt x="26" y="78"/>
                  </a:lnTo>
                  <a:lnTo>
                    <a:pt x="33" y="93"/>
                  </a:lnTo>
                  <a:lnTo>
                    <a:pt x="31" y="108"/>
                  </a:lnTo>
                  <a:lnTo>
                    <a:pt x="22" y="122"/>
                  </a:lnTo>
                  <a:lnTo>
                    <a:pt x="15" y="128"/>
                  </a:lnTo>
                  <a:lnTo>
                    <a:pt x="4" y="134"/>
                  </a:lnTo>
                  <a:lnTo>
                    <a:pt x="0" y="146"/>
                  </a:lnTo>
                  <a:lnTo>
                    <a:pt x="2" y="162"/>
                  </a:lnTo>
                  <a:close/>
                </a:path>
              </a:pathLst>
            </a:custGeom>
            <a:solidFill>
              <a:srgbClr val="DDDDDD"/>
            </a:solidFill>
            <a:ln w="317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692" name="Freeform 12"/>
            <p:cNvSpPr>
              <a:spLocks/>
            </p:cNvSpPr>
            <p:nvPr/>
          </p:nvSpPr>
          <p:spPr bwMode="auto">
            <a:xfrm>
              <a:off x="2996" y="3164"/>
              <a:ext cx="384" cy="281"/>
            </a:xfrm>
            <a:custGeom>
              <a:avLst/>
              <a:gdLst/>
              <a:ahLst/>
              <a:cxnLst>
                <a:cxn ang="0">
                  <a:pos x="7" y="39"/>
                </a:cxn>
                <a:cxn ang="0">
                  <a:pos x="2" y="59"/>
                </a:cxn>
                <a:cxn ang="0">
                  <a:pos x="28" y="82"/>
                </a:cxn>
                <a:cxn ang="0">
                  <a:pos x="30" y="115"/>
                </a:cxn>
                <a:cxn ang="0">
                  <a:pos x="6" y="134"/>
                </a:cxn>
                <a:cxn ang="0">
                  <a:pos x="9" y="158"/>
                </a:cxn>
                <a:cxn ang="0">
                  <a:pos x="6" y="185"/>
                </a:cxn>
                <a:cxn ang="0">
                  <a:pos x="9" y="208"/>
                </a:cxn>
                <a:cxn ang="0">
                  <a:pos x="30" y="221"/>
                </a:cxn>
                <a:cxn ang="0">
                  <a:pos x="31" y="255"/>
                </a:cxn>
                <a:cxn ang="0">
                  <a:pos x="44" y="281"/>
                </a:cxn>
                <a:cxn ang="0">
                  <a:pos x="109" y="264"/>
                </a:cxn>
                <a:cxn ang="0">
                  <a:pos x="149" y="235"/>
                </a:cxn>
                <a:cxn ang="0">
                  <a:pos x="179" y="253"/>
                </a:cxn>
                <a:cxn ang="0">
                  <a:pos x="208" y="262"/>
                </a:cxn>
                <a:cxn ang="0">
                  <a:pos x="243" y="248"/>
                </a:cxn>
                <a:cxn ang="0">
                  <a:pos x="245" y="219"/>
                </a:cxn>
                <a:cxn ang="0">
                  <a:pos x="271" y="219"/>
                </a:cxn>
                <a:cxn ang="0">
                  <a:pos x="284" y="211"/>
                </a:cxn>
                <a:cxn ang="0">
                  <a:pos x="336" y="195"/>
                </a:cxn>
                <a:cxn ang="0">
                  <a:pos x="354" y="174"/>
                </a:cxn>
                <a:cxn ang="0">
                  <a:pos x="328" y="146"/>
                </a:cxn>
                <a:cxn ang="0">
                  <a:pos x="340" y="124"/>
                </a:cxn>
                <a:cxn ang="0">
                  <a:pos x="349" y="111"/>
                </a:cxn>
                <a:cxn ang="0">
                  <a:pos x="356" y="82"/>
                </a:cxn>
                <a:cxn ang="0">
                  <a:pos x="364" y="52"/>
                </a:cxn>
                <a:cxn ang="0">
                  <a:pos x="384" y="39"/>
                </a:cxn>
                <a:cxn ang="0">
                  <a:pos x="373" y="9"/>
                </a:cxn>
                <a:cxn ang="0">
                  <a:pos x="321" y="2"/>
                </a:cxn>
                <a:cxn ang="0">
                  <a:pos x="266" y="6"/>
                </a:cxn>
                <a:cxn ang="0">
                  <a:pos x="214" y="32"/>
                </a:cxn>
                <a:cxn ang="0">
                  <a:pos x="173" y="50"/>
                </a:cxn>
                <a:cxn ang="0">
                  <a:pos x="119" y="54"/>
                </a:cxn>
                <a:cxn ang="0">
                  <a:pos x="83" y="52"/>
                </a:cxn>
                <a:cxn ang="0">
                  <a:pos x="41" y="37"/>
                </a:cxn>
                <a:cxn ang="0">
                  <a:pos x="9" y="33"/>
                </a:cxn>
              </a:cxnLst>
              <a:rect l="0" t="0" r="r" b="b"/>
              <a:pathLst>
                <a:path w="384" h="281">
                  <a:moveTo>
                    <a:pt x="9" y="33"/>
                  </a:moveTo>
                  <a:lnTo>
                    <a:pt x="7" y="39"/>
                  </a:lnTo>
                  <a:lnTo>
                    <a:pt x="0" y="46"/>
                  </a:lnTo>
                  <a:lnTo>
                    <a:pt x="2" y="59"/>
                  </a:lnTo>
                  <a:lnTo>
                    <a:pt x="13" y="80"/>
                  </a:lnTo>
                  <a:lnTo>
                    <a:pt x="28" y="82"/>
                  </a:lnTo>
                  <a:lnTo>
                    <a:pt x="31" y="91"/>
                  </a:lnTo>
                  <a:lnTo>
                    <a:pt x="30" y="115"/>
                  </a:lnTo>
                  <a:lnTo>
                    <a:pt x="24" y="122"/>
                  </a:lnTo>
                  <a:lnTo>
                    <a:pt x="6" y="134"/>
                  </a:lnTo>
                  <a:lnTo>
                    <a:pt x="4" y="140"/>
                  </a:lnTo>
                  <a:lnTo>
                    <a:pt x="9" y="158"/>
                  </a:lnTo>
                  <a:lnTo>
                    <a:pt x="11" y="172"/>
                  </a:lnTo>
                  <a:lnTo>
                    <a:pt x="6" y="185"/>
                  </a:lnTo>
                  <a:lnTo>
                    <a:pt x="0" y="195"/>
                  </a:lnTo>
                  <a:lnTo>
                    <a:pt x="9" y="208"/>
                  </a:lnTo>
                  <a:lnTo>
                    <a:pt x="17" y="206"/>
                  </a:lnTo>
                  <a:lnTo>
                    <a:pt x="30" y="221"/>
                  </a:lnTo>
                  <a:lnTo>
                    <a:pt x="31" y="235"/>
                  </a:lnTo>
                  <a:lnTo>
                    <a:pt x="31" y="255"/>
                  </a:lnTo>
                  <a:lnTo>
                    <a:pt x="30" y="264"/>
                  </a:lnTo>
                  <a:lnTo>
                    <a:pt x="44" y="281"/>
                  </a:lnTo>
                  <a:lnTo>
                    <a:pt x="74" y="275"/>
                  </a:lnTo>
                  <a:lnTo>
                    <a:pt x="109" y="264"/>
                  </a:lnTo>
                  <a:lnTo>
                    <a:pt x="136" y="247"/>
                  </a:lnTo>
                  <a:lnTo>
                    <a:pt x="149" y="235"/>
                  </a:lnTo>
                  <a:lnTo>
                    <a:pt x="166" y="259"/>
                  </a:lnTo>
                  <a:lnTo>
                    <a:pt x="179" y="253"/>
                  </a:lnTo>
                  <a:lnTo>
                    <a:pt x="197" y="259"/>
                  </a:lnTo>
                  <a:lnTo>
                    <a:pt x="208" y="262"/>
                  </a:lnTo>
                  <a:lnTo>
                    <a:pt x="230" y="253"/>
                  </a:lnTo>
                  <a:lnTo>
                    <a:pt x="243" y="248"/>
                  </a:lnTo>
                  <a:lnTo>
                    <a:pt x="243" y="237"/>
                  </a:lnTo>
                  <a:lnTo>
                    <a:pt x="245" y="219"/>
                  </a:lnTo>
                  <a:lnTo>
                    <a:pt x="256" y="213"/>
                  </a:lnTo>
                  <a:lnTo>
                    <a:pt x="271" y="219"/>
                  </a:lnTo>
                  <a:lnTo>
                    <a:pt x="273" y="226"/>
                  </a:lnTo>
                  <a:lnTo>
                    <a:pt x="284" y="211"/>
                  </a:lnTo>
                  <a:lnTo>
                    <a:pt x="312" y="198"/>
                  </a:lnTo>
                  <a:lnTo>
                    <a:pt x="336" y="195"/>
                  </a:lnTo>
                  <a:lnTo>
                    <a:pt x="358" y="195"/>
                  </a:lnTo>
                  <a:lnTo>
                    <a:pt x="354" y="174"/>
                  </a:lnTo>
                  <a:lnTo>
                    <a:pt x="351" y="163"/>
                  </a:lnTo>
                  <a:lnTo>
                    <a:pt x="328" y="146"/>
                  </a:lnTo>
                  <a:lnTo>
                    <a:pt x="327" y="141"/>
                  </a:lnTo>
                  <a:lnTo>
                    <a:pt x="340" y="124"/>
                  </a:lnTo>
                  <a:lnTo>
                    <a:pt x="353" y="121"/>
                  </a:lnTo>
                  <a:lnTo>
                    <a:pt x="349" y="111"/>
                  </a:lnTo>
                  <a:lnTo>
                    <a:pt x="356" y="93"/>
                  </a:lnTo>
                  <a:lnTo>
                    <a:pt x="356" y="82"/>
                  </a:lnTo>
                  <a:lnTo>
                    <a:pt x="360" y="61"/>
                  </a:lnTo>
                  <a:lnTo>
                    <a:pt x="364" y="52"/>
                  </a:lnTo>
                  <a:lnTo>
                    <a:pt x="377" y="54"/>
                  </a:lnTo>
                  <a:lnTo>
                    <a:pt x="384" y="39"/>
                  </a:lnTo>
                  <a:lnTo>
                    <a:pt x="377" y="26"/>
                  </a:lnTo>
                  <a:lnTo>
                    <a:pt x="373" y="9"/>
                  </a:lnTo>
                  <a:lnTo>
                    <a:pt x="364" y="11"/>
                  </a:lnTo>
                  <a:lnTo>
                    <a:pt x="321" y="2"/>
                  </a:lnTo>
                  <a:lnTo>
                    <a:pt x="293" y="0"/>
                  </a:lnTo>
                  <a:lnTo>
                    <a:pt x="266" y="6"/>
                  </a:lnTo>
                  <a:lnTo>
                    <a:pt x="242" y="17"/>
                  </a:lnTo>
                  <a:lnTo>
                    <a:pt x="214" y="32"/>
                  </a:lnTo>
                  <a:lnTo>
                    <a:pt x="193" y="48"/>
                  </a:lnTo>
                  <a:lnTo>
                    <a:pt x="173" y="50"/>
                  </a:lnTo>
                  <a:lnTo>
                    <a:pt x="145" y="45"/>
                  </a:lnTo>
                  <a:lnTo>
                    <a:pt x="119" y="54"/>
                  </a:lnTo>
                  <a:lnTo>
                    <a:pt x="102" y="58"/>
                  </a:lnTo>
                  <a:lnTo>
                    <a:pt x="83" y="52"/>
                  </a:lnTo>
                  <a:lnTo>
                    <a:pt x="56" y="41"/>
                  </a:lnTo>
                  <a:lnTo>
                    <a:pt x="41" y="37"/>
                  </a:lnTo>
                  <a:lnTo>
                    <a:pt x="20" y="33"/>
                  </a:lnTo>
                  <a:lnTo>
                    <a:pt x="9" y="33"/>
                  </a:lnTo>
                  <a:close/>
                </a:path>
              </a:pathLst>
            </a:custGeom>
            <a:solidFill>
              <a:srgbClr val="DDDDDD"/>
            </a:solidFill>
            <a:ln w="317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693" name="Freeform 13"/>
            <p:cNvSpPr>
              <a:spLocks/>
            </p:cNvSpPr>
            <p:nvPr/>
          </p:nvSpPr>
          <p:spPr bwMode="auto">
            <a:xfrm>
              <a:off x="2775" y="3337"/>
              <a:ext cx="148" cy="249"/>
            </a:xfrm>
            <a:custGeom>
              <a:avLst/>
              <a:gdLst/>
              <a:ahLst/>
              <a:cxnLst>
                <a:cxn ang="0">
                  <a:pos x="11" y="56"/>
                </a:cxn>
                <a:cxn ang="0">
                  <a:pos x="20" y="63"/>
                </a:cxn>
                <a:cxn ang="0">
                  <a:pos x="20" y="74"/>
                </a:cxn>
                <a:cxn ang="0">
                  <a:pos x="19" y="82"/>
                </a:cxn>
                <a:cxn ang="0">
                  <a:pos x="13" y="92"/>
                </a:cxn>
                <a:cxn ang="0">
                  <a:pos x="13" y="116"/>
                </a:cxn>
                <a:cxn ang="0">
                  <a:pos x="17" y="125"/>
                </a:cxn>
                <a:cxn ang="0">
                  <a:pos x="4" y="145"/>
                </a:cxn>
                <a:cxn ang="0">
                  <a:pos x="7" y="149"/>
                </a:cxn>
                <a:cxn ang="0">
                  <a:pos x="0" y="160"/>
                </a:cxn>
                <a:cxn ang="0">
                  <a:pos x="6" y="171"/>
                </a:cxn>
                <a:cxn ang="0">
                  <a:pos x="7" y="179"/>
                </a:cxn>
                <a:cxn ang="0">
                  <a:pos x="11" y="169"/>
                </a:cxn>
                <a:cxn ang="0">
                  <a:pos x="22" y="182"/>
                </a:cxn>
                <a:cxn ang="0">
                  <a:pos x="20" y="195"/>
                </a:cxn>
                <a:cxn ang="0">
                  <a:pos x="15" y="201"/>
                </a:cxn>
                <a:cxn ang="0">
                  <a:pos x="22" y="212"/>
                </a:cxn>
                <a:cxn ang="0">
                  <a:pos x="31" y="216"/>
                </a:cxn>
                <a:cxn ang="0">
                  <a:pos x="46" y="225"/>
                </a:cxn>
                <a:cxn ang="0">
                  <a:pos x="59" y="236"/>
                </a:cxn>
                <a:cxn ang="0">
                  <a:pos x="61" y="243"/>
                </a:cxn>
                <a:cxn ang="0">
                  <a:pos x="76" y="249"/>
                </a:cxn>
                <a:cxn ang="0">
                  <a:pos x="89" y="243"/>
                </a:cxn>
                <a:cxn ang="0">
                  <a:pos x="105" y="234"/>
                </a:cxn>
                <a:cxn ang="0">
                  <a:pos x="113" y="218"/>
                </a:cxn>
                <a:cxn ang="0">
                  <a:pos x="120" y="208"/>
                </a:cxn>
                <a:cxn ang="0">
                  <a:pos x="133" y="184"/>
                </a:cxn>
                <a:cxn ang="0">
                  <a:pos x="137" y="166"/>
                </a:cxn>
                <a:cxn ang="0">
                  <a:pos x="139" y="149"/>
                </a:cxn>
                <a:cxn ang="0">
                  <a:pos x="148" y="138"/>
                </a:cxn>
                <a:cxn ang="0">
                  <a:pos x="133" y="134"/>
                </a:cxn>
                <a:cxn ang="0">
                  <a:pos x="128" y="127"/>
                </a:cxn>
                <a:cxn ang="0">
                  <a:pos x="120" y="129"/>
                </a:cxn>
                <a:cxn ang="0">
                  <a:pos x="107" y="123"/>
                </a:cxn>
                <a:cxn ang="0">
                  <a:pos x="104" y="106"/>
                </a:cxn>
                <a:cxn ang="0">
                  <a:pos x="100" y="94"/>
                </a:cxn>
                <a:cxn ang="0">
                  <a:pos x="107" y="81"/>
                </a:cxn>
                <a:cxn ang="0">
                  <a:pos x="107" y="41"/>
                </a:cxn>
                <a:cxn ang="0">
                  <a:pos x="107" y="28"/>
                </a:cxn>
                <a:cxn ang="0">
                  <a:pos x="100" y="20"/>
                </a:cxn>
                <a:cxn ang="0">
                  <a:pos x="87" y="19"/>
                </a:cxn>
                <a:cxn ang="0">
                  <a:pos x="78" y="15"/>
                </a:cxn>
                <a:cxn ang="0">
                  <a:pos x="70" y="2"/>
                </a:cxn>
                <a:cxn ang="0">
                  <a:pos x="61" y="0"/>
                </a:cxn>
                <a:cxn ang="0">
                  <a:pos x="57" y="6"/>
                </a:cxn>
                <a:cxn ang="0">
                  <a:pos x="56" y="2"/>
                </a:cxn>
                <a:cxn ang="0">
                  <a:pos x="41" y="4"/>
                </a:cxn>
                <a:cxn ang="0">
                  <a:pos x="33" y="0"/>
                </a:cxn>
                <a:cxn ang="0">
                  <a:pos x="22" y="7"/>
                </a:cxn>
                <a:cxn ang="0">
                  <a:pos x="20" y="30"/>
                </a:cxn>
                <a:cxn ang="0">
                  <a:pos x="17" y="44"/>
                </a:cxn>
                <a:cxn ang="0">
                  <a:pos x="11" y="56"/>
                </a:cxn>
              </a:cxnLst>
              <a:rect l="0" t="0" r="r" b="b"/>
              <a:pathLst>
                <a:path w="148" h="249">
                  <a:moveTo>
                    <a:pt x="11" y="56"/>
                  </a:moveTo>
                  <a:lnTo>
                    <a:pt x="20" y="63"/>
                  </a:lnTo>
                  <a:lnTo>
                    <a:pt x="20" y="74"/>
                  </a:lnTo>
                  <a:lnTo>
                    <a:pt x="19" y="82"/>
                  </a:lnTo>
                  <a:lnTo>
                    <a:pt x="13" y="92"/>
                  </a:lnTo>
                  <a:lnTo>
                    <a:pt x="13" y="116"/>
                  </a:lnTo>
                  <a:lnTo>
                    <a:pt x="17" y="125"/>
                  </a:lnTo>
                  <a:lnTo>
                    <a:pt x="4" y="145"/>
                  </a:lnTo>
                  <a:lnTo>
                    <a:pt x="7" y="149"/>
                  </a:lnTo>
                  <a:lnTo>
                    <a:pt x="0" y="160"/>
                  </a:lnTo>
                  <a:lnTo>
                    <a:pt x="6" y="171"/>
                  </a:lnTo>
                  <a:lnTo>
                    <a:pt x="7" y="179"/>
                  </a:lnTo>
                  <a:lnTo>
                    <a:pt x="11" y="169"/>
                  </a:lnTo>
                  <a:lnTo>
                    <a:pt x="22" y="182"/>
                  </a:lnTo>
                  <a:lnTo>
                    <a:pt x="20" y="195"/>
                  </a:lnTo>
                  <a:lnTo>
                    <a:pt x="15" y="201"/>
                  </a:lnTo>
                  <a:lnTo>
                    <a:pt x="22" y="212"/>
                  </a:lnTo>
                  <a:lnTo>
                    <a:pt x="31" y="216"/>
                  </a:lnTo>
                  <a:lnTo>
                    <a:pt x="46" y="225"/>
                  </a:lnTo>
                  <a:lnTo>
                    <a:pt x="59" y="236"/>
                  </a:lnTo>
                  <a:lnTo>
                    <a:pt x="61" y="243"/>
                  </a:lnTo>
                  <a:lnTo>
                    <a:pt x="76" y="249"/>
                  </a:lnTo>
                  <a:lnTo>
                    <a:pt x="89" y="243"/>
                  </a:lnTo>
                  <a:lnTo>
                    <a:pt x="105" y="234"/>
                  </a:lnTo>
                  <a:lnTo>
                    <a:pt x="113" y="218"/>
                  </a:lnTo>
                  <a:lnTo>
                    <a:pt x="120" y="208"/>
                  </a:lnTo>
                  <a:lnTo>
                    <a:pt x="133" y="184"/>
                  </a:lnTo>
                  <a:lnTo>
                    <a:pt x="137" y="166"/>
                  </a:lnTo>
                  <a:lnTo>
                    <a:pt x="139" y="149"/>
                  </a:lnTo>
                  <a:lnTo>
                    <a:pt x="148" y="138"/>
                  </a:lnTo>
                  <a:lnTo>
                    <a:pt x="133" y="134"/>
                  </a:lnTo>
                  <a:lnTo>
                    <a:pt x="128" y="127"/>
                  </a:lnTo>
                  <a:lnTo>
                    <a:pt x="120" y="129"/>
                  </a:lnTo>
                  <a:lnTo>
                    <a:pt x="107" y="123"/>
                  </a:lnTo>
                  <a:lnTo>
                    <a:pt x="104" y="106"/>
                  </a:lnTo>
                  <a:lnTo>
                    <a:pt x="100" y="94"/>
                  </a:lnTo>
                  <a:lnTo>
                    <a:pt x="107" y="81"/>
                  </a:lnTo>
                  <a:lnTo>
                    <a:pt x="107" y="41"/>
                  </a:lnTo>
                  <a:lnTo>
                    <a:pt x="107" y="28"/>
                  </a:lnTo>
                  <a:lnTo>
                    <a:pt x="100" y="20"/>
                  </a:lnTo>
                  <a:lnTo>
                    <a:pt x="87" y="19"/>
                  </a:lnTo>
                  <a:lnTo>
                    <a:pt x="78" y="15"/>
                  </a:lnTo>
                  <a:lnTo>
                    <a:pt x="70" y="2"/>
                  </a:lnTo>
                  <a:lnTo>
                    <a:pt x="61" y="0"/>
                  </a:lnTo>
                  <a:lnTo>
                    <a:pt x="57" y="6"/>
                  </a:lnTo>
                  <a:lnTo>
                    <a:pt x="56" y="2"/>
                  </a:lnTo>
                  <a:lnTo>
                    <a:pt x="41" y="4"/>
                  </a:lnTo>
                  <a:lnTo>
                    <a:pt x="33" y="0"/>
                  </a:lnTo>
                  <a:lnTo>
                    <a:pt x="22" y="7"/>
                  </a:lnTo>
                  <a:lnTo>
                    <a:pt x="20" y="30"/>
                  </a:lnTo>
                  <a:lnTo>
                    <a:pt x="17" y="44"/>
                  </a:lnTo>
                  <a:lnTo>
                    <a:pt x="11" y="56"/>
                  </a:lnTo>
                  <a:close/>
                </a:path>
              </a:pathLst>
            </a:custGeom>
            <a:solidFill>
              <a:srgbClr val="DDDDDD"/>
            </a:solidFill>
            <a:ln w="317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694" name="Freeform 14"/>
            <p:cNvSpPr>
              <a:spLocks/>
            </p:cNvSpPr>
            <p:nvPr/>
          </p:nvSpPr>
          <p:spPr bwMode="auto">
            <a:xfrm>
              <a:off x="2884" y="2817"/>
              <a:ext cx="550" cy="403"/>
            </a:xfrm>
            <a:custGeom>
              <a:avLst/>
              <a:gdLst/>
              <a:ahLst/>
              <a:cxnLst>
                <a:cxn ang="0">
                  <a:pos x="122" y="46"/>
                </a:cxn>
                <a:cxn ang="0">
                  <a:pos x="102" y="57"/>
                </a:cxn>
                <a:cxn ang="0">
                  <a:pos x="95" y="131"/>
                </a:cxn>
                <a:cxn ang="0">
                  <a:pos x="62" y="170"/>
                </a:cxn>
                <a:cxn ang="0">
                  <a:pos x="19" y="190"/>
                </a:cxn>
                <a:cxn ang="0">
                  <a:pos x="0" y="216"/>
                </a:cxn>
                <a:cxn ang="0">
                  <a:pos x="17" y="238"/>
                </a:cxn>
                <a:cxn ang="0">
                  <a:pos x="17" y="259"/>
                </a:cxn>
                <a:cxn ang="0">
                  <a:pos x="41" y="264"/>
                </a:cxn>
                <a:cxn ang="0">
                  <a:pos x="52" y="296"/>
                </a:cxn>
                <a:cxn ang="0">
                  <a:pos x="59" y="325"/>
                </a:cxn>
                <a:cxn ang="0">
                  <a:pos x="76" y="325"/>
                </a:cxn>
                <a:cxn ang="0">
                  <a:pos x="104" y="327"/>
                </a:cxn>
                <a:cxn ang="0">
                  <a:pos x="104" y="344"/>
                </a:cxn>
                <a:cxn ang="0">
                  <a:pos x="122" y="359"/>
                </a:cxn>
                <a:cxn ang="0">
                  <a:pos x="122" y="379"/>
                </a:cxn>
                <a:cxn ang="0">
                  <a:pos x="160" y="388"/>
                </a:cxn>
                <a:cxn ang="0">
                  <a:pos x="213" y="403"/>
                </a:cxn>
                <a:cxn ang="0">
                  <a:pos x="253" y="392"/>
                </a:cxn>
                <a:cxn ang="0">
                  <a:pos x="298" y="396"/>
                </a:cxn>
                <a:cxn ang="0">
                  <a:pos x="324" y="381"/>
                </a:cxn>
                <a:cxn ang="0">
                  <a:pos x="398" y="347"/>
                </a:cxn>
                <a:cxn ang="0">
                  <a:pos x="441" y="351"/>
                </a:cxn>
                <a:cxn ang="0">
                  <a:pos x="474" y="357"/>
                </a:cxn>
                <a:cxn ang="0">
                  <a:pos x="494" y="340"/>
                </a:cxn>
                <a:cxn ang="0">
                  <a:pos x="496" y="283"/>
                </a:cxn>
                <a:cxn ang="0">
                  <a:pos x="515" y="264"/>
                </a:cxn>
                <a:cxn ang="0">
                  <a:pos x="533" y="264"/>
                </a:cxn>
                <a:cxn ang="0">
                  <a:pos x="537" y="249"/>
                </a:cxn>
                <a:cxn ang="0">
                  <a:pos x="550" y="236"/>
                </a:cxn>
                <a:cxn ang="0">
                  <a:pos x="522" y="227"/>
                </a:cxn>
                <a:cxn ang="0">
                  <a:pos x="489" y="234"/>
                </a:cxn>
                <a:cxn ang="0">
                  <a:pos x="457" y="227"/>
                </a:cxn>
                <a:cxn ang="0">
                  <a:pos x="452" y="201"/>
                </a:cxn>
                <a:cxn ang="0">
                  <a:pos x="441" y="175"/>
                </a:cxn>
                <a:cxn ang="0">
                  <a:pos x="435" y="149"/>
                </a:cxn>
                <a:cxn ang="0">
                  <a:pos x="437" y="125"/>
                </a:cxn>
                <a:cxn ang="0">
                  <a:pos x="413" y="87"/>
                </a:cxn>
                <a:cxn ang="0">
                  <a:pos x="405" y="61"/>
                </a:cxn>
                <a:cxn ang="0">
                  <a:pos x="381" y="41"/>
                </a:cxn>
                <a:cxn ang="0">
                  <a:pos x="365" y="9"/>
                </a:cxn>
                <a:cxn ang="0">
                  <a:pos x="348" y="0"/>
                </a:cxn>
                <a:cxn ang="0">
                  <a:pos x="329" y="13"/>
                </a:cxn>
                <a:cxn ang="0">
                  <a:pos x="307" y="15"/>
                </a:cxn>
                <a:cxn ang="0">
                  <a:pos x="288" y="26"/>
                </a:cxn>
                <a:cxn ang="0">
                  <a:pos x="259" y="30"/>
                </a:cxn>
                <a:cxn ang="0">
                  <a:pos x="235" y="13"/>
                </a:cxn>
                <a:cxn ang="0">
                  <a:pos x="204" y="24"/>
                </a:cxn>
                <a:cxn ang="0">
                  <a:pos x="180" y="22"/>
                </a:cxn>
                <a:cxn ang="0">
                  <a:pos x="150" y="20"/>
                </a:cxn>
                <a:cxn ang="0">
                  <a:pos x="135" y="28"/>
                </a:cxn>
                <a:cxn ang="0">
                  <a:pos x="128" y="31"/>
                </a:cxn>
              </a:cxnLst>
              <a:rect l="0" t="0" r="r" b="b"/>
              <a:pathLst>
                <a:path w="550" h="403">
                  <a:moveTo>
                    <a:pt x="132" y="35"/>
                  </a:moveTo>
                  <a:lnTo>
                    <a:pt x="122" y="46"/>
                  </a:lnTo>
                  <a:lnTo>
                    <a:pt x="115" y="54"/>
                  </a:lnTo>
                  <a:lnTo>
                    <a:pt x="102" y="57"/>
                  </a:lnTo>
                  <a:lnTo>
                    <a:pt x="96" y="120"/>
                  </a:lnTo>
                  <a:lnTo>
                    <a:pt x="95" y="131"/>
                  </a:lnTo>
                  <a:lnTo>
                    <a:pt x="80" y="155"/>
                  </a:lnTo>
                  <a:lnTo>
                    <a:pt x="62" y="170"/>
                  </a:lnTo>
                  <a:lnTo>
                    <a:pt x="50" y="183"/>
                  </a:lnTo>
                  <a:lnTo>
                    <a:pt x="19" y="190"/>
                  </a:lnTo>
                  <a:lnTo>
                    <a:pt x="3" y="204"/>
                  </a:lnTo>
                  <a:lnTo>
                    <a:pt x="0" y="216"/>
                  </a:lnTo>
                  <a:lnTo>
                    <a:pt x="11" y="225"/>
                  </a:lnTo>
                  <a:lnTo>
                    <a:pt x="17" y="238"/>
                  </a:lnTo>
                  <a:lnTo>
                    <a:pt x="15" y="247"/>
                  </a:lnTo>
                  <a:lnTo>
                    <a:pt x="17" y="259"/>
                  </a:lnTo>
                  <a:lnTo>
                    <a:pt x="26" y="264"/>
                  </a:lnTo>
                  <a:lnTo>
                    <a:pt x="41" y="264"/>
                  </a:lnTo>
                  <a:lnTo>
                    <a:pt x="46" y="275"/>
                  </a:lnTo>
                  <a:lnTo>
                    <a:pt x="52" y="296"/>
                  </a:lnTo>
                  <a:lnTo>
                    <a:pt x="54" y="312"/>
                  </a:lnTo>
                  <a:lnTo>
                    <a:pt x="59" y="325"/>
                  </a:lnTo>
                  <a:lnTo>
                    <a:pt x="69" y="329"/>
                  </a:lnTo>
                  <a:lnTo>
                    <a:pt x="76" y="325"/>
                  </a:lnTo>
                  <a:lnTo>
                    <a:pt x="89" y="316"/>
                  </a:lnTo>
                  <a:lnTo>
                    <a:pt x="104" y="327"/>
                  </a:lnTo>
                  <a:lnTo>
                    <a:pt x="102" y="338"/>
                  </a:lnTo>
                  <a:lnTo>
                    <a:pt x="104" y="344"/>
                  </a:lnTo>
                  <a:lnTo>
                    <a:pt x="111" y="347"/>
                  </a:lnTo>
                  <a:lnTo>
                    <a:pt x="122" y="359"/>
                  </a:lnTo>
                  <a:lnTo>
                    <a:pt x="119" y="372"/>
                  </a:lnTo>
                  <a:lnTo>
                    <a:pt x="122" y="379"/>
                  </a:lnTo>
                  <a:lnTo>
                    <a:pt x="139" y="379"/>
                  </a:lnTo>
                  <a:lnTo>
                    <a:pt x="160" y="388"/>
                  </a:lnTo>
                  <a:lnTo>
                    <a:pt x="198" y="403"/>
                  </a:lnTo>
                  <a:lnTo>
                    <a:pt x="213" y="403"/>
                  </a:lnTo>
                  <a:lnTo>
                    <a:pt x="235" y="399"/>
                  </a:lnTo>
                  <a:lnTo>
                    <a:pt x="253" y="392"/>
                  </a:lnTo>
                  <a:lnTo>
                    <a:pt x="283" y="397"/>
                  </a:lnTo>
                  <a:lnTo>
                    <a:pt x="298" y="396"/>
                  </a:lnTo>
                  <a:lnTo>
                    <a:pt x="305" y="394"/>
                  </a:lnTo>
                  <a:lnTo>
                    <a:pt x="324" y="381"/>
                  </a:lnTo>
                  <a:lnTo>
                    <a:pt x="366" y="357"/>
                  </a:lnTo>
                  <a:lnTo>
                    <a:pt x="398" y="347"/>
                  </a:lnTo>
                  <a:lnTo>
                    <a:pt x="415" y="346"/>
                  </a:lnTo>
                  <a:lnTo>
                    <a:pt x="441" y="351"/>
                  </a:lnTo>
                  <a:lnTo>
                    <a:pt x="463" y="353"/>
                  </a:lnTo>
                  <a:lnTo>
                    <a:pt x="474" y="357"/>
                  </a:lnTo>
                  <a:lnTo>
                    <a:pt x="491" y="355"/>
                  </a:lnTo>
                  <a:lnTo>
                    <a:pt x="494" y="340"/>
                  </a:lnTo>
                  <a:lnTo>
                    <a:pt x="494" y="312"/>
                  </a:lnTo>
                  <a:lnTo>
                    <a:pt x="496" y="283"/>
                  </a:lnTo>
                  <a:lnTo>
                    <a:pt x="505" y="268"/>
                  </a:lnTo>
                  <a:lnTo>
                    <a:pt x="515" y="264"/>
                  </a:lnTo>
                  <a:lnTo>
                    <a:pt x="524" y="270"/>
                  </a:lnTo>
                  <a:lnTo>
                    <a:pt x="533" y="264"/>
                  </a:lnTo>
                  <a:lnTo>
                    <a:pt x="539" y="257"/>
                  </a:lnTo>
                  <a:lnTo>
                    <a:pt x="537" y="249"/>
                  </a:lnTo>
                  <a:lnTo>
                    <a:pt x="548" y="246"/>
                  </a:lnTo>
                  <a:lnTo>
                    <a:pt x="550" y="236"/>
                  </a:lnTo>
                  <a:lnTo>
                    <a:pt x="539" y="231"/>
                  </a:lnTo>
                  <a:lnTo>
                    <a:pt x="522" y="227"/>
                  </a:lnTo>
                  <a:lnTo>
                    <a:pt x="509" y="231"/>
                  </a:lnTo>
                  <a:lnTo>
                    <a:pt x="489" y="234"/>
                  </a:lnTo>
                  <a:lnTo>
                    <a:pt x="470" y="234"/>
                  </a:lnTo>
                  <a:lnTo>
                    <a:pt x="457" y="227"/>
                  </a:lnTo>
                  <a:lnTo>
                    <a:pt x="452" y="216"/>
                  </a:lnTo>
                  <a:lnTo>
                    <a:pt x="452" y="201"/>
                  </a:lnTo>
                  <a:lnTo>
                    <a:pt x="450" y="186"/>
                  </a:lnTo>
                  <a:lnTo>
                    <a:pt x="441" y="175"/>
                  </a:lnTo>
                  <a:lnTo>
                    <a:pt x="435" y="164"/>
                  </a:lnTo>
                  <a:lnTo>
                    <a:pt x="435" y="149"/>
                  </a:lnTo>
                  <a:lnTo>
                    <a:pt x="437" y="134"/>
                  </a:lnTo>
                  <a:lnTo>
                    <a:pt x="437" y="125"/>
                  </a:lnTo>
                  <a:lnTo>
                    <a:pt x="428" y="102"/>
                  </a:lnTo>
                  <a:lnTo>
                    <a:pt x="413" y="87"/>
                  </a:lnTo>
                  <a:lnTo>
                    <a:pt x="407" y="72"/>
                  </a:lnTo>
                  <a:lnTo>
                    <a:pt x="405" y="61"/>
                  </a:lnTo>
                  <a:lnTo>
                    <a:pt x="402" y="56"/>
                  </a:lnTo>
                  <a:lnTo>
                    <a:pt x="381" y="41"/>
                  </a:lnTo>
                  <a:lnTo>
                    <a:pt x="374" y="28"/>
                  </a:lnTo>
                  <a:lnTo>
                    <a:pt x="365" y="9"/>
                  </a:lnTo>
                  <a:lnTo>
                    <a:pt x="357" y="2"/>
                  </a:lnTo>
                  <a:lnTo>
                    <a:pt x="348" y="0"/>
                  </a:lnTo>
                  <a:lnTo>
                    <a:pt x="339" y="4"/>
                  </a:lnTo>
                  <a:lnTo>
                    <a:pt x="329" y="13"/>
                  </a:lnTo>
                  <a:lnTo>
                    <a:pt x="324" y="15"/>
                  </a:lnTo>
                  <a:lnTo>
                    <a:pt x="307" y="15"/>
                  </a:lnTo>
                  <a:lnTo>
                    <a:pt x="296" y="17"/>
                  </a:lnTo>
                  <a:lnTo>
                    <a:pt x="288" y="26"/>
                  </a:lnTo>
                  <a:lnTo>
                    <a:pt x="274" y="31"/>
                  </a:lnTo>
                  <a:lnTo>
                    <a:pt x="259" y="30"/>
                  </a:lnTo>
                  <a:lnTo>
                    <a:pt x="251" y="22"/>
                  </a:lnTo>
                  <a:lnTo>
                    <a:pt x="235" y="13"/>
                  </a:lnTo>
                  <a:lnTo>
                    <a:pt x="221" y="17"/>
                  </a:lnTo>
                  <a:lnTo>
                    <a:pt x="204" y="24"/>
                  </a:lnTo>
                  <a:lnTo>
                    <a:pt x="191" y="26"/>
                  </a:lnTo>
                  <a:lnTo>
                    <a:pt x="180" y="22"/>
                  </a:lnTo>
                  <a:lnTo>
                    <a:pt x="167" y="15"/>
                  </a:lnTo>
                  <a:lnTo>
                    <a:pt x="150" y="20"/>
                  </a:lnTo>
                  <a:lnTo>
                    <a:pt x="139" y="26"/>
                  </a:lnTo>
                  <a:lnTo>
                    <a:pt x="135" y="28"/>
                  </a:lnTo>
                  <a:lnTo>
                    <a:pt x="132" y="30"/>
                  </a:lnTo>
                  <a:lnTo>
                    <a:pt x="128" y="31"/>
                  </a:lnTo>
                  <a:lnTo>
                    <a:pt x="132" y="35"/>
                  </a:lnTo>
                  <a:close/>
                </a:path>
              </a:pathLst>
            </a:custGeom>
            <a:solidFill>
              <a:srgbClr val="DDDDDD"/>
            </a:solidFill>
            <a:ln w="317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695" name="Freeform 15"/>
            <p:cNvSpPr>
              <a:spLocks/>
            </p:cNvSpPr>
            <p:nvPr/>
          </p:nvSpPr>
          <p:spPr bwMode="auto">
            <a:xfrm>
              <a:off x="2231" y="2017"/>
              <a:ext cx="145" cy="178"/>
            </a:xfrm>
            <a:custGeom>
              <a:avLst/>
              <a:gdLst/>
              <a:ahLst/>
              <a:cxnLst>
                <a:cxn ang="0">
                  <a:pos x="11" y="152"/>
                </a:cxn>
                <a:cxn ang="0">
                  <a:pos x="19" y="165"/>
                </a:cxn>
                <a:cxn ang="0">
                  <a:pos x="35" y="165"/>
                </a:cxn>
                <a:cxn ang="0">
                  <a:pos x="50" y="169"/>
                </a:cxn>
                <a:cxn ang="0">
                  <a:pos x="61" y="178"/>
                </a:cxn>
                <a:cxn ang="0">
                  <a:pos x="73" y="178"/>
                </a:cxn>
                <a:cxn ang="0">
                  <a:pos x="65" y="167"/>
                </a:cxn>
                <a:cxn ang="0">
                  <a:pos x="71" y="152"/>
                </a:cxn>
                <a:cxn ang="0">
                  <a:pos x="78" y="135"/>
                </a:cxn>
                <a:cxn ang="0">
                  <a:pos x="82" y="117"/>
                </a:cxn>
                <a:cxn ang="0">
                  <a:pos x="99" y="106"/>
                </a:cxn>
                <a:cxn ang="0">
                  <a:pos x="113" y="98"/>
                </a:cxn>
                <a:cxn ang="0">
                  <a:pos x="112" y="87"/>
                </a:cxn>
                <a:cxn ang="0">
                  <a:pos x="112" y="69"/>
                </a:cxn>
                <a:cxn ang="0">
                  <a:pos x="115" y="61"/>
                </a:cxn>
                <a:cxn ang="0">
                  <a:pos x="128" y="59"/>
                </a:cxn>
                <a:cxn ang="0">
                  <a:pos x="134" y="63"/>
                </a:cxn>
                <a:cxn ang="0">
                  <a:pos x="145" y="50"/>
                </a:cxn>
                <a:cxn ang="0">
                  <a:pos x="141" y="39"/>
                </a:cxn>
                <a:cxn ang="0">
                  <a:pos x="134" y="37"/>
                </a:cxn>
                <a:cxn ang="0">
                  <a:pos x="121" y="37"/>
                </a:cxn>
                <a:cxn ang="0">
                  <a:pos x="115" y="37"/>
                </a:cxn>
                <a:cxn ang="0">
                  <a:pos x="112" y="20"/>
                </a:cxn>
                <a:cxn ang="0">
                  <a:pos x="113" y="4"/>
                </a:cxn>
                <a:cxn ang="0">
                  <a:pos x="104" y="0"/>
                </a:cxn>
                <a:cxn ang="0">
                  <a:pos x="100" y="6"/>
                </a:cxn>
                <a:cxn ang="0">
                  <a:pos x="78" y="2"/>
                </a:cxn>
                <a:cxn ang="0">
                  <a:pos x="73" y="7"/>
                </a:cxn>
                <a:cxn ang="0">
                  <a:pos x="78" y="22"/>
                </a:cxn>
                <a:cxn ang="0">
                  <a:pos x="76" y="37"/>
                </a:cxn>
                <a:cxn ang="0">
                  <a:pos x="67" y="26"/>
                </a:cxn>
                <a:cxn ang="0">
                  <a:pos x="63" y="17"/>
                </a:cxn>
                <a:cxn ang="0">
                  <a:pos x="50" y="19"/>
                </a:cxn>
                <a:cxn ang="0">
                  <a:pos x="45" y="28"/>
                </a:cxn>
                <a:cxn ang="0">
                  <a:pos x="41" y="32"/>
                </a:cxn>
                <a:cxn ang="0">
                  <a:pos x="41" y="45"/>
                </a:cxn>
                <a:cxn ang="0">
                  <a:pos x="39" y="43"/>
                </a:cxn>
                <a:cxn ang="0">
                  <a:pos x="28" y="26"/>
                </a:cxn>
                <a:cxn ang="0">
                  <a:pos x="22" y="20"/>
                </a:cxn>
                <a:cxn ang="0">
                  <a:pos x="15" y="24"/>
                </a:cxn>
                <a:cxn ang="0">
                  <a:pos x="17" y="33"/>
                </a:cxn>
                <a:cxn ang="0">
                  <a:pos x="17" y="39"/>
                </a:cxn>
                <a:cxn ang="0">
                  <a:pos x="7" y="43"/>
                </a:cxn>
                <a:cxn ang="0">
                  <a:pos x="7" y="56"/>
                </a:cxn>
                <a:cxn ang="0">
                  <a:pos x="15" y="69"/>
                </a:cxn>
                <a:cxn ang="0">
                  <a:pos x="15" y="78"/>
                </a:cxn>
                <a:cxn ang="0">
                  <a:pos x="11" y="87"/>
                </a:cxn>
                <a:cxn ang="0">
                  <a:pos x="0" y="96"/>
                </a:cxn>
                <a:cxn ang="0">
                  <a:pos x="2" y="106"/>
                </a:cxn>
                <a:cxn ang="0">
                  <a:pos x="13" y="115"/>
                </a:cxn>
                <a:cxn ang="0">
                  <a:pos x="17" y="124"/>
                </a:cxn>
                <a:cxn ang="0">
                  <a:pos x="15" y="141"/>
                </a:cxn>
                <a:cxn ang="0">
                  <a:pos x="11" y="152"/>
                </a:cxn>
              </a:cxnLst>
              <a:rect l="0" t="0" r="r" b="b"/>
              <a:pathLst>
                <a:path w="145" h="178">
                  <a:moveTo>
                    <a:pt x="11" y="152"/>
                  </a:moveTo>
                  <a:lnTo>
                    <a:pt x="19" y="165"/>
                  </a:lnTo>
                  <a:lnTo>
                    <a:pt x="35" y="165"/>
                  </a:lnTo>
                  <a:lnTo>
                    <a:pt x="50" y="169"/>
                  </a:lnTo>
                  <a:lnTo>
                    <a:pt x="61" y="178"/>
                  </a:lnTo>
                  <a:lnTo>
                    <a:pt x="73" y="178"/>
                  </a:lnTo>
                  <a:lnTo>
                    <a:pt x="65" y="167"/>
                  </a:lnTo>
                  <a:lnTo>
                    <a:pt x="71" y="152"/>
                  </a:lnTo>
                  <a:lnTo>
                    <a:pt x="78" y="135"/>
                  </a:lnTo>
                  <a:lnTo>
                    <a:pt x="82" y="117"/>
                  </a:lnTo>
                  <a:lnTo>
                    <a:pt x="99" y="106"/>
                  </a:lnTo>
                  <a:lnTo>
                    <a:pt x="113" y="98"/>
                  </a:lnTo>
                  <a:lnTo>
                    <a:pt x="112" y="87"/>
                  </a:lnTo>
                  <a:lnTo>
                    <a:pt x="112" y="69"/>
                  </a:lnTo>
                  <a:lnTo>
                    <a:pt x="115" y="61"/>
                  </a:lnTo>
                  <a:lnTo>
                    <a:pt x="128" y="59"/>
                  </a:lnTo>
                  <a:lnTo>
                    <a:pt x="134" y="63"/>
                  </a:lnTo>
                  <a:lnTo>
                    <a:pt x="145" y="50"/>
                  </a:lnTo>
                  <a:lnTo>
                    <a:pt x="141" y="39"/>
                  </a:lnTo>
                  <a:lnTo>
                    <a:pt x="134" y="37"/>
                  </a:lnTo>
                  <a:lnTo>
                    <a:pt x="121" y="37"/>
                  </a:lnTo>
                  <a:lnTo>
                    <a:pt x="115" y="37"/>
                  </a:lnTo>
                  <a:lnTo>
                    <a:pt x="112" y="20"/>
                  </a:lnTo>
                  <a:lnTo>
                    <a:pt x="113" y="4"/>
                  </a:lnTo>
                  <a:lnTo>
                    <a:pt x="104" y="0"/>
                  </a:lnTo>
                  <a:lnTo>
                    <a:pt x="100" y="6"/>
                  </a:lnTo>
                  <a:lnTo>
                    <a:pt x="78" y="2"/>
                  </a:lnTo>
                  <a:lnTo>
                    <a:pt x="73" y="7"/>
                  </a:lnTo>
                  <a:lnTo>
                    <a:pt x="78" y="22"/>
                  </a:lnTo>
                  <a:lnTo>
                    <a:pt x="76" y="37"/>
                  </a:lnTo>
                  <a:lnTo>
                    <a:pt x="67" y="26"/>
                  </a:lnTo>
                  <a:lnTo>
                    <a:pt x="63" y="17"/>
                  </a:lnTo>
                  <a:lnTo>
                    <a:pt x="50" y="19"/>
                  </a:lnTo>
                  <a:lnTo>
                    <a:pt x="45" y="28"/>
                  </a:lnTo>
                  <a:lnTo>
                    <a:pt x="41" y="32"/>
                  </a:lnTo>
                  <a:lnTo>
                    <a:pt x="41" y="45"/>
                  </a:lnTo>
                  <a:lnTo>
                    <a:pt x="39" y="43"/>
                  </a:lnTo>
                  <a:lnTo>
                    <a:pt x="28" y="26"/>
                  </a:lnTo>
                  <a:lnTo>
                    <a:pt x="22" y="20"/>
                  </a:lnTo>
                  <a:lnTo>
                    <a:pt x="15" y="24"/>
                  </a:lnTo>
                  <a:lnTo>
                    <a:pt x="17" y="33"/>
                  </a:lnTo>
                  <a:lnTo>
                    <a:pt x="17" y="39"/>
                  </a:lnTo>
                  <a:lnTo>
                    <a:pt x="7" y="43"/>
                  </a:lnTo>
                  <a:lnTo>
                    <a:pt x="7" y="56"/>
                  </a:lnTo>
                  <a:lnTo>
                    <a:pt x="15" y="69"/>
                  </a:lnTo>
                  <a:lnTo>
                    <a:pt x="15" y="78"/>
                  </a:lnTo>
                  <a:lnTo>
                    <a:pt x="11" y="87"/>
                  </a:lnTo>
                  <a:lnTo>
                    <a:pt x="0" y="96"/>
                  </a:lnTo>
                  <a:lnTo>
                    <a:pt x="2" y="106"/>
                  </a:lnTo>
                  <a:lnTo>
                    <a:pt x="13" y="115"/>
                  </a:lnTo>
                  <a:lnTo>
                    <a:pt x="17" y="124"/>
                  </a:lnTo>
                  <a:lnTo>
                    <a:pt x="15" y="141"/>
                  </a:lnTo>
                  <a:lnTo>
                    <a:pt x="11" y="152"/>
                  </a:lnTo>
                  <a:close/>
                </a:path>
              </a:pathLst>
            </a:custGeom>
            <a:solidFill>
              <a:srgbClr val="008080"/>
            </a:solidFill>
            <a:ln w="317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696" name="Freeform 16"/>
            <p:cNvSpPr>
              <a:spLocks/>
            </p:cNvSpPr>
            <p:nvPr/>
          </p:nvSpPr>
          <p:spPr bwMode="auto">
            <a:xfrm>
              <a:off x="2261" y="1962"/>
              <a:ext cx="109" cy="68"/>
            </a:xfrm>
            <a:custGeom>
              <a:avLst/>
              <a:gdLst/>
              <a:ahLst/>
              <a:cxnLst>
                <a:cxn ang="0">
                  <a:pos x="0" y="66"/>
                </a:cxn>
                <a:cxn ang="0">
                  <a:pos x="9" y="68"/>
                </a:cxn>
                <a:cxn ang="0">
                  <a:pos x="20" y="60"/>
                </a:cxn>
                <a:cxn ang="0">
                  <a:pos x="31" y="47"/>
                </a:cxn>
                <a:cxn ang="0">
                  <a:pos x="61" y="47"/>
                </a:cxn>
                <a:cxn ang="0">
                  <a:pos x="87" y="42"/>
                </a:cxn>
                <a:cxn ang="0">
                  <a:pos x="102" y="30"/>
                </a:cxn>
                <a:cxn ang="0">
                  <a:pos x="107" y="15"/>
                </a:cxn>
                <a:cxn ang="0">
                  <a:pos x="109" y="0"/>
                </a:cxn>
                <a:cxn ang="0">
                  <a:pos x="89" y="9"/>
                </a:cxn>
                <a:cxn ang="0">
                  <a:pos x="52" y="26"/>
                </a:cxn>
                <a:cxn ang="0">
                  <a:pos x="42" y="28"/>
                </a:cxn>
                <a:cxn ang="0">
                  <a:pos x="31" y="36"/>
                </a:cxn>
                <a:cxn ang="0">
                  <a:pos x="9" y="40"/>
                </a:cxn>
                <a:cxn ang="0">
                  <a:pos x="0" y="45"/>
                </a:cxn>
                <a:cxn ang="0">
                  <a:pos x="0" y="66"/>
                </a:cxn>
              </a:cxnLst>
              <a:rect l="0" t="0" r="r" b="b"/>
              <a:pathLst>
                <a:path w="109" h="68">
                  <a:moveTo>
                    <a:pt x="0" y="66"/>
                  </a:moveTo>
                  <a:lnTo>
                    <a:pt x="9" y="68"/>
                  </a:lnTo>
                  <a:lnTo>
                    <a:pt x="20" y="60"/>
                  </a:lnTo>
                  <a:lnTo>
                    <a:pt x="31" y="47"/>
                  </a:lnTo>
                  <a:lnTo>
                    <a:pt x="61" y="47"/>
                  </a:lnTo>
                  <a:lnTo>
                    <a:pt x="87" y="42"/>
                  </a:lnTo>
                  <a:lnTo>
                    <a:pt x="102" y="30"/>
                  </a:lnTo>
                  <a:lnTo>
                    <a:pt x="107" y="15"/>
                  </a:lnTo>
                  <a:lnTo>
                    <a:pt x="109" y="0"/>
                  </a:lnTo>
                  <a:lnTo>
                    <a:pt x="89" y="9"/>
                  </a:lnTo>
                  <a:lnTo>
                    <a:pt x="52" y="26"/>
                  </a:lnTo>
                  <a:lnTo>
                    <a:pt x="42" y="28"/>
                  </a:lnTo>
                  <a:lnTo>
                    <a:pt x="31" y="36"/>
                  </a:lnTo>
                  <a:lnTo>
                    <a:pt x="9" y="40"/>
                  </a:lnTo>
                  <a:lnTo>
                    <a:pt x="0" y="45"/>
                  </a:lnTo>
                  <a:lnTo>
                    <a:pt x="0" y="66"/>
                  </a:lnTo>
                  <a:close/>
                </a:path>
              </a:pathLst>
            </a:custGeom>
            <a:solidFill>
              <a:srgbClr val="008080"/>
            </a:solidFill>
            <a:ln w="317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697" name="Freeform 17"/>
            <p:cNvSpPr>
              <a:spLocks/>
            </p:cNvSpPr>
            <p:nvPr/>
          </p:nvSpPr>
          <p:spPr bwMode="auto">
            <a:xfrm>
              <a:off x="2317" y="2129"/>
              <a:ext cx="47" cy="56"/>
            </a:xfrm>
            <a:custGeom>
              <a:avLst/>
              <a:gdLst/>
              <a:ahLst/>
              <a:cxnLst>
                <a:cxn ang="0">
                  <a:pos x="15" y="0"/>
                </a:cxn>
                <a:cxn ang="0">
                  <a:pos x="45" y="19"/>
                </a:cxn>
                <a:cxn ang="0">
                  <a:pos x="47" y="28"/>
                </a:cxn>
                <a:cxn ang="0">
                  <a:pos x="36" y="39"/>
                </a:cxn>
                <a:cxn ang="0">
                  <a:pos x="26" y="47"/>
                </a:cxn>
                <a:cxn ang="0">
                  <a:pos x="28" y="56"/>
                </a:cxn>
                <a:cxn ang="0">
                  <a:pos x="15" y="54"/>
                </a:cxn>
                <a:cxn ang="0">
                  <a:pos x="2" y="39"/>
                </a:cxn>
                <a:cxn ang="0">
                  <a:pos x="0" y="28"/>
                </a:cxn>
                <a:cxn ang="0">
                  <a:pos x="6" y="16"/>
                </a:cxn>
                <a:cxn ang="0">
                  <a:pos x="15" y="0"/>
                </a:cxn>
              </a:cxnLst>
              <a:rect l="0" t="0" r="r" b="b"/>
              <a:pathLst>
                <a:path w="47" h="56">
                  <a:moveTo>
                    <a:pt x="15" y="0"/>
                  </a:moveTo>
                  <a:lnTo>
                    <a:pt x="45" y="19"/>
                  </a:lnTo>
                  <a:lnTo>
                    <a:pt x="47" y="28"/>
                  </a:lnTo>
                  <a:lnTo>
                    <a:pt x="36" y="39"/>
                  </a:lnTo>
                  <a:lnTo>
                    <a:pt x="26" y="47"/>
                  </a:lnTo>
                  <a:lnTo>
                    <a:pt x="28" y="56"/>
                  </a:lnTo>
                  <a:lnTo>
                    <a:pt x="15" y="54"/>
                  </a:lnTo>
                  <a:lnTo>
                    <a:pt x="2" y="39"/>
                  </a:lnTo>
                  <a:lnTo>
                    <a:pt x="0" y="28"/>
                  </a:lnTo>
                  <a:lnTo>
                    <a:pt x="6" y="16"/>
                  </a:lnTo>
                  <a:lnTo>
                    <a:pt x="15" y="0"/>
                  </a:lnTo>
                  <a:close/>
                </a:path>
              </a:pathLst>
            </a:custGeom>
            <a:solidFill>
              <a:srgbClr val="008080"/>
            </a:solidFill>
            <a:ln w="317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698" name="Freeform 18"/>
            <p:cNvSpPr>
              <a:spLocks/>
            </p:cNvSpPr>
            <p:nvPr/>
          </p:nvSpPr>
          <p:spPr bwMode="auto">
            <a:xfrm>
              <a:off x="2376" y="2113"/>
              <a:ext cx="69" cy="82"/>
            </a:xfrm>
            <a:custGeom>
              <a:avLst/>
              <a:gdLst/>
              <a:ahLst/>
              <a:cxnLst>
                <a:cxn ang="0">
                  <a:pos x="65" y="0"/>
                </a:cxn>
                <a:cxn ang="0">
                  <a:pos x="69" y="4"/>
                </a:cxn>
                <a:cxn ang="0">
                  <a:pos x="65" y="9"/>
                </a:cxn>
                <a:cxn ang="0">
                  <a:pos x="69" y="18"/>
                </a:cxn>
                <a:cxn ang="0">
                  <a:pos x="64" y="29"/>
                </a:cxn>
                <a:cxn ang="0">
                  <a:pos x="54" y="36"/>
                </a:cxn>
                <a:cxn ang="0">
                  <a:pos x="58" y="45"/>
                </a:cxn>
                <a:cxn ang="0">
                  <a:pos x="54" y="53"/>
                </a:cxn>
                <a:cxn ang="0">
                  <a:pos x="58" y="62"/>
                </a:cxn>
                <a:cxn ang="0">
                  <a:pos x="45" y="82"/>
                </a:cxn>
                <a:cxn ang="0">
                  <a:pos x="16" y="62"/>
                </a:cxn>
                <a:cxn ang="0">
                  <a:pos x="0" y="51"/>
                </a:cxn>
                <a:cxn ang="0">
                  <a:pos x="9" y="45"/>
                </a:cxn>
                <a:cxn ang="0">
                  <a:pos x="9" y="32"/>
                </a:cxn>
                <a:cxn ang="0">
                  <a:pos x="27" y="22"/>
                </a:cxn>
                <a:cxn ang="0">
                  <a:pos x="36" y="26"/>
                </a:cxn>
                <a:cxn ang="0">
                  <a:pos x="45" y="22"/>
                </a:cxn>
                <a:cxn ang="0">
                  <a:pos x="60" y="11"/>
                </a:cxn>
                <a:cxn ang="0">
                  <a:pos x="65" y="0"/>
                </a:cxn>
              </a:cxnLst>
              <a:rect l="0" t="0" r="r" b="b"/>
              <a:pathLst>
                <a:path w="69" h="82">
                  <a:moveTo>
                    <a:pt x="65" y="0"/>
                  </a:moveTo>
                  <a:lnTo>
                    <a:pt x="69" y="4"/>
                  </a:lnTo>
                  <a:lnTo>
                    <a:pt x="65" y="9"/>
                  </a:lnTo>
                  <a:lnTo>
                    <a:pt x="69" y="18"/>
                  </a:lnTo>
                  <a:lnTo>
                    <a:pt x="64" y="29"/>
                  </a:lnTo>
                  <a:lnTo>
                    <a:pt x="54" y="36"/>
                  </a:lnTo>
                  <a:lnTo>
                    <a:pt x="58" y="45"/>
                  </a:lnTo>
                  <a:lnTo>
                    <a:pt x="54" y="53"/>
                  </a:lnTo>
                  <a:lnTo>
                    <a:pt x="58" y="62"/>
                  </a:lnTo>
                  <a:lnTo>
                    <a:pt x="45" y="82"/>
                  </a:lnTo>
                  <a:lnTo>
                    <a:pt x="16" y="62"/>
                  </a:lnTo>
                  <a:lnTo>
                    <a:pt x="0" y="51"/>
                  </a:lnTo>
                  <a:lnTo>
                    <a:pt x="9" y="45"/>
                  </a:lnTo>
                  <a:lnTo>
                    <a:pt x="9" y="32"/>
                  </a:lnTo>
                  <a:lnTo>
                    <a:pt x="27" y="22"/>
                  </a:lnTo>
                  <a:lnTo>
                    <a:pt x="36" y="26"/>
                  </a:lnTo>
                  <a:lnTo>
                    <a:pt x="45" y="22"/>
                  </a:lnTo>
                  <a:lnTo>
                    <a:pt x="60" y="11"/>
                  </a:lnTo>
                  <a:lnTo>
                    <a:pt x="65" y="0"/>
                  </a:lnTo>
                  <a:close/>
                </a:path>
              </a:pathLst>
            </a:custGeom>
            <a:solidFill>
              <a:srgbClr val="008080"/>
            </a:solidFill>
            <a:ln w="317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699" name="Freeform 19"/>
            <p:cNvSpPr>
              <a:spLocks/>
            </p:cNvSpPr>
            <p:nvPr/>
          </p:nvSpPr>
          <p:spPr bwMode="auto">
            <a:xfrm>
              <a:off x="2367" y="2198"/>
              <a:ext cx="28" cy="3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9" y="6"/>
                </a:cxn>
                <a:cxn ang="0">
                  <a:pos x="26" y="15"/>
                </a:cxn>
                <a:cxn ang="0">
                  <a:pos x="28" y="28"/>
                </a:cxn>
                <a:cxn ang="0">
                  <a:pos x="19" y="35"/>
                </a:cxn>
                <a:cxn ang="0">
                  <a:pos x="5" y="29"/>
                </a:cxn>
                <a:cxn ang="0">
                  <a:pos x="2" y="20"/>
                </a:cxn>
                <a:cxn ang="0">
                  <a:pos x="0" y="0"/>
                </a:cxn>
              </a:cxnLst>
              <a:rect l="0" t="0" r="r" b="b"/>
              <a:pathLst>
                <a:path w="28" h="35">
                  <a:moveTo>
                    <a:pt x="0" y="0"/>
                  </a:moveTo>
                  <a:lnTo>
                    <a:pt x="19" y="6"/>
                  </a:lnTo>
                  <a:lnTo>
                    <a:pt x="26" y="15"/>
                  </a:lnTo>
                  <a:lnTo>
                    <a:pt x="28" y="28"/>
                  </a:lnTo>
                  <a:lnTo>
                    <a:pt x="19" y="35"/>
                  </a:lnTo>
                  <a:lnTo>
                    <a:pt x="5" y="29"/>
                  </a:lnTo>
                  <a:lnTo>
                    <a:pt x="2" y="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99"/>
            </a:solidFill>
            <a:ln w="317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700" name="Freeform 20"/>
            <p:cNvSpPr>
              <a:spLocks/>
            </p:cNvSpPr>
            <p:nvPr/>
          </p:nvSpPr>
          <p:spPr bwMode="auto">
            <a:xfrm>
              <a:off x="2473" y="2246"/>
              <a:ext cx="24" cy="22"/>
            </a:xfrm>
            <a:custGeom>
              <a:avLst/>
              <a:gdLst/>
              <a:ahLst/>
              <a:cxnLst>
                <a:cxn ang="0">
                  <a:pos x="2" y="0"/>
                </a:cxn>
                <a:cxn ang="0">
                  <a:pos x="0" y="4"/>
                </a:cxn>
                <a:cxn ang="0">
                  <a:pos x="2" y="15"/>
                </a:cxn>
                <a:cxn ang="0">
                  <a:pos x="15" y="22"/>
                </a:cxn>
                <a:cxn ang="0">
                  <a:pos x="24" y="13"/>
                </a:cxn>
                <a:cxn ang="0">
                  <a:pos x="2" y="0"/>
                </a:cxn>
              </a:cxnLst>
              <a:rect l="0" t="0" r="r" b="b"/>
              <a:pathLst>
                <a:path w="24" h="22">
                  <a:moveTo>
                    <a:pt x="2" y="0"/>
                  </a:moveTo>
                  <a:lnTo>
                    <a:pt x="0" y="4"/>
                  </a:lnTo>
                  <a:lnTo>
                    <a:pt x="2" y="15"/>
                  </a:lnTo>
                  <a:lnTo>
                    <a:pt x="15" y="22"/>
                  </a:lnTo>
                  <a:lnTo>
                    <a:pt x="24" y="13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FFFF99"/>
            </a:solidFill>
            <a:ln w="317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701" name="Freeform 21"/>
            <p:cNvSpPr>
              <a:spLocks/>
            </p:cNvSpPr>
            <p:nvPr/>
          </p:nvSpPr>
          <p:spPr bwMode="auto">
            <a:xfrm>
              <a:off x="2507" y="2236"/>
              <a:ext cx="551" cy="518"/>
            </a:xfrm>
            <a:custGeom>
              <a:avLst/>
              <a:gdLst/>
              <a:ahLst/>
              <a:cxnLst>
                <a:cxn ang="0">
                  <a:pos x="11" y="130"/>
                </a:cxn>
                <a:cxn ang="0">
                  <a:pos x="0" y="165"/>
                </a:cxn>
                <a:cxn ang="0">
                  <a:pos x="24" y="199"/>
                </a:cxn>
                <a:cxn ang="0">
                  <a:pos x="20" y="227"/>
                </a:cxn>
                <a:cxn ang="0">
                  <a:pos x="30" y="251"/>
                </a:cxn>
                <a:cxn ang="0">
                  <a:pos x="37" y="298"/>
                </a:cxn>
                <a:cxn ang="0">
                  <a:pos x="39" y="316"/>
                </a:cxn>
                <a:cxn ang="0">
                  <a:pos x="33" y="333"/>
                </a:cxn>
                <a:cxn ang="0">
                  <a:pos x="48" y="342"/>
                </a:cxn>
                <a:cxn ang="0">
                  <a:pos x="63" y="353"/>
                </a:cxn>
                <a:cxn ang="0">
                  <a:pos x="78" y="381"/>
                </a:cxn>
                <a:cxn ang="0">
                  <a:pos x="95" y="400"/>
                </a:cxn>
                <a:cxn ang="0">
                  <a:pos x="127" y="409"/>
                </a:cxn>
                <a:cxn ang="0">
                  <a:pos x="149" y="407"/>
                </a:cxn>
                <a:cxn ang="0">
                  <a:pos x="181" y="437"/>
                </a:cxn>
                <a:cxn ang="0">
                  <a:pos x="219" y="453"/>
                </a:cxn>
                <a:cxn ang="0">
                  <a:pos x="247" y="448"/>
                </a:cxn>
                <a:cxn ang="0">
                  <a:pos x="277" y="468"/>
                </a:cxn>
                <a:cxn ang="0">
                  <a:pos x="292" y="470"/>
                </a:cxn>
                <a:cxn ang="0">
                  <a:pos x="314" y="479"/>
                </a:cxn>
                <a:cxn ang="0">
                  <a:pos x="340" y="498"/>
                </a:cxn>
                <a:cxn ang="0">
                  <a:pos x="362" y="501"/>
                </a:cxn>
                <a:cxn ang="0">
                  <a:pos x="379" y="490"/>
                </a:cxn>
                <a:cxn ang="0">
                  <a:pos x="482" y="518"/>
                </a:cxn>
                <a:cxn ang="0">
                  <a:pos x="486" y="490"/>
                </a:cxn>
                <a:cxn ang="0">
                  <a:pos x="536" y="409"/>
                </a:cxn>
                <a:cxn ang="0">
                  <a:pos x="551" y="375"/>
                </a:cxn>
                <a:cxn ang="0">
                  <a:pos x="532" y="325"/>
                </a:cxn>
                <a:cxn ang="0">
                  <a:pos x="505" y="288"/>
                </a:cxn>
                <a:cxn ang="0">
                  <a:pos x="505" y="255"/>
                </a:cxn>
                <a:cxn ang="0">
                  <a:pos x="503" y="227"/>
                </a:cxn>
                <a:cxn ang="0">
                  <a:pos x="503" y="209"/>
                </a:cxn>
                <a:cxn ang="0">
                  <a:pos x="523" y="182"/>
                </a:cxn>
                <a:cxn ang="0">
                  <a:pos x="514" y="128"/>
                </a:cxn>
                <a:cxn ang="0">
                  <a:pos x="508" y="91"/>
                </a:cxn>
                <a:cxn ang="0">
                  <a:pos x="482" y="59"/>
                </a:cxn>
                <a:cxn ang="0">
                  <a:pos x="418" y="56"/>
                </a:cxn>
                <a:cxn ang="0">
                  <a:pos x="344" y="50"/>
                </a:cxn>
                <a:cxn ang="0">
                  <a:pos x="305" y="39"/>
                </a:cxn>
                <a:cxn ang="0">
                  <a:pos x="281" y="52"/>
                </a:cxn>
                <a:cxn ang="0">
                  <a:pos x="258" y="37"/>
                </a:cxn>
                <a:cxn ang="0">
                  <a:pos x="240" y="32"/>
                </a:cxn>
                <a:cxn ang="0">
                  <a:pos x="219" y="2"/>
                </a:cxn>
                <a:cxn ang="0">
                  <a:pos x="184" y="6"/>
                </a:cxn>
                <a:cxn ang="0">
                  <a:pos x="151" y="20"/>
                </a:cxn>
                <a:cxn ang="0">
                  <a:pos x="99" y="43"/>
                </a:cxn>
                <a:cxn ang="0">
                  <a:pos x="52" y="63"/>
                </a:cxn>
                <a:cxn ang="0">
                  <a:pos x="24" y="91"/>
                </a:cxn>
              </a:cxnLst>
              <a:rect l="0" t="0" r="r" b="b"/>
              <a:pathLst>
                <a:path w="551" h="518">
                  <a:moveTo>
                    <a:pt x="13" y="98"/>
                  </a:moveTo>
                  <a:lnTo>
                    <a:pt x="11" y="130"/>
                  </a:lnTo>
                  <a:lnTo>
                    <a:pt x="11" y="150"/>
                  </a:lnTo>
                  <a:lnTo>
                    <a:pt x="0" y="165"/>
                  </a:lnTo>
                  <a:lnTo>
                    <a:pt x="22" y="191"/>
                  </a:lnTo>
                  <a:lnTo>
                    <a:pt x="24" y="199"/>
                  </a:lnTo>
                  <a:lnTo>
                    <a:pt x="19" y="216"/>
                  </a:lnTo>
                  <a:lnTo>
                    <a:pt x="20" y="227"/>
                  </a:lnTo>
                  <a:lnTo>
                    <a:pt x="31" y="242"/>
                  </a:lnTo>
                  <a:lnTo>
                    <a:pt x="30" y="251"/>
                  </a:lnTo>
                  <a:lnTo>
                    <a:pt x="28" y="279"/>
                  </a:lnTo>
                  <a:lnTo>
                    <a:pt x="37" y="298"/>
                  </a:lnTo>
                  <a:lnTo>
                    <a:pt x="44" y="309"/>
                  </a:lnTo>
                  <a:lnTo>
                    <a:pt x="39" y="316"/>
                  </a:lnTo>
                  <a:lnTo>
                    <a:pt x="39" y="327"/>
                  </a:lnTo>
                  <a:lnTo>
                    <a:pt x="33" y="333"/>
                  </a:lnTo>
                  <a:lnTo>
                    <a:pt x="33" y="340"/>
                  </a:lnTo>
                  <a:lnTo>
                    <a:pt x="48" y="342"/>
                  </a:lnTo>
                  <a:lnTo>
                    <a:pt x="59" y="346"/>
                  </a:lnTo>
                  <a:lnTo>
                    <a:pt x="63" y="353"/>
                  </a:lnTo>
                  <a:lnTo>
                    <a:pt x="63" y="366"/>
                  </a:lnTo>
                  <a:lnTo>
                    <a:pt x="78" y="381"/>
                  </a:lnTo>
                  <a:lnTo>
                    <a:pt x="92" y="387"/>
                  </a:lnTo>
                  <a:lnTo>
                    <a:pt x="95" y="400"/>
                  </a:lnTo>
                  <a:lnTo>
                    <a:pt x="112" y="422"/>
                  </a:lnTo>
                  <a:lnTo>
                    <a:pt x="127" y="409"/>
                  </a:lnTo>
                  <a:lnTo>
                    <a:pt x="140" y="405"/>
                  </a:lnTo>
                  <a:lnTo>
                    <a:pt x="149" y="407"/>
                  </a:lnTo>
                  <a:lnTo>
                    <a:pt x="175" y="435"/>
                  </a:lnTo>
                  <a:lnTo>
                    <a:pt x="181" y="437"/>
                  </a:lnTo>
                  <a:lnTo>
                    <a:pt x="212" y="451"/>
                  </a:lnTo>
                  <a:lnTo>
                    <a:pt x="219" y="453"/>
                  </a:lnTo>
                  <a:lnTo>
                    <a:pt x="232" y="450"/>
                  </a:lnTo>
                  <a:lnTo>
                    <a:pt x="247" y="448"/>
                  </a:lnTo>
                  <a:lnTo>
                    <a:pt x="260" y="453"/>
                  </a:lnTo>
                  <a:lnTo>
                    <a:pt x="277" y="468"/>
                  </a:lnTo>
                  <a:lnTo>
                    <a:pt x="284" y="476"/>
                  </a:lnTo>
                  <a:lnTo>
                    <a:pt x="292" y="470"/>
                  </a:lnTo>
                  <a:lnTo>
                    <a:pt x="301" y="468"/>
                  </a:lnTo>
                  <a:lnTo>
                    <a:pt x="314" y="479"/>
                  </a:lnTo>
                  <a:lnTo>
                    <a:pt x="329" y="490"/>
                  </a:lnTo>
                  <a:lnTo>
                    <a:pt x="340" y="498"/>
                  </a:lnTo>
                  <a:lnTo>
                    <a:pt x="355" y="503"/>
                  </a:lnTo>
                  <a:lnTo>
                    <a:pt x="362" y="501"/>
                  </a:lnTo>
                  <a:lnTo>
                    <a:pt x="369" y="494"/>
                  </a:lnTo>
                  <a:lnTo>
                    <a:pt x="379" y="490"/>
                  </a:lnTo>
                  <a:lnTo>
                    <a:pt x="397" y="496"/>
                  </a:lnTo>
                  <a:lnTo>
                    <a:pt x="482" y="518"/>
                  </a:lnTo>
                  <a:lnTo>
                    <a:pt x="495" y="507"/>
                  </a:lnTo>
                  <a:lnTo>
                    <a:pt x="486" y="490"/>
                  </a:lnTo>
                  <a:lnTo>
                    <a:pt x="477" y="463"/>
                  </a:lnTo>
                  <a:lnTo>
                    <a:pt x="536" y="409"/>
                  </a:lnTo>
                  <a:lnTo>
                    <a:pt x="547" y="396"/>
                  </a:lnTo>
                  <a:lnTo>
                    <a:pt x="551" y="375"/>
                  </a:lnTo>
                  <a:lnTo>
                    <a:pt x="542" y="348"/>
                  </a:lnTo>
                  <a:lnTo>
                    <a:pt x="532" y="325"/>
                  </a:lnTo>
                  <a:lnTo>
                    <a:pt x="516" y="299"/>
                  </a:lnTo>
                  <a:lnTo>
                    <a:pt x="505" y="288"/>
                  </a:lnTo>
                  <a:lnTo>
                    <a:pt x="503" y="272"/>
                  </a:lnTo>
                  <a:lnTo>
                    <a:pt x="505" y="255"/>
                  </a:lnTo>
                  <a:lnTo>
                    <a:pt x="510" y="238"/>
                  </a:lnTo>
                  <a:lnTo>
                    <a:pt x="503" y="227"/>
                  </a:lnTo>
                  <a:lnTo>
                    <a:pt x="494" y="220"/>
                  </a:lnTo>
                  <a:lnTo>
                    <a:pt x="503" y="209"/>
                  </a:lnTo>
                  <a:lnTo>
                    <a:pt x="518" y="187"/>
                  </a:lnTo>
                  <a:lnTo>
                    <a:pt x="523" y="182"/>
                  </a:lnTo>
                  <a:lnTo>
                    <a:pt x="520" y="146"/>
                  </a:lnTo>
                  <a:lnTo>
                    <a:pt x="514" y="128"/>
                  </a:lnTo>
                  <a:lnTo>
                    <a:pt x="508" y="109"/>
                  </a:lnTo>
                  <a:lnTo>
                    <a:pt x="508" y="91"/>
                  </a:lnTo>
                  <a:lnTo>
                    <a:pt x="497" y="74"/>
                  </a:lnTo>
                  <a:lnTo>
                    <a:pt x="482" y="59"/>
                  </a:lnTo>
                  <a:lnTo>
                    <a:pt x="466" y="57"/>
                  </a:lnTo>
                  <a:lnTo>
                    <a:pt x="418" y="56"/>
                  </a:lnTo>
                  <a:lnTo>
                    <a:pt x="392" y="54"/>
                  </a:lnTo>
                  <a:lnTo>
                    <a:pt x="344" y="50"/>
                  </a:lnTo>
                  <a:lnTo>
                    <a:pt x="325" y="41"/>
                  </a:lnTo>
                  <a:lnTo>
                    <a:pt x="305" y="39"/>
                  </a:lnTo>
                  <a:lnTo>
                    <a:pt x="294" y="43"/>
                  </a:lnTo>
                  <a:lnTo>
                    <a:pt x="281" y="52"/>
                  </a:lnTo>
                  <a:lnTo>
                    <a:pt x="269" y="48"/>
                  </a:lnTo>
                  <a:lnTo>
                    <a:pt x="258" y="37"/>
                  </a:lnTo>
                  <a:lnTo>
                    <a:pt x="245" y="37"/>
                  </a:lnTo>
                  <a:lnTo>
                    <a:pt x="240" y="32"/>
                  </a:lnTo>
                  <a:lnTo>
                    <a:pt x="236" y="15"/>
                  </a:lnTo>
                  <a:lnTo>
                    <a:pt x="219" y="2"/>
                  </a:lnTo>
                  <a:lnTo>
                    <a:pt x="207" y="0"/>
                  </a:lnTo>
                  <a:lnTo>
                    <a:pt x="184" y="6"/>
                  </a:lnTo>
                  <a:lnTo>
                    <a:pt x="166" y="11"/>
                  </a:lnTo>
                  <a:lnTo>
                    <a:pt x="151" y="20"/>
                  </a:lnTo>
                  <a:lnTo>
                    <a:pt x="125" y="35"/>
                  </a:lnTo>
                  <a:lnTo>
                    <a:pt x="99" y="43"/>
                  </a:lnTo>
                  <a:lnTo>
                    <a:pt x="76" y="52"/>
                  </a:lnTo>
                  <a:lnTo>
                    <a:pt x="52" y="63"/>
                  </a:lnTo>
                  <a:lnTo>
                    <a:pt x="39" y="78"/>
                  </a:lnTo>
                  <a:lnTo>
                    <a:pt x="24" y="91"/>
                  </a:lnTo>
                  <a:lnTo>
                    <a:pt x="13" y="98"/>
                  </a:lnTo>
                  <a:close/>
                </a:path>
              </a:pathLst>
            </a:custGeom>
            <a:solidFill>
              <a:srgbClr val="DDDDDD"/>
            </a:solidFill>
            <a:ln w="317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grpSp>
          <p:nvGrpSpPr>
            <p:cNvPr id="71702" name="Group 22"/>
            <p:cNvGrpSpPr>
              <a:grpSpLocks/>
            </p:cNvGrpSpPr>
            <p:nvPr/>
          </p:nvGrpSpPr>
          <p:grpSpPr bwMode="auto">
            <a:xfrm>
              <a:off x="2810" y="897"/>
              <a:ext cx="466" cy="903"/>
              <a:chOff x="2581" y="626"/>
              <a:chExt cx="466" cy="903"/>
            </a:xfrm>
          </p:grpSpPr>
          <p:sp>
            <p:nvSpPr>
              <p:cNvPr id="71703" name="Freeform 23"/>
              <p:cNvSpPr>
                <a:spLocks/>
              </p:cNvSpPr>
              <p:nvPr/>
            </p:nvSpPr>
            <p:spPr bwMode="auto">
              <a:xfrm>
                <a:off x="2581" y="1474"/>
                <a:ext cx="28" cy="26"/>
              </a:xfrm>
              <a:custGeom>
                <a:avLst/>
                <a:gdLst/>
                <a:ahLst/>
                <a:cxnLst>
                  <a:cxn ang="0">
                    <a:pos x="24" y="0"/>
                  </a:cxn>
                  <a:cxn ang="0">
                    <a:pos x="13" y="6"/>
                  </a:cxn>
                  <a:cxn ang="0">
                    <a:pos x="0" y="17"/>
                  </a:cxn>
                  <a:cxn ang="0">
                    <a:pos x="2" y="26"/>
                  </a:cxn>
                  <a:cxn ang="0">
                    <a:pos x="9" y="26"/>
                  </a:cxn>
                  <a:cxn ang="0">
                    <a:pos x="28" y="13"/>
                  </a:cxn>
                  <a:cxn ang="0">
                    <a:pos x="24" y="0"/>
                  </a:cxn>
                </a:cxnLst>
                <a:rect l="0" t="0" r="r" b="b"/>
                <a:pathLst>
                  <a:path w="28" h="26">
                    <a:moveTo>
                      <a:pt x="24" y="0"/>
                    </a:moveTo>
                    <a:lnTo>
                      <a:pt x="13" y="6"/>
                    </a:lnTo>
                    <a:lnTo>
                      <a:pt x="0" y="17"/>
                    </a:lnTo>
                    <a:lnTo>
                      <a:pt x="2" y="26"/>
                    </a:lnTo>
                    <a:lnTo>
                      <a:pt x="9" y="26"/>
                    </a:lnTo>
                    <a:lnTo>
                      <a:pt x="28" y="13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04" name="Freeform 24"/>
              <p:cNvSpPr>
                <a:spLocks/>
              </p:cNvSpPr>
              <p:nvPr/>
            </p:nvSpPr>
            <p:spPr bwMode="auto">
              <a:xfrm>
                <a:off x="2609" y="626"/>
                <a:ext cx="438" cy="903"/>
              </a:xfrm>
              <a:custGeom>
                <a:avLst/>
                <a:gdLst/>
                <a:ahLst/>
                <a:cxnLst>
                  <a:cxn ang="0">
                    <a:pos x="119" y="873"/>
                  </a:cxn>
                  <a:cxn ang="0">
                    <a:pos x="93" y="851"/>
                  </a:cxn>
                  <a:cxn ang="0">
                    <a:pos x="59" y="844"/>
                  </a:cxn>
                  <a:cxn ang="0">
                    <a:pos x="59" y="773"/>
                  </a:cxn>
                  <a:cxn ang="0">
                    <a:pos x="44" y="725"/>
                  </a:cxn>
                  <a:cxn ang="0">
                    <a:pos x="41" y="688"/>
                  </a:cxn>
                  <a:cxn ang="0">
                    <a:pos x="30" y="656"/>
                  </a:cxn>
                  <a:cxn ang="0">
                    <a:pos x="52" y="623"/>
                  </a:cxn>
                  <a:cxn ang="0">
                    <a:pos x="63" y="593"/>
                  </a:cxn>
                  <a:cxn ang="0">
                    <a:pos x="107" y="556"/>
                  </a:cxn>
                  <a:cxn ang="0">
                    <a:pos x="137" y="511"/>
                  </a:cxn>
                  <a:cxn ang="0">
                    <a:pos x="159" y="474"/>
                  </a:cxn>
                  <a:cxn ang="0">
                    <a:pos x="178" y="448"/>
                  </a:cxn>
                  <a:cxn ang="0">
                    <a:pos x="181" y="422"/>
                  </a:cxn>
                  <a:cxn ang="0">
                    <a:pos x="174" y="396"/>
                  </a:cxn>
                  <a:cxn ang="0">
                    <a:pos x="152" y="385"/>
                  </a:cxn>
                  <a:cxn ang="0">
                    <a:pos x="119" y="314"/>
                  </a:cxn>
                  <a:cxn ang="0">
                    <a:pos x="122" y="255"/>
                  </a:cxn>
                  <a:cxn ang="0">
                    <a:pos x="107" y="196"/>
                  </a:cxn>
                  <a:cxn ang="0">
                    <a:pos x="81" y="158"/>
                  </a:cxn>
                  <a:cxn ang="0">
                    <a:pos x="30" y="129"/>
                  </a:cxn>
                  <a:cxn ang="0">
                    <a:pos x="11" y="99"/>
                  </a:cxn>
                  <a:cxn ang="0">
                    <a:pos x="15" y="79"/>
                  </a:cxn>
                  <a:cxn ang="0">
                    <a:pos x="48" y="96"/>
                  </a:cxn>
                  <a:cxn ang="0">
                    <a:pos x="107" y="110"/>
                  </a:cxn>
                  <a:cxn ang="0">
                    <a:pos x="130" y="125"/>
                  </a:cxn>
                  <a:cxn ang="0">
                    <a:pos x="159" y="99"/>
                  </a:cxn>
                  <a:cxn ang="0">
                    <a:pos x="178" y="79"/>
                  </a:cxn>
                  <a:cxn ang="0">
                    <a:pos x="174" y="37"/>
                  </a:cxn>
                  <a:cxn ang="0">
                    <a:pos x="204" y="19"/>
                  </a:cxn>
                  <a:cxn ang="0">
                    <a:pos x="244" y="26"/>
                  </a:cxn>
                  <a:cxn ang="0">
                    <a:pos x="244" y="60"/>
                  </a:cxn>
                  <a:cxn ang="0">
                    <a:pos x="211" y="93"/>
                  </a:cxn>
                  <a:cxn ang="0">
                    <a:pos x="248" y="86"/>
                  </a:cxn>
                  <a:cxn ang="0">
                    <a:pos x="252" y="30"/>
                  </a:cxn>
                  <a:cxn ang="0">
                    <a:pos x="275" y="64"/>
                  </a:cxn>
                  <a:cxn ang="0">
                    <a:pos x="267" y="114"/>
                  </a:cxn>
                  <a:cxn ang="0">
                    <a:pos x="297" y="158"/>
                  </a:cxn>
                  <a:cxn ang="0">
                    <a:pos x="316" y="199"/>
                  </a:cxn>
                  <a:cxn ang="0">
                    <a:pos x="319" y="262"/>
                  </a:cxn>
                  <a:cxn ang="0">
                    <a:pos x="349" y="351"/>
                  </a:cxn>
                  <a:cxn ang="0">
                    <a:pos x="360" y="448"/>
                  </a:cxn>
                  <a:cxn ang="0">
                    <a:pos x="375" y="518"/>
                  </a:cxn>
                  <a:cxn ang="0">
                    <a:pos x="419" y="567"/>
                  </a:cxn>
                  <a:cxn ang="0">
                    <a:pos x="438" y="605"/>
                  </a:cxn>
                  <a:cxn ang="0">
                    <a:pos x="416" y="680"/>
                  </a:cxn>
                  <a:cxn ang="0">
                    <a:pos x="405" y="721"/>
                  </a:cxn>
                  <a:cxn ang="0">
                    <a:pos x="382" y="744"/>
                  </a:cxn>
                  <a:cxn ang="0">
                    <a:pos x="327" y="799"/>
                  </a:cxn>
                  <a:cxn ang="0">
                    <a:pos x="301" y="825"/>
                  </a:cxn>
                  <a:cxn ang="0">
                    <a:pos x="267" y="840"/>
                  </a:cxn>
                  <a:cxn ang="0">
                    <a:pos x="215" y="855"/>
                  </a:cxn>
                  <a:cxn ang="0">
                    <a:pos x="163" y="877"/>
                  </a:cxn>
                  <a:cxn ang="0">
                    <a:pos x="122" y="903"/>
                  </a:cxn>
                </a:cxnLst>
                <a:rect l="0" t="0" r="r" b="b"/>
                <a:pathLst>
                  <a:path w="438" h="903">
                    <a:moveTo>
                      <a:pt x="122" y="903"/>
                    </a:moveTo>
                    <a:lnTo>
                      <a:pt x="119" y="873"/>
                    </a:lnTo>
                    <a:lnTo>
                      <a:pt x="104" y="858"/>
                    </a:lnTo>
                    <a:lnTo>
                      <a:pt x="93" y="851"/>
                    </a:lnTo>
                    <a:lnTo>
                      <a:pt x="74" y="844"/>
                    </a:lnTo>
                    <a:lnTo>
                      <a:pt x="59" y="844"/>
                    </a:lnTo>
                    <a:lnTo>
                      <a:pt x="52" y="829"/>
                    </a:lnTo>
                    <a:lnTo>
                      <a:pt x="59" y="773"/>
                    </a:lnTo>
                    <a:lnTo>
                      <a:pt x="56" y="740"/>
                    </a:lnTo>
                    <a:lnTo>
                      <a:pt x="44" y="725"/>
                    </a:lnTo>
                    <a:lnTo>
                      <a:pt x="37" y="718"/>
                    </a:lnTo>
                    <a:lnTo>
                      <a:pt x="41" y="688"/>
                    </a:lnTo>
                    <a:lnTo>
                      <a:pt x="37" y="670"/>
                    </a:lnTo>
                    <a:lnTo>
                      <a:pt x="30" y="656"/>
                    </a:lnTo>
                    <a:lnTo>
                      <a:pt x="41" y="623"/>
                    </a:lnTo>
                    <a:lnTo>
                      <a:pt x="52" y="623"/>
                    </a:lnTo>
                    <a:lnTo>
                      <a:pt x="59" y="616"/>
                    </a:lnTo>
                    <a:lnTo>
                      <a:pt x="63" y="593"/>
                    </a:lnTo>
                    <a:lnTo>
                      <a:pt x="85" y="575"/>
                    </a:lnTo>
                    <a:lnTo>
                      <a:pt x="107" y="556"/>
                    </a:lnTo>
                    <a:lnTo>
                      <a:pt x="111" y="533"/>
                    </a:lnTo>
                    <a:lnTo>
                      <a:pt x="137" y="511"/>
                    </a:lnTo>
                    <a:lnTo>
                      <a:pt x="163" y="485"/>
                    </a:lnTo>
                    <a:lnTo>
                      <a:pt x="159" y="474"/>
                    </a:lnTo>
                    <a:lnTo>
                      <a:pt x="159" y="459"/>
                    </a:lnTo>
                    <a:lnTo>
                      <a:pt x="178" y="448"/>
                    </a:lnTo>
                    <a:lnTo>
                      <a:pt x="185" y="444"/>
                    </a:lnTo>
                    <a:lnTo>
                      <a:pt x="181" y="422"/>
                    </a:lnTo>
                    <a:lnTo>
                      <a:pt x="181" y="400"/>
                    </a:lnTo>
                    <a:lnTo>
                      <a:pt x="174" y="396"/>
                    </a:lnTo>
                    <a:lnTo>
                      <a:pt x="163" y="400"/>
                    </a:lnTo>
                    <a:lnTo>
                      <a:pt x="152" y="385"/>
                    </a:lnTo>
                    <a:lnTo>
                      <a:pt x="141" y="344"/>
                    </a:lnTo>
                    <a:lnTo>
                      <a:pt x="119" y="314"/>
                    </a:lnTo>
                    <a:lnTo>
                      <a:pt x="126" y="273"/>
                    </a:lnTo>
                    <a:lnTo>
                      <a:pt x="122" y="255"/>
                    </a:lnTo>
                    <a:lnTo>
                      <a:pt x="96" y="229"/>
                    </a:lnTo>
                    <a:lnTo>
                      <a:pt x="107" y="196"/>
                    </a:lnTo>
                    <a:lnTo>
                      <a:pt x="100" y="177"/>
                    </a:lnTo>
                    <a:lnTo>
                      <a:pt x="81" y="158"/>
                    </a:lnTo>
                    <a:lnTo>
                      <a:pt x="70" y="170"/>
                    </a:lnTo>
                    <a:lnTo>
                      <a:pt x="30" y="129"/>
                    </a:lnTo>
                    <a:lnTo>
                      <a:pt x="19" y="114"/>
                    </a:lnTo>
                    <a:lnTo>
                      <a:pt x="11" y="99"/>
                    </a:lnTo>
                    <a:lnTo>
                      <a:pt x="0" y="93"/>
                    </a:lnTo>
                    <a:lnTo>
                      <a:pt x="15" y="79"/>
                    </a:lnTo>
                    <a:lnTo>
                      <a:pt x="37" y="79"/>
                    </a:lnTo>
                    <a:lnTo>
                      <a:pt x="48" y="96"/>
                    </a:lnTo>
                    <a:lnTo>
                      <a:pt x="78" y="129"/>
                    </a:lnTo>
                    <a:lnTo>
                      <a:pt x="107" y="110"/>
                    </a:lnTo>
                    <a:lnTo>
                      <a:pt x="126" y="114"/>
                    </a:lnTo>
                    <a:lnTo>
                      <a:pt x="130" y="125"/>
                    </a:lnTo>
                    <a:lnTo>
                      <a:pt x="152" y="129"/>
                    </a:lnTo>
                    <a:lnTo>
                      <a:pt x="159" y="99"/>
                    </a:lnTo>
                    <a:lnTo>
                      <a:pt x="170" y="90"/>
                    </a:lnTo>
                    <a:lnTo>
                      <a:pt x="178" y="79"/>
                    </a:lnTo>
                    <a:lnTo>
                      <a:pt x="178" y="68"/>
                    </a:lnTo>
                    <a:lnTo>
                      <a:pt x="174" y="37"/>
                    </a:lnTo>
                    <a:lnTo>
                      <a:pt x="193" y="19"/>
                    </a:lnTo>
                    <a:lnTo>
                      <a:pt x="204" y="19"/>
                    </a:lnTo>
                    <a:lnTo>
                      <a:pt x="222" y="0"/>
                    </a:lnTo>
                    <a:lnTo>
                      <a:pt x="244" y="26"/>
                    </a:lnTo>
                    <a:lnTo>
                      <a:pt x="252" y="37"/>
                    </a:lnTo>
                    <a:lnTo>
                      <a:pt x="244" y="60"/>
                    </a:lnTo>
                    <a:lnTo>
                      <a:pt x="226" y="75"/>
                    </a:lnTo>
                    <a:lnTo>
                      <a:pt x="211" y="93"/>
                    </a:lnTo>
                    <a:lnTo>
                      <a:pt x="215" y="110"/>
                    </a:lnTo>
                    <a:lnTo>
                      <a:pt x="248" y="86"/>
                    </a:lnTo>
                    <a:lnTo>
                      <a:pt x="248" y="64"/>
                    </a:lnTo>
                    <a:lnTo>
                      <a:pt x="252" y="30"/>
                    </a:lnTo>
                    <a:lnTo>
                      <a:pt x="263" y="22"/>
                    </a:lnTo>
                    <a:lnTo>
                      <a:pt x="275" y="64"/>
                    </a:lnTo>
                    <a:lnTo>
                      <a:pt x="275" y="99"/>
                    </a:lnTo>
                    <a:lnTo>
                      <a:pt x="267" y="114"/>
                    </a:lnTo>
                    <a:lnTo>
                      <a:pt x="267" y="136"/>
                    </a:lnTo>
                    <a:lnTo>
                      <a:pt x="297" y="158"/>
                    </a:lnTo>
                    <a:lnTo>
                      <a:pt x="297" y="173"/>
                    </a:lnTo>
                    <a:lnTo>
                      <a:pt x="316" y="199"/>
                    </a:lnTo>
                    <a:lnTo>
                      <a:pt x="323" y="218"/>
                    </a:lnTo>
                    <a:lnTo>
                      <a:pt x="319" y="262"/>
                    </a:lnTo>
                    <a:lnTo>
                      <a:pt x="331" y="311"/>
                    </a:lnTo>
                    <a:lnTo>
                      <a:pt x="349" y="351"/>
                    </a:lnTo>
                    <a:lnTo>
                      <a:pt x="345" y="411"/>
                    </a:lnTo>
                    <a:lnTo>
                      <a:pt x="360" y="448"/>
                    </a:lnTo>
                    <a:lnTo>
                      <a:pt x="368" y="463"/>
                    </a:lnTo>
                    <a:lnTo>
                      <a:pt x="375" y="518"/>
                    </a:lnTo>
                    <a:lnTo>
                      <a:pt x="382" y="541"/>
                    </a:lnTo>
                    <a:lnTo>
                      <a:pt x="419" y="567"/>
                    </a:lnTo>
                    <a:lnTo>
                      <a:pt x="438" y="590"/>
                    </a:lnTo>
                    <a:lnTo>
                      <a:pt x="438" y="605"/>
                    </a:lnTo>
                    <a:lnTo>
                      <a:pt x="423" y="673"/>
                    </a:lnTo>
                    <a:lnTo>
                      <a:pt x="416" y="680"/>
                    </a:lnTo>
                    <a:lnTo>
                      <a:pt x="423" y="695"/>
                    </a:lnTo>
                    <a:lnTo>
                      <a:pt x="405" y="721"/>
                    </a:lnTo>
                    <a:lnTo>
                      <a:pt x="382" y="732"/>
                    </a:lnTo>
                    <a:lnTo>
                      <a:pt x="382" y="744"/>
                    </a:lnTo>
                    <a:lnTo>
                      <a:pt x="349" y="788"/>
                    </a:lnTo>
                    <a:lnTo>
                      <a:pt x="327" y="799"/>
                    </a:lnTo>
                    <a:lnTo>
                      <a:pt x="323" y="825"/>
                    </a:lnTo>
                    <a:lnTo>
                      <a:pt x="301" y="825"/>
                    </a:lnTo>
                    <a:lnTo>
                      <a:pt x="290" y="833"/>
                    </a:lnTo>
                    <a:lnTo>
                      <a:pt x="267" y="840"/>
                    </a:lnTo>
                    <a:lnTo>
                      <a:pt x="237" y="836"/>
                    </a:lnTo>
                    <a:lnTo>
                      <a:pt x="215" y="855"/>
                    </a:lnTo>
                    <a:lnTo>
                      <a:pt x="189" y="870"/>
                    </a:lnTo>
                    <a:lnTo>
                      <a:pt x="163" y="877"/>
                    </a:lnTo>
                    <a:lnTo>
                      <a:pt x="144" y="892"/>
                    </a:lnTo>
                    <a:lnTo>
                      <a:pt x="122" y="903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1705" name="Group 25"/>
            <p:cNvGrpSpPr>
              <a:grpSpLocks/>
            </p:cNvGrpSpPr>
            <p:nvPr/>
          </p:nvGrpSpPr>
          <p:grpSpPr bwMode="auto">
            <a:xfrm>
              <a:off x="2965" y="1218"/>
              <a:ext cx="283" cy="460"/>
              <a:chOff x="2736" y="947"/>
              <a:chExt cx="283" cy="460"/>
            </a:xfrm>
          </p:grpSpPr>
          <p:sp>
            <p:nvSpPr>
              <p:cNvPr id="71706" name="Freeform 26"/>
              <p:cNvSpPr>
                <a:spLocks/>
              </p:cNvSpPr>
              <p:nvPr/>
            </p:nvSpPr>
            <p:spPr bwMode="auto">
              <a:xfrm>
                <a:off x="2896" y="947"/>
                <a:ext cx="16" cy="22"/>
              </a:xfrm>
              <a:custGeom>
                <a:avLst/>
                <a:gdLst/>
                <a:ahLst/>
                <a:cxnLst>
                  <a:cxn ang="0">
                    <a:pos x="10" y="2"/>
                  </a:cxn>
                  <a:cxn ang="0">
                    <a:pos x="0" y="0"/>
                  </a:cxn>
                  <a:cxn ang="0">
                    <a:pos x="8" y="22"/>
                  </a:cxn>
                  <a:cxn ang="0">
                    <a:pos x="16" y="17"/>
                  </a:cxn>
                  <a:cxn ang="0">
                    <a:pos x="10" y="2"/>
                  </a:cxn>
                </a:cxnLst>
                <a:rect l="0" t="0" r="r" b="b"/>
                <a:pathLst>
                  <a:path w="16" h="22">
                    <a:moveTo>
                      <a:pt x="10" y="2"/>
                    </a:moveTo>
                    <a:lnTo>
                      <a:pt x="0" y="0"/>
                    </a:lnTo>
                    <a:lnTo>
                      <a:pt x="8" y="22"/>
                    </a:lnTo>
                    <a:lnTo>
                      <a:pt x="16" y="17"/>
                    </a:lnTo>
                    <a:lnTo>
                      <a:pt x="10" y="2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07" name="Freeform 27"/>
              <p:cNvSpPr>
                <a:spLocks/>
              </p:cNvSpPr>
              <p:nvPr/>
            </p:nvSpPr>
            <p:spPr bwMode="auto">
              <a:xfrm>
                <a:off x="2927" y="1030"/>
                <a:ext cx="16" cy="45"/>
              </a:xfrm>
              <a:custGeom>
                <a:avLst/>
                <a:gdLst/>
                <a:ahLst/>
                <a:cxnLst>
                  <a:cxn ang="0">
                    <a:pos x="16" y="0"/>
                  </a:cxn>
                  <a:cxn ang="0">
                    <a:pos x="0" y="9"/>
                  </a:cxn>
                  <a:cxn ang="0">
                    <a:pos x="0" y="45"/>
                  </a:cxn>
                  <a:cxn ang="0">
                    <a:pos x="8" y="28"/>
                  </a:cxn>
                  <a:cxn ang="0">
                    <a:pos x="11" y="9"/>
                  </a:cxn>
                  <a:cxn ang="0">
                    <a:pos x="5" y="8"/>
                  </a:cxn>
                  <a:cxn ang="0">
                    <a:pos x="16" y="0"/>
                  </a:cxn>
                </a:cxnLst>
                <a:rect l="0" t="0" r="r" b="b"/>
                <a:pathLst>
                  <a:path w="16" h="45">
                    <a:moveTo>
                      <a:pt x="16" y="0"/>
                    </a:moveTo>
                    <a:lnTo>
                      <a:pt x="0" y="9"/>
                    </a:lnTo>
                    <a:lnTo>
                      <a:pt x="0" y="45"/>
                    </a:lnTo>
                    <a:lnTo>
                      <a:pt x="8" y="28"/>
                    </a:lnTo>
                    <a:lnTo>
                      <a:pt x="11" y="9"/>
                    </a:lnTo>
                    <a:lnTo>
                      <a:pt x="5" y="8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08" name="Freeform 28"/>
              <p:cNvSpPr>
                <a:spLocks/>
              </p:cNvSpPr>
              <p:nvPr/>
            </p:nvSpPr>
            <p:spPr bwMode="auto">
              <a:xfrm>
                <a:off x="2952" y="1095"/>
                <a:ext cx="19" cy="26"/>
              </a:xfrm>
              <a:custGeom>
                <a:avLst/>
                <a:gdLst/>
                <a:ahLst/>
                <a:cxnLst>
                  <a:cxn ang="0">
                    <a:pos x="4" y="0"/>
                  </a:cxn>
                  <a:cxn ang="0">
                    <a:pos x="0" y="7"/>
                  </a:cxn>
                  <a:cxn ang="0">
                    <a:pos x="6" y="26"/>
                  </a:cxn>
                  <a:cxn ang="0">
                    <a:pos x="17" y="20"/>
                  </a:cxn>
                  <a:cxn ang="0">
                    <a:pos x="19" y="11"/>
                  </a:cxn>
                  <a:cxn ang="0">
                    <a:pos x="4" y="0"/>
                  </a:cxn>
                </a:cxnLst>
                <a:rect l="0" t="0" r="r" b="b"/>
                <a:pathLst>
                  <a:path w="19" h="26">
                    <a:moveTo>
                      <a:pt x="4" y="0"/>
                    </a:moveTo>
                    <a:lnTo>
                      <a:pt x="0" y="7"/>
                    </a:lnTo>
                    <a:lnTo>
                      <a:pt x="6" y="26"/>
                    </a:lnTo>
                    <a:lnTo>
                      <a:pt x="17" y="20"/>
                    </a:lnTo>
                    <a:lnTo>
                      <a:pt x="19" y="11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09" name="Freeform 29"/>
              <p:cNvSpPr>
                <a:spLocks/>
              </p:cNvSpPr>
              <p:nvPr/>
            </p:nvSpPr>
            <p:spPr bwMode="auto">
              <a:xfrm>
                <a:off x="2847" y="1091"/>
                <a:ext cx="42" cy="39"/>
              </a:xfrm>
              <a:custGeom>
                <a:avLst/>
                <a:gdLst/>
                <a:ahLst/>
                <a:cxnLst>
                  <a:cxn ang="0">
                    <a:pos x="42" y="17"/>
                  </a:cxn>
                  <a:cxn ang="0">
                    <a:pos x="33" y="17"/>
                  </a:cxn>
                  <a:cxn ang="0">
                    <a:pos x="21" y="0"/>
                  </a:cxn>
                  <a:cxn ang="0">
                    <a:pos x="13" y="11"/>
                  </a:cxn>
                  <a:cxn ang="0">
                    <a:pos x="2" y="7"/>
                  </a:cxn>
                  <a:cxn ang="0">
                    <a:pos x="0" y="17"/>
                  </a:cxn>
                  <a:cxn ang="0">
                    <a:pos x="6" y="24"/>
                  </a:cxn>
                  <a:cxn ang="0">
                    <a:pos x="6" y="32"/>
                  </a:cxn>
                  <a:cxn ang="0">
                    <a:pos x="13" y="39"/>
                  </a:cxn>
                  <a:cxn ang="0">
                    <a:pos x="21" y="33"/>
                  </a:cxn>
                  <a:cxn ang="0">
                    <a:pos x="36" y="37"/>
                  </a:cxn>
                  <a:cxn ang="0">
                    <a:pos x="42" y="17"/>
                  </a:cxn>
                </a:cxnLst>
                <a:rect l="0" t="0" r="r" b="b"/>
                <a:pathLst>
                  <a:path w="42" h="39">
                    <a:moveTo>
                      <a:pt x="42" y="17"/>
                    </a:moveTo>
                    <a:lnTo>
                      <a:pt x="33" y="17"/>
                    </a:lnTo>
                    <a:lnTo>
                      <a:pt x="21" y="0"/>
                    </a:lnTo>
                    <a:lnTo>
                      <a:pt x="13" y="11"/>
                    </a:lnTo>
                    <a:lnTo>
                      <a:pt x="2" y="7"/>
                    </a:lnTo>
                    <a:lnTo>
                      <a:pt x="0" y="17"/>
                    </a:lnTo>
                    <a:lnTo>
                      <a:pt x="6" y="24"/>
                    </a:lnTo>
                    <a:lnTo>
                      <a:pt x="6" y="32"/>
                    </a:lnTo>
                    <a:lnTo>
                      <a:pt x="13" y="39"/>
                    </a:lnTo>
                    <a:lnTo>
                      <a:pt x="21" y="33"/>
                    </a:lnTo>
                    <a:lnTo>
                      <a:pt x="36" y="37"/>
                    </a:lnTo>
                    <a:lnTo>
                      <a:pt x="42" y="17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10" name="Freeform 30"/>
              <p:cNvSpPr>
                <a:spLocks/>
              </p:cNvSpPr>
              <p:nvPr/>
            </p:nvSpPr>
            <p:spPr bwMode="auto">
              <a:xfrm>
                <a:off x="2943" y="1189"/>
                <a:ext cx="58" cy="40"/>
              </a:xfrm>
              <a:custGeom>
                <a:avLst/>
                <a:gdLst/>
                <a:ahLst/>
                <a:cxnLst>
                  <a:cxn ang="0">
                    <a:pos x="7" y="0"/>
                  </a:cxn>
                  <a:cxn ang="0">
                    <a:pos x="0" y="4"/>
                  </a:cxn>
                  <a:cxn ang="0">
                    <a:pos x="21" y="24"/>
                  </a:cxn>
                  <a:cxn ang="0">
                    <a:pos x="28" y="24"/>
                  </a:cxn>
                  <a:cxn ang="0">
                    <a:pos x="51" y="40"/>
                  </a:cxn>
                  <a:cxn ang="0">
                    <a:pos x="58" y="33"/>
                  </a:cxn>
                  <a:cxn ang="0">
                    <a:pos x="52" y="16"/>
                  </a:cxn>
                  <a:cxn ang="0">
                    <a:pos x="51" y="7"/>
                  </a:cxn>
                  <a:cxn ang="0">
                    <a:pos x="34" y="7"/>
                  </a:cxn>
                  <a:cxn ang="0">
                    <a:pos x="21" y="0"/>
                  </a:cxn>
                  <a:cxn ang="0">
                    <a:pos x="7" y="0"/>
                  </a:cxn>
                </a:cxnLst>
                <a:rect l="0" t="0" r="r" b="b"/>
                <a:pathLst>
                  <a:path w="58" h="40">
                    <a:moveTo>
                      <a:pt x="7" y="0"/>
                    </a:moveTo>
                    <a:lnTo>
                      <a:pt x="0" y="4"/>
                    </a:lnTo>
                    <a:lnTo>
                      <a:pt x="21" y="24"/>
                    </a:lnTo>
                    <a:lnTo>
                      <a:pt x="28" y="24"/>
                    </a:lnTo>
                    <a:lnTo>
                      <a:pt x="51" y="40"/>
                    </a:lnTo>
                    <a:lnTo>
                      <a:pt x="58" y="33"/>
                    </a:lnTo>
                    <a:lnTo>
                      <a:pt x="52" y="16"/>
                    </a:lnTo>
                    <a:lnTo>
                      <a:pt x="51" y="7"/>
                    </a:lnTo>
                    <a:lnTo>
                      <a:pt x="34" y="7"/>
                    </a:lnTo>
                    <a:lnTo>
                      <a:pt x="21" y="0"/>
                    </a:lnTo>
                    <a:lnTo>
                      <a:pt x="7" y="0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11" name="Freeform 31"/>
              <p:cNvSpPr>
                <a:spLocks/>
              </p:cNvSpPr>
              <p:nvPr/>
            </p:nvSpPr>
            <p:spPr bwMode="auto">
              <a:xfrm>
                <a:off x="2820" y="1213"/>
                <a:ext cx="37" cy="59"/>
              </a:xfrm>
              <a:custGeom>
                <a:avLst/>
                <a:gdLst/>
                <a:ahLst/>
                <a:cxnLst>
                  <a:cxn ang="0">
                    <a:pos x="33" y="0"/>
                  </a:cxn>
                  <a:cxn ang="0">
                    <a:pos x="37" y="11"/>
                  </a:cxn>
                  <a:cxn ang="0">
                    <a:pos x="19" y="39"/>
                  </a:cxn>
                  <a:cxn ang="0">
                    <a:pos x="20" y="48"/>
                  </a:cxn>
                  <a:cxn ang="0">
                    <a:pos x="9" y="59"/>
                  </a:cxn>
                  <a:cxn ang="0">
                    <a:pos x="0" y="50"/>
                  </a:cxn>
                  <a:cxn ang="0">
                    <a:pos x="4" y="42"/>
                  </a:cxn>
                  <a:cxn ang="0">
                    <a:pos x="6" y="24"/>
                  </a:cxn>
                  <a:cxn ang="0">
                    <a:pos x="15" y="13"/>
                  </a:cxn>
                  <a:cxn ang="0">
                    <a:pos x="4" y="4"/>
                  </a:cxn>
                  <a:cxn ang="0">
                    <a:pos x="11" y="0"/>
                  </a:cxn>
                  <a:cxn ang="0">
                    <a:pos x="22" y="6"/>
                  </a:cxn>
                  <a:cxn ang="0">
                    <a:pos x="33" y="0"/>
                  </a:cxn>
                </a:cxnLst>
                <a:rect l="0" t="0" r="r" b="b"/>
                <a:pathLst>
                  <a:path w="37" h="59">
                    <a:moveTo>
                      <a:pt x="33" y="0"/>
                    </a:moveTo>
                    <a:lnTo>
                      <a:pt x="37" y="11"/>
                    </a:lnTo>
                    <a:lnTo>
                      <a:pt x="19" y="39"/>
                    </a:lnTo>
                    <a:lnTo>
                      <a:pt x="20" y="48"/>
                    </a:lnTo>
                    <a:lnTo>
                      <a:pt x="9" y="59"/>
                    </a:lnTo>
                    <a:lnTo>
                      <a:pt x="0" y="50"/>
                    </a:lnTo>
                    <a:lnTo>
                      <a:pt x="4" y="42"/>
                    </a:lnTo>
                    <a:lnTo>
                      <a:pt x="6" y="24"/>
                    </a:lnTo>
                    <a:lnTo>
                      <a:pt x="15" y="13"/>
                    </a:lnTo>
                    <a:lnTo>
                      <a:pt x="4" y="4"/>
                    </a:lnTo>
                    <a:lnTo>
                      <a:pt x="11" y="0"/>
                    </a:lnTo>
                    <a:lnTo>
                      <a:pt x="22" y="6"/>
                    </a:lnTo>
                    <a:lnTo>
                      <a:pt x="33" y="0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12" name="Freeform 32"/>
              <p:cNvSpPr>
                <a:spLocks/>
              </p:cNvSpPr>
              <p:nvPr/>
            </p:nvSpPr>
            <p:spPr bwMode="auto">
              <a:xfrm>
                <a:off x="2838" y="1250"/>
                <a:ext cx="32" cy="54"/>
              </a:xfrm>
              <a:custGeom>
                <a:avLst/>
                <a:gdLst/>
                <a:ahLst/>
                <a:cxnLst>
                  <a:cxn ang="0">
                    <a:pos x="28" y="0"/>
                  </a:cxn>
                  <a:cxn ang="0">
                    <a:pos x="21" y="0"/>
                  </a:cxn>
                  <a:cxn ang="0">
                    <a:pos x="21" y="4"/>
                  </a:cxn>
                  <a:cxn ang="0">
                    <a:pos x="21" y="7"/>
                  </a:cxn>
                  <a:cxn ang="0">
                    <a:pos x="21" y="11"/>
                  </a:cxn>
                  <a:cxn ang="0">
                    <a:pos x="15" y="21"/>
                  </a:cxn>
                  <a:cxn ang="0">
                    <a:pos x="6" y="30"/>
                  </a:cxn>
                  <a:cxn ang="0">
                    <a:pos x="8" y="37"/>
                  </a:cxn>
                  <a:cxn ang="0">
                    <a:pos x="0" y="48"/>
                  </a:cxn>
                  <a:cxn ang="0">
                    <a:pos x="8" y="54"/>
                  </a:cxn>
                  <a:cxn ang="0">
                    <a:pos x="28" y="26"/>
                  </a:cxn>
                  <a:cxn ang="0">
                    <a:pos x="28" y="19"/>
                  </a:cxn>
                  <a:cxn ang="0">
                    <a:pos x="32" y="11"/>
                  </a:cxn>
                  <a:cxn ang="0">
                    <a:pos x="28" y="0"/>
                  </a:cxn>
                </a:cxnLst>
                <a:rect l="0" t="0" r="r" b="b"/>
                <a:pathLst>
                  <a:path w="32" h="54">
                    <a:moveTo>
                      <a:pt x="28" y="0"/>
                    </a:moveTo>
                    <a:lnTo>
                      <a:pt x="21" y="0"/>
                    </a:lnTo>
                    <a:lnTo>
                      <a:pt x="21" y="4"/>
                    </a:lnTo>
                    <a:lnTo>
                      <a:pt x="21" y="7"/>
                    </a:lnTo>
                    <a:lnTo>
                      <a:pt x="21" y="11"/>
                    </a:lnTo>
                    <a:lnTo>
                      <a:pt x="15" y="21"/>
                    </a:lnTo>
                    <a:lnTo>
                      <a:pt x="6" y="30"/>
                    </a:lnTo>
                    <a:lnTo>
                      <a:pt x="8" y="37"/>
                    </a:lnTo>
                    <a:lnTo>
                      <a:pt x="0" y="48"/>
                    </a:lnTo>
                    <a:lnTo>
                      <a:pt x="8" y="54"/>
                    </a:lnTo>
                    <a:lnTo>
                      <a:pt x="28" y="26"/>
                    </a:lnTo>
                    <a:lnTo>
                      <a:pt x="28" y="19"/>
                    </a:lnTo>
                    <a:lnTo>
                      <a:pt x="32" y="11"/>
                    </a:lnTo>
                    <a:lnTo>
                      <a:pt x="28" y="0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13" name="Freeform 33"/>
              <p:cNvSpPr>
                <a:spLocks/>
              </p:cNvSpPr>
              <p:nvPr/>
            </p:nvSpPr>
            <p:spPr bwMode="auto">
              <a:xfrm>
                <a:off x="2736" y="1317"/>
                <a:ext cx="44" cy="79"/>
              </a:xfrm>
              <a:custGeom>
                <a:avLst/>
                <a:gdLst/>
                <a:ahLst/>
                <a:cxnLst>
                  <a:cxn ang="0">
                    <a:pos x="29" y="2"/>
                  </a:cxn>
                  <a:cxn ang="0">
                    <a:pos x="25" y="4"/>
                  </a:cxn>
                  <a:cxn ang="0">
                    <a:pos x="17" y="0"/>
                  </a:cxn>
                  <a:cxn ang="0">
                    <a:pos x="4" y="2"/>
                  </a:cxn>
                  <a:cxn ang="0">
                    <a:pos x="4" y="20"/>
                  </a:cxn>
                  <a:cxn ang="0">
                    <a:pos x="11" y="22"/>
                  </a:cxn>
                  <a:cxn ang="0">
                    <a:pos x="11" y="15"/>
                  </a:cxn>
                  <a:cxn ang="0">
                    <a:pos x="23" y="28"/>
                  </a:cxn>
                  <a:cxn ang="0">
                    <a:pos x="19" y="39"/>
                  </a:cxn>
                  <a:cxn ang="0">
                    <a:pos x="10" y="46"/>
                  </a:cxn>
                  <a:cxn ang="0">
                    <a:pos x="6" y="62"/>
                  </a:cxn>
                  <a:cxn ang="0">
                    <a:pos x="0" y="70"/>
                  </a:cxn>
                  <a:cxn ang="0">
                    <a:pos x="8" y="79"/>
                  </a:cxn>
                  <a:cxn ang="0">
                    <a:pos x="31" y="64"/>
                  </a:cxn>
                  <a:cxn ang="0">
                    <a:pos x="23" y="53"/>
                  </a:cxn>
                  <a:cxn ang="0">
                    <a:pos x="29" y="35"/>
                  </a:cxn>
                  <a:cxn ang="0">
                    <a:pos x="42" y="26"/>
                  </a:cxn>
                  <a:cxn ang="0">
                    <a:pos x="44" y="13"/>
                  </a:cxn>
                  <a:cxn ang="0">
                    <a:pos x="29" y="2"/>
                  </a:cxn>
                </a:cxnLst>
                <a:rect l="0" t="0" r="r" b="b"/>
                <a:pathLst>
                  <a:path w="44" h="79">
                    <a:moveTo>
                      <a:pt x="29" y="2"/>
                    </a:moveTo>
                    <a:lnTo>
                      <a:pt x="25" y="4"/>
                    </a:lnTo>
                    <a:lnTo>
                      <a:pt x="17" y="0"/>
                    </a:lnTo>
                    <a:lnTo>
                      <a:pt x="4" y="2"/>
                    </a:lnTo>
                    <a:lnTo>
                      <a:pt x="4" y="20"/>
                    </a:lnTo>
                    <a:lnTo>
                      <a:pt x="11" y="22"/>
                    </a:lnTo>
                    <a:lnTo>
                      <a:pt x="11" y="15"/>
                    </a:lnTo>
                    <a:lnTo>
                      <a:pt x="23" y="28"/>
                    </a:lnTo>
                    <a:lnTo>
                      <a:pt x="19" y="39"/>
                    </a:lnTo>
                    <a:lnTo>
                      <a:pt x="10" y="46"/>
                    </a:lnTo>
                    <a:lnTo>
                      <a:pt x="6" y="62"/>
                    </a:lnTo>
                    <a:lnTo>
                      <a:pt x="0" y="70"/>
                    </a:lnTo>
                    <a:lnTo>
                      <a:pt x="8" y="79"/>
                    </a:lnTo>
                    <a:lnTo>
                      <a:pt x="31" y="64"/>
                    </a:lnTo>
                    <a:lnTo>
                      <a:pt x="23" y="53"/>
                    </a:lnTo>
                    <a:lnTo>
                      <a:pt x="29" y="35"/>
                    </a:lnTo>
                    <a:lnTo>
                      <a:pt x="42" y="26"/>
                    </a:lnTo>
                    <a:lnTo>
                      <a:pt x="44" y="13"/>
                    </a:lnTo>
                    <a:lnTo>
                      <a:pt x="29" y="2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14" name="Freeform 34"/>
              <p:cNvSpPr>
                <a:spLocks/>
              </p:cNvSpPr>
              <p:nvPr/>
            </p:nvSpPr>
            <p:spPr bwMode="auto">
              <a:xfrm>
                <a:off x="2762" y="1360"/>
                <a:ext cx="27" cy="47"/>
              </a:xfrm>
              <a:custGeom>
                <a:avLst/>
                <a:gdLst/>
                <a:ahLst/>
                <a:cxnLst>
                  <a:cxn ang="0">
                    <a:pos x="17" y="0"/>
                  </a:cxn>
                  <a:cxn ang="0">
                    <a:pos x="27" y="11"/>
                  </a:cxn>
                  <a:cxn ang="0">
                    <a:pos x="21" y="23"/>
                  </a:cxn>
                  <a:cxn ang="0">
                    <a:pos x="19" y="34"/>
                  </a:cxn>
                  <a:cxn ang="0">
                    <a:pos x="6" y="47"/>
                  </a:cxn>
                  <a:cxn ang="0">
                    <a:pos x="0" y="38"/>
                  </a:cxn>
                  <a:cxn ang="0">
                    <a:pos x="6" y="21"/>
                  </a:cxn>
                  <a:cxn ang="0">
                    <a:pos x="17" y="0"/>
                  </a:cxn>
                </a:cxnLst>
                <a:rect l="0" t="0" r="r" b="b"/>
                <a:pathLst>
                  <a:path w="27" h="47">
                    <a:moveTo>
                      <a:pt x="17" y="0"/>
                    </a:moveTo>
                    <a:lnTo>
                      <a:pt x="27" y="11"/>
                    </a:lnTo>
                    <a:lnTo>
                      <a:pt x="21" y="23"/>
                    </a:lnTo>
                    <a:lnTo>
                      <a:pt x="19" y="34"/>
                    </a:lnTo>
                    <a:lnTo>
                      <a:pt x="6" y="47"/>
                    </a:lnTo>
                    <a:lnTo>
                      <a:pt x="0" y="38"/>
                    </a:lnTo>
                    <a:lnTo>
                      <a:pt x="6" y="21"/>
                    </a:lnTo>
                    <a:lnTo>
                      <a:pt x="17" y="0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15" name="Freeform 35"/>
              <p:cNvSpPr>
                <a:spLocks/>
              </p:cNvSpPr>
              <p:nvPr/>
            </p:nvSpPr>
            <p:spPr bwMode="auto">
              <a:xfrm>
                <a:off x="2810" y="1317"/>
                <a:ext cx="28" cy="70"/>
              </a:xfrm>
              <a:custGeom>
                <a:avLst/>
                <a:gdLst/>
                <a:ahLst/>
                <a:cxnLst>
                  <a:cxn ang="0">
                    <a:pos x="13" y="0"/>
                  </a:cxn>
                  <a:cxn ang="0">
                    <a:pos x="26" y="13"/>
                  </a:cxn>
                  <a:cxn ang="0">
                    <a:pos x="24" y="22"/>
                  </a:cxn>
                  <a:cxn ang="0">
                    <a:pos x="19" y="29"/>
                  </a:cxn>
                  <a:cxn ang="0">
                    <a:pos x="26" y="48"/>
                  </a:cxn>
                  <a:cxn ang="0">
                    <a:pos x="28" y="57"/>
                  </a:cxn>
                  <a:cxn ang="0">
                    <a:pos x="21" y="68"/>
                  </a:cxn>
                  <a:cxn ang="0">
                    <a:pos x="9" y="70"/>
                  </a:cxn>
                  <a:cxn ang="0">
                    <a:pos x="0" y="55"/>
                  </a:cxn>
                  <a:cxn ang="0">
                    <a:pos x="6" y="42"/>
                  </a:cxn>
                  <a:cxn ang="0">
                    <a:pos x="13" y="29"/>
                  </a:cxn>
                  <a:cxn ang="0">
                    <a:pos x="13" y="15"/>
                  </a:cxn>
                  <a:cxn ang="0">
                    <a:pos x="13" y="0"/>
                  </a:cxn>
                </a:cxnLst>
                <a:rect l="0" t="0" r="r" b="b"/>
                <a:pathLst>
                  <a:path w="28" h="70">
                    <a:moveTo>
                      <a:pt x="13" y="0"/>
                    </a:moveTo>
                    <a:lnTo>
                      <a:pt x="26" y="13"/>
                    </a:lnTo>
                    <a:lnTo>
                      <a:pt x="24" y="22"/>
                    </a:lnTo>
                    <a:lnTo>
                      <a:pt x="19" y="29"/>
                    </a:lnTo>
                    <a:lnTo>
                      <a:pt x="26" y="48"/>
                    </a:lnTo>
                    <a:lnTo>
                      <a:pt x="28" y="57"/>
                    </a:lnTo>
                    <a:lnTo>
                      <a:pt x="21" y="68"/>
                    </a:lnTo>
                    <a:lnTo>
                      <a:pt x="9" y="70"/>
                    </a:lnTo>
                    <a:lnTo>
                      <a:pt x="0" y="55"/>
                    </a:lnTo>
                    <a:lnTo>
                      <a:pt x="6" y="42"/>
                    </a:lnTo>
                    <a:lnTo>
                      <a:pt x="13" y="29"/>
                    </a:lnTo>
                    <a:lnTo>
                      <a:pt x="13" y="15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16" name="Freeform 36"/>
              <p:cNvSpPr>
                <a:spLocks/>
              </p:cNvSpPr>
              <p:nvPr/>
            </p:nvSpPr>
            <p:spPr bwMode="auto">
              <a:xfrm>
                <a:off x="2866" y="1209"/>
                <a:ext cx="153" cy="198"/>
              </a:xfrm>
              <a:custGeom>
                <a:avLst/>
                <a:gdLst/>
                <a:ahLst/>
                <a:cxnLst>
                  <a:cxn ang="0">
                    <a:pos x="45" y="2"/>
                  </a:cxn>
                  <a:cxn ang="0">
                    <a:pos x="29" y="19"/>
                  </a:cxn>
                  <a:cxn ang="0">
                    <a:pos x="21" y="7"/>
                  </a:cxn>
                  <a:cxn ang="0">
                    <a:pos x="20" y="0"/>
                  </a:cxn>
                  <a:cxn ang="0">
                    <a:pos x="6" y="2"/>
                  </a:cxn>
                  <a:cxn ang="0">
                    <a:pos x="0" y="15"/>
                  </a:cxn>
                  <a:cxn ang="0">
                    <a:pos x="11" y="31"/>
                  </a:cxn>
                  <a:cxn ang="0">
                    <a:pos x="14" y="50"/>
                  </a:cxn>
                  <a:cxn ang="0">
                    <a:pos x="29" y="74"/>
                  </a:cxn>
                  <a:cxn ang="0">
                    <a:pos x="42" y="85"/>
                  </a:cxn>
                  <a:cxn ang="0">
                    <a:pos x="40" y="92"/>
                  </a:cxn>
                  <a:cxn ang="0">
                    <a:pos x="42" y="98"/>
                  </a:cxn>
                  <a:cxn ang="0">
                    <a:pos x="42" y="107"/>
                  </a:cxn>
                  <a:cxn ang="0">
                    <a:pos x="60" y="107"/>
                  </a:cxn>
                  <a:cxn ang="0">
                    <a:pos x="75" y="126"/>
                  </a:cxn>
                  <a:cxn ang="0">
                    <a:pos x="73" y="129"/>
                  </a:cxn>
                  <a:cxn ang="0">
                    <a:pos x="68" y="142"/>
                  </a:cxn>
                  <a:cxn ang="0">
                    <a:pos x="58" y="141"/>
                  </a:cxn>
                  <a:cxn ang="0">
                    <a:pos x="45" y="139"/>
                  </a:cxn>
                  <a:cxn ang="0">
                    <a:pos x="36" y="146"/>
                  </a:cxn>
                  <a:cxn ang="0">
                    <a:pos x="40" y="161"/>
                  </a:cxn>
                  <a:cxn ang="0">
                    <a:pos x="49" y="181"/>
                  </a:cxn>
                  <a:cxn ang="0">
                    <a:pos x="73" y="198"/>
                  </a:cxn>
                  <a:cxn ang="0">
                    <a:pos x="94" y="183"/>
                  </a:cxn>
                  <a:cxn ang="0">
                    <a:pos x="92" y="168"/>
                  </a:cxn>
                  <a:cxn ang="0">
                    <a:pos x="90" y="157"/>
                  </a:cxn>
                  <a:cxn ang="0">
                    <a:pos x="92" y="144"/>
                  </a:cxn>
                  <a:cxn ang="0">
                    <a:pos x="101" y="146"/>
                  </a:cxn>
                  <a:cxn ang="0">
                    <a:pos x="109" y="135"/>
                  </a:cxn>
                  <a:cxn ang="0">
                    <a:pos x="120" y="133"/>
                  </a:cxn>
                  <a:cxn ang="0">
                    <a:pos x="131" y="118"/>
                  </a:cxn>
                  <a:cxn ang="0">
                    <a:pos x="116" y="104"/>
                  </a:cxn>
                  <a:cxn ang="0">
                    <a:pos x="105" y="115"/>
                  </a:cxn>
                  <a:cxn ang="0">
                    <a:pos x="101" y="118"/>
                  </a:cxn>
                  <a:cxn ang="0">
                    <a:pos x="90" y="105"/>
                  </a:cxn>
                  <a:cxn ang="0">
                    <a:pos x="97" y="96"/>
                  </a:cxn>
                  <a:cxn ang="0">
                    <a:pos x="105" y="104"/>
                  </a:cxn>
                  <a:cxn ang="0">
                    <a:pos x="114" y="92"/>
                  </a:cxn>
                  <a:cxn ang="0">
                    <a:pos x="127" y="91"/>
                  </a:cxn>
                  <a:cxn ang="0">
                    <a:pos x="133" y="107"/>
                  </a:cxn>
                  <a:cxn ang="0">
                    <a:pos x="144" y="111"/>
                  </a:cxn>
                  <a:cxn ang="0">
                    <a:pos x="153" y="100"/>
                  </a:cxn>
                  <a:cxn ang="0">
                    <a:pos x="131" y="78"/>
                  </a:cxn>
                  <a:cxn ang="0">
                    <a:pos x="134" y="69"/>
                  </a:cxn>
                  <a:cxn ang="0">
                    <a:pos x="127" y="67"/>
                  </a:cxn>
                  <a:cxn ang="0">
                    <a:pos x="134" y="50"/>
                  </a:cxn>
                  <a:cxn ang="0">
                    <a:pos x="123" y="52"/>
                  </a:cxn>
                  <a:cxn ang="0">
                    <a:pos x="99" y="61"/>
                  </a:cxn>
                  <a:cxn ang="0">
                    <a:pos x="99" y="81"/>
                  </a:cxn>
                  <a:cxn ang="0">
                    <a:pos x="90" y="76"/>
                  </a:cxn>
                  <a:cxn ang="0">
                    <a:pos x="81" y="83"/>
                  </a:cxn>
                  <a:cxn ang="0">
                    <a:pos x="62" y="80"/>
                  </a:cxn>
                  <a:cxn ang="0">
                    <a:pos x="58" y="67"/>
                  </a:cxn>
                  <a:cxn ang="0">
                    <a:pos x="53" y="52"/>
                  </a:cxn>
                  <a:cxn ang="0">
                    <a:pos x="66" y="63"/>
                  </a:cxn>
                  <a:cxn ang="0">
                    <a:pos x="81" y="56"/>
                  </a:cxn>
                  <a:cxn ang="0">
                    <a:pos x="83" y="52"/>
                  </a:cxn>
                  <a:cxn ang="0">
                    <a:pos x="81" y="41"/>
                  </a:cxn>
                  <a:cxn ang="0">
                    <a:pos x="64" y="31"/>
                  </a:cxn>
                  <a:cxn ang="0">
                    <a:pos x="55" y="28"/>
                  </a:cxn>
                  <a:cxn ang="0">
                    <a:pos x="58" y="17"/>
                  </a:cxn>
                  <a:cxn ang="0">
                    <a:pos x="58" y="6"/>
                  </a:cxn>
                  <a:cxn ang="0">
                    <a:pos x="45" y="2"/>
                  </a:cxn>
                </a:cxnLst>
                <a:rect l="0" t="0" r="r" b="b"/>
                <a:pathLst>
                  <a:path w="153" h="198">
                    <a:moveTo>
                      <a:pt x="45" y="2"/>
                    </a:moveTo>
                    <a:lnTo>
                      <a:pt x="29" y="19"/>
                    </a:lnTo>
                    <a:lnTo>
                      <a:pt x="21" y="7"/>
                    </a:lnTo>
                    <a:lnTo>
                      <a:pt x="20" y="0"/>
                    </a:lnTo>
                    <a:lnTo>
                      <a:pt x="6" y="2"/>
                    </a:lnTo>
                    <a:lnTo>
                      <a:pt x="0" y="15"/>
                    </a:lnTo>
                    <a:lnTo>
                      <a:pt x="11" y="31"/>
                    </a:lnTo>
                    <a:lnTo>
                      <a:pt x="14" y="50"/>
                    </a:lnTo>
                    <a:lnTo>
                      <a:pt x="29" y="74"/>
                    </a:lnTo>
                    <a:lnTo>
                      <a:pt x="42" y="85"/>
                    </a:lnTo>
                    <a:lnTo>
                      <a:pt x="40" y="92"/>
                    </a:lnTo>
                    <a:lnTo>
                      <a:pt x="42" y="98"/>
                    </a:lnTo>
                    <a:lnTo>
                      <a:pt x="42" y="107"/>
                    </a:lnTo>
                    <a:lnTo>
                      <a:pt x="60" y="107"/>
                    </a:lnTo>
                    <a:lnTo>
                      <a:pt x="75" y="126"/>
                    </a:lnTo>
                    <a:lnTo>
                      <a:pt x="73" y="129"/>
                    </a:lnTo>
                    <a:lnTo>
                      <a:pt x="68" y="142"/>
                    </a:lnTo>
                    <a:lnTo>
                      <a:pt x="58" y="141"/>
                    </a:lnTo>
                    <a:lnTo>
                      <a:pt x="45" y="139"/>
                    </a:lnTo>
                    <a:lnTo>
                      <a:pt x="36" y="146"/>
                    </a:lnTo>
                    <a:lnTo>
                      <a:pt x="40" y="161"/>
                    </a:lnTo>
                    <a:lnTo>
                      <a:pt x="49" y="181"/>
                    </a:lnTo>
                    <a:lnTo>
                      <a:pt x="73" y="198"/>
                    </a:lnTo>
                    <a:lnTo>
                      <a:pt x="94" y="183"/>
                    </a:lnTo>
                    <a:lnTo>
                      <a:pt x="92" y="168"/>
                    </a:lnTo>
                    <a:lnTo>
                      <a:pt x="90" y="157"/>
                    </a:lnTo>
                    <a:lnTo>
                      <a:pt x="92" y="144"/>
                    </a:lnTo>
                    <a:lnTo>
                      <a:pt x="101" y="146"/>
                    </a:lnTo>
                    <a:lnTo>
                      <a:pt x="109" y="135"/>
                    </a:lnTo>
                    <a:lnTo>
                      <a:pt x="120" y="133"/>
                    </a:lnTo>
                    <a:lnTo>
                      <a:pt x="131" y="118"/>
                    </a:lnTo>
                    <a:lnTo>
                      <a:pt x="116" y="104"/>
                    </a:lnTo>
                    <a:lnTo>
                      <a:pt x="105" y="115"/>
                    </a:lnTo>
                    <a:lnTo>
                      <a:pt x="101" y="118"/>
                    </a:lnTo>
                    <a:lnTo>
                      <a:pt x="90" y="105"/>
                    </a:lnTo>
                    <a:lnTo>
                      <a:pt x="97" y="96"/>
                    </a:lnTo>
                    <a:lnTo>
                      <a:pt x="105" y="104"/>
                    </a:lnTo>
                    <a:lnTo>
                      <a:pt x="114" y="92"/>
                    </a:lnTo>
                    <a:lnTo>
                      <a:pt x="127" y="91"/>
                    </a:lnTo>
                    <a:lnTo>
                      <a:pt x="133" y="107"/>
                    </a:lnTo>
                    <a:lnTo>
                      <a:pt x="144" y="111"/>
                    </a:lnTo>
                    <a:lnTo>
                      <a:pt x="153" y="100"/>
                    </a:lnTo>
                    <a:lnTo>
                      <a:pt x="131" y="78"/>
                    </a:lnTo>
                    <a:lnTo>
                      <a:pt x="134" y="69"/>
                    </a:lnTo>
                    <a:lnTo>
                      <a:pt x="127" y="67"/>
                    </a:lnTo>
                    <a:lnTo>
                      <a:pt x="134" y="50"/>
                    </a:lnTo>
                    <a:lnTo>
                      <a:pt x="123" y="52"/>
                    </a:lnTo>
                    <a:lnTo>
                      <a:pt x="99" y="61"/>
                    </a:lnTo>
                    <a:lnTo>
                      <a:pt x="99" y="81"/>
                    </a:lnTo>
                    <a:lnTo>
                      <a:pt x="90" y="76"/>
                    </a:lnTo>
                    <a:lnTo>
                      <a:pt x="81" y="83"/>
                    </a:lnTo>
                    <a:lnTo>
                      <a:pt x="62" y="80"/>
                    </a:lnTo>
                    <a:lnTo>
                      <a:pt x="58" y="67"/>
                    </a:lnTo>
                    <a:lnTo>
                      <a:pt x="53" y="52"/>
                    </a:lnTo>
                    <a:lnTo>
                      <a:pt x="66" y="63"/>
                    </a:lnTo>
                    <a:lnTo>
                      <a:pt x="81" y="56"/>
                    </a:lnTo>
                    <a:lnTo>
                      <a:pt x="83" y="52"/>
                    </a:lnTo>
                    <a:lnTo>
                      <a:pt x="81" y="41"/>
                    </a:lnTo>
                    <a:lnTo>
                      <a:pt x="64" y="31"/>
                    </a:lnTo>
                    <a:lnTo>
                      <a:pt x="55" y="28"/>
                    </a:lnTo>
                    <a:lnTo>
                      <a:pt x="58" y="17"/>
                    </a:lnTo>
                    <a:lnTo>
                      <a:pt x="58" y="6"/>
                    </a:lnTo>
                    <a:lnTo>
                      <a:pt x="45" y="2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17" name="Freeform 37"/>
              <p:cNvSpPr>
                <a:spLocks/>
              </p:cNvSpPr>
              <p:nvPr/>
            </p:nvSpPr>
            <p:spPr bwMode="auto">
              <a:xfrm>
                <a:off x="2845" y="1313"/>
                <a:ext cx="50" cy="50"/>
              </a:xfrm>
              <a:custGeom>
                <a:avLst/>
                <a:gdLst/>
                <a:ahLst/>
                <a:cxnLst>
                  <a:cxn ang="0">
                    <a:pos x="45" y="0"/>
                  </a:cxn>
                  <a:cxn ang="0">
                    <a:pos x="50" y="6"/>
                  </a:cxn>
                  <a:cxn ang="0">
                    <a:pos x="50" y="17"/>
                  </a:cxn>
                  <a:cxn ang="0">
                    <a:pos x="48" y="26"/>
                  </a:cxn>
                  <a:cxn ang="0">
                    <a:pos x="24" y="43"/>
                  </a:cxn>
                  <a:cxn ang="0">
                    <a:pos x="11" y="50"/>
                  </a:cxn>
                  <a:cxn ang="0">
                    <a:pos x="0" y="39"/>
                  </a:cxn>
                  <a:cxn ang="0">
                    <a:pos x="9" y="24"/>
                  </a:cxn>
                  <a:cxn ang="0">
                    <a:pos x="20" y="17"/>
                  </a:cxn>
                  <a:cxn ang="0">
                    <a:pos x="45" y="0"/>
                  </a:cxn>
                </a:cxnLst>
                <a:rect l="0" t="0" r="r" b="b"/>
                <a:pathLst>
                  <a:path w="50" h="50">
                    <a:moveTo>
                      <a:pt x="45" y="0"/>
                    </a:moveTo>
                    <a:lnTo>
                      <a:pt x="50" y="6"/>
                    </a:lnTo>
                    <a:lnTo>
                      <a:pt x="50" y="17"/>
                    </a:lnTo>
                    <a:lnTo>
                      <a:pt x="48" y="26"/>
                    </a:lnTo>
                    <a:lnTo>
                      <a:pt x="24" y="43"/>
                    </a:lnTo>
                    <a:lnTo>
                      <a:pt x="11" y="50"/>
                    </a:lnTo>
                    <a:lnTo>
                      <a:pt x="0" y="39"/>
                    </a:lnTo>
                    <a:lnTo>
                      <a:pt x="9" y="24"/>
                    </a:lnTo>
                    <a:lnTo>
                      <a:pt x="20" y="17"/>
                    </a:lnTo>
                    <a:lnTo>
                      <a:pt x="45" y="0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71718" name="Freeform 38"/>
            <p:cNvSpPr>
              <a:spLocks/>
            </p:cNvSpPr>
            <p:nvPr/>
          </p:nvSpPr>
          <p:spPr bwMode="auto">
            <a:xfrm>
              <a:off x="2373" y="2572"/>
              <a:ext cx="403" cy="219"/>
            </a:xfrm>
            <a:custGeom>
              <a:avLst/>
              <a:gdLst/>
              <a:ahLst/>
              <a:cxnLst>
                <a:cxn ang="0">
                  <a:pos x="99" y="210"/>
                </a:cxn>
                <a:cxn ang="0">
                  <a:pos x="96" y="198"/>
                </a:cxn>
                <a:cxn ang="0">
                  <a:pos x="83" y="191"/>
                </a:cxn>
                <a:cxn ang="0">
                  <a:pos x="36" y="148"/>
                </a:cxn>
                <a:cxn ang="0">
                  <a:pos x="33" y="126"/>
                </a:cxn>
                <a:cxn ang="0">
                  <a:pos x="12" y="123"/>
                </a:cxn>
                <a:cxn ang="0">
                  <a:pos x="13" y="102"/>
                </a:cxn>
                <a:cxn ang="0">
                  <a:pos x="6" y="82"/>
                </a:cxn>
                <a:cxn ang="0">
                  <a:pos x="0" y="71"/>
                </a:cxn>
                <a:cxn ang="0">
                  <a:pos x="4" y="59"/>
                </a:cxn>
                <a:cxn ang="0">
                  <a:pos x="19" y="59"/>
                </a:cxn>
                <a:cxn ang="0">
                  <a:pos x="45" y="53"/>
                </a:cxn>
                <a:cxn ang="0">
                  <a:pos x="126" y="11"/>
                </a:cxn>
                <a:cxn ang="0">
                  <a:pos x="143" y="0"/>
                </a:cxn>
                <a:cxn ang="0">
                  <a:pos x="154" y="13"/>
                </a:cxn>
                <a:cxn ang="0">
                  <a:pos x="171" y="6"/>
                </a:cxn>
                <a:cxn ang="0">
                  <a:pos x="187" y="7"/>
                </a:cxn>
                <a:cxn ang="0">
                  <a:pos x="197" y="14"/>
                </a:cxn>
                <a:cxn ang="0">
                  <a:pos x="197" y="33"/>
                </a:cxn>
                <a:cxn ang="0">
                  <a:pos x="227" y="52"/>
                </a:cxn>
                <a:cxn ang="0">
                  <a:pos x="229" y="65"/>
                </a:cxn>
                <a:cxn ang="0">
                  <a:pos x="240" y="80"/>
                </a:cxn>
                <a:cxn ang="0">
                  <a:pos x="248" y="86"/>
                </a:cxn>
                <a:cxn ang="0">
                  <a:pos x="253" y="80"/>
                </a:cxn>
                <a:cxn ang="0">
                  <a:pos x="274" y="69"/>
                </a:cxn>
                <a:cxn ang="0">
                  <a:pos x="283" y="71"/>
                </a:cxn>
                <a:cxn ang="0">
                  <a:pos x="309" y="100"/>
                </a:cxn>
                <a:cxn ang="0">
                  <a:pos x="315" y="99"/>
                </a:cxn>
                <a:cxn ang="0">
                  <a:pos x="342" y="115"/>
                </a:cxn>
                <a:cxn ang="0">
                  <a:pos x="382" y="113"/>
                </a:cxn>
                <a:cxn ang="0">
                  <a:pos x="403" y="126"/>
                </a:cxn>
                <a:cxn ang="0">
                  <a:pos x="359" y="150"/>
                </a:cxn>
                <a:cxn ang="0">
                  <a:pos x="357" y="180"/>
                </a:cxn>
                <a:cxn ang="0">
                  <a:pos x="330" y="205"/>
                </a:cxn>
                <a:cxn ang="0">
                  <a:pos x="301" y="204"/>
                </a:cxn>
                <a:cxn ang="0">
                  <a:pos x="285" y="211"/>
                </a:cxn>
                <a:cxn ang="0">
                  <a:pos x="265" y="219"/>
                </a:cxn>
                <a:cxn ang="0">
                  <a:pos x="240" y="203"/>
                </a:cxn>
                <a:cxn ang="0">
                  <a:pos x="224" y="211"/>
                </a:cxn>
                <a:cxn ang="0">
                  <a:pos x="209" y="214"/>
                </a:cxn>
                <a:cxn ang="0">
                  <a:pos x="197" y="195"/>
                </a:cxn>
                <a:cxn ang="0">
                  <a:pos x="162" y="196"/>
                </a:cxn>
                <a:cxn ang="0">
                  <a:pos x="151" y="204"/>
                </a:cxn>
                <a:cxn ang="0">
                  <a:pos x="143" y="212"/>
                </a:cxn>
                <a:cxn ang="0">
                  <a:pos x="128" y="212"/>
                </a:cxn>
                <a:cxn ang="0">
                  <a:pos x="112" y="215"/>
                </a:cxn>
                <a:cxn ang="0">
                  <a:pos x="99" y="210"/>
                </a:cxn>
              </a:cxnLst>
              <a:rect l="0" t="0" r="r" b="b"/>
              <a:pathLst>
                <a:path w="403" h="219">
                  <a:moveTo>
                    <a:pt x="99" y="210"/>
                  </a:moveTo>
                  <a:lnTo>
                    <a:pt x="96" y="198"/>
                  </a:lnTo>
                  <a:lnTo>
                    <a:pt x="83" y="191"/>
                  </a:lnTo>
                  <a:lnTo>
                    <a:pt x="36" y="148"/>
                  </a:lnTo>
                  <a:lnTo>
                    <a:pt x="33" y="126"/>
                  </a:lnTo>
                  <a:lnTo>
                    <a:pt x="12" y="123"/>
                  </a:lnTo>
                  <a:lnTo>
                    <a:pt x="13" y="102"/>
                  </a:lnTo>
                  <a:lnTo>
                    <a:pt x="6" y="82"/>
                  </a:lnTo>
                  <a:lnTo>
                    <a:pt x="0" y="71"/>
                  </a:lnTo>
                  <a:lnTo>
                    <a:pt x="4" y="59"/>
                  </a:lnTo>
                  <a:lnTo>
                    <a:pt x="19" y="59"/>
                  </a:lnTo>
                  <a:lnTo>
                    <a:pt x="45" y="53"/>
                  </a:lnTo>
                  <a:lnTo>
                    <a:pt x="126" y="11"/>
                  </a:lnTo>
                  <a:lnTo>
                    <a:pt x="143" y="0"/>
                  </a:lnTo>
                  <a:lnTo>
                    <a:pt x="154" y="13"/>
                  </a:lnTo>
                  <a:lnTo>
                    <a:pt x="171" y="6"/>
                  </a:lnTo>
                  <a:lnTo>
                    <a:pt x="187" y="7"/>
                  </a:lnTo>
                  <a:lnTo>
                    <a:pt x="197" y="14"/>
                  </a:lnTo>
                  <a:lnTo>
                    <a:pt x="197" y="33"/>
                  </a:lnTo>
                  <a:lnTo>
                    <a:pt x="227" y="52"/>
                  </a:lnTo>
                  <a:lnTo>
                    <a:pt x="229" y="65"/>
                  </a:lnTo>
                  <a:lnTo>
                    <a:pt x="240" y="80"/>
                  </a:lnTo>
                  <a:lnTo>
                    <a:pt x="248" y="86"/>
                  </a:lnTo>
                  <a:lnTo>
                    <a:pt x="253" y="80"/>
                  </a:lnTo>
                  <a:lnTo>
                    <a:pt x="274" y="69"/>
                  </a:lnTo>
                  <a:lnTo>
                    <a:pt x="283" y="71"/>
                  </a:lnTo>
                  <a:lnTo>
                    <a:pt x="309" y="100"/>
                  </a:lnTo>
                  <a:lnTo>
                    <a:pt x="315" y="99"/>
                  </a:lnTo>
                  <a:lnTo>
                    <a:pt x="342" y="115"/>
                  </a:lnTo>
                  <a:lnTo>
                    <a:pt x="382" y="113"/>
                  </a:lnTo>
                  <a:lnTo>
                    <a:pt x="403" y="126"/>
                  </a:lnTo>
                  <a:lnTo>
                    <a:pt x="359" y="150"/>
                  </a:lnTo>
                  <a:lnTo>
                    <a:pt x="357" y="180"/>
                  </a:lnTo>
                  <a:lnTo>
                    <a:pt x="330" y="205"/>
                  </a:lnTo>
                  <a:lnTo>
                    <a:pt x="301" y="204"/>
                  </a:lnTo>
                  <a:lnTo>
                    <a:pt x="285" y="211"/>
                  </a:lnTo>
                  <a:lnTo>
                    <a:pt x="265" y="219"/>
                  </a:lnTo>
                  <a:lnTo>
                    <a:pt x="240" y="203"/>
                  </a:lnTo>
                  <a:lnTo>
                    <a:pt x="224" y="211"/>
                  </a:lnTo>
                  <a:lnTo>
                    <a:pt x="209" y="214"/>
                  </a:lnTo>
                  <a:lnTo>
                    <a:pt x="197" y="195"/>
                  </a:lnTo>
                  <a:lnTo>
                    <a:pt x="162" y="196"/>
                  </a:lnTo>
                  <a:lnTo>
                    <a:pt x="151" y="204"/>
                  </a:lnTo>
                  <a:lnTo>
                    <a:pt x="143" y="212"/>
                  </a:lnTo>
                  <a:lnTo>
                    <a:pt x="128" y="212"/>
                  </a:lnTo>
                  <a:lnTo>
                    <a:pt x="112" y="215"/>
                  </a:lnTo>
                  <a:lnTo>
                    <a:pt x="99" y="210"/>
                  </a:lnTo>
                  <a:close/>
                </a:path>
              </a:pathLst>
            </a:custGeom>
            <a:solidFill>
              <a:srgbClr val="DDDDDD"/>
            </a:solidFill>
            <a:ln w="317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719" name="Freeform 39"/>
            <p:cNvSpPr>
              <a:spLocks/>
            </p:cNvSpPr>
            <p:nvPr/>
          </p:nvSpPr>
          <p:spPr bwMode="auto">
            <a:xfrm>
              <a:off x="2413" y="2981"/>
              <a:ext cx="364" cy="356"/>
            </a:xfrm>
            <a:custGeom>
              <a:avLst/>
              <a:gdLst/>
              <a:ahLst/>
              <a:cxnLst>
                <a:cxn ang="0">
                  <a:pos x="7" y="102"/>
                </a:cxn>
                <a:cxn ang="0">
                  <a:pos x="22" y="130"/>
                </a:cxn>
                <a:cxn ang="0">
                  <a:pos x="41" y="126"/>
                </a:cxn>
                <a:cxn ang="0">
                  <a:pos x="56" y="98"/>
                </a:cxn>
                <a:cxn ang="0">
                  <a:pos x="82" y="111"/>
                </a:cxn>
                <a:cxn ang="0">
                  <a:pos x="89" y="135"/>
                </a:cxn>
                <a:cxn ang="0">
                  <a:pos x="102" y="167"/>
                </a:cxn>
                <a:cxn ang="0">
                  <a:pos x="115" y="189"/>
                </a:cxn>
                <a:cxn ang="0">
                  <a:pos x="106" y="199"/>
                </a:cxn>
                <a:cxn ang="0">
                  <a:pos x="161" y="260"/>
                </a:cxn>
                <a:cxn ang="0">
                  <a:pos x="188" y="263"/>
                </a:cxn>
                <a:cxn ang="0">
                  <a:pos x="229" y="291"/>
                </a:cxn>
                <a:cxn ang="0">
                  <a:pos x="240" y="313"/>
                </a:cxn>
                <a:cxn ang="0">
                  <a:pos x="251" y="312"/>
                </a:cxn>
                <a:cxn ang="0">
                  <a:pos x="275" y="325"/>
                </a:cxn>
                <a:cxn ang="0">
                  <a:pos x="291" y="324"/>
                </a:cxn>
                <a:cxn ang="0">
                  <a:pos x="290" y="301"/>
                </a:cxn>
                <a:cxn ang="0">
                  <a:pos x="272" y="275"/>
                </a:cxn>
                <a:cxn ang="0">
                  <a:pos x="229" y="232"/>
                </a:cxn>
                <a:cxn ang="0">
                  <a:pos x="214" y="228"/>
                </a:cxn>
                <a:cxn ang="0">
                  <a:pos x="199" y="217"/>
                </a:cxn>
                <a:cxn ang="0">
                  <a:pos x="188" y="197"/>
                </a:cxn>
                <a:cxn ang="0">
                  <a:pos x="169" y="165"/>
                </a:cxn>
                <a:cxn ang="0">
                  <a:pos x="137" y="126"/>
                </a:cxn>
                <a:cxn ang="0">
                  <a:pos x="154" y="119"/>
                </a:cxn>
                <a:cxn ang="0">
                  <a:pos x="223" y="102"/>
                </a:cxn>
                <a:cxn ang="0">
                  <a:pos x="255" y="122"/>
                </a:cxn>
                <a:cxn ang="0">
                  <a:pos x="268" y="122"/>
                </a:cxn>
                <a:cxn ang="0">
                  <a:pos x="296" y="124"/>
                </a:cxn>
                <a:cxn ang="0">
                  <a:pos x="333" y="122"/>
                </a:cxn>
                <a:cxn ang="0">
                  <a:pos x="357" y="135"/>
                </a:cxn>
                <a:cxn ang="0">
                  <a:pos x="364" y="111"/>
                </a:cxn>
                <a:cxn ang="0">
                  <a:pos x="345" y="91"/>
                </a:cxn>
                <a:cxn ang="0">
                  <a:pos x="344" y="69"/>
                </a:cxn>
                <a:cxn ang="0">
                  <a:pos x="329" y="54"/>
                </a:cxn>
                <a:cxn ang="0">
                  <a:pos x="313" y="58"/>
                </a:cxn>
                <a:cxn ang="0">
                  <a:pos x="294" y="65"/>
                </a:cxn>
                <a:cxn ang="0">
                  <a:pos x="266" y="43"/>
                </a:cxn>
                <a:cxn ang="0">
                  <a:pos x="242" y="33"/>
                </a:cxn>
                <a:cxn ang="0">
                  <a:pos x="199" y="0"/>
                </a:cxn>
                <a:cxn ang="0">
                  <a:pos x="157" y="24"/>
                </a:cxn>
                <a:cxn ang="0">
                  <a:pos x="145" y="45"/>
                </a:cxn>
                <a:cxn ang="0">
                  <a:pos x="80" y="80"/>
                </a:cxn>
                <a:cxn ang="0">
                  <a:pos x="41" y="80"/>
                </a:cxn>
                <a:cxn ang="0">
                  <a:pos x="0" y="80"/>
                </a:cxn>
              </a:cxnLst>
              <a:rect l="0" t="0" r="r" b="b"/>
              <a:pathLst>
                <a:path w="364" h="356">
                  <a:moveTo>
                    <a:pt x="0" y="80"/>
                  </a:moveTo>
                  <a:lnTo>
                    <a:pt x="7" y="102"/>
                  </a:lnTo>
                  <a:lnTo>
                    <a:pt x="15" y="119"/>
                  </a:lnTo>
                  <a:lnTo>
                    <a:pt x="22" y="130"/>
                  </a:lnTo>
                  <a:lnTo>
                    <a:pt x="31" y="132"/>
                  </a:lnTo>
                  <a:lnTo>
                    <a:pt x="41" y="126"/>
                  </a:lnTo>
                  <a:lnTo>
                    <a:pt x="46" y="115"/>
                  </a:lnTo>
                  <a:lnTo>
                    <a:pt x="56" y="98"/>
                  </a:lnTo>
                  <a:lnTo>
                    <a:pt x="69" y="108"/>
                  </a:lnTo>
                  <a:lnTo>
                    <a:pt x="82" y="111"/>
                  </a:lnTo>
                  <a:lnTo>
                    <a:pt x="91" y="117"/>
                  </a:lnTo>
                  <a:lnTo>
                    <a:pt x="89" y="135"/>
                  </a:lnTo>
                  <a:lnTo>
                    <a:pt x="89" y="147"/>
                  </a:lnTo>
                  <a:lnTo>
                    <a:pt x="102" y="167"/>
                  </a:lnTo>
                  <a:lnTo>
                    <a:pt x="117" y="184"/>
                  </a:lnTo>
                  <a:lnTo>
                    <a:pt x="115" y="189"/>
                  </a:lnTo>
                  <a:lnTo>
                    <a:pt x="98" y="189"/>
                  </a:lnTo>
                  <a:lnTo>
                    <a:pt x="106" y="199"/>
                  </a:lnTo>
                  <a:lnTo>
                    <a:pt x="156" y="256"/>
                  </a:lnTo>
                  <a:lnTo>
                    <a:pt x="161" y="260"/>
                  </a:lnTo>
                  <a:lnTo>
                    <a:pt x="176" y="260"/>
                  </a:lnTo>
                  <a:lnTo>
                    <a:pt x="188" y="263"/>
                  </a:lnTo>
                  <a:lnTo>
                    <a:pt x="210" y="273"/>
                  </a:lnTo>
                  <a:lnTo>
                    <a:pt x="229" y="291"/>
                  </a:lnTo>
                  <a:lnTo>
                    <a:pt x="233" y="299"/>
                  </a:lnTo>
                  <a:lnTo>
                    <a:pt x="240" y="313"/>
                  </a:lnTo>
                  <a:lnTo>
                    <a:pt x="246" y="312"/>
                  </a:lnTo>
                  <a:lnTo>
                    <a:pt x="251" y="312"/>
                  </a:lnTo>
                  <a:lnTo>
                    <a:pt x="266" y="318"/>
                  </a:lnTo>
                  <a:lnTo>
                    <a:pt x="275" y="325"/>
                  </a:lnTo>
                  <a:lnTo>
                    <a:pt x="303" y="356"/>
                  </a:lnTo>
                  <a:lnTo>
                    <a:pt x="291" y="324"/>
                  </a:lnTo>
                  <a:lnTo>
                    <a:pt x="284" y="312"/>
                  </a:lnTo>
                  <a:lnTo>
                    <a:pt x="290" y="301"/>
                  </a:lnTo>
                  <a:lnTo>
                    <a:pt x="286" y="291"/>
                  </a:lnTo>
                  <a:lnTo>
                    <a:pt x="272" y="275"/>
                  </a:lnTo>
                  <a:lnTo>
                    <a:pt x="246" y="245"/>
                  </a:lnTo>
                  <a:lnTo>
                    <a:pt x="229" y="232"/>
                  </a:lnTo>
                  <a:lnTo>
                    <a:pt x="223" y="226"/>
                  </a:lnTo>
                  <a:lnTo>
                    <a:pt x="214" y="228"/>
                  </a:lnTo>
                  <a:lnTo>
                    <a:pt x="201" y="217"/>
                  </a:lnTo>
                  <a:lnTo>
                    <a:pt x="199" y="217"/>
                  </a:lnTo>
                  <a:lnTo>
                    <a:pt x="192" y="210"/>
                  </a:lnTo>
                  <a:lnTo>
                    <a:pt x="188" y="197"/>
                  </a:lnTo>
                  <a:lnTo>
                    <a:pt x="184" y="184"/>
                  </a:lnTo>
                  <a:lnTo>
                    <a:pt x="169" y="165"/>
                  </a:lnTo>
                  <a:lnTo>
                    <a:pt x="139" y="134"/>
                  </a:lnTo>
                  <a:lnTo>
                    <a:pt x="137" y="126"/>
                  </a:lnTo>
                  <a:lnTo>
                    <a:pt x="139" y="122"/>
                  </a:lnTo>
                  <a:lnTo>
                    <a:pt x="154" y="119"/>
                  </a:lnTo>
                  <a:lnTo>
                    <a:pt x="196" y="132"/>
                  </a:lnTo>
                  <a:lnTo>
                    <a:pt x="223" y="102"/>
                  </a:lnTo>
                  <a:lnTo>
                    <a:pt x="246" y="121"/>
                  </a:lnTo>
                  <a:lnTo>
                    <a:pt x="255" y="122"/>
                  </a:lnTo>
                  <a:lnTo>
                    <a:pt x="260" y="130"/>
                  </a:lnTo>
                  <a:lnTo>
                    <a:pt x="268" y="122"/>
                  </a:lnTo>
                  <a:lnTo>
                    <a:pt x="283" y="122"/>
                  </a:lnTo>
                  <a:lnTo>
                    <a:pt x="296" y="124"/>
                  </a:lnTo>
                  <a:lnTo>
                    <a:pt x="314" y="115"/>
                  </a:lnTo>
                  <a:lnTo>
                    <a:pt x="333" y="122"/>
                  </a:lnTo>
                  <a:lnTo>
                    <a:pt x="344" y="132"/>
                  </a:lnTo>
                  <a:lnTo>
                    <a:pt x="357" y="135"/>
                  </a:lnTo>
                  <a:lnTo>
                    <a:pt x="358" y="126"/>
                  </a:lnTo>
                  <a:lnTo>
                    <a:pt x="364" y="111"/>
                  </a:lnTo>
                  <a:lnTo>
                    <a:pt x="357" y="104"/>
                  </a:lnTo>
                  <a:lnTo>
                    <a:pt x="345" y="91"/>
                  </a:lnTo>
                  <a:lnTo>
                    <a:pt x="344" y="78"/>
                  </a:lnTo>
                  <a:lnTo>
                    <a:pt x="344" y="69"/>
                  </a:lnTo>
                  <a:lnTo>
                    <a:pt x="345" y="58"/>
                  </a:lnTo>
                  <a:lnTo>
                    <a:pt x="329" y="54"/>
                  </a:lnTo>
                  <a:lnTo>
                    <a:pt x="321" y="52"/>
                  </a:lnTo>
                  <a:lnTo>
                    <a:pt x="313" y="58"/>
                  </a:lnTo>
                  <a:lnTo>
                    <a:pt x="303" y="65"/>
                  </a:lnTo>
                  <a:lnTo>
                    <a:pt x="294" y="65"/>
                  </a:lnTo>
                  <a:lnTo>
                    <a:pt x="279" y="50"/>
                  </a:lnTo>
                  <a:lnTo>
                    <a:pt x="266" y="43"/>
                  </a:lnTo>
                  <a:lnTo>
                    <a:pt x="253" y="45"/>
                  </a:lnTo>
                  <a:lnTo>
                    <a:pt x="242" y="33"/>
                  </a:lnTo>
                  <a:lnTo>
                    <a:pt x="212" y="2"/>
                  </a:lnTo>
                  <a:lnTo>
                    <a:pt x="199" y="0"/>
                  </a:lnTo>
                  <a:lnTo>
                    <a:pt x="178" y="26"/>
                  </a:lnTo>
                  <a:lnTo>
                    <a:pt x="157" y="24"/>
                  </a:lnTo>
                  <a:lnTo>
                    <a:pt x="148" y="33"/>
                  </a:lnTo>
                  <a:lnTo>
                    <a:pt x="145" y="45"/>
                  </a:lnTo>
                  <a:lnTo>
                    <a:pt x="106" y="87"/>
                  </a:lnTo>
                  <a:lnTo>
                    <a:pt x="80" y="80"/>
                  </a:lnTo>
                  <a:lnTo>
                    <a:pt x="54" y="74"/>
                  </a:lnTo>
                  <a:lnTo>
                    <a:pt x="41" y="80"/>
                  </a:lnTo>
                  <a:lnTo>
                    <a:pt x="24" y="87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rgbClr val="DDDDDD"/>
            </a:solidFill>
            <a:ln w="317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720" name="Freeform 40"/>
            <p:cNvSpPr>
              <a:spLocks/>
            </p:cNvSpPr>
            <p:nvPr/>
          </p:nvSpPr>
          <p:spPr bwMode="auto">
            <a:xfrm>
              <a:off x="2838" y="3379"/>
              <a:ext cx="430" cy="387"/>
            </a:xfrm>
            <a:custGeom>
              <a:avLst/>
              <a:gdLst/>
              <a:ahLst/>
              <a:cxnLst>
                <a:cxn ang="0">
                  <a:pos x="78" y="103"/>
                </a:cxn>
                <a:cxn ang="0">
                  <a:pos x="55" y="168"/>
                </a:cxn>
                <a:cxn ang="0">
                  <a:pos x="44" y="183"/>
                </a:cxn>
                <a:cxn ang="0">
                  <a:pos x="24" y="201"/>
                </a:cxn>
                <a:cxn ang="0">
                  <a:pos x="0" y="205"/>
                </a:cxn>
                <a:cxn ang="0">
                  <a:pos x="31" y="261"/>
                </a:cxn>
                <a:cxn ang="0">
                  <a:pos x="57" y="261"/>
                </a:cxn>
                <a:cxn ang="0">
                  <a:pos x="48" y="279"/>
                </a:cxn>
                <a:cxn ang="0">
                  <a:pos x="57" y="309"/>
                </a:cxn>
                <a:cxn ang="0">
                  <a:pos x="76" y="331"/>
                </a:cxn>
                <a:cxn ang="0">
                  <a:pos x="91" y="318"/>
                </a:cxn>
                <a:cxn ang="0">
                  <a:pos x="107" y="320"/>
                </a:cxn>
                <a:cxn ang="0">
                  <a:pos x="159" y="326"/>
                </a:cxn>
                <a:cxn ang="0">
                  <a:pos x="190" y="342"/>
                </a:cxn>
                <a:cxn ang="0">
                  <a:pos x="207" y="363"/>
                </a:cxn>
                <a:cxn ang="0">
                  <a:pos x="229" y="354"/>
                </a:cxn>
                <a:cxn ang="0">
                  <a:pos x="271" y="387"/>
                </a:cxn>
                <a:cxn ang="0">
                  <a:pos x="278" y="368"/>
                </a:cxn>
                <a:cxn ang="0">
                  <a:pos x="277" y="337"/>
                </a:cxn>
                <a:cxn ang="0">
                  <a:pos x="259" y="324"/>
                </a:cxn>
                <a:cxn ang="0">
                  <a:pos x="215" y="296"/>
                </a:cxn>
                <a:cxn ang="0">
                  <a:pos x="189" y="287"/>
                </a:cxn>
                <a:cxn ang="0">
                  <a:pos x="179" y="274"/>
                </a:cxn>
                <a:cxn ang="0">
                  <a:pos x="194" y="259"/>
                </a:cxn>
                <a:cxn ang="0">
                  <a:pos x="183" y="237"/>
                </a:cxn>
                <a:cxn ang="0">
                  <a:pos x="202" y="246"/>
                </a:cxn>
                <a:cxn ang="0">
                  <a:pos x="215" y="239"/>
                </a:cxn>
                <a:cxn ang="0">
                  <a:pos x="190" y="203"/>
                </a:cxn>
                <a:cxn ang="0">
                  <a:pos x="170" y="161"/>
                </a:cxn>
                <a:cxn ang="0">
                  <a:pos x="165" y="135"/>
                </a:cxn>
                <a:cxn ang="0">
                  <a:pos x="176" y="118"/>
                </a:cxn>
                <a:cxn ang="0">
                  <a:pos x="185" y="140"/>
                </a:cxn>
                <a:cxn ang="0">
                  <a:pos x="190" y="148"/>
                </a:cxn>
                <a:cxn ang="0">
                  <a:pos x="227" y="177"/>
                </a:cxn>
                <a:cxn ang="0">
                  <a:pos x="231" y="157"/>
                </a:cxn>
                <a:cxn ang="0">
                  <a:pos x="257" y="177"/>
                </a:cxn>
                <a:cxn ang="0">
                  <a:pos x="246" y="153"/>
                </a:cxn>
                <a:cxn ang="0">
                  <a:pos x="257" y="142"/>
                </a:cxn>
                <a:cxn ang="0">
                  <a:pos x="288" y="149"/>
                </a:cxn>
                <a:cxn ang="0">
                  <a:pos x="275" y="131"/>
                </a:cxn>
                <a:cxn ang="0">
                  <a:pos x="246" y="114"/>
                </a:cxn>
                <a:cxn ang="0">
                  <a:pos x="248" y="99"/>
                </a:cxn>
                <a:cxn ang="0">
                  <a:pos x="299" y="88"/>
                </a:cxn>
                <a:cxn ang="0">
                  <a:pos x="350" y="83"/>
                </a:cxn>
                <a:cxn ang="0">
                  <a:pos x="378" y="88"/>
                </a:cxn>
                <a:cxn ang="0">
                  <a:pos x="406" y="77"/>
                </a:cxn>
                <a:cxn ang="0">
                  <a:pos x="428" y="49"/>
                </a:cxn>
                <a:cxn ang="0">
                  <a:pos x="428" y="6"/>
                </a:cxn>
                <a:cxn ang="0">
                  <a:pos x="408" y="0"/>
                </a:cxn>
                <a:cxn ang="0">
                  <a:pos x="402" y="20"/>
                </a:cxn>
                <a:cxn ang="0">
                  <a:pos x="389" y="35"/>
                </a:cxn>
                <a:cxn ang="0">
                  <a:pos x="371" y="46"/>
                </a:cxn>
                <a:cxn ang="0">
                  <a:pos x="338" y="33"/>
                </a:cxn>
                <a:cxn ang="0">
                  <a:pos x="306" y="20"/>
                </a:cxn>
                <a:cxn ang="0">
                  <a:pos x="271" y="46"/>
                </a:cxn>
                <a:cxn ang="0">
                  <a:pos x="231" y="57"/>
                </a:cxn>
                <a:cxn ang="0">
                  <a:pos x="202" y="62"/>
                </a:cxn>
                <a:cxn ang="0">
                  <a:pos x="183" y="79"/>
                </a:cxn>
                <a:cxn ang="0">
                  <a:pos x="153" y="83"/>
                </a:cxn>
                <a:cxn ang="0">
                  <a:pos x="126" y="98"/>
                </a:cxn>
                <a:cxn ang="0">
                  <a:pos x="98" y="98"/>
                </a:cxn>
              </a:cxnLst>
              <a:rect l="0" t="0" r="r" b="b"/>
              <a:pathLst>
                <a:path w="430" h="387">
                  <a:moveTo>
                    <a:pt x="87" y="96"/>
                  </a:moveTo>
                  <a:lnTo>
                    <a:pt x="78" y="103"/>
                  </a:lnTo>
                  <a:lnTo>
                    <a:pt x="68" y="136"/>
                  </a:lnTo>
                  <a:lnTo>
                    <a:pt x="55" y="168"/>
                  </a:lnTo>
                  <a:lnTo>
                    <a:pt x="50" y="172"/>
                  </a:lnTo>
                  <a:lnTo>
                    <a:pt x="44" y="183"/>
                  </a:lnTo>
                  <a:lnTo>
                    <a:pt x="37" y="194"/>
                  </a:lnTo>
                  <a:lnTo>
                    <a:pt x="24" y="201"/>
                  </a:lnTo>
                  <a:lnTo>
                    <a:pt x="13" y="205"/>
                  </a:lnTo>
                  <a:lnTo>
                    <a:pt x="0" y="205"/>
                  </a:lnTo>
                  <a:lnTo>
                    <a:pt x="17" y="242"/>
                  </a:lnTo>
                  <a:lnTo>
                    <a:pt x="31" y="261"/>
                  </a:lnTo>
                  <a:lnTo>
                    <a:pt x="44" y="261"/>
                  </a:lnTo>
                  <a:lnTo>
                    <a:pt x="57" y="261"/>
                  </a:lnTo>
                  <a:lnTo>
                    <a:pt x="61" y="270"/>
                  </a:lnTo>
                  <a:lnTo>
                    <a:pt x="48" y="279"/>
                  </a:lnTo>
                  <a:lnTo>
                    <a:pt x="48" y="291"/>
                  </a:lnTo>
                  <a:lnTo>
                    <a:pt x="57" y="309"/>
                  </a:lnTo>
                  <a:lnTo>
                    <a:pt x="68" y="324"/>
                  </a:lnTo>
                  <a:lnTo>
                    <a:pt x="76" y="331"/>
                  </a:lnTo>
                  <a:lnTo>
                    <a:pt x="80" y="320"/>
                  </a:lnTo>
                  <a:lnTo>
                    <a:pt x="91" y="318"/>
                  </a:lnTo>
                  <a:lnTo>
                    <a:pt x="104" y="329"/>
                  </a:lnTo>
                  <a:lnTo>
                    <a:pt x="107" y="320"/>
                  </a:lnTo>
                  <a:lnTo>
                    <a:pt x="128" y="322"/>
                  </a:lnTo>
                  <a:lnTo>
                    <a:pt x="159" y="326"/>
                  </a:lnTo>
                  <a:lnTo>
                    <a:pt x="181" y="333"/>
                  </a:lnTo>
                  <a:lnTo>
                    <a:pt x="190" y="342"/>
                  </a:lnTo>
                  <a:lnTo>
                    <a:pt x="200" y="355"/>
                  </a:lnTo>
                  <a:lnTo>
                    <a:pt x="207" y="363"/>
                  </a:lnTo>
                  <a:lnTo>
                    <a:pt x="216" y="355"/>
                  </a:lnTo>
                  <a:lnTo>
                    <a:pt x="229" y="354"/>
                  </a:lnTo>
                  <a:lnTo>
                    <a:pt x="248" y="367"/>
                  </a:lnTo>
                  <a:lnTo>
                    <a:pt x="271" y="387"/>
                  </a:lnTo>
                  <a:lnTo>
                    <a:pt x="277" y="383"/>
                  </a:lnTo>
                  <a:lnTo>
                    <a:pt x="278" y="368"/>
                  </a:lnTo>
                  <a:lnTo>
                    <a:pt x="278" y="352"/>
                  </a:lnTo>
                  <a:lnTo>
                    <a:pt x="277" y="337"/>
                  </a:lnTo>
                  <a:lnTo>
                    <a:pt x="266" y="320"/>
                  </a:lnTo>
                  <a:lnTo>
                    <a:pt x="259" y="324"/>
                  </a:lnTo>
                  <a:lnTo>
                    <a:pt x="242" y="316"/>
                  </a:lnTo>
                  <a:lnTo>
                    <a:pt x="215" y="296"/>
                  </a:lnTo>
                  <a:lnTo>
                    <a:pt x="207" y="289"/>
                  </a:lnTo>
                  <a:lnTo>
                    <a:pt x="189" y="287"/>
                  </a:lnTo>
                  <a:lnTo>
                    <a:pt x="179" y="281"/>
                  </a:lnTo>
                  <a:lnTo>
                    <a:pt x="179" y="274"/>
                  </a:lnTo>
                  <a:lnTo>
                    <a:pt x="190" y="263"/>
                  </a:lnTo>
                  <a:lnTo>
                    <a:pt x="194" y="259"/>
                  </a:lnTo>
                  <a:lnTo>
                    <a:pt x="187" y="250"/>
                  </a:lnTo>
                  <a:lnTo>
                    <a:pt x="183" y="237"/>
                  </a:lnTo>
                  <a:lnTo>
                    <a:pt x="187" y="231"/>
                  </a:lnTo>
                  <a:lnTo>
                    <a:pt x="202" y="246"/>
                  </a:lnTo>
                  <a:lnTo>
                    <a:pt x="215" y="252"/>
                  </a:lnTo>
                  <a:lnTo>
                    <a:pt x="215" y="239"/>
                  </a:lnTo>
                  <a:lnTo>
                    <a:pt x="207" y="224"/>
                  </a:lnTo>
                  <a:lnTo>
                    <a:pt x="190" y="203"/>
                  </a:lnTo>
                  <a:lnTo>
                    <a:pt x="172" y="175"/>
                  </a:lnTo>
                  <a:lnTo>
                    <a:pt x="170" y="161"/>
                  </a:lnTo>
                  <a:lnTo>
                    <a:pt x="168" y="148"/>
                  </a:lnTo>
                  <a:lnTo>
                    <a:pt x="165" y="135"/>
                  </a:lnTo>
                  <a:lnTo>
                    <a:pt x="163" y="122"/>
                  </a:lnTo>
                  <a:lnTo>
                    <a:pt x="176" y="118"/>
                  </a:lnTo>
                  <a:lnTo>
                    <a:pt x="174" y="127"/>
                  </a:lnTo>
                  <a:lnTo>
                    <a:pt x="185" y="140"/>
                  </a:lnTo>
                  <a:lnTo>
                    <a:pt x="192" y="140"/>
                  </a:lnTo>
                  <a:lnTo>
                    <a:pt x="190" y="148"/>
                  </a:lnTo>
                  <a:lnTo>
                    <a:pt x="226" y="183"/>
                  </a:lnTo>
                  <a:lnTo>
                    <a:pt x="227" y="177"/>
                  </a:lnTo>
                  <a:lnTo>
                    <a:pt x="220" y="161"/>
                  </a:lnTo>
                  <a:lnTo>
                    <a:pt x="231" y="157"/>
                  </a:lnTo>
                  <a:lnTo>
                    <a:pt x="248" y="164"/>
                  </a:lnTo>
                  <a:lnTo>
                    <a:pt x="257" y="177"/>
                  </a:lnTo>
                  <a:lnTo>
                    <a:pt x="259" y="168"/>
                  </a:lnTo>
                  <a:lnTo>
                    <a:pt x="246" y="153"/>
                  </a:lnTo>
                  <a:lnTo>
                    <a:pt x="248" y="146"/>
                  </a:lnTo>
                  <a:lnTo>
                    <a:pt x="257" y="142"/>
                  </a:lnTo>
                  <a:lnTo>
                    <a:pt x="282" y="153"/>
                  </a:lnTo>
                  <a:lnTo>
                    <a:pt x="288" y="149"/>
                  </a:lnTo>
                  <a:lnTo>
                    <a:pt x="286" y="138"/>
                  </a:lnTo>
                  <a:lnTo>
                    <a:pt x="275" y="131"/>
                  </a:lnTo>
                  <a:lnTo>
                    <a:pt x="257" y="123"/>
                  </a:lnTo>
                  <a:lnTo>
                    <a:pt x="246" y="114"/>
                  </a:lnTo>
                  <a:lnTo>
                    <a:pt x="244" y="107"/>
                  </a:lnTo>
                  <a:lnTo>
                    <a:pt x="248" y="99"/>
                  </a:lnTo>
                  <a:lnTo>
                    <a:pt x="273" y="96"/>
                  </a:lnTo>
                  <a:lnTo>
                    <a:pt x="299" y="88"/>
                  </a:lnTo>
                  <a:lnTo>
                    <a:pt x="317" y="90"/>
                  </a:lnTo>
                  <a:lnTo>
                    <a:pt x="350" y="83"/>
                  </a:lnTo>
                  <a:lnTo>
                    <a:pt x="356" y="79"/>
                  </a:lnTo>
                  <a:lnTo>
                    <a:pt x="378" y="88"/>
                  </a:lnTo>
                  <a:lnTo>
                    <a:pt x="397" y="98"/>
                  </a:lnTo>
                  <a:lnTo>
                    <a:pt x="406" y="77"/>
                  </a:lnTo>
                  <a:lnTo>
                    <a:pt x="423" y="55"/>
                  </a:lnTo>
                  <a:lnTo>
                    <a:pt x="428" y="49"/>
                  </a:lnTo>
                  <a:lnTo>
                    <a:pt x="430" y="9"/>
                  </a:lnTo>
                  <a:lnTo>
                    <a:pt x="428" y="6"/>
                  </a:lnTo>
                  <a:lnTo>
                    <a:pt x="419" y="0"/>
                  </a:lnTo>
                  <a:lnTo>
                    <a:pt x="408" y="0"/>
                  </a:lnTo>
                  <a:lnTo>
                    <a:pt x="402" y="6"/>
                  </a:lnTo>
                  <a:lnTo>
                    <a:pt x="402" y="20"/>
                  </a:lnTo>
                  <a:lnTo>
                    <a:pt x="404" y="32"/>
                  </a:lnTo>
                  <a:lnTo>
                    <a:pt x="389" y="35"/>
                  </a:lnTo>
                  <a:lnTo>
                    <a:pt x="378" y="44"/>
                  </a:lnTo>
                  <a:lnTo>
                    <a:pt x="371" y="46"/>
                  </a:lnTo>
                  <a:lnTo>
                    <a:pt x="347" y="40"/>
                  </a:lnTo>
                  <a:lnTo>
                    <a:pt x="338" y="33"/>
                  </a:lnTo>
                  <a:lnTo>
                    <a:pt x="325" y="42"/>
                  </a:lnTo>
                  <a:lnTo>
                    <a:pt x="306" y="20"/>
                  </a:lnTo>
                  <a:lnTo>
                    <a:pt x="286" y="35"/>
                  </a:lnTo>
                  <a:lnTo>
                    <a:pt x="271" y="46"/>
                  </a:lnTo>
                  <a:lnTo>
                    <a:pt x="255" y="53"/>
                  </a:lnTo>
                  <a:lnTo>
                    <a:pt x="231" y="57"/>
                  </a:lnTo>
                  <a:lnTo>
                    <a:pt x="215" y="62"/>
                  </a:lnTo>
                  <a:lnTo>
                    <a:pt x="202" y="62"/>
                  </a:lnTo>
                  <a:lnTo>
                    <a:pt x="196" y="64"/>
                  </a:lnTo>
                  <a:lnTo>
                    <a:pt x="183" y="79"/>
                  </a:lnTo>
                  <a:lnTo>
                    <a:pt x="172" y="79"/>
                  </a:lnTo>
                  <a:lnTo>
                    <a:pt x="153" y="83"/>
                  </a:lnTo>
                  <a:lnTo>
                    <a:pt x="135" y="81"/>
                  </a:lnTo>
                  <a:lnTo>
                    <a:pt x="126" y="98"/>
                  </a:lnTo>
                  <a:lnTo>
                    <a:pt x="111" y="99"/>
                  </a:lnTo>
                  <a:lnTo>
                    <a:pt x="98" y="98"/>
                  </a:lnTo>
                  <a:lnTo>
                    <a:pt x="87" y="96"/>
                  </a:lnTo>
                  <a:close/>
                </a:path>
              </a:pathLst>
            </a:custGeom>
            <a:solidFill>
              <a:srgbClr val="008080"/>
            </a:solidFill>
            <a:ln w="317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grpSp>
          <p:nvGrpSpPr>
            <p:cNvPr id="71721" name="Group 41"/>
            <p:cNvGrpSpPr>
              <a:grpSpLocks/>
            </p:cNvGrpSpPr>
            <p:nvPr/>
          </p:nvGrpSpPr>
          <p:grpSpPr bwMode="auto">
            <a:xfrm>
              <a:off x="2851" y="3542"/>
              <a:ext cx="573" cy="449"/>
              <a:chOff x="2971" y="3514"/>
              <a:chExt cx="573" cy="449"/>
            </a:xfrm>
          </p:grpSpPr>
          <p:sp>
            <p:nvSpPr>
              <p:cNvPr id="71722" name="Freeform 42"/>
              <p:cNvSpPr>
                <a:spLocks/>
              </p:cNvSpPr>
              <p:nvPr/>
            </p:nvSpPr>
            <p:spPr bwMode="auto">
              <a:xfrm>
                <a:off x="2971" y="3672"/>
                <a:ext cx="24" cy="25"/>
              </a:xfrm>
              <a:custGeom>
                <a:avLst/>
                <a:gdLst/>
                <a:ahLst/>
                <a:cxnLst>
                  <a:cxn ang="0">
                    <a:pos x="18" y="0"/>
                  </a:cxn>
                  <a:cxn ang="0">
                    <a:pos x="24" y="7"/>
                  </a:cxn>
                  <a:cxn ang="0">
                    <a:pos x="22" y="16"/>
                  </a:cxn>
                  <a:cxn ang="0">
                    <a:pos x="24" y="23"/>
                  </a:cxn>
                  <a:cxn ang="0">
                    <a:pos x="18" y="25"/>
                  </a:cxn>
                  <a:cxn ang="0">
                    <a:pos x="7" y="23"/>
                  </a:cxn>
                  <a:cxn ang="0">
                    <a:pos x="0" y="14"/>
                  </a:cxn>
                  <a:cxn ang="0">
                    <a:pos x="18" y="0"/>
                  </a:cxn>
                </a:cxnLst>
                <a:rect l="0" t="0" r="r" b="b"/>
                <a:pathLst>
                  <a:path w="24" h="25">
                    <a:moveTo>
                      <a:pt x="18" y="0"/>
                    </a:moveTo>
                    <a:lnTo>
                      <a:pt x="24" y="7"/>
                    </a:lnTo>
                    <a:lnTo>
                      <a:pt x="22" y="16"/>
                    </a:lnTo>
                    <a:lnTo>
                      <a:pt x="24" y="23"/>
                    </a:lnTo>
                    <a:lnTo>
                      <a:pt x="18" y="25"/>
                    </a:lnTo>
                    <a:lnTo>
                      <a:pt x="7" y="23"/>
                    </a:lnTo>
                    <a:lnTo>
                      <a:pt x="0" y="14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23" name="Freeform 43"/>
              <p:cNvSpPr>
                <a:spLocks/>
              </p:cNvSpPr>
              <p:nvPr/>
            </p:nvSpPr>
            <p:spPr bwMode="auto">
              <a:xfrm>
                <a:off x="3020" y="3682"/>
                <a:ext cx="184" cy="162"/>
              </a:xfrm>
              <a:custGeom>
                <a:avLst/>
                <a:gdLst/>
                <a:ahLst/>
                <a:cxnLst>
                  <a:cxn ang="0">
                    <a:pos x="26" y="7"/>
                  </a:cxn>
                  <a:cxn ang="0">
                    <a:pos x="17" y="11"/>
                  </a:cxn>
                  <a:cxn ang="0">
                    <a:pos x="20" y="20"/>
                  </a:cxn>
                  <a:cxn ang="0">
                    <a:pos x="11" y="31"/>
                  </a:cxn>
                  <a:cxn ang="0">
                    <a:pos x="4" y="30"/>
                  </a:cxn>
                  <a:cxn ang="0">
                    <a:pos x="0" y="35"/>
                  </a:cxn>
                  <a:cxn ang="0">
                    <a:pos x="2" y="46"/>
                  </a:cxn>
                  <a:cxn ang="0">
                    <a:pos x="32" y="57"/>
                  </a:cxn>
                  <a:cxn ang="0">
                    <a:pos x="39" y="82"/>
                  </a:cxn>
                  <a:cxn ang="0">
                    <a:pos x="48" y="113"/>
                  </a:cxn>
                  <a:cxn ang="0">
                    <a:pos x="59" y="130"/>
                  </a:cxn>
                  <a:cxn ang="0">
                    <a:pos x="72" y="119"/>
                  </a:cxn>
                  <a:cxn ang="0">
                    <a:pos x="89" y="141"/>
                  </a:cxn>
                  <a:cxn ang="0">
                    <a:pos x="106" y="162"/>
                  </a:cxn>
                  <a:cxn ang="0">
                    <a:pos x="113" y="146"/>
                  </a:cxn>
                  <a:cxn ang="0">
                    <a:pos x="108" y="135"/>
                  </a:cxn>
                  <a:cxn ang="0">
                    <a:pos x="115" y="130"/>
                  </a:cxn>
                  <a:cxn ang="0">
                    <a:pos x="141" y="150"/>
                  </a:cxn>
                  <a:cxn ang="0">
                    <a:pos x="149" y="144"/>
                  </a:cxn>
                  <a:cxn ang="0">
                    <a:pos x="151" y="137"/>
                  </a:cxn>
                  <a:cxn ang="0">
                    <a:pos x="138" y="111"/>
                  </a:cxn>
                  <a:cxn ang="0">
                    <a:pos x="138" y="106"/>
                  </a:cxn>
                  <a:cxn ang="0">
                    <a:pos x="126" y="85"/>
                  </a:cxn>
                  <a:cxn ang="0">
                    <a:pos x="121" y="70"/>
                  </a:cxn>
                  <a:cxn ang="0">
                    <a:pos x="126" y="69"/>
                  </a:cxn>
                  <a:cxn ang="0">
                    <a:pos x="141" y="72"/>
                  </a:cxn>
                  <a:cxn ang="0">
                    <a:pos x="158" y="87"/>
                  </a:cxn>
                  <a:cxn ang="0">
                    <a:pos x="167" y="76"/>
                  </a:cxn>
                  <a:cxn ang="0">
                    <a:pos x="182" y="78"/>
                  </a:cxn>
                  <a:cxn ang="0">
                    <a:pos x="184" y="74"/>
                  </a:cxn>
                  <a:cxn ang="0">
                    <a:pos x="165" y="50"/>
                  </a:cxn>
                  <a:cxn ang="0">
                    <a:pos x="151" y="52"/>
                  </a:cxn>
                  <a:cxn ang="0">
                    <a:pos x="147" y="44"/>
                  </a:cxn>
                  <a:cxn ang="0">
                    <a:pos x="138" y="26"/>
                  </a:cxn>
                  <a:cxn ang="0">
                    <a:pos x="130" y="33"/>
                  </a:cxn>
                  <a:cxn ang="0">
                    <a:pos x="112" y="26"/>
                  </a:cxn>
                  <a:cxn ang="0">
                    <a:pos x="100" y="7"/>
                  </a:cxn>
                  <a:cxn ang="0">
                    <a:pos x="78" y="9"/>
                  </a:cxn>
                  <a:cxn ang="0">
                    <a:pos x="61" y="11"/>
                  </a:cxn>
                  <a:cxn ang="0">
                    <a:pos x="50" y="0"/>
                  </a:cxn>
                  <a:cxn ang="0">
                    <a:pos x="41" y="6"/>
                  </a:cxn>
                  <a:cxn ang="0">
                    <a:pos x="26" y="7"/>
                  </a:cxn>
                </a:cxnLst>
                <a:rect l="0" t="0" r="r" b="b"/>
                <a:pathLst>
                  <a:path w="184" h="162">
                    <a:moveTo>
                      <a:pt x="26" y="7"/>
                    </a:moveTo>
                    <a:lnTo>
                      <a:pt x="17" y="11"/>
                    </a:lnTo>
                    <a:lnTo>
                      <a:pt x="20" y="20"/>
                    </a:lnTo>
                    <a:lnTo>
                      <a:pt x="11" y="31"/>
                    </a:lnTo>
                    <a:lnTo>
                      <a:pt x="4" y="30"/>
                    </a:lnTo>
                    <a:lnTo>
                      <a:pt x="0" y="35"/>
                    </a:lnTo>
                    <a:lnTo>
                      <a:pt x="2" y="46"/>
                    </a:lnTo>
                    <a:lnTo>
                      <a:pt x="32" y="57"/>
                    </a:lnTo>
                    <a:lnTo>
                      <a:pt x="39" y="82"/>
                    </a:lnTo>
                    <a:lnTo>
                      <a:pt x="48" y="113"/>
                    </a:lnTo>
                    <a:lnTo>
                      <a:pt x="59" y="130"/>
                    </a:lnTo>
                    <a:lnTo>
                      <a:pt x="72" y="119"/>
                    </a:lnTo>
                    <a:lnTo>
                      <a:pt x="89" y="141"/>
                    </a:lnTo>
                    <a:lnTo>
                      <a:pt x="106" y="162"/>
                    </a:lnTo>
                    <a:lnTo>
                      <a:pt x="113" y="146"/>
                    </a:lnTo>
                    <a:lnTo>
                      <a:pt x="108" y="135"/>
                    </a:lnTo>
                    <a:lnTo>
                      <a:pt x="115" y="130"/>
                    </a:lnTo>
                    <a:lnTo>
                      <a:pt x="141" y="150"/>
                    </a:lnTo>
                    <a:lnTo>
                      <a:pt x="149" y="144"/>
                    </a:lnTo>
                    <a:lnTo>
                      <a:pt x="151" y="137"/>
                    </a:lnTo>
                    <a:lnTo>
                      <a:pt x="138" y="111"/>
                    </a:lnTo>
                    <a:lnTo>
                      <a:pt x="138" y="106"/>
                    </a:lnTo>
                    <a:lnTo>
                      <a:pt x="126" y="85"/>
                    </a:lnTo>
                    <a:lnTo>
                      <a:pt x="121" y="70"/>
                    </a:lnTo>
                    <a:lnTo>
                      <a:pt x="126" y="69"/>
                    </a:lnTo>
                    <a:lnTo>
                      <a:pt x="141" y="72"/>
                    </a:lnTo>
                    <a:lnTo>
                      <a:pt x="158" y="87"/>
                    </a:lnTo>
                    <a:lnTo>
                      <a:pt x="167" y="76"/>
                    </a:lnTo>
                    <a:lnTo>
                      <a:pt x="182" y="78"/>
                    </a:lnTo>
                    <a:lnTo>
                      <a:pt x="184" y="74"/>
                    </a:lnTo>
                    <a:lnTo>
                      <a:pt x="165" y="50"/>
                    </a:lnTo>
                    <a:lnTo>
                      <a:pt x="151" y="52"/>
                    </a:lnTo>
                    <a:lnTo>
                      <a:pt x="147" y="44"/>
                    </a:lnTo>
                    <a:lnTo>
                      <a:pt x="138" y="26"/>
                    </a:lnTo>
                    <a:lnTo>
                      <a:pt x="130" y="33"/>
                    </a:lnTo>
                    <a:lnTo>
                      <a:pt x="112" y="26"/>
                    </a:lnTo>
                    <a:lnTo>
                      <a:pt x="100" y="7"/>
                    </a:lnTo>
                    <a:lnTo>
                      <a:pt x="78" y="9"/>
                    </a:lnTo>
                    <a:lnTo>
                      <a:pt x="61" y="11"/>
                    </a:lnTo>
                    <a:lnTo>
                      <a:pt x="50" y="0"/>
                    </a:lnTo>
                    <a:lnTo>
                      <a:pt x="41" y="6"/>
                    </a:lnTo>
                    <a:lnTo>
                      <a:pt x="26" y="7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24" name="Freeform 44"/>
              <p:cNvSpPr>
                <a:spLocks/>
              </p:cNvSpPr>
              <p:nvPr/>
            </p:nvSpPr>
            <p:spPr bwMode="auto">
              <a:xfrm>
                <a:off x="3172" y="3617"/>
                <a:ext cx="107" cy="87"/>
              </a:xfrm>
              <a:custGeom>
                <a:avLst/>
                <a:gdLst/>
                <a:ahLst/>
                <a:cxnLst>
                  <a:cxn ang="0">
                    <a:pos x="9" y="0"/>
                  </a:cxn>
                  <a:cxn ang="0">
                    <a:pos x="0" y="7"/>
                  </a:cxn>
                  <a:cxn ang="0">
                    <a:pos x="11" y="26"/>
                  </a:cxn>
                  <a:cxn ang="0">
                    <a:pos x="24" y="30"/>
                  </a:cxn>
                  <a:cxn ang="0">
                    <a:pos x="39" y="46"/>
                  </a:cxn>
                  <a:cxn ang="0">
                    <a:pos x="52" y="54"/>
                  </a:cxn>
                  <a:cxn ang="0">
                    <a:pos x="74" y="70"/>
                  </a:cxn>
                  <a:cxn ang="0">
                    <a:pos x="87" y="76"/>
                  </a:cxn>
                  <a:cxn ang="0">
                    <a:pos x="103" y="87"/>
                  </a:cxn>
                  <a:cxn ang="0">
                    <a:pos x="107" y="81"/>
                  </a:cxn>
                  <a:cxn ang="0">
                    <a:pos x="74" y="56"/>
                  </a:cxn>
                  <a:cxn ang="0">
                    <a:pos x="72" y="44"/>
                  </a:cxn>
                  <a:cxn ang="0">
                    <a:pos x="68" y="33"/>
                  </a:cxn>
                  <a:cxn ang="0">
                    <a:pos x="54" y="20"/>
                  </a:cxn>
                  <a:cxn ang="0">
                    <a:pos x="50" y="22"/>
                  </a:cxn>
                  <a:cxn ang="0">
                    <a:pos x="32" y="9"/>
                  </a:cxn>
                  <a:cxn ang="0">
                    <a:pos x="22" y="4"/>
                  </a:cxn>
                  <a:cxn ang="0">
                    <a:pos x="9" y="0"/>
                  </a:cxn>
                </a:cxnLst>
                <a:rect l="0" t="0" r="r" b="b"/>
                <a:pathLst>
                  <a:path w="107" h="87">
                    <a:moveTo>
                      <a:pt x="9" y="0"/>
                    </a:moveTo>
                    <a:lnTo>
                      <a:pt x="0" y="7"/>
                    </a:lnTo>
                    <a:lnTo>
                      <a:pt x="11" y="26"/>
                    </a:lnTo>
                    <a:lnTo>
                      <a:pt x="24" y="30"/>
                    </a:lnTo>
                    <a:lnTo>
                      <a:pt x="39" y="46"/>
                    </a:lnTo>
                    <a:lnTo>
                      <a:pt x="52" y="54"/>
                    </a:lnTo>
                    <a:lnTo>
                      <a:pt x="74" y="70"/>
                    </a:lnTo>
                    <a:lnTo>
                      <a:pt x="87" y="76"/>
                    </a:lnTo>
                    <a:lnTo>
                      <a:pt x="103" y="87"/>
                    </a:lnTo>
                    <a:lnTo>
                      <a:pt x="107" y="81"/>
                    </a:lnTo>
                    <a:lnTo>
                      <a:pt x="74" y="56"/>
                    </a:lnTo>
                    <a:lnTo>
                      <a:pt x="72" y="44"/>
                    </a:lnTo>
                    <a:lnTo>
                      <a:pt x="68" y="33"/>
                    </a:lnTo>
                    <a:lnTo>
                      <a:pt x="54" y="20"/>
                    </a:lnTo>
                    <a:lnTo>
                      <a:pt x="50" y="22"/>
                    </a:lnTo>
                    <a:lnTo>
                      <a:pt x="32" y="9"/>
                    </a:lnTo>
                    <a:lnTo>
                      <a:pt x="22" y="4"/>
                    </a:lnTo>
                    <a:lnTo>
                      <a:pt x="9" y="0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25" name="Freeform 45"/>
              <p:cNvSpPr>
                <a:spLocks/>
              </p:cNvSpPr>
              <p:nvPr/>
            </p:nvSpPr>
            <p:spPr bwMode="auto">
              <a:xfrm>
                <a:off x="3206" y="3909"/>
                <a:ext cx="201" cy="54"/>
              </a:xfrm>
              <a:custGeom>
                <a:avLst/>
                <a:gdLst/>
                <a:ahLst/>
                <a:cxnLst>
                  <a:cxn ang="0">
                    <a:pos x="42" y="11"/>
                  </a:cxn>
                  <a:cxn ang="0">
                    <a:pos x="57" y="4"/>
                  </a:cxn>
                  <a:cxn ang="0">
                    <a:pos x="64" y="11"/>
                  </a:cxn>
                  <a:cxn ang="0">
                    <a:pos x="70" y="13"/>
                  </a:cxn>
                  <a:cxn ang="0">
                    <a:pos x="81" y="7"/>
                  </a:cxn>
                  <a:cxn ang="0">
                    <a:pos x="88" y="4"/>
                  </a:cxn>
                  <a:cxn ang="0">
                    <a:pos x="120" y="7"/>
                  </a:cxn>
                  <a:cxn ang="0">
                    <a:pos x="151" y="6"/>
                  </a:cxn>
                  <a:cxn ang="0">
                    <a:pos x="160" y="15"/>
                  </a:cxn>
                  <a:cxn ang="0">
                    <a:pos x="160" y="20"/>
                  </a:cxn>
                  <a:cxn ang="0">
                    <a:pos x="182" y="17"/>
                  </a:cxn>
                  <a:cxn ang="0">
                    <a:pos x="194" y="19"/>
                  </a:cxn>
                  <a:cxn ang="0">
                    <a:pos x="201" y="26"/>
                  </a:cxn>
                  <a:cxn ang="0">
                    <a:pos x="194" y="35"/>
                  </a:cxn>
                  <a:cxn ang="0">
                    <a:pos x="175" y="34"/>
                  </a:cxn>
                  <a:cxn ang="0">
                    <a:pos x="162" y="41"/>
                  </a:cxn>
                  <a:cxn ang="0">
                    <a:pos x="140" y="41"/>
                  </a:cxn>
                  <a:cxn ang="0">
                    <a:pos x="118" y="50"/>
                  </a:cxn>
                  <a:cxn ang="0">
                    <a:pos x="99" y="54"/>
                  </a:cxn>
                  <a:cxn ang="0">
                    <a:pos x="84" y="45"/>
                  </a:cxn>
                  <a:cxn ang="0">
                    <a:pos x="64" y="34"/>
                  </a:cxn>
                  <a:cxn ang="0">
                    <a:pos x="44" y="34"/>
                  </a:cxn>
                  <a:cxn ang="0">
                    <a:pos x="17" y="28"/>
                  </a:cxn>
                  <a:cxn ang="0">
                    <a:pos x="7" y="20"/>
                  </a:cxn>
                  <a:cxn ang="0">
                    <a:pos x="0" y="6"/>
                  </a:cxn>
                  <a:cxn ang="0">
                    <a:pos x="4" y="0"/>
                  </a:cxn>
                  <a:cxn ang="0">
                    <a:pos x="27" y="4"/>
                  </a:cxn>
                  <a:cxn ang="0">
                    <a:pos x="42" y="11"/>
                  </a:cxn>
                </a:cxnLst>
                <a:rect l="0" t="0" r="r" b="b"/>
                <a:pathLst>
                  <a:path w="201" h="54">
                    <a:moveTo>
                      <a:pt x="42" y="11"/>
                    </a:moveTo>
                    <a:lnTo>
                      <a:pt x="57" y="4"/>
                    </a:lnTo>
                    <a:lnTo>
                      <a:pt x="64" y="11"/>
                    </a:lnTo>
                    <a:lnTo>
                      <a:pt x="70" y="13"/>
                    </a:lnTo>
                    <a:lnTo>
                      <a:pt x="81" y="7"/>
                    </a:lnTo>
                    <a:lnTo>
                      <a:pt x="88" y="4"/>
                    </a:lnTo>
                    <a:lnTo>
                      <a:pt x="120" y="7"/>
                    </a:lnTo>
                    <a:lnTo>
                      <a:pt x="151" y="6"/>
                    </a:lnTo>
                    <a:lnTo>
                      <a:pt x="160" y="15"/>
                    </a:lnTo>
                    <a:lnTo>
                      <a:pt x="160" y="20"/>
                    </a:lnTo>
                    <a:lnTo>
                      <a:pt x="182" y="17"/>
                    </a:lnTo>
                    <a:lnTo>
                      <a:pt x="194" y="19"/>
                    </a:lnTo>
                    <a:lnTo>
                      <a:pt x="201" y="26"/>
                    </a:lnTo>
                    <a:lnTo>
                      <a:pt x="194" y="35"/>
                    </a:lnTo>
                    <a:lnTo>
                      <a:pt x="175" y="34"/>
                    </a:lnTo>
                    <a:lnTo>
                      <a:pt x="162" y="41"/>
                    </a:lnTo>
                    <a:lnTo>
                      <a:pt x="140" y="41"/>
                    </a:lnTo>
                    <a:lnTo>
                      <a:pt x="118" y="50"/>
                    </a:lnTo>
                    <a:lnTo>
                      <a:pt x="99" y="54"/>
                    </a:lnTo>
                    <a:lnTo>
                      <a:pt x="84" y="45"/>
                    </a:lnTo>
                    <a:lnTo>
                      <a:pt x="64" y="34"/>
                    </a:lnTo>
                    <a:lnTo>
                      <a:pt x="44" y="34"/>
                    </a:lnTo>
                    <a:lnTo>
                      <a:pt x="17" y="28"/>
                    </a:lnTo>
                    <a:lnTo>
                      <a:pt x="7" y="20"/>
                    </a:lnTo>
                    <a:lnTo>
                      <a:pt x="0" y="6"/>
                    </a:lnTo>
                    <a:lnTo>
                      <a:pt x="4" y="0"/>
                    </a:lnTo>
                    <a:lnTo>
                      <a:pt x="27" y="4"/>
                    </a:lnTo>
                    <a:lnTo>
                      <a:pt x="42" y="11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26" name="Freeform 46"/>
              <p:cNvSpPr>
                <a:spLocks/>
              </p:cNvSpPr>
              <p:nvPr/>
            </p:nvSpPr>
            <p:spPr bwMode="auto">
              <a:xfrm>
                <a:off x="3292" y="3514"/>
                <a:ext cx="30" cy="28"/>
              </a:xfrm>
              <a:custGeom>
                <a:avLst/>
                <a:gdLst/>
                <a:ahLst/>
                <a:cxnLst>
                  <a:cxn ang="0">
                    <a:pos x="30" y="0"/>
                  </a:cxn>
                  <a:cxn ang="0">
                    <a:pos x="11" y="0"/>
                  </a:cxn>
                  <a:cxn ang="0">
                    <a:pos x="2" y="6"/>
                  </a:cxn>
                  <a:cxn ang="0">
                    <a:pos x="0" y="15"/>
                  </a:cxn>
                  <a:cxn ang="0">
                    <a:pos x="0" y="26"/>
                  </a:cxn>
                  <a:cxn ang="0">
                    <a:pos x="9" y="28"/>
                  </a:cxn>
                  <a:cxn ang="0">
                    <a:pos x="26" y="17"/>
                  </a:cxn>
                  <a:cxn ang="0">
                    <a:pos x="30" y="0"/>
                  </a:cxn>
                </a:cxnLst>
                <a:rect l="0" t="0" r="r" b="b"/>
                <a:pathLst>
                  <a:path w="30" h="28">
                    <a:moveTo>
                      <a:pt x="30" y="0"/>
                    </a:moveTo>
                    <a:lnTo>
                      <a:pt x="11" y="0"/>
                    </a:lnTo>
                    <a:lnTo>
                      <a:pt x="2" y="6"/>
                    </a:lnTo>
                    <a:lnTo>
                      <a:pt x="0" y="15"/>
                    </a:lnTo>
                    <a:lnTo>
                      <a:pt x="0" y="26"/>
                    </a:lnTo>
                    <a:lnTo>
                      <a:pt x="9" y="28"/>
                    </a:lnTo>
                    <a:lnTo>
                      <a:pt x="26" y="17"/>
                    </a:lnTo>
                    <a:lnTo>
                      <a:pt x="30" y="0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27" name="Freeform 47"/>
              <p:cNvSpPr>
                <a:spLocks/>
              </p:cNvSpPr>
              <p:nvPr/>
            </p:nvSpPr>
            <p:spPr bwMode="auto">
              <a:xfrm>
                <a:off x="3496" y="3777"/>
                <a:ext cx="41" cy="22"/>
              </a:xfrm>
              <a:custGeom>
                <a:avLst/>
                <a:gdLst/>
                <a:ahLst/>
                <a:cxnLst>
                  <a:cxn ang="0">
                    <a:pos x="41" y="6"/>
                  </a:cxn>
                  <a:cxn ang="0">
                    <a:pos x="22" y="22"/>
                  </a:cxn>
                  <a:cxn ang="0">
                    <a:pos x="9" y="22"/>
                  </a:cxn>
                  <a:cxn ang="0">
                    <a:pos x="0" y="15"/>
                  </a:cxn>
                  <a:cxn ang="0">
                    <a:pos x="6" y="2"/>
                  </a:cxn>
                  <a:cxn ang="0">
                    <a:pos x="26" y="0"/>
                  </a:cxn>
                  <a:cxn ang="0">
                    <a:pos x="41" y="6"/>
                  </a:cxn>
                </a:cxnLst>
                <a:rect l="0" t="0" r="r" b="b"/>
                <a:pathLst>
                  <a:path w="41" h="22">
                    <a:moveTo>
                      <a:pt x="41" y="6"/>
                    </a:moveTo>
                    <a:lnTo>
                      <a:pt x="22" y="22"/>
                    </a:lnTo>
                    <a:lnTo>
                      <a:pt x="9" y="22"/>
                    </a:lnTo>
                    <a:lnTo>
                      <a:pt x="0" y="15"/>
                    </a:lnTo>
                    <a:lnTo>
                      <a:pt x="6" y="2"/>
                    </a:lnTo>
                    <a:lnTo>
                      <a:pt x="26" y="0"/>
                    </a:lnTo>
                    <a:lnTo>
                      <a:pt x="41" y="6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28" name="Freeform 48"/>
              <p:cNvSpPr>
                <a:spLocks/>
              </p:cNvSpPr>
              <p:nvPr/>
            </p:nvSpPr>
            <p:spPr bwMode="auto">
              <a:xfrm>
                <a:off x="3502" y="3827"/>
                <a:ext cx="42" cy="33"/>
              </a:xfrm>
              <a:custGeom>
                <a:avLst/>
                <a:gdLst/>
                <a:ahLst/>
                <a:cxnLst>
                  <a:cxn ang="0">
                    <a:pos x="42" y="0"/>
                  </a:cxn>
                  <a:cxn ang="0">
                    <a:pos x="42" y="11"/>
                  </a:cxn>
                  <a:cxn ang="0">
                    <a:pos x="16" y="28"/>
                  </a:cxn>
                  <a:cxn ang="0">
                    <a:pos x="5" y="33"/>
                  </a:cxn>
                  <a:cxn ang="0">
                    <a:pos x="0" y="31"/>
                  </a:cxn>
                  <a:cxn ang="0">
                    <a:pos x="4" y="19"/>
                  </a:cxn>
                  <a:cxn ang="0">
                    <a:pos x="22" y="6"/>
                  </a:cxn>
                  <a:cxn ang="0">
                    <a:pos x="42" y="0"/>
                  </a:cxn>
                </a:cxnLst>
                <a:rect l="0" t="0" r="r" b="b"/>
                <a:pathLst>
                  <a:path w="42" h="33">
                    <a:moveTo>
                      <a:pt x="42" y="0"/>
                    </a:moveTo>
                    <a:lnTo>
                      <a:pt x="42" y="11"/>
                    </a:lnTo>
                    <a:lnTo>
                      <a:pt x="16" y="28"/>
                    </a:lnTo>
                    <a:lnTo>
                      <a:pt x="5" y="33"/>
                    </a:lnTo>
                    <a:lnTo>
                      <a:pt x="0" y="31"/>
                    </a:lnTo>
                    <a:lnTo>
                      <a:pt x="4" y="19"/>
                    </a:lnTo>
                    <a:lnTo>
                      <a:pt x="22" y="6"/>
                    </a:lnTo>
                    <a:lnTo>
                      <a:pt x="42" y="0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29" name="Freeform 49"/>
              <p:cNvSpPr>
                <a:spLocks/>
              </p:cNvSpPr>
              <p:nvPr/>
            </p:nvSpPr>
            <p:spPr bwMode="auto">
              <a:xfrm>
                <a:off x="3348" y="3562"/>
                <a:ext cx="52" cy="37"/>
              </a:xfrm>
              <a:custGeom>
                <a:avLst/>
                <a:gdLst/>
                <a:ahLst/>
                <a:cxnLst>
                  <a:cxn ang="0">
                    <a:pos x="28" y="0"/>
                  </a:cxn>
                  <a:cxn ang="0">
                    <a:pos x="52" y="26"/>
                  </a:cxn>
                  <a:cxn ang="0">
                    <a:pos x="48" y="33"/>
                  </a:cxn>
                  <a:cxn ang="0">
                    <a:pos x="35" y="37"/>
                  </a:cxn>
                  <a:cxn ang="0">
                    <a:pos x="33" y="28"/>
                  </a:cxn>
                  <a:cxn ang="0">
                    <a:pos x="28" y="24"/>
                  </a:cxn>
                  <a:cxn ang="0">
                    <a:pos x="20" y="28"/>
                  </a:cxn>
                  <a:cxn ang="0">
                    <a:pos x="11" y="22"/>
                  </a:cxn>
                  <a:cxn ang="0">
                    <a:pos x="7" y="17"/>
                  </a:cxn>
                  <a:cxn ang="0">
                    <a:pos x="13" y="13"/>
                  </a:cxn>
                  <a:cxn ang="0">
                    <a:pos x="2" y="19"/>
                  </a:cxn>
                  <a:cxn ang="0">
                    <a:pos x="0" y="13"/>
                  </a:cxn>
                  <a:cxn ang="0">
                    <a:pos x="15" y="7"/>
                  </a:cxn>
                  <a:cxn ang="0">
                    <a:pos x="28" y="0"/>
                  </a:cxn>
                </a:cxnLst>
                <a:rect l="0" t="0" r="r" b="b"/>
                <a:pathLst>
                  <a:path w="52" h="37">
                    <a:moveTo>
                      <a:pt x="28" y="0"/>
                    </a:moveTo>
                    <a:lnTo>
                      <a:pt x="52" y="26"/>
                    </a:lnTo>
                    <a:lnTo>
                      <a:pt x="48" y="33"/>
                    </a:lnTo>
                    <a:lnTo>
                      <a:pt x="35" y="37"/>
                    </a:lnTo>
                    <a:lnTo>
                      <a:pt x="33" y="28"/>
                    </a:lnTo>
                    <a:lnTo>
                      <a:pt x="28" y="24"/>
                    </a:lnTo>
                    <a:lnTo>
                      <a:pt x="20" y="28"/>
                    </a:lnTo>
                    <a:lnTo>
                      <a:pt x="11" y="22"/>
                    </a:lnTo>
                    <a:lnTo>
                      <a:pt x="7" y="17"/>
                    </a:lnTo>
                    <a:lnTo>
                      <a:pt x="13" y="13"/>
                    </a:lnTo>
                    <a:lnTo>
                      <a:pt x="2" y="19"/>
                    </a:lnTo>
                    <a:lnTo>
                      <a:pt x="0" y="13"/>
                    </a:lnTo>
                    <a:lnTo>
                      <a:pt x="15" y="7"/>
                    </a:lnTo>
                    <a:lnTo>
                      <a:pt x="28" y="0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1730" name="Group 50"/>
            <p:cNvGrpSpPr>
              <a:grpSpLocks/>
            </p:cNvGrpSpPr>
            <p:nvPr/>
          </p:nvGrpSpPr>
          <p:grpSpPr bwMode="auto">
            <a:xfrm>
              <a:off x="792" y="1702"/>
              <a:ext cx="1463" cy="1901"/>
              <a:chOff x="912" y="1674"/>
              <a:chExt cx="1463" cy="1901"/>
            </a:xfrm>
          </p:grpSpPr>
          <p:sp>
            <p:nvSpPr>
              <p:cNvPr id="71731" name="Freeform 51"/>
              <p:cNvSpPr>
                <a:spLocks/>
              </p:cNvSpPr>
              <p:nvPr/>
            </p:nvSpPr>
            <p:spPr bwMode="auto">
              <a:xfrm>
                <a:off x="912" y="2994"/>
                <a:ext cx="307" cy="436"/>
              </a:xfrm>
              <a:custGeom>
                <a:avLst/>
                <a:gdLst/>
                <a:ahLst/>
                <a:cxnLst>
                  <a:cxn ang="0">
                    <a:pos x="177" y="0"/>
                  </a:cxn>
                  <a:cxn ang="0">
                    <a:pos x="194" y="37"/>
                  </a:cxn>
                  <a:cxn ang="0">
                    <a:pos x="211" y="38"/>
                  </a:cxn>
                  <a:cxn ang="0">
                    <a:pos x="256" y="45"/>
                  </a:cxn>
                  <a:cxn ang="0">
                    <a:pos x="280" y="56"/>
                  </a:cxn>
                  <a:cxn ang="0">
                    <a:pos x="299" y="89"/>
                  </a:cxn>
                  <a:cxn ang="0">
                    <a:pos x="304" y="103"/>
                  </a:cxn>
                  <a:cxn ang="0">
                    <a:pos x="248" y="126"/>
                  </a:cxn>
                  <a:cxn ang="0">
                    <a:pos x="232" y="167"/>
                  </a:cxn>
                  <a:cxn ang="0">
                    <a:pos x="216" y="205"/>
                  </a:cxn>
                  <a:cxn ang="0">
                    <a:pos x="205" y="234"/>
                  </a:cxn>
                  <a:cxn ang="0">
                    <a:pos x="180" y="227"/>
                  </a:cxn>
                  <a:cxn ang="0">
                    <a:pos x="175" y="257"/>
                  </a:cxn>
                  <a:cxn ang="0">
                    <a:pos x="178" y="286"/>
                  </a:cxn>
                  <a:cxn ang="0">
                    <a:pos x="155" y="313"/>
                  </a:cxn>
                  <a:cxn ang="0">
                    <a:pos x="152" y="353"/>
                  </a:cxn>
                  <a:cxn ang="0">
                    <a:pos x="156" y="377"/>
                  </a:cxn>
                  <a:cxn ang="0">
                    <a:pos x="116" y="398"/>
                  </a:cxn>
                  <a:cxn ang="0">
                    <a:pos x="115" y="432"/>
                  </a:cxn>
                  <a:cxn ang="0">
                    <a:pos x="59" y="436"/>
                  </a:cxn>
                  <a:cxn ang="0">
                    <a:pos x="19" y="406"/>
                  </a:cxn>
                  <a:cxn ang="0">
                    <a:pos x="0" y="395"/>
                  </a:cxn>
                  <a:cxn ang="0">
                    <a:pos x="22" y="361"/>
                  </a:cxn>
                  <a:cxn ang="0">
                    <a:pos x="48" y="313"/>
                  </a:cxn>
                  <a:cxn ang="0">
                    <a:pos x="44" y="287"/>
                  </a:cxn>
                  <a:cxn ang="0">
                    <a:pos x="30" y="271"/>
                  </a:cxn>
                  <a:cxn ang="0">
                    <a:pos x="52" y="252"/>
                  </a:cxn>
                  <a:cxn ang="0">
                    <a:pos x="22" y="256"/>
                  </a:cxn>
                  <a:cxn ang="0">
                    <a:pos x="30" y="226"/>
                  </a:cxn>
                  <a:cxn ang="0">
                    <a:pos x="41" y="200"/>
                  </a:cxn>
                  <a:cxn ang="0">
                    <a:pos x="52" y="186"/>
                  </a:cxn>
                  <a:cxn ang="0">
                    <a:pos x="82" y="167"/>
                  </a:cxn>
                  <a:cxn ang="0">
                    <a:pos x="122" y="115"/>
                  </a:cxn>
                  <a:cxn ang="0">
                    <a:pos x="137" y="78"/>
                  </a:cxn>
                  <a:cxn ang="0">
                    <a:pos x="148" y="38"/>
                  </a:cxn>
                </a:cxnLst>
                <a:rect l="0" t="0" r="r" b="b"/>
                <a:pathLst>
                  <a:path w="307" h="436">
                    <a:moveTo>
                      <a:pt x="155" y="4"/>
                    </a:moveTo>
                    <a:lnTo>
                      <a:pt x="177" y="0"/>
                    </a:lnTo>
                    <a:lnTo>
                      <a:pt x="192" y="17"/>
                    </a:lnTo>
                    <a:lnTo>
                      <a:pt x="194" y="37"/>
                    </a:lnTo>
                    <a:lnTo>
                      <a:pt x="200" y="41"/>
                    </a:lnTo>
                    <a:lnTo>
                      <a:pt x="211" y="38"/>
                    </a:lnTo>
                    <a:lnTo>
                      <a:pt x="246" y="52"/>
                    </a:lnTo>
                    <a:lnTo>
                      <a:pt x="256" y="45"/>
                    </a:lnTo>
                    <a:lnTo>
                      <a:pt x="271" y="44"/>
                    </a:lnTo>
                    <a:lnTo>
                      <a:pt x="280" y="56"/>
                    </a:lnTo>
                    <a:lnTo>
                      <a:pt x="288" y="76"/>
                    </a:lnTo>
                    <a:lnTo>
                      <a:pt x="299" y="89"/>
                    </a:lnTo>
                    <a:lnTo>
                      <a:pt x="307" y="96"/>
                    </a:lnTo>
                    <a:lnTo>
                      <a:pt x="304" y="103"/>
                    </a:lnTo>
                    <a:lnTo>
                      <a:pt x="278" y="110"/>
                    </a:lnTo>
                    <a:lnTo>
                      <a:pt x="248" y="126"/>
                    </a:lnTo>
                    <a:lnTo>
                      <a:pt x="249" y="153"/>
                    </a:lnTo>
                    <a:lnTo>
                      <a:pt x="232" y="167"/>
                    </a:lnTo>
                    <a:lnTo>
                      <a:pt x="218" y="179"/>
                    </a:lnTo>
                    <a:lnTo>
                      <a:pt x="216" y="205"/>
                    </a:lnTo>
                    <a:lnTo>
                      <a:pt x="216" y="222"/>
                    </a:lnTo>
                    <a:lnTo>
                      <a:pt x="205" y="234"/>
                    </a:lnTo>
                    <a:lnTo>
                      <a:pt x="196" y="222"/>
                    </a:lnTo>
                    <a:lnTo>
                      <a:pt x="180" y="227"/>
                    </a:lnTo>
                    <a:lnTo>
                      <a:pt x="178" y="235"/>
                    </a:lnTo>
                    <a:lnTo>
                      <a:pt x="175" y="257"/>
                    </a:lnTo>
                    <a:lnTo>
                      <a:pt x="181" y="265"/>
                    </a:lnTo>
                    <a:lnTo>
                      <a:pt x="178" y="286"/>
                    </a:lnTo>
                    <a:lnTo>
                      <a:pt x="168" y="296"/>
                    </a:lnTo>
                    <a:lnTo>
                      <a:pt x="155" y="313"/>
                    </a:lnTo>
                    <a:lnTo>
                      <a:pt x="149" y="327"/>
                    </a:lnTo>
                    <a:lnTo>
                      <a:pt x="152" y="353"/>
                    </a:lnTo>
                    <a:lnTo>
                      <a:pt x="163" y="368"/>
                    </a:lnTo>
                    <a:lnTo>
                      <a:pt x="156" y="377"/>
                    </a:lnTo>
                    <a:lnTo>
                      <a:pt x="127" y="386"/>
                    </a:lnTo>
                    <a:lnTo>
                      <a:pt x="116" y="398"/>
                    </a:lnTo>
                    <a:lnTo>
                      <a:pt x="115" y="410"/>
                    </a:lnTo>
                    <a:lnTo>
                      <a:pt x="115" y="432"/>
                    </a:lnTo>
                    <a:lnTo>
                      <a:pt x="82" y="432"/>
                    </a:lnTo>
                    <a:lnTo>
                      <a:pt x="59" y="436"/>
                    </a:lnTo>
                    <a:lnTo>
                      <a:pt x="33" y="406"/>
                    </a:lnTo>
                    <a:lnTo>
                      <a:pt x="19" y="406"/>
                    </a:lnTo>
                    <a:lnTo>
                      <a:pt x="7" y="406"/>
                    </a:lnTo>
                    <a:lnTo>
                      <a:pt x="0" y="395"/>
                    </a:lnTo>
                    <a:lnTo>
                      <a:pt x="7" y="383"/>
                    </a:lnTo>
                    <a:lnTo>
                      <a:pt x="22" y="361"/>
                    </a:lnTo>
                    <a:lnTo>
                      <a:pt x="30" y="339"/>
                    </a:lnTo>
                    <a:lnTo>
                      <a:pt x="48" y="313"/>
                    </a:lnTo>
                    <a:lnTo>
                      <a:pt x="52" y="298"/>
                    </a:lnTo>
                    <a:lnTo>
                      <a:pt x="44" y="287"/>
                    </a:lnTo>
                    <a:lnTo>
                      <a:pt x="33" y="277"/>
                    </a:lnTo>
                    <a:lnTo>
                      <a:pt x="30" y="271"/>
                    </a:lnTo>
                    <a:lnTo>
                      <a:pt x="44" y="267"/>
                    </a:lnTo>
                    <a:lnTo>
                      <a:pt x="52" y="252"/>
                    </a:lnTo>
                    <a:lnTo>
                      <a:pt x="37" y="248"/>
                    </a:lnTo>
                    <a:lnTo>
                      <a:pt x="22" y="256"/>
                    </a:lnTo>
                    <a:lnTo>
                      <a:pt x="22" y="237"/>
                    </a:lnTo>
                    <a:lnTo>
                      <a:pt x="30" y="226"/>
                    </a:lnTo>
                    <a:lnTo>
                      <a:pt x="37" y="215"/>
                    </a:lnTo>
                    <a:lnTo>
                      <a:pt x="41" y="200"/>
                    </a:lnTo>
                    <a:lnTo>
                      <a:pt x="44" y="189"/>
                    </a:lnTo>
                    <a:lnTo>
                      <a:pt x="52" y="186"/>
                    </a:lnTo>
                    <a:lnTo>
                      <a:pt x="63" y="193"/>
                    </a:lnTo>
                    <a:lnTo>
                      <a:pt x="82" y="167"/>
                    </a:lnTo>
                    <a:lnTo>
                      <a:pt x="93" y="149"/>
                    </a:lnTo>
                    <a:lnTo>
                      <a:pt x="122" y="115"/>
                    </a:lnTo>
                    <a:lnTo>
                      <a:pt x="122" y="101"/>
                    </a:lnTo>
                    <a:lnTo>
                      <a:pt x="137" y="78"/>
                    </a:lnTo>
                    <a:lnTo>
                      <a:pt x="141" y="52"/>
                    </a:lnTo>
                    <a:lnTo>
                      <a:pt x="148" y="38"/>
                    </a:lnTo>
                    <a:lnTo>
                      <a:pt x="155" y="4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32" name="Freeform 52"/>
              <p:cNvSpPr>
                <a:spLocks/>
              </p:cNvSpPr>
              <p:nvPr/>
            </p:nvSpPr>
            <p:spPr bwMode="auto">
              <a:xfrm>
                <a:off x="1027" y="2856"/>
                <a:ext cx="811" cy="719"/>
              </a:xfrm>
              <a:custGeom>
                <a:avLst/>
                <a:gdLst/>
                <a:ahLst/>
                <a:cxnLst>
                  <a:cxn ang="0">
                    <a:pos x="37" y="131"/>
                  </a:cxn>
                  <a:cxn ang="0">
                    <a:pos x="63" y="79"/>
                  </a:cxn>
                  <a:cxn ang="0">
                    <a:pos x="56" y="60"/>
                  </a:cxn>
                  <a:cxn ang="0">
                    <a:pos x="44" y="42"/>
                  </a:cxn>
                  <a:cxn ang="0">
                    <a:pos x="89" y="19"/>
                  </a:cxn>
                  <a:cxn ang="0">
                    <a:pos x="122" y="11"/>
                  </a:cxn>
                  <a:cxn ang="0">
                    <a:pos x="157" y="4"/>
                  </a:cxn>
                  <a:cxn ang="0">
                    <a:pos x="223" y="57"/>
                  </a:cxn>
                  <a:cxn ang="0">
                    <a:pos x="270" y="60"/>
                  </a:cxn>
                  <a:cxn ang="0">
                    <a:pos x="399" y="120"/>
                  </a:cxn>
                  <a:cxn ang="0">
                    <a:pos x="454" y="134"/>
                  </a:cxn>
                  <a:cxn ang="0">
                    <a:pos x="492" y="164"/>
                  </a:cxn>
                  <a:cxn ang="0">
                    <a:pos x="529" y="168"/>
                  </a:cxn>
                  <a:cxn ang="0">
                    <a:pos x="529" y="186"/>
                  </a:cxn>
                  <a:cxn ang="0">
                    <a:pos x="588" y="242"/>
                  </a:cxn>
                  <a:cxn ang="0">
                    <a:pos x="636" y="264"/>
                  </a:cxn>
                  <a:cxn ang="0">
                    <a:pos x="711" y="286"/>
                  </a:cxn>
                  <a:cxn ang="0">
                    <a:pos x="726" y="312"/>
                  </a:cxn>
                  <a:cxn ang="0">
                    <a:pos x="755" y="323"/>
                  </a:cxn>
                  <a:cxn ang="0">
                    <a:pos x="785" y="323"/>
                  </a:cxn>
                  <a:cxn ang="0">
                    <a:pos x="804" y="323"/>
                  </a:cxn>
                  <a:cxn ang="0">
                    <a:pos x="811" y="357"/>
                  </a:cxn>
                  <a:cxn ang="0">
                    <a:pos x="741" y="411"/>
                  </a:cxn>
                  <a:cxn ang="0">
                    <a:pos x="640" y="429"/>
                  </a:cxn>
                  <a:cxn ang="0">
                    <a:pos x="614" y="455"/>
                  </a:cxn>
                  <a:cxn ang="0">
                    <a:pos x="584" y="466"/>
                  </a:cxn>
                  <a:cxn ang="0">
                    <a:pos x="554" y="499"/>
                  </a:cxn>
                  <a:cxn ang="0">
                    <a:pos x="521" y="522"/>
                  </a:cxn>
                  <a:cxn ang="0">
                    <a:pos x="532" y="563"/>
                  </a:cxn>
                  <a:cxn ang="0">
                    <a:pos x="536" y="593"/>
                  </a:cxn>
                  <a:cxn ang="0">
                    <a:pos x="517" y="604"/>
                  </a:cxn>
                  <a:cxn ang="0">
                    <a:pos x="466" y="649"/>
                  </a:cxn>
                  <a:cxn ang="0">
                    <a:pos x="447" y="667"/>
                  </a:cxn>
                  <a:cxn ang="0">
                    <a:pos x="414" y="678"/>
                  </a:cxn>
                  <a:cxn ang="0">
                    <a:pos x="380" y="686"/>
                  </a:cxn>
                  <a:cxn ang="0">
                    <a:pos x="362" y="708"/>
                  </a:cxn>
                  <a:cxn ang="0">
                    <a:pos x="332" y="715"/>
                  </a:cxn>
                  <a:cxn ang="0">
                    <a:pos x="273" y="708"/>
                  </a:cxn>
                  <a:cxn ang="0">
                    <a:pos x="182" y="678"/>
                  </a:cxn>
                  <a:cxn ang="0">
                    <a:pos x="137" y="697"/>
                  </a:cxn>
                  <a:cxn ang="0">
                    <a:pos x="96" y="712"/>
                  </a:cxn>
                  <a:cxn ang="0">
                    <a:pos x="44" y="675"/>
                  </a:cxn>
                  <a:cxn ang="0">
                    <a:pos x="26" y="589"/>
                  </a:cxn>
                  <a:cxn ang="0">
                    <a:pos x="0" y="560"/>
                  </a:cxn>
                  <a:cxn ang="0">
                    <a:pos x="11" y="525"/>
                  </a:cxn>
                  <a:cxn ang="0">
                    <a:pos x="48" y="507"/>
                  </a:cxn>
                  <a:cxn ang="0">
                    <a:pos x="33" y="466"/>
                  </a:cxn>
                  <a:cxn ang="0">
                    <a:pos x="67" y="422"/>
                  </a:cxn>
                  <a:cxn ang="0">
                    <a:pos x="59" y="390"/>
                  </a:cxn>
                  <a:cxn ang="0">
                    <a:pos x="70" y="361"/>
                  </a:cxn>
                  <a:cxn ang="0">
                    <a:pos x="89" y="372"/>
                  </a:cxn>
                  <a:cxn ang="0">
                    <a:pos x="104" y="316"/>
                  </a:cxn>
                  <a:cxn ang="0">
                    <a:pos x="133" y="275"/>
                  </a:cxn>
                  <a:cxn ang="0">
                    <a:pos x="164" y="246"/>
                  </a:cxn>
                  <a:cxn ang="0">
                    <a:pos x="194" y="234"/>
                  </a:cxn>
                  <a:cxn ang="0">
                    <a:pos x="160" y="186"/>
                  </a:cxn>
                  <a:cxn ang="0">
                    <a:pos x="130" y="190"/>
                  </a:cxn>
                  <a:cxn ang="0">
                    <a:pos x="93" y="175"/>
                  </a:cxn>
                  <a:cxn ang="0">
                    <a:pos x="78" y="171"/>
                  </a:cxn>
                  <a:cxn ang="0">
                    <a:pos x="67" y="142"/>
                  </a:cxn>
                  <a:cxn ang="0">
                    <a:pos x="41" y="142"/>
                  </a:cxn>
                </a:cxnLst>
                <a:rect l="0" t="0" r="r" b="b"/>
                <a:pathLst>
                  <a:path w="811" h="719">
                    <a:moveTo>
                      <a:pt x="41" y="142"/>
                    </a:moveTo>
                    <a:lnTo>
                      <a:pt x="37" y="131"/>
                    </a:lnTo>
                    <a:lnTo>
                      <a:pt x="41" y="116"/>
                    </a:lnTo>
                    <a:lnTo>
                      <a:pt x="63" y="79"/>
                    </a:lnTo>
                    <a:lnTo>
                      <a:pt x="52" y="71"/>
                    </a:lnTo>
                    <a:lnTo>
                      <a:pt x="56" y="60"/>
                    </a:lnTo>
                    <a:lnTo>
                      <a:pt x="44" y="57"/>
                    </a:lnTo>
                    <a:lnTo>
                      <a:pt x="44" y="42"/>
                    </a:lnTo>
                    <a:lnTo>
                      <a:pt x="52" y="30"/>
                    </a:lnTo>
                    <a:lnTo>
                      <a:pt x="89" y="19"/>
                    </a:lnTo>
                    <a:lnTo>
                      <a:pt x="119" y="22"/>
                    </a:lnTo>
                    <a:lnTo>
                      <a:pt x="122" y="11"/>
                    </a:lnTo>
                    <a:lnTo>
                      <a:pt x="145" y="0"/>
                    </a:lnTo>
                    <a:lnTo>
                      <a:pt x="157" y="4"/>
                    </a:lnTo>
                    <a:lnTo>
                      <a:pt x="182" y="37"/>
                    </a:lnTo>
                    <a:lnTo>
                      <a:pt x="223" y="57"/>
                    </a:lnTo>
                    <a:lnTo>
                      <a:pt x="260" y="57"/>
                    </a:lnTo>
                    <a:lnTo>
                      <a:pt x="270" y="60"/>
                    </a:lnTo>
                    <a:lnTo>
                      <a:pt x="369" y="116"/>
                    </a:lnTo>
                    <a:lnTo>
                      <a:pt x="399" y="120"/>
                    </a:lnTo>
                    <a:lnTo>
                      <a:pt x="421" y="142"/>
                    </a:lnTo>
                    <a:lnTo>
                      <a:pt x="454" y="134"/>
                    </a:lnTo>
                    <a:lnTo>
                      <a:pt x="473" y="146"/>
                    </a:lnTo>
                    <a:lnTo>
                      <a:pt x="492" y="164"/>
                    </a:lnTo>
                    <a:lnTo>
                      <a:pt x="514" y="164"/>
                    </a:lnTo>
                    <a:lnTo>
                      <a:pt x="529" y="168"/>
                    </a:lnTo>
                    <a:lnTo>
                      <a:pt x="536" y="175"/>
                    </a:lnTo>
                    <a:lnTo>
                      <a:pt x="529" y="186"/>
                    </a:lnTo>
                    <a:lnTo>
                      <a:pt x="529" y="201"/>
                    </a:lnTo>
                    <a:lnTo>
                      <a:pt x="588" y="242"/>
                    </a:lnTo>
                    <a:lnTo>
                      <a:pt x="621" y="268"/>
                    </a:lnTo>
                    <a:lnTo>
                      <a:pt x="636" y="264"/>
                    </a:lnTo>
                    <a:lnTo>
                      <a:pt x="654" y="260"/>
                    </a:lnTo>
                    <a:lnTo>
                      <a:pt x="711" y="286"/>
                    </a:lnTo>
                    <a:lnTo>
                      <a:pt x="718" y="305"/>
                    </a:lnTo>
                    <a:lnTo>
                      <a:pt x="726" y="312"/>
                    </a:lnTo>
                    <a:lnTo>
                      <a:pt x="744" y="316"/>
                    </a:lnTo>
                    <a:lnTo>
                      <a:pt x="755" y="323"/>
                    </a:lnTo>
                    <a:lnTo>
                      <a:pt x="770" y="323"/>
                    </a:lnTo>
                    <a:lnTo>
                      <a:pt x="785" y="323"/>
                    </a:lnTo>
                    <a:lnTo>
                      <a:pt x="800" y="327"/>
                    </a:lnTo>
                    <a:lnTo>
                      <a:pt x="804" y="323"/>
                    </a:lnTo>
                    <a:lnTo>
                      <a:pt x="811" y="338"/>
                    </a:lnTo>
                    <a:lnTo>
                      <a:pt x="811" y="357"/>
                    </a:lnTo>
                    <a:lnTo>
                      <a:pt x="800" y="368"/>
                    </a:lnTo>
                    <a:lnTo>
                      <a:pt x="741" y="411"/>
                    </a:lnTo>
                    <a:lnTo>
                      <a:pt x="715" y="411"/>
                    </a:lnTo>
                    <a:lnTo>
                      <a:pt x="640" y="429"/>
                    </a:lnTo>
                    <a:lnTo>
                      <a:pt x="614" y="433"/>
                    </a:lnTo>
                    <a:lnTo>
                      <a:pt x="614" y="455"/>
                    </a:lnTo>
                    <a:lnTo>
                      <a:pt x="599" y="455"/>
                    </a:lnTo>
                    <a:lnTo>
                      <a:pt x="584" y="466"/>
                    </a:lnTo>
                    <a:lnTo>
                      <a:pt x="569" y="485"/>
                    </a:lnTo>
                    <a:lnTo>
                      <a:pt x="554" y="499"/>
                    </a:lnTo>
                    <a:lnTo>
                      <a:pt x="536" y="503"/>
                    </a:lnTo>
                    <a:lnTo>
                      <a:pt x="521" y="522"/>
                    </a:lnTo>
                    <a:lnTo>
                      <a:pt x="521" y="549"/>
                    </a:lnTo>
                    <a:lnTo>
                      <a:pt x="532" y="563"/>
                    </a:lnTo>
                    <a:lnTo>
                      <a:pt x="536" y="574"/>
                    </a:lnTo>
                    <a:lnTo>
                      <a:pt x="536" y="593"/>
                    </a:lnTo>
                    <a:lnTo>
                      <a:pt x="532" y="600"/>
                    </a:lnTo>
                    <a:lnTo>
                      <a:pt x="517" y="604"/>
                    </a:lnTo>
                    <a:lnTo>
                      <a:pt x="495" y="623"/>
                    </a:lnTo>
                    <a:lnTo>
                      <a:pt x="466" y="649"/>
                    </a:lnTo>
                    <a:lnTo>
                      <a:pt x="454" y="660"/>
                    </a:lnTo>
                    <a:lnTo>
                      <a:pt x="447" y="667"/>
                    </a:lnTo>
                    <a:lnTo>
                      <a:pt x="447" y="678"/>
                    </a:lnTo>
                    <a:lnTo>
                      <a:pt x="414" y="678"/>
                    </a:lnTo>
                    <a:lnTo>
                      <a:pt x="395" y="682"/>
                    </a:lnTo>
                    <a:lnTo>
                      <a:pt x="380" y="686"/>
                    </a:lnTo>
                    <a:lnTo>
                      <a:pt x="373" y="693"/>
                    </a:lnTo>
                    <a:lnTo>
                      <a:pt x="362" y="708"/>
                    </a:lnTo>
                    <a:lnTo>
                      <a:pt x="343" y="715"/>
                    </a:lnTo>
                    <a:lnTo>
                      <a:pt x="332" y="715"/>
                    </a:lnTo>
                    <a:lnTo>
                      <a:pt x="310" y="712"/>
                    </a:lnTo>
                    <a:lnTo>
                      <a:pt x="273" y="708"/>
                    </a:lnTo>
                    <a:lnTo>
                      <a:pt x="208" y="682"/>
                    </a:lnTo>
                    <a:lnTo>
                      <a:pt x="182" y="678"/>
                    </a:lnTo>
                    <a:lnTo>
                      <a:pt x="157" y="686"/>
                    </a:lnTo>
                    <a:lnTo>
                      <a:pt x="137" y="697"/>
                    </a:lnTo>
                    <a:lnTo>
                      <a:pt x="115" y="700"/>
                    </a:lnTo>
                    <a:lnTo>
                      <a:pt x="96" y="712"/>
                    </a:lnTo>
                    <a:lnTo>
                      <a:pt x="85" y="719"/>
                    </a:lnTo>
                    <a:lnTo>
                      <a:pt x="44" y="675"/>
                    </a:lnTo>
                    <a:lnTo>
                      <a:pt x="44" y="612"/>
                    </a:lnTo>
                    <a:lnTo>
                      <a:pt x="26" y="589"/>
                    </a:lnTo>
                    <a:lnTo>
                      <a:pt x="4" y="571"/>
                    </a:lnTo>
                    <a:lnTo>
                      <a:pt x="0" y="560"/>
                    </a:lnTo>
                    <a:lnTo>
                      <a:pt x="0" y="537"/>
                    </a:lnTo>
                    <a:lnTo>
                      <a:pt x="11" y="525"/>
                    </a:lnTo>
                    <a:lnTo>
                      <a:pt x="41" y="514"/>
                    </a:lnTo>
                    <a:lnTo>
                      <a:pt x="48" y="507"/>
                    </a:lnTo>
                    <a:lnTo>
                      <a:pt x="37" y="492"/>
                    </a:lnTo>
                    <a:lnTo>
                      <a:pt x="33" y="466"/>
                    </a:lnTo>
                    <a:lnTo>
                      <a:pt x="44" y="444"/>
                    </a:lnTo>
                    <a:lnTo>
                      <a:pt x="67" y="422"/>
                    </a:lnTo>
                    <a:lnTo>
                      <a:pt x="67" y="405"/>
                    </a:lnTo>
                    <a:lnTo>
                      <a:pt x="59" y="390"/>
                    </a:lnTo>
                    <a:lnTo>
                      <a:pt x="67" y="364"/>
                    </a:lnTo>
                    <a:lnTo>
                      <a:pt x="70" y="361"/>
                    </a:lnTo>
                    <a:lnTo>
                      <a:pt x="81" y="361"/>
                    </a:lnTo>
                    <a:lnTo>
                      <a:pt x="89" y="372"/>
                    </a:lnTo>
                    <a:lnTo>
                      <a:pt x="100" y="357"/>
                    </a:lnTo>
                    <a:lnTo>
                      <a:pt x="104" y="316"/>
                    </a:lnTo>
                    <a:lnTo>
                      <a:pt x="133" y="290"/>
                    </a:lnTo>
                    <a:lnTo>
                      <a:pt x="133" y="275"/>
                    </a:lnTo>
                    <a:lnTo>
                      <a:pt x="133" y="264"/>
                    </a:lnTo>
                    <a:lnTo>
                      <a:pt x="164" y="246"/>
                    </a:lnTo>
                    <a:lnTo>
                      <a:pt x="186" y="242"/>
                    </a:lnTo>
                    <a:lnTo>
                      <a:pt x="194" y="234"/>
                    </a:lnTo>
                    <a:lnTo>
                      <a:pt x="175" y="216"/>
                    </a:lnTo>
                    <a:lnTo>
                      <a:pt x="160" y="186"/>
                    </a:lnTo>
                    <a:lnTo>
                      <a:pt x="153" y="179"/>
                    </a:lnTo>
                    <a:lnTo>
                      <a:pt x="130" y="190"/>
                    </a:lnTo>
                    <a:lnTo>
                      <a:pt x="115" y="183"/>
                    </a:lnTo>
                    <a:lnTo>
                      <a:pt x="93" y="175"/>
                    </a:lnTo>
                    <a:lnTo>
                      <a:pt x="85" y="179"/>
                    </a:lnTo>
                    <a:lnTo>
                      <a:pt x="78" y="171"/>
                    </a:lnTo>
                    <a:lnTo>
                      <a:pt x="78" y="157"/>
                    </a:lnTo>
                    <a:lnTo>
                      <a:pt x="67" y="142"/>
                    </a:lnTo>
                    <a:lnTo>
                      <a:pt x="59" y="138"/>
                    </a:lnTo>
                    <a:lnTo>
                      <a:pt x="41" y="142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33" name="Freeform 53"/>
              <p:cNvSpPr>
                <a:spLocks/>
              </p:cNvSpPr>
              <p:nvPr/>
            </p:nvSpPr>
            <p:spPr bwMode="auto">
              <a:xfrm>
                <a:off x="1644" y="3453"/>
                <a:ext cx="31" cy="22"/>
              </a:xfrm>
              <a:custGeom>
                <a:avLst/>
                <a:gdLst/>
                <a:ahLst/>
                <a:cxnLst>
                  <a:cxn ang="0">
                    <a:pos x="31" y="0"/>
                  </a:cxn>
                  <a:cxn ang="0">
                    <a:pos x="16" y="0"/>
                  </a:cxn>
                  <a:cxn ang="0">
                    <a:pos x="0" y="15"/>
                  </a:cxn>
                  <a:cxn ang="0">
                    <a:pos x="8" y="22"/>
                  </a:cxn>
                  <a:cxn ang="0">
                    <a:pos x="23" y="22"/>
                  </a:cxn>
                  <a:cxn ang="0">
                    <a:pos x="31" y="0"/>
                  </a:cxn>
                </a:cxnLst>
                <a:rect l="0" t="0" r="r" b="b"/>
                <a:pathLst>
                  <a:path w="31" h="22">
                    <a:moveTo>
                      <a:pt x="31" y="0"/>
                    </a:moveTo>
                    <a:lnTo>
                      <a:pt x="16" y="0"/>
                    </a:lnTo>
                    <a:lnTo>
                      <a:pt x="0" y="15"/>
                    </a:lnTo>
                    <a:lnTo>
                      <a:pt x="8" y="22"/>
                    </a:lnTo>
                    <a:lnTo>
                      <a:pt x="23" y="22"/>
                    </a:lnTo>
                    <a:lnTo>
                      <a:pt x="31" y="0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34" name="Freeform 54"/>
              <p:cNvSpPr>
                <a:spLocks/>
              </p:cNvSpPr>
              <p:nvPr/>
            </p:nvSpPr>
            <p:spPr bwMode="auto">
              <a:xfrm>
                <a:off x="1735" y="3397"/>
                <a:ext cx="71" cy="56"/>
              </a:xfrm>
              <a:custGeom>
                <a:avLst/>
                <a:gdLst/>
                <a:ahLst/>
                <a:cxnLst>
                  <a:cxn ang="0">
                    <a:pos x="52" y="0"/>
                  </a:cxn>
                  <a:cxn ang="0">
                    <a:pos x="45" y="7"/>
                  </a:cxn>
                  <a:cxn ang="0">
                    <a:pos x="15" y="11"/>
                  </a:cxn>
                  <a:cxn ang="0">
                    <a:pos x="0" y="30"/>
                  </a:cxn>
                  <a:cxn ang="0">
                    <a:pos x="22" y="45"/>
                  </a:cxn>
                  <a:cxn ang="0">
                    <a:pos x="34" y="56"/>
                  </a:cxn>
                  <a:cxn ang="0">
                    <a:pos x="56" y="52"/>
                  </a:cxn>
                  <a:cxn ang="0">
                    <a:pos x="71" y="45"/>
                  </a:cxn>
                  <a:cxn ang="0">
                    <a:pos x="67" y="30"/>
                  </a:cxn>
                  <a:cxn ang="0">
                    <a:pos x="56" y="19"/>
                  </a:cxn>
                  <a:cxn ang="0">
                    <a:pos x="52" y="0"/>
                  </a:cxn>
                </a:cxnLst>
                <a:rect l="0" t="0" r="r" b="b"/>
                <a:pathLst>
                  <a:path w="71" h="56">
                    <a:moveTo>
                      <a:pt x="52" y="0"/>
                    </a:moveTo>
                    <a:lnTo>
                      <a:pt x="45" y="7"/>
                    </a:lnTo>
                    <a:lnTo>
                      <a:pt x="15" y="11"/>
                    </a:lnTo>
                    <a:lnTo>
                      <a:pt x="0" y="30"/>
                    </a:lnTo>
                    <a:lnTo>
                      <a:pt x="22" y="45"/>
                    </a:lnTo>
                    <a:lnTo>
                      <a:pt x="34" y="56"/>
                    </a:lnTo>
                    <a:lnTo>
                      <a:pt x="56" y="52"/>
                    </a:lnTo>
                    <a:lnTo>
                      <a:pt x="71" y="45"/>
                    </a:lnTo>
                    <a:lnTo>
                      <a:pt x="67" y="30"/>
                    </a:lnTo>
                    <a:lnTo>
                      <a:pt x="56" y="19"/>
                    </a:lnTo>
                    <a:lnTo>
                      <a:pt x="52" y="0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35" name="Freeform 55"/>
              <p:cNvSpPr>
                <a:spLocks/>
              </p:cNvSpPr>
              <p:nvPr/>
            </p:nvSpPr>
            <p:spPr bwMode="auto">
              <a:xfrm>
                <a:off x="1846" y="3401"/>
                <a:ext cx="23" cy="29"/>
              </a:xfrm>
              <a:custGeom>
                <a:avLst/>
                <a:gdLst/>
                <a:ahLst/>
                <a:cxnLst>
                  <a:cxn ang="0">
                    <a:pos x="15" y="0"/>
                  </a:cxn>
                  <a:cxn ang="0">
                    <a:pos x="0" y="7"/>
                  </a:cxn>
                  <a:cxn ang="0">
                    <a:pos x="12" y="18"/>
                  </a:cxn>
                  <a:cxn ang="0">
                    <a:pos x="23" y="29"/>
                  </a:cxn>
                  <a:cxn ang="0">
                    <a:pos x="15" y="0"/>
                  </a:cxn>
                </a:cxnLst>
                <a:rect l="0" t="0" r="r" b="b"/>
                <a:pathLst>
                  <a:path w="23" h="29">
                    <a:moveTo>
                      <a:pt x="15" y="0"/>
                    </a:moveTo>
                    <a:lnTo>
                      <a:pt x="0" y="7"/>
                    </a:lnTo>
                    <a:lnTo>
                      <a:pt x="12" y="18"/>
                    </a:lnTo>
                    <a:lnTo>
                      <a:pt x="23" y="29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36" name="Freeform 56"/>
              <p:cNvSpPr>
                <a:spLocks/>
              </p:cNvSpPr>
              <p:nvPr/>
            </p:nvSpPr>
            <p:spPr bwMode="auto">
              <a:xfrm>
                <a:off x="2139" y="3370"/>
                <a:ext cx="119" cy="194"/>
              </a:xfrm>
              <a:custGeom>
                <a:avLst/>
                <a:gdLst/>
                <a:ahLst/>
                <a:cxnLst>
                  <a:cxn ang="0">
                    <a:pos x="71" y="0"/>
                  </a:cxn>
                  <a:cxn ang="0">
                    <a:pos x="52" y="11"/>
                  </a:cxn>
                  <a:cxn ang="0">
                    <a:pos x="37" y="23"/>
                  </a:cxn>
                  <a:cxn ang="0">
                    <a:pos x="22" y="27"/>
                  </a:cxn>
                  <a:cxn ang="0">
                    <a:pos x="0" y="23"/>
                  </a:cxn>
                  <a:cxn ang="0">
                    <a:pos x="4" y="46"/>
                  </a:cxn>
                  <a:cxn ang="0">
                    <a:pos x="15" y="60"/>
                  </a:cxn>
                  <a:cxn ang="0">
                    <a:pos x="11" y="98"/>
                  </a:cxn>
                  <a:cxn ang="0">
                    <a:pos x="11" y="116"/>
                  </a:cxn>
                  <a:cxn ang="0">
                    <a:pos x="15" y="131"/>
                  </a:cxn>
                  <a:cxn ang="0">
                    <a:pos x="4" y="161"/>
                  </a:cxn>
                  <a:cxn ang="0">
                    <a:pos x="7" y="183"/>
                  </a:cxn>
                  <a:cxn ang="0">
                    <a:pos x="22" y="194"/>
                  </a:cxn>
                  <a:cxn ang="0">
                    <a:pos x="44" y="179"/>
                  </a:cxn>
                  <a:cxn ang="0">
                    <a:pos x="52" y="175"/>
                  </a:cxn>
                  <a:cxn ang="0">
                    <a:pos x="75" y="179"/>
                  </a:cxn>
                  <a:cxn ang="0">
                    <a:pos x="90" y="164"/>
                  </a:cxn>
                  <a:cxn ang="0">
                    <a:pos x="90" y="149"/>
                  </a:cxn>
                  <a:cxn ang="0">
                    <a:pos x="108" y="120"/>
                  </a:cxn>
                  <a:cxn ang="0">
                    <a:pos x="115" y="101"/>
                  </a:cxn>
                  <a:cxn ang="0">
                    <a:pos x="108" y="83"/>
                  </a:cxn>
                  <a:cxn ang="0">
                    <a:pos x="119" y="60"/>
                  </a:cxn>
                  <a:cxn ang="0">
                    <a:pos x="112" y="27"/>
                  </a:cxn>
                  <a:cxn ang="0">
                    <a:pos x="108" y="7"/>
                  </a:cxn>
                  <a:cxn ang="0">
                    <a:pos x="71" y="0"/>
                  </a:cxn>
                </a:cxnLst>
                <a:rect l="0" t="0" r="r" b="b"/>
                <a:pathLst>
                  <a:path w="119" h="194">
                    <a:moveTo>
                      <a:pt x="71" y="0"/>
                    </a:moveTo>
                    <a:lnTo>
                      <a:pt x="52" y="11"/>
                    </a:lnTo>
                    <a:lnTo>
                      <a:pt x="37" y="23"/>
                    </a:lnTo>
                    <a:lnTo>
                      <a:pt x="22" y="27"/>
                    </a:lnTo>
                    <a:lnTo>
                      <a:pt x="0" y="23"/>
                    </a:lnTo>
                    <a:lnTo>
                      <a:pt x="4" y="46"/>
                    </a:lnTo>
                    <a:lnTo>
                      <a:pt x="15" y="60"/>
                    </a:lnTo>
                    <a:lnTo>
                      <a:pt x="11" y="98"/>
                    </a:lnTo>
                    <a:lnTo>
                      <a:pt x="11" y="116"/>
                    </a:lnTo>
                    <a:lnTo>
                      <a:pt x="15" y="131"/>
                    </a:lnTo>
                    <a:lnTo>
                      <a:pt x="4" y="161"/>
                    </a:lnTo>
                    <a:lnTo>
                      <a:pt x="7" y="183"/>
                    </a:lnTo>
                    <a:lnTo>
                      <a:pt x="22" y="194"/>
                    </a:lnTo>
                    <a:lnTo>
                      <a:pt x="44" y="179"/>
                    </a:lnTo>
                    <a:lnTo>
                      <a:pt x="52" y="175"/>
                    </a:lnTo>
                    <a:lnTo>
                      <a:pt x="75" y="179"/>
                    </a:lnTo>
                    <a:lnTo>
                      <a:pt x="90" y="164"/>
                    </a:lnTo>
                    <a:lnTo>
                      <a:pt x="90" y="149"/>
                    </a:lnTo>
                    <a:lnTo>
                      <a:pt x="108" y="120"/>
                    </a:lnTo>
                    <a:lnTo>
                      <a:pt x="115" y="101"/>
                    </a:lnTo>
                    <a:lnTo>
                      <a:pt x="108" y="83"/>
                    </a:lnTo>
                    <a:lnTo>
                      <a:pt x="119" y="60"/>
                    </a:lnTo>
                    <a:lnTo>
                      <a:pt x="112" y="27"/>
                    </a:lnTo>
                    <a:lnTo>
                      <a:pt x="108" y="7"/>
                    </a:lnTo>
                    <a:lnTo>
                      <a:pt x="71" y="0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37" name="Freeform 57"/>
              <p:cNvSpPr>
                <a:spLocks/>
              </p:cNvSpPr>
              <p:nvPr/>
            </p:nvSpPr>
            <p:spPr bwMode="auto">
              <a:xfrm>
                <a:off x="2120" y="2550"/>
                <a:ext cx="57" cy="71"/>
              </a:xfrm>
              <a:custGeom>
                <a:avLst/>
                <a:gdLst/>
                <a:ahLst/>
                <a:cxnLst>
                  <a:cxn ang="0">
                    <a:pos x="41" y="71"/>
                  </a:cxn>
                  <a:cxn ang="0">
                    <a:pos x="44" y="48"/>
                  </a:cxn>
                  <a:cxn ang="0">
                    <a:pos x="57" y="39"/>
                  </a:cxn>
                  <a:cxn ang="0">
                    <a:pos x="57" y="28"/>
                  </a:cxn>
                  <a:cxn ang="0">
                    <a:pos x="50" y="20"/>
                  </a:cxn>
                  <a:cxn ang="0">
                    <a:pos x="43" y="9"/>
                  </a:cxn>
                  <a:cxn ang="0">
                    <a:pos x="39" y="0"/>
                  </a:cxn>
                  <a:cxn ang="0">
                    <a:pos x="26" y="0"/>
                  </a:cxn>
                  <a:cxn ang="0">
                    <a:pos x="17" y="4"/>
                  </a:cxn>
                  <a:cxn ang="0">
                    <a:pos x="17" y="19"/>
                  </a:cxn>
                  <a:cxn ang="0">
                    <a:pos x="9" y="32"/>
                  </a:cxn>
                  <a:cxn ang="0">
                    <a:pos x="0" y="36"/>
                  </a:cxn>
                  <a:cxn ang="0">
                    <a:pos x="4" y="47"/>
                  </a:cxn>
                  <a:cxn ang="0">
                    <a:pos x="16" y="50"/>
                  </a:cxn>
                  <a:cxn ang="0">
                    <a:pos x="28" y="53"/>
                  </a:cxn>
                  <a:cxn ang="0">
                    <a:pos x="35" y="60"/>
                  </a:cxn>
                  <a:cxn ang="0">
                    <a:pos x="41" y="71"/>
                  </a:cxn>
                </a:cxnLst>
                <a:rect l="0" t="0" r="r" b="b"/>
                <a:pathLst>
                  <a:path w="57" h="71">
                    <a:moveTo>
                      <a:pt x="41" y="71"/>
                    </a:moveTo>
                    <a:lnTo>
                      <a:pt x="44" y="48"/>
                    </a:lnTo>
                    <a:lnTo>
                      <a:pt x="57" y="39"/>
                    </a:lnTo>
                    <a:lnTo>
                      <a:pt x="57" y="28"/>
                    </a:lnTo>
                    <a:lnTo>
                      <a:pt x="50" y="20"/>
                    </a:lnTo>
                    <a:lnTo>
                      <a:pt x="43" y="9"/>
                    </a:lnTo>
                    <a:lnTo>
                      <a:pt x="39" y="0"/>
                    </a:lnTo>
                    <a:lnTo>
                      <a:pt x="26" y="0"/>
                    </a:lnTo>
                    <a:lnTo>
                      <a:pt x="17" y="4"/>
                    </a:lnTo>
                    <a:lnTo>
                      <a:pt x="17" y="19"/>
                    </a:lnTo>
                    <a:lnTo>
                      <a:pt x="9" y="32"/>
                    </a:lnTo>
                    <a:lnTo>
                      <a:pt x="0" y="36"/>
                    </a:lnTo>
                    <a:lnTo>
                      <a:pt x="4" y="47"/>
                    </a:lnTo>
                    <a:lnTo>
                      <a:pt x="16" y="50"/>
                    </a:lnTo>
                    <a:lnTo>
                      <a:pt x="28" y="53"/>
                    </a:lnTo>
                    <a:lnTo>
                      <a:pt x="35" y="60"/>
                    </a:lnTo>
                    <a:lnTo>
                      <a:pt x="41" y="71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38" name="Freeform 58"/>
              <p:cNvSpPr>
                <a:spLocks/>
              </p:cNvSpPr>
              <p:nvPr/>
            </p:nvSpPr>
            <p:spPr bwMode="auto">
              <a:xfrm>
                <a:off x="2077" y="2761"/>
                <a:ext cx="298" cy="195"/>
              </a:xfrm>
              <a:custGeom>
                <a:avLst/>
                <a:gdLst/>
                <a:ahLst/>
                <a:cxnLst>
                  <a:cxn ang="0">
                    <a:pos x="157" y="37"/>
                  </a:cxn>
                  <a:cxn ang="0">
                    <a:pos x="142" y="24"/>
                  </a:cxn>
                  <a:cxn ang="0">
                    <a:pos x="144" y="19"/>
                  </a:cxn>
                  <a:cxn ang="0">
                    <a:pos x="135" y="11"/>
                  </a:cxn>
                  <a:cxn ang="0">
                    <a:pos x="127" y="0"/>
                  </a:cxn>
                  <a:cxn ang="0">
                    <a:pos x="117" y="11"/>
                  </a:cxn>
                  <a:cxn ang="0">
                    <a:pos x="111" y="7"/>
                  </a:cxn>
                  <a:cxn ang="0">
                    <a:pos x="100" y="17"/>
                  </a:cxn>
                  <a:cxn ang="0">
                    <a:pos x="100" y="22"/>
                  </a:cxn>
                  <a:cxn ang="0">
                    <a:pos x="87" y="28"/>
                  </a:cxn>
                  <a:cxn ang="0">
                    <a:pos x="54" y="54"/>
                  </a:cxn>
                  <a:cxn ang="0">
                    <a:pos x="45" y="65"/>
                  </a:cxn>
                  <a:cxn ang="0">
                    <a:pos x="45" y="78"/>
                  </a:cxn>
                  <a:cxn ang="0">
                    <a:pos x="33" y="82"/>
                  </a:cxn>
                  <a:cxn ang="0">
                    <a:pos x="9" y="108"/>
                  </a:cxn>
                  <a:cxn ang="0">
                    <a:pos x="9" y="117"/>
                  </a:cxn>
                  <a:cxn ang="0">
                    <a:pos x="0" y="128"/>
                  </a:cxn>
                  <a:cxn ang="0">
                    <a:pos x="4" y="142"/>
                  </a:cxn>
                  <a:cxn ang="0">
                    <a:pos x="15" y="135"/>
                  </a:cxn>
                  <a:cxn ang="0">
                    <a:pos x="26" y="122"/>
                  </a:cxn>
                  <a:cxn ang="0">
                    <a:pos x="43" y="119"/>
                  </a:cxn>
                  <a:cxn ang="0">
                    <a:pos x="54" y="122"/>
                  </a:cxn>
                  <a:cxn ang="0">
                    <a:pos x="58" y="142"/>
                  </a:cxn>
                  <a:cxn ang="0">
                    <a:pos x="56" y="155"/>
                  </a:cxn>
                  <a:cxn ang="0">
                    <a:pos x="63" y="164"/>
                  </a:cxn>
                  <a:cxn ang="0">
                    <a:pos x="72" y="170"/>
                  </a:cxn>
                  <a:cxn ang="0">
                    <a:pos x="91" y="172"/>
                  </a:cxn>
                  <a:cxn ang="0">
                    <a:pos x="133" y="177"/>
                  </a:cxn>
                  <a:cxn ang="0">
                    <a:pos x="142" y="172"/>
                  </a:cxn>
                  <a:cxn ang="0">
                    <a:pos x="148" y="164"/>
                  </a:cxn>
                  <a:cxn ang="0">
                    <a:pos x="152" y="147"/>
                  </a:cxn>
                  <a:cxn ang="0">
                    <a:pos x="167" y="146"/>
                  </a:cxn>
                  <a:cxn ang="0">
                    <a:pos x="172" y="157"/>
                  </a:cxn>
                  <a:cxn ang="0">
                    <a:pos x="172" y="182"/>
                  </a:cxn>
                  <a:cxn ang="0">
                    <a:pos x="191" y="195"/>
                  </a:cxn>
                  <a:cxn ang="0">
                    <a:pos x="205" y="173"/>
                  </a:cxn>
                  <a:cxn ang="0">
                    <a:pos x="220" y="166"/>
                  </a:cxn>
                  <a:cxn ang="0">
                    <a:pos x="237" y="168"/>
                  </a:cxn>
                  <a:cxn ang="0">
                    <a:pos x="250" y="175"/>
                  </a:cxn>
                  <a:cxn ang="0">
                    <a:pos x="255" y="181"/>
                  </a:cxn>
                  <a:cxn ang="0">
                    <a:pos x="259" y="162"/>
                  </a:cxn>
                  <a:cxn ang="0">
                    <a:pos x="269" y="140"/>
                  </a:cxn>
                  <a:cxn ang="0">
                    <a:pos x="291" y="136"/>
                  </a:cxn>
                  <a:cxn ang="0">
                    <a:pos x="298" y="121"/>
                  </a:cxn>
                  <a:cxn ang="0">
                    <a:pos x="291" y="109"/>
                  </a:cxn>
                  <a:cxn ang="0">
                    <a:pos x="281" y="104"/>
                  </a:cxn>
                  <a:cxn ang="0">
                    <a:pos x="253" y="99"/>
                  </a:cxn>
                  <a:cxn ang="0">
                    <a:pos x="252" y="85"/>
                  </a:cxn>
                  <a:cxn ang="0">
                    <a:pos x="252" y="70"/>
                  </a:cxn>
                  <a:cxn ang="0">
                    <a:pos x="252" y="59"/>
                  </a:cxn>
                  <a:cxn ang="0">
                    <a:pos x="235" y="50"/>
                  </a:cxn>
                  <a:cxn ang="0">
                    <a:pos x="226" y="54"/>
                  </a:cxn>
                  <a:cxn ang="0">
                    <a:pos x="211" y="43"/>
                  </a:cxn>
                  <a:cxn ang="0">
                    <a:pos x="209" y="35"/>
                  </a:cxn>
                  <a:cxn ang="0">
                    <a:pos x="203" y="26"/>
                  </a:cxn>
                  <a:cxn ang="0">
                    <a:pos x="203" y="22"/>
                  </a:cxn>
                  <a:cxn ang="0">
                    <a:pos x="187" y="17"/>
                  </a:cxn>
                  <a:cxn ang="0">
                    <a:pos x="181" y="24"/>
                  </a:cxn>
                  <a:cxn ang="0">
                    <a:pos x="170" y="32"/>
                  </a:cxn>
                  <a:cxn ang="0">
                    <a:pos x="157" y="37"/>
                  </a:cxn>
                </a:cxnLst>
                <a:rect l="0" t="0" r="r" b="b"/>
                <a:pathLst>
                  <a:path w="298" h="195">
                    <a:moveTo>
                      <a:pt x="157" y="37"/>
                    </a:moveTo>
                    <a:lnTo>
                      <a:pt x="142" y="24"/>
                    </a:lnTo>
                    <a:lnTo>
                      <a:pt x="144" y="19"/>
                    </a:lnTo>
                    <a:lnTo>
                      <a:pt x="135" y="11"/>
                    </a:lnTo>
                    <a:lnTo>
                      <a:pt x="127" y="0"/>
                    </a:lnTo>
                    <a:lnTo>
                      <a:pt x="117" y="11"/>
                    </a:lnTo>
                    <a:lnTo>
                      <a:pt x="111" y="7"/>
                    </a:lnTo>
                    <a:lnTo>
                      <a:pt x="100" y="17"/>
                    </a:lnTo>
                    <a:lnTo>
                      <a:pt x="100" y="22"/>
                    </a:lnTo>
                    <a:lnTo>
                      <a:pt x="87" y="28"/>
                    </a:lnTo>
                    <a:lnTo>
                      <a:pt x="54" y="54"/>
                    </a:lnTo>
                    <a:lnTo>
                      <a:pt x="45" y="65"/>
                    </a:lnTo>
                    <a:lnTo>
                      <a:pt x="45" y="78"/>
                    </a:lnTo>
                    <a:lnTo>
                      <a:pt x="33" y="82"/>
                    </a:lnTo>
                    <a:lnTo>
                      <a:pt x="9" y="108"/>
                    </a:lnTo>
                    <a:lnTo>
                      <a:pt x="9" y="117"/>
                    </a:lnTo>
                    <a:lnTo>
                      <a:pt x="0" y="128"/>
                    </a:lnTo>
                    <a:lnTo>
                      <a:pt x="4" y="142"/>
                    </a:lnTo>
                    <a:lnTo>
                      <a:pt x="15" y="135"/>
                    </a:lnTo>
                    <a:lnTo>
                      <a:pt x="26" y="122"/>
                    </a:lnTo>
                    <a:lnTo>
                      <a:pt x="43" y="119"/>
                    </a:lnTo>
                    <a:lnTo>
                      <a:pt x="54" y="122"/>
                    </a:lnTo>
                    <a:lnTo>
                      <a:pt x="58" y="142"/>
                    </a:lnTo>
                    <a:lnTo>
                      <a:pt x="56" y="155"/>
                    </a:lnTo>
                    <a:lnTo>
                      <a:pt x="63" y="164"/>
                    </a:lnTo>
                    <a:lnTo>
                      <a:pt x="72" y="170"/>
                    </a:lnTo>
                    <a:lnTo>
                      <a:pt x="91" y="172"/>
                    </a:lnTo>
                    <a:lnTo>
                      <a:pt x="133" y="177"/>
                    </a:lnTo>
                    <a:lnTo>
                      <a:pt x="142" y="172"/>
                    </a:lnTo>
                    <a:lnTo>
                      <a:pt x="148" y="164"/>
                    </a:lnTo>
                    <a:lnTo>
                      <a:pt x="152" y="147"/>
                    </a:lnTo>
                    <a:lnTo>
                      <a:pt x="167" y="146"/>
                    </a:lnTo>
                    <a:lnTo>
                      <a:pt x="172" y="157"/>
                    </a:lnTo>
                    <a:lnTo>
                      <a:pt x="172" y="182"/>
                    </a:lnTo>
                    <a:lnTo>
                      <a:pt x="191" y="195"/>
                    </a:lnTo>
                    <a:lnTo>
                      <a:pt x="205" y="173"/>
                    </a:lnTo>
                    <a:lnTo>
                      <a:pt x="220" y="166"/>
                    </a:lnTo>
                    <a:lnTo>
                      <a:pt x="237" y="168"/>
                    </a:lnTo>
                    <a:lnTo>
                      <a:pt x="250" y="175"/>
                    </a:lnTo>
                    <a:lnTo>
                      <a:pt x="255" y="181"/>
                    </a:lnTo>
                    <a:lnTo>
                      <a:pt x="259" y="162"/>
                    </a:lnTo>
                    <a:lnTo>
                      <a:pt x="269" y="140"/>
                    </a:lnTo>
                    <a:lnTo>
                      <a:pt x="291" y="136"/>
                    </a:lnTo>
                    <a:lnTo>
                      <a:pt x="298" y="121"/>
                    </a:lnTo>
                    <a:lnTo>
                      <a:pt x="291" y="109"/>
                    </a:lnTo>
                    <a:lnTo>
                      <a:pt x="281" y="104"/>
                    </a:lnTo>
                    <a:lnTo>
                      <a:pt x="253" y="99"/>
                    </a:lnTo>
                    <a:lnTo>
                      <a:pt x="252" y="85"/>
                    </a:lnTo>
                    <a:lnTo>
                      <a:pt x="252" y="70"/>
                    </a:lnTo>
                    <a:lnTo>
                      <a:pt x="252" y="59"/>
                    </a:lnTo>
                    <a:lnTo>
                      <a:pt x="235" y="50"/>
                    </a:lnTo>
                    <a:lnTo>
                      <a:pt x="226" y="54"/>
                    </a:lnTo>
                    <a:lnTo>
                      <a:pt x="211" y="43"/>
                    </a:lnTo>
                    <a:lnTo>
                      <a:pt x="209" y="35"/>
                    </a:lnTo>
                    <a:lnTo>
                      <a:pt x="203" y="26"/>
                    </a:lnTo>
                    <a:lnTo>
                      <a:pt x="203" y="22"/>
                    </a:lnTo>
                    <a:lnTo>
                      <a:pt x="187" y="17"/>
                    </a:lnTo>
                    <a:lnTo>
                      <a:pt x="181" y="24"/>
                    </a:lnTo>
                    <a:lnTo>
                      <a:pt x="170" y="32"/>
                    </a:lnTo>
                    <a:lnTo>
                      <a:pt x="157" y="37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39" name="Freeform 59"/>
              <p:cNvSpPr>
                <a:spLocks/>
              </p:cNvSpPr>
              <p:nvPr/>
            </p:nvSpPr>
            <p:spPr bwMode="auto">
              <a:xfrm>
                <a:off x="1977" y="2406"/>
                <a:ext cx="210" cy="185"/>
              </a:xfrm>
              <a:custGeom>
                <a:avLst/>
                <a:gdLst/>
                <a:ahLst/>
                <a:cxnLst>
                  <a:cxn ang="0">
                    <a:pos x="0" y="33"/>
                  </a:cxn>
                  <a:cxn ang="0">
                    <a:pos x="5" y="26"/>
                  </a:cxn>
                  <a:cxn ang="0">
                    <a:pos x="3" y="17"/>
                  </a:cxn>
                  <a:cxn ang="0">
                    <a:pos x="35" y="0"/>
                  </a:cxn>
                  <a:cxn ang="0">
                    <a:pos x="38" y="6"/>
                  </a:cxn>
                  <a:cxn ang="0">
                    <a:pos x="61" y="2"/>
                  </a:cxn>
                  <a:cxn ang="0">
                    <a:pos x="79" y="3"/>
                  </a:cxn>
                  <a:cxn ang="0">
                    <a:pos x="72" y="12"/>
                  </a:cxn>
                  <a:cxn ang="0">
                    <a:pos x="76" y="24"/>
                  </a:cxn>
                  <a:cxn ang="0">
                    <a:pos x="91" y="29"/>
                  </a:cxn>
                  <a:cxn ang="0">
                    <a:pos x="106" y="28"/>
                  </a:cxn>
                  <a:cxn ang="0">
                    <a:pos x="118" y="19"/>
                  </a:cxn>
                  <a:cxn ang="0">
                    <a:pos x="138" y="17"/>
                  </a:cxn>
                  <a:cxn ang="0">
                    <a:pos x="144" y="25"/>
                  </a:cxn>
                  <a:cxn ang="0">
                    <a:pos x="156" y="32"/>
                  </a:cxn>
                  <a:cxn ang="0">
                    <a:pos x="173" y="33"/>
                  </a:cxn>
                  <a:cxn ang="0">
                    <a:pos x="170" y="47"/>
                  </a:cxn>
                  <a:cxn ang="0">
                    <a:pos x="171" y="75"/>
                  </a:cxn>
                  <a:cxn ang="0">
                    <a:pos x="174" y="92"/>
                  </a:cxn>
                  <a:cxn ang="0">
                    <a:pos x="193" y="90"/>
                  </a:cxn>
                  <a:cxn ang="0">
                    <a:pos x="199" y="102"/>
                  </a:cxn>
                  <a:cxn ang="0">
                    <a:pos x="200" y="112"/>
                  </a:cxn>
                  <a:cxn ang="0">
                    <a:pos x="210" y="126"/>
                  </a:cxn>
                  <a:cxn ang="0">
                    <a:pos x="198" y="136"/>
                  </a:cxn>
                  <a:cxn ang="0">
                    <a:pos x="187" y="144"/>
                  </a:cxn>
                  <a:cxn ang="0">
                    <a:pos x="175" y="144"/>
                  </a:cxn>
                  <a:cxn ang="0">
                    <a:pos x="161" y="148"/>
                  </a:cxn>
                  <a:cxn ang="0">
                    <a:pos x="161" y="163"/>
                  </a:cxn>
                  <a:cxn ang="0">
                    <a:pos x="155" y="173"/>
                  </a:cxn>
                  <a:cxn ang="0">
                    <a:pos x="140" y="185"/>
                  </a:cxn>
                  <a:cxn ang="0">
                    <a:pos x="115" y="166"/>
                  </a:cxn>
                  <a:cxn ang="0">
                    <a:pos x="108" y="149"/>
                  </a:cxn>
                  <a:cxn ang="0">
                    <a:pos x="85" y="144"/>
                  </a:cxn>
                  <a:cxn ang="0">
                    <a:pos x="77" y="122"/>
                  </a:cxn>
                  <a:cxn ang="0">
                    <a:pos x="61" y="109"/>
                  </a:cxn>
                  <a:cxn ang="0">
                    <a:pos x="55" y="93"/>
                  </a:cxn>
                  <a:cxn ang="0">
                    <a:pos x="42" y="77"/>
                  </a:cxn>
                  <a:cxn ang="0">
                    <a:pos x="33" y="61"/>
                  </a:cxn>
                  <a:cxn ang="0">
                    <a:pos x="16" y="49"/>
                  </a:cxn>
                  <a:cxn ang="0">
                    <a:pos x="0" y="33"/>
                  </a:cxn>
                </a:cxnLst>
                <a:rect l="0" t="0" r="r" b="b"/>
                <a:pathLst>
                  <a:path w="210" h="185">
                    <a:moveTo>
                      <a:pt x="0" y="33"/>
                    </a:moveTo>
                    <a:lnTo>
                      <a:pt x="5" y="26"/>
                    </a:lnTo>
                    <a:lnTo>
                      <a:pt x="3" y="17"/>
                    </a:lnTo>
                    <a:lnTo>
                      <a:pt x="35" y="0"/>
                    </a:lnTo>
                    <a:lnTo>
                      <a:pt x="38" y="6"/>
                    </a:lnTo>
                    <a:lnTo>
                      <a:pt x="61" y="2"/>
                    </a:lnTo>
                    <a:lnTo>
                      <a:pt x="79" y="3"/>
                    </a:lnTo>
                    <a:lnTo>
                      <a:pt x="72" y="12"/>
                    </a:lnTo>
                    <a:lnTo>
                      <a:pt x="76" y="24"/>
                    </a:lnTo>
                    <a:lnTo>
                      <a:pt x="91" y="29"/>
                    </a:lnTo>
                    <a:lnTo>
                      <a:pt x="106" y="28"/>
                    </a:lnTo>
                    <a:lnTo>
                      <a:pt x="118" y="19"/>
                    </a:lnTo>
                    <a:lnTo>
                      <a:pt x="138" y="17"/>
                    </a:lnTo>
                    <a:lnTo>
                      <a:pt x="144" y="25"/>
                    </a:lnTo>
                    <a:lnTo>
                      <a:pt x="156" y="32"/>
                    </a:lnTo>
                    <a:lnTo>
                      <a:pt x="173" y="33"/>
                    </a:lnTo>
                    <a:lnTo>
                      <a:pt x="170" y="47"/>
                    </a:lnTo>
                    <a:lnTo>
                      <a:pt x="171" y="75"/>
                    </a:lnTo>
                    <a:lnTo>
                      <a:pt x="174" y="92"/>
                    </a:lnTo>
                    <a:lnTo>
                      <a:pt x="193" y="90"/>
                    </a:lnTo>
                    <a:lnTo>
                      <a:pt x="199" y="102"/>
                    </a:lnTo>
                    <a:lnTo>
                      <a:pt x="200" y="112"/>
                    </a:lnTo>
                    <a:lnTo>
                      <a:pt x="210" y="126"/>
                    </a:lnTo>
                    <a:lnTo>
                      <a:pt x="198" y="136"/>
                    </a:lnTo>
                    <a:lnTo>
                      <a:pt x="187" y="144"/>
                    </a:lnTo>
                    <a:lnTo>
                      <a:pt x="175" y="144"/>
                    </a:lnTo>
                    <a:lnTo>
                      <a:pt x="161" y="148"/>
                    </a:lnTo>
                    <a:lnTo>
                      <a:pt x="161" y="163"/>
                    </a:lnTo>
                    <a:lnTo>
                      <a:pt x="155" y="173"/>
                    </a:lnTo>
                    <a:lnTo>
                      <a:pt x="140" y="185"/>
                    </a:lnTo>
                    <a:lnTo>
                      <a:pt x="115" y="166"/>
                    </a:lnTo>
                    <a:lnTo>
                      <a:pt x="108" y="149"/>
                    </a:lnTo>
                    <a:lnTo>
                      <a:pt x="85" y="144"/>
                    </a:lnTo>
                    <a:lnTo>
                      <a:pt x="77" y="122"/>
                    </a:lnTo>
                    <a:lnTo>
                      <a:pt x="61" y="109"/>
                    </a:lnTo>
                    <a:lnTo>
                      <a:pt x="55" y="93"/>
                    </a:lnTo>
                    <a:lnTo>
                      <a:pt x="42" y="77"/>
                    </a:lnTo>
                    <a:lnTo>
                      <a:pt x="33" y="61"/>
                    </a:lnTo>
                    <a:lnTo>
                      <a:pt x="16" y="49"/>
                    </a:lnTo>
                    <a:lnTo>
                      <a:pt x="0" y="33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40" name="Freeform 60"/>
              <p:cNvSpPr>
                <a:spLocks/>
              </p:cNvSpPr>
              <p:nvPr/>
            </p:nvSpPr>
            <p:spPr bwMode="auto">
              <a:xfrm>
                <a:off x="2064" y="2256"/>
                <a:ext cx="215" cy="228"/>
              </a:xfrm>
              <a:custGeom>
                <a:avLst/>
                <a:gdLst/>
                <a:ahLst/>
                <a:cxnLst>
                  <a:cxn ang="0">
                    <a:pos x="89" y="6"/>
                  </a:cxn>
                  <a:cxn ang="0">
                    <a:pos x="67" y="33"/>
                  </a:cxn>
                  <a:cxn ang="0">
                    <a:pos x="67" y="41"/>
                  </a:cxn>
                  <a:cxn ang="0">
                    <a:pos x="54" y="54"/>
                  </a:cxn>
                  <a:cxn ang="0">
                    <a:pos x="56" y="57"/>
                  </a:cxn>
                  <a:cxn ang="0">
                    <a:pos x="52" y="66"/>
                  </a:cxn>
                  <a:cxn ang="0">
                    <a:pos x="39" y="79"/>
                  </a:cxn>
                  <a:cxn ang="0">
                    <a:pos x="26" y="94"/>
                  </a:cxn>
                  <a:cxn ang="0">
                    <a:pos x="21" y="102"/>
                  </a:cxn>
                  <a:cxn ang="0">
                    <a:pos x="26" y="109"/>
                  </a:cxn>
                  <a:cxn ang="0">
                    <a:pos x="22" y="120"/>
                  </a:cxn>
                  <a:cxn ang="0">
                    <a:pos x="15" y="129"/>
                  </a:cxn>
                  <a:cxn ang="0">
                    <a:pos x="9" y="134"/>
                  </a:cxn>
                  <a:cxn ang="0">
                    <a:pos x="0" y="145"/>
                  </a:cxn>
                  <a:cxn ang="0">
                    <a:pos x="1" y="156"/>
                  </a:cxn>
                  <a:cxn ang="0">
                    <a:pos x="11" y="162"/>
                  </a:cxn>
                  <a:cxn ang="0">
                    <a:pos x="35" y="162"/>
                  </a:cxn>
                  <a:cxn ang="0">
                    <a:pos x="49" y="154"/>
                  </a:cxn>
                  <a:cxn ang="0">
                    <a:pos x="63" y="152"/>
                  </a:cxn>
                  <a:cxn ang="0">
                    <a:pos x="74" y="162"/>
                  </a:cxn>
                  <a:cxn ang="0">
                    <a:pos x="85" y="167"/>
                  </a:cxn>
                  <a:cxn ang="0">
                    <a:pos x="100" y="169"/>
                  </a:cxn>
                  <a:cxn ang="0">
                    <a:pos x="96" y="186"/>
                  </a:cxn>
                  <a:cxn ang="0">
                    <a:pos x="101" y="228"/>
                  </a:cxn>
                  <a:cxn ang="0">
                    <a:pos x="114" y="227"/>
                  </a:cxn>
                  <a:cxn ang="0">
                    <a:pos x="122" y="226"/>
                  </a:cxn>
                  <a:cxn ang="0">
                    <a:pos x="125" y="214"/>
                  </a:cxn>
                  <a:cxn ang="0">
                    <a:pos x="127" y="189"/>
                  </a:cxn>
                  <a:cxn ang="0">
                    <a:pos x="137" y="176"/>
                  </a:cxn>
                  <a:cxn ang="0">
                    <a:pos x="137" y="154"/>
                  </a:cxn>
                  <a:cxn ang="0">
                    <a:pos x="145" y="141"/>
                  </a:cxn>
                  <a:cxn ang="0">
                    <a:pos x="162" y="134"/>
                  </a:cxn>
                  <a:cxn ang="0">
                    <a:pos x="193" y="98"/>
                  </a:cxn>
                  <a:cxn ang="0">
                    <a:pos x="197" y="83"/>
                  </a:cxn>
                  <a:cxn ang="0">
                    <a:pos x="192" y="59"/>
                  </a:cxn>
                  <a:cxn ang="0">
                    <a:pos x="212" y="43"/>
                  </a:cxn>
                  <a:cxn ang="0">
                    <a:pos x="215" y="16"/>
                  </a:cxn>
                  <a:cxn ang="0">
                    <a:pos x="201" y="4"/>
                  </a:cxn>
                  <a:cxn ang="0">
                    <a:pos x="192" y="2"/>
                  </a:cxn>
                  <a:cxn ang="0">
                    <a:pos x="175" y="0"/>
                  </a:cxn>
                  <a:cxn ang="0">
                    <a:pos x="137" y="0"/>
                  </a:cxn>
                  <a:cxn ang="0">
                    <a:pos x="126" y="9"/>
                  </a:cxn>
                  <a:cxn ang="0">
                    <a:pos x="117" y="20"/>
                  </a:cxn>
                  <a:cxn ang="0">
                    <a:pos x="119" y="30"/>
                  </a:cxn>
                  <a:cxn ang="0">
                    <a:pos x="132" y="39"/>
                  </a:cxn>
                  <a:cxn ang="0">
                    <a:pos x="141" y="50"/>
                  </a:cxn>
                  <a:cxn ang="0">
                    <a:pos x="141" y="65"/>
                  </a:cxn>
                  <a:cxn ang="0">
                    <a:pos x="126" y="76"/>
                  </a:cxn>
                  <a:cxn ang="0">
                    <a:pos x="111" y="79"/>
                  </a:cxn>
                  <a:cxn ang="0">
                    <a:pos x="100" y="81"/>
                  </a:cxn>
                  <a:cxn ang="0">
                    <a:pos x="95" y="72"/>
                  </a:cxn>
                  <a:cxn ang="0">
                    <a:pos x="91" y="59"/>
                  </a:cxn>
                  <a:cxn ang="0">
                    <a:pos x="98" y="48"/>
                  </a:cxn>
                  <a:cxn ang="0">
                    <a:pos x="96" y="35"/>
                  </a:cxn>
                  <a:cxn ang="0">
                    <a:pos x="95" y="22"/>
                  </a:cxn>
                  <a:cxn ang="0">
                    <a:pos x="89" y="6"/>
                  </a:cxn>
                </a:cxnLst>
                <a:rect l="0" t="0" r="r" b="b"/>
                <a:pathLst>
                  <a:path w="215" h="228">
                    <a:moveTo>
                      <a:pt x="89" y="6"/>
                    </a:moveTo>
                    <a:lnTo>
                      <a:pt x="67" y="33"/>
                    </a:lnTo>
                    <a:lnTo>
                      <a:pt x="67" y="41"/>
                    </a:lnTo>
                    <a:lnTo>
                      <a:pt x="54" y="54"/>
                    </a:lnTo>
                    <a:lnTo>
                      <a:pt x="56" y="57"/>
                    </a:lnTo>
                    <a:lnTo>
                      <a:pt x="52" y="66"/>
                    </a:lnTo>
                    <a:lnTo>
                      <a:pt x="39" y="79"/>
                    </a:lnTo>
                    <a:lnTo>
                      <a:pt x="26" y="94"/>
                    </a:lnTo>
                    <a:lnTo>
                      <a:pt x="21" y="102"/>
                    </a:lnTo>
                    <a:lnTo>
                      <a:pt x="26" y="109"/>
                    </a:lnTo>
                    <a:lnTo>
                      <a:pt x="22" y="120"/>
                    </a:lnTo>
                    <a:lnTo>
                      <a:pt x="15" y="129"/>
                    </a:lnTo>
                    <a:lnTo>
                      <a:pt x="9" y="134"/>
                    </a:lnTo>
                    <a:lnTo>
                      <a:pt x="0" y="145"/>
                    </a:lnTo>
                    <a:lnTo>
                      <a:pt x="1" y="156"/>
                    </a:lnTo>
                    <a:lnTo>
                      <a:pt x="11" y="162"/>
                    </a:lnTo>
                    <a:lnTo>
                      <a:pt x="35" y="162"/>
                    </a:lnTo>
                    <a:lnTo>
                      <a:pt x="49" y="154"/>
                    </a:lnTo>
                    <a:lnTo>
                      <a:pt x="63" y="152"/>
                    </a:lnTo>
                    <a:lnTo>
                      <a:pt x="74" y="162"/>
                    </a:lnTo>
                    <a:lnTo>
                      <a:pt x="85" y="167"/>
                    </a:lnTo>
                    <a:lnTo>
                      <a:pt x="100" y="169"/>
                    </a:lnTo>
                    <a:lnTo>
                      <a:pt x="96" y="186"/>
                    </a:lnTo>
                    <a:lnTo>
                      <a:pt x="101" y="228"/>
                    </a:lnTo>
                    <a:lnTo>
                      <a:pt x="114" y="227"/>
                    </a:lnTo>
                    <a:lnTo>
                      <a:pt x="122" y="226"/>
                    </a:lnTo>
                    <a:lnTo>
                      <a:pt x="125" y="214"/>
                    </a:lnTo>
                    <a:lnTo>
                      <a:pt x="127" y="189"/>
                    </a:lnTo>
                    <a:lnTo>
                      <a:pt x="137" y="176"/>
                    </a:lnTo>
                    <a:lnTo>
                      <a:pt x="137" y="154"/>
                    </a:lnTo>
                    <a:lnTo>
                      <a:pt x="145" y="141"/>
                    </a:lnTo>
                    <a:lnTo>
                      <a:pt x="162" y="134"/>
                    </a:lnTo>
                    <a:lnTo>
                      <a:pt x="193" y="98"/>
                    </a:lnTo>
                    <a:lnTo>
                      <a:pt x="197" y="83"/>
                    </a:lnTo>
                    <a:lnTo>
                      <a:pt x="192" y="59"/>
                    </a:lnTo>
                    <a:lnTo>
                      <a:pt x="212" y="43"/>
                    </a:lnTo>
                    <a:lnTo>
                      <a:pt x="215" y="16"/>
                    </a:lnTo>
                    <a:lnTo>
                      <a:pt x="201" y="4"/>
                    </a:lnTo>
                    <a:lnTo>
                      <a:pt x="192" y="2"/>
                    </a:lnTo>
                    <a:lnTo>
                      <a:pt x="175" y="0"/>
                    </a:lnTo>
                    <a:lnTo>
                      <a:pt x="137" y="0"/>
                    </a:lnTo>
                    <a:lnTo>
                      <a:pt x="126" y="9"/>
                    </a:lnTo>
                    <a:lnTo>
                      <a:pt x="117" y="20"/>
                    </a:lnTo>
                    <a:lnTo>
                      <a:pt x="119" y="30"/>
                    </a:lnTo>
                    <a:lnTo>
                      <a:pt x="132" y="39"/>
                    </a:lnTo>
                    <a:lnTo>
                      <a:pt x="141" y="50"/>
                    </a:lnTo>
                    <a:lnTo>
                      <a:pt x="141" y="65"/>
                    </a:lnTo>
                    <a:lnTo>
                      <a:pt x="126" y="76"/>
                    </a:lnTo>
                    <a:lnTo>
                      <a:pt x="111" y="79"/>
                    </a:lnTo>
                    <a:lnTo>
                      <a:pt x="100" y="81"/>
                    </a:lnTo>
                    <a:lnTo>
                      <a:pt x="95" y="72"/>
                    </a:lnTo>
                    <a:lnTo>
                      <a:pt x="91" y="59"/>
                    </a:lnTo>
                    <a:lnTo>
                      <a:pt x="98" y="48"/>
                    </a:lnTo>
                    <a:lnTo>
                      <a:pt x="96" y="35"/>
                    </a:lnTo>
                    <a:lnTo>
                      <a:pt x="95" y="22"/>
                    </a:lnTo>
                    <a:lnTo>
                      <a:pt x="89" y="6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41" name="Freeform 61"/>
              <p:cNvSpPr>
                <a:spLocks/>
              </p:cNvSpPr>
              <p:nvPr/>
            </p:nvSpPr>
            <p:spPr bwMode="auto">
              <a:xfrm>
                <a:off x="1320" y="1914"/>
                <a:ext cx="303" cy="276"/>
              </a:xfrm>
              <a:custGeom>
                <a:avLst/>
                <a:gdLst/>
                <a:ahLst/>
                <a:cxnLst>
                  <a:cxn ang="0">
                    <a:pos x="108" y="115"/>
                  </a:cxn>
                  <a:cxn ang="0">
                    <a:pos x="106" y="139"/>
                  </a:cxn>
                  <a:cxn ang="0">
                    <a:pos x="86" y="135"/>
                  </a:cxn>
                  <a:cxn ang="0">
                    <a:pos x="63" y="167"/>
                  </a:cxn>
                  <a:cxn ang="0">
                    <a:pos x="33" y="191"/>
                  </a:cxn>
                  <a:cxn ang="0">
                    <a:pos x="13" y="195"/>
                  </a:cxn>
                  <a:cxn ang="0">
                    <a:pos x="6" y="201"/>
                  </a:cxn>
                  <a:cxn ang="0">
                    <a:pos x="11" y="220"/>
                  </a:cxn>
                  <a:cxn ang="0">
                    <a:pos x="4" y="244"/>
                  </a:cxn>
                  <a:cxn ang="0">
                    <a:pos x="17" y="244"/>
                  </a:cxn>
                  <a:cxn ang="0">
                    <a:pos x="30" y="243"/>
                  </a:cxn>
                  <a:cxn ang="0">
                    <a:pos x="24" y="261"/>
                  </a:cxn>
                  <a:cxn ang="0">
                    <a:pos x="54" y="267"/>
                  </a:cxn>
                  <a:cxn ang="0">
                    <a:pos x="80" y="276"/>
                  </a:cxn>
                  <a:cxn ang="0">
                    <a:pos x="108" y="261"/>
                  </a:cxn>
                  <a:cxn ang="0">
                    <a:pos x="186" y="267"/>
                  </a:cxn>
                  <a:cxn ang="0">
                    <a:pos x="227" y="241"/>
                  </a:cxn>
                  <a:cxn ang="0">
                    <a:pos x="249" y="220"/>
                  </a:cxn>
                  <a:cxn ang="0">
                    <a:pos x="268" y="195"/>
                  </a:cxn>
                  <a:cxn ang="0">
                    <a:pos x="277" y="135"/>
                  </a:cxn>
                  <a:cxn ang="0">
                    <a:pos x="288" y="107"/>
                  </a:cxn>
                  <a:cxn ang="0">
                    <a:pos x="273" y="76"/>
                  </a:cxn>
                  <a:cxn ang="0">
                    <a:pos x="251" y="70"/>
                  </a:cxn>
                  <a:cxn ang="0">
                    <a:pos x="240" y="41"/>
                  </a:cxn>
                  <a:cxn ang="0">
                    <a:pos x="271" y="0"/>
                  </a:cxn>
                  <a:cxn ang="0">
                    <a:pos x="223" y="4"/>
                  </a:cxn>
                  <a:cxn ang="0">
                    <a:pos x="201" y="19"/>
                  </a:cxn>
                  <a:cxn ang="0">
                    <a:pos x="180" y="22"/>
                  </a:cxn>
                  <a:cxn ang="0">
                    <a:pos x="204" y="44"/>
                  </a:cxn>
                  <a:cxn ang="0">
                    <a:pos x="158" y="50"/>
                  </a:cxn>
                  <a:cxn ang="0">
                    <a:pos x="113" y="32"/>
                  </a:cxn>
                  <a:cxn ang="0">
                    <a:pos x="100" y="54"/>
                  </a:cxn>
                  <a:cxn ang="0">
                    <a:pos x="99" y="67"/>
                  </a:cxn>
                  <a:cxn ang="0">
                    <a:pos x="87" y="89"/>
                  </a:cxn>
                  <a:cxn ang="0">
                    <a:pos x="72" y="111"/>
                  </a:cxn>
                  <a:cxn ang="0">
                    <a:pos x="89" y="126"/>
                  </a:cxn>
                </a:cxnLst>
                <a:rect l="0" t="0" r="r" b="b"/>
                <a:pathLst>
                  <a:path w="303" h="276">
                    <a:moveTo>
                      <a:pt x="112" y="104"/>
                    </a:moveTo>
                    <a:lnTo>
                      <a:pt x="108" y="115"/>
                    </a:lnTo>
                    <a:lnTo>
                      <a:pt x="112" y="130"/>
                    </a:lnTo>
                    <a:lnTo>
                      <a:pt x="106" y="139"/>
                    </a:lnTo>
                    <a:lnTo>
                      <a:pt x="97" y="133"/>
                    </a:lnTo>
                    <a:lnTo>
                      <a:pt x="86" y="135"/>
                    </a:lnTo>
                    <a:lnTo>
                      <a:pt x="86" y="146"/>
                    </a:lnTo>
                    <a:lnTo>
                      <a:pt x="63" y="167"/>
                    </a:lnTo>
                    <a:lnTo>
                      <a:pt x="50" y="172"/>
                    </a:lnTo>
                    <a:lnTo>
                      <a:pt x="33" y="191"/>
                    </a:lnTo>
                    <a:lnTo>
                      <a:pt x="22" y="196"/>
                    </a:lnTo>
                    <a:lnTo>
                      <a:pt x="13" y="195"/>
                    </a:lnTo>
                    <a:lnTo>
                      <a:pt x="9" y="198"/>
                    </a:lnTo>
                    <a:lnTo>
                      <a:pt x="6" y="201"/>
                    </a:lnTo>
                    <a:lnTo>
                      <a:pt x="11" y="207"/>
                    </a:lnTo>
                    <a:lnTo>
                      <a:pt x="11" y="220"/>
                    </a:lnTo>
                    <a:lnTo>
                      <a:pt x="0" y="232"/>
                    </a:lnTo>
                    <a:lnTo>
                      <a:pt x="4" y="244"/>
                    </a:lnTo>
                    <a:lnTo>
                      <a:pt x="4" y="244"/>
                    </a:lnTo>
                    <a:lnTo>
                      <a:pt x="17" y="244"/>
                    </a:lnTo>
                    <a:lnTo>
                      <a:pt x="22" y="235"/>
                    </a:lnTo>
                    <a:lnTo>
                      <a:pt x="30" y="243"/>
                    </a:lnTo>
                    <a:lnTo>
                      <a:pt x="20" y="250"/>
                    </a:lnTo>
                    <a:lnTo>
                      <a:pt x="24" y="261"/>
                    </a:lnTo>
                    <a:lnTo>
                      <a:pt x="30" y="263"/>
                    </a:lnTo>
                    <a:lnTo>
                      <a:pt x="54" y="267"/>
                    </a:lnTo>
                    <a:lnTo>
                      <a:pt x="58" y="269"/>
                    </a:lnTo>
                    <a:lnTo>
                      <a:pt x="80" y="276"/>
                    </a:lnTo>
                    <a:lnTo>
                      <a:pt x="89" y="272"/>
                    </a:lnTo>
                    <a:lnTo>
                      <a:pt x="108" y="261"/>
                    </a:lnTo>
                    <a:lnTo>
                      <a:pt x="136" y="267"/>
                    </a:lnTo>
                    <a:lnTo>
                      <a:pt x="186" y="267"/>
                    </a:lnTo>
                    <a:lnTo>
                      <a:pt x="214" y="261"/>
                    </a:lnTo>
                    <a:lnTo>
                      <a:pt x="227" y="241"/>
                    </a:lnTo>
                    <a:lnTo>
                      <a:pt x="244" y="232"/>
                    </a:lnTo>
                    <a:lnTo>
                      <a:pt x="249" y="220"/>
                    </a:lnTo>
                    <a:lnTo>
                      <a:pt x="255" y="204"/>
                    </a:lnTo>
                    <a:lnTo>
                      <a:pt x="268" y="195"/>
                    </a:lnTo>
                    <a:lnTo>
                      <a:pt x="279" y="167"/>
                    </a:lnTo>
                    <a:lnTo>
                      <a:pt x="277" y="135"/>
                    </a:lnTo>
                    <a:lnTo>
                      <a:pt x="303" y="120"/>
                    </a:lnTo>
                    <a:lnTo>
                      <a:pt x="288" y="107"/>
                    </a:lnTo>
                    <a:lnTo>
                      <a:pt x="283" y="85"/>
                    </a:lnTo>
                    <a:lnTo>
                      <a:pt x="273" y="76"/>
                    </a:lnTo>
                    <a:lnTo>
                      <a:pt x="262" y="76"/>
                    </a:lnTo>
                    <a:lnTo>
                      <a:pt x="251" y="70"/>
                    </a:lnTo>
                    <a:lnTo>
                      <a:pt x="231" y="46"/>
                    </a:lnTo>
                    <a:lnTo>
                      <a:pt x="240" y="41"/>
                    </a:lnTo>
                    <a:lnTo>
                      <a:pt x="275" y="9"/>
                    </a:lnTo>
                    <a:lnTo>
                      <a:pt x="271" y="0"/>
                    </a:lnTo>
                    <a:lnTo>
                      <a:pt x="260" y="2"/>
                    </a:lnTo>
                    <a:lnTo>
                      <a:pt x="223" y="4"/>
                    </a:lnTo>
                    <a:lnTo>
                      <a:pt x="210" y="13"/>
                    </a:lnTo>
                    <a:lnTo>
                      <a:pt x="201" y="19"/>
                    </a:lnTo>
                    <a:lnTo>
                      <a:pt x="188" y="17"/>
                    </a:lnTo>
                    <a:lnTo>
                      <a:pt x="180" y="22"/>
                    </a:lnTo>
                    <a:lnTo>
                      <a:pt x="186" y="32"/>
                    </a:lnTo>
                    <a:lnTo>
                      <a:pt x="204" y="44"/>
                    </a:lnTo>
                    <a:lnTo>
                      <a:pt x="191" y="46"/>
                    </a:lnTo>
                    <a:lnTo>
                      <a:pt x="158" y="50"/>
                    </a:lnTo>
                    <a:lnTo>
                      <a:pt x="136" y="41"/>
                    </a:lnTo>
                    <a:lnTo>
                      <a:pt x="113" y="32"/>
                    </a:lnTo>
                    <a:lnTo>
                      <a:pt x="106" y="37"/>
                    </a:lnTo>
                    <a:lnTo>
                      <a:pt x="100" y="54"/>
                    </a:lnTo>
                    <a:lnTo>
                      <a:pt x="102" y="63"/>
                    </a:lnTo>
                    <a:lnTo>
                      <a:pt x="99" y="67"/>
                    </a:lnTo>
                    <a:lnTo>
                      <a:pt x="86" y="72"/>
                    </a:lnTo>
                    <a:lnTo>
                      <a:pt x="87" y="89"/>
                    </a:lnTo>
                    <a:lnTo>
                      <a:pt x="86" y="93"/>
                    </a:lnTo>
                    <a:lnTo>
                      <a:pt x="72" y="111"/>
                    </a:lnTo>
                    <a:lnTo>
                      <a:pt x="84" y="128"/>
                    </a:lnTo>
                    <a:lnTo>
                      <a:pt x="89" y="126"/>
                    </a:lnTo>
                    <a:lnTo>
                      <a:pt x="112" y="104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42" name="Freeform 62"/>
              <p:cNvSpPr>
                <a:spLocks/>
              </p:cNvSpPr>
              <p:nvPr/>
            </p:nvSpPr>
            <p:spPr bwMode="auto">
              <a:xfrm>
                <a:off x="2194" y="3220"/>
                <a:ext cx="68" cy="121"/>
              </a:xfrm>
              <a:custGeom>
                <a:avLst/>
                <a:gdLst/>
                <a:ahLst/>
                <a:cxnLst>
                  <a:cxn ang="0">
                    <a:pos x="68" y="0"/>
                  </a:cxn>
                  <a:cxn ang="0">
                    <a:pos x="46" y="26"/>
                  </a:cxn>
                  <a:cxn ang="0">
                    <a:pos x="20" y="26"/>
                  </a:cxn>
                  <a:cxn ang="0">
                    <a:pos x="0" y="41"/>
                  </a:cxn>
                  <a:cxn ang="0">
                    <a:pos x="4" y="61"/>
                  </a:cxn>
                  <a:cxn ang="0">
                    <a:pos x="4" y="95"/>
                  </a:cxn>
                  <a:cxn ang="0">
                    <a:pos x="20" y="121"/>
                  </a:cxn>
                  <a:cxn ang="0">
                    <a:pos x="38" y="114"/>
                  </a:cxn>
                  <a:cxn ang="0">
                    <a:pos x="42" y="99"/>
                  </a:cxn>
                  <a:cxn ang="0">
                    <a:pos x="61" y="65"/>
                  </a:cxn>
                  <a:cxn ang="0">
                    <a:pos x="61" y="47"/>
                  </a:cxn>
                  <a:cxn ang="0">
                    <a:pos x="68" y="0"/>
                  </a:cxn>
                </a:cxnLst>
                <a:rect l="0" t="0" r="r" b="b"/>
                <a:pathLst>
                  <a:path w="68" h="121">
                    <a:moveTo>
                      <a:pt x="68" y="0"/>
                    </a:moveTo>
                    <a:lnTo>
                      <a:pt x="46" y="26"/>
                    </a:lnTo>
                    <a:lnTo>
                      <a:pt x="20" y="26"/>
                    </a:lnTo>
                    <a:lnTo>
                      <a:pt x="0" y="41"/>
                    </a:lnTo>
                    <a:lnTo>
                      <a:pt x="4" y="61"/>
                    </a:lnTo>
                    <a:lnTo>
                      <a:pt x="4" y="95"/>
                    </a:lnTo>
                    <a:lnTo>
                      <a:pt x="20" y="121"/>
                    </a:lnTo>
                    <a:lnTo>
                      <a:pt x="38" y="114"/>
                    </a:lnTo>
                    <a:lnTo>
                      <a:pt x="42" y="99"/>
                    </a:lnTo>
                    <a:lnTo>
                      <a:pt x="61" y="65"/>
                    </a:lnTo>
                    <a:lnTo>
                      <a:pt x="61" y="47"/>
                    </a:lnTo>
                    <a:lnTo>
                      <a:pt x="68" y="0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43" name="Freeform 63"/>
              <p:cNvSpPr>
                <a:spLocks/>
              </p:cNvSpPr>
              <p:nvPr/>
            </p:nvSpPr>
            <p:spPr bwMode="auto">
              <a:xfrm>
                <a:off x="1498" y="2436"/>
                <a:ext cx="764" cy="746"/>
              </a:xfrm>
              <a:custGeom>
                <a:avLst/>
                <a:gdLst/>
                <a:ahLst/>
                <a:cxnLst>
                  <a:cxn ang="0">
                    <a:pos x="11" y="145"/>
                  </a:cxn>
                  <a:cxn ang="0">
                    <a:pos x="13" y="174"/>
                  </a:cxn>
                  <a:cxn ang="0">
                    <a:pos x="74" y="221"/>
                  </a:cxn>
                  <a:cxn ang="0">
                    <a:pos x="122" y="250"/>
                  </a:cxn>
                  <a:cxn ang="0">
                    <a:pos x="117" y="289"/>
                  </a:cxn>
                  <a:cxn ang="0">
                    <a:pos x="145" y="348"/>
                  </a:cxn>
                  <a:cxn ang="0">
                    <a:pos x="158" y="428"/>
                  </a:cxn>
                  <a:cxn ang="0">
                    <a:pos x="132" y="428"/>
                  </a:cxn>
                  <a:cxn ang="0">
                    <a:pos x="115" y="470"/>
                  </a:cxn>
                  <a:cxn ang="0">
                    <a:pos x="98" y="511"/>
                  </a:cxn>
                  <a:cxn ang="0">
                    <a:pos x="57" y="583"/>
                  </a:cxn>
                  <a:cxn ang="0">
                    <a:pos x="59" y="618"/>
                  </a:cxn>
                  <a:cxn ang="0">
                    <a:pos x="161" y="685"/>
                  </a:cxn>
                  <a:cxn ang="0">
                    <a:pos x="249" y="726"/>
                  </a:cxn>
                  <a:cxn ang="0">
                    <a:pos x="325" y="746"/>
                  </a:cxn>
                  <a:cxn ang="0">
                    <a:pos x="353" y="689"/>
                  </a:cxn>
                  <a:cxn ang="0">
                    <a:pos x="422" y="664"/>
                  </a:cxn>
                  <a:cxn ang="0">
                    <a:pos x="472" y="690"/>
                  </a:cxn>
                  <a:cxn ang="0">
                    <a:pos x="541" y="726"/>
                  </a:cxn>
                  <a:cxn ang="0">
                    <a:pos x="604" y="711"/>
                  </a:cxn>
                  <a:cxn ang="0">
                    <a:pos x="650" y="663"/>
                  </a:cxn>
                  <a:cxn ang="0">
                    <a:pos x="622" y="642"/>
                  </a:cxn>
                  <a:cxn ang="0">
                    <a:pos x="617" y="574"/>
                  </a:cxn>
                  <a:cxn ang="0">
                    <a:pos x="635" y="511"/>
                  </a:cxn>
                  <a:cxn ang="0">
                    <a:pos x="635" y="452"/>
                  </a:cxn>
                  <a:cxn ang="0">
                    <a:pos x="602" y="454"/>
                  </a:cxn>
                  <a:cxn ang="0">
                    <a:pos x="587" y="445"/>
                  </a:cxn>
                  <a:cxn ang="0">
                    <a:pos x="622" y="404"/>
                  </a:cxn>
                  <a:cxn ang="0">
                    <a:pos x="676" y="352"/>
                  </a:cxn>
                  <a:cxn ang="0">
                    <a:pos x="705" y="326"/>
                  </a:cxn>
                  <a:cxn ang="0">
                    <a:pos x="727" y="276"/>
                  </a:cxn>
                  <a:cxn ang="0">
                    <a:pos x="764" y="234"/>
                  </a:cxn>
                  <a:cxn ang="0">
                    <a:pos x="720" y="213"/>
                  </a:cxn>
                  <a:cxn ang="0">
                    <a:pos x="667" y="195"/>
                  </a:cxn>
                  <a:cxn ang="0">
                    <a:pos x="631" y="163"/>
                  </a:cxn>
                  <a:cxn ang="0">
                    <a:pos x="581" y="119"/>
                  </a:cxn>
                  <a:cxn ang="0">
                    <a:pos x="539" y="76"/>
                  </a:cxn>
                  <a:cxn ang="0">
                    <a:pos x="509" y="30"/>
                  </a:cxn>
                  <a:cxn ang="0">
                    <a:pos x="444" y="2"/>
                  </a:cxn>
                  <a:cxn ang="0">
                    <a:pos x="416" y="35"/>
                  </a:cxn>
                  <a:cxn ang="0">
                    <a:pos x="318" y="87"/>
                  </a:cxn>
                  <a:cxn ang="0">
                    <a:pos x="266" y="104"/>
                  </a:cxn>
                  <a:cxn ang="0">
                    <a:pos x="220" y="78"/>
                  </a:cxn>
                  <a:cxn ang="0">
                    <a:pos x="199" y="56"/>
                  </a:cxn>
                  <a:cxn ang="0">
                    <a:pos x="205" y="83"/>
                  </a:cxn>
                  <a:cxn ang="0">
                    <a:pos x="198" y="113"/>
                  </a:cxn>
                  <a:cxn ang="0">
                    <a:pos x="182" y="137"/>
                  </a:cxn>
                  <a:cxn ang="0">
                    <a:pos x="141" y="126"/>
                  </a:cxn>
                  <a:cxn ang="0">
                    <a:pos x="93" y="96"/>
                  </a:cxn>
                  <a:cxn ang="0">
                    <a:pos x="59" y="108"/>
                  </a:cxn>
                </a:cxnLst>
                <a:rect l="0" t="0" r="r" b="b"/>
                <a:pathLst>
                  <a:path w="764" h="746">
                    <a:moveTo>
                      <a:pt x="13" y="106"/>
                    </a:moveTo>
                    <a:lnTo>
                      <a:pt x="20" y="124"/>
                    </a:lnTo>
                    <a:lnTo>
                      <a:pt x="13" y="139"/>
                    </a:lnTo>
                    <a:lnTo>
                      <a:pt x="11" y="145"/>
                    </a:lnTo>
                    <a:lnTo>
                      <a:pt x="0" y="141"/>
                    </a:lnTo>
                    <a:lnTo>
                      <a:pt x="4" y="150"/>
                    </a:lnTo>
                    <a:lnTo>
                      <a:pt x="4" y="159"/>
                    </a:lnTo>
                    <a:lnTo>
                      <a:pt x="13" y="174"/>
                    </a:lnTo>
                    <a:lnTo>
                      <a:pt x="30" y="169"/>
                    </a:lnTo>
                    <a:lnTo>
                      <a:pt x="52" y="193"/>
                    </a:lnTo>
                    <a:lnTo>
                      <a:pt x="61" y="209"/>
                    </a:lnTo>
                    <a:lnTo>
                      <a:pt x="74" y="221"/>
                    </a:lnTo>
                    <a:lnTo>
                      <a:pt x="91" y="221"/>
                    </a:lnTo>
                    <a:lnTo>
                      <a:pt x="98" y="235"/>
                    </a:lnTo>
                    <a:lnTo>
                      <a:pt x="113" y="248"/>
                    </a:lnTo>
                    <a:lnTo>
                      <a:pt x="122" y="250"/>
                    </a:lnTo>
                    <a:lnTo>
                      <a:pt x="124" y="255"/>
                    </a:lnTo>
                    <a:lnTo>
                      <a:pt x="119" y="267"/>
                    </a:lnTo>
                    <a:lnTo>
                      <a:pt x="119" y="278"/>
                    </a:lnTo>
                    <a:lnTo>
                      <a:pt x="117" y="289"/>
                    </a:lnTo>
                    <a:lnTo>
                      <a:pt x="113" y="308"/>
                    </a:lnTo>
                    <a:lnTo>
                      <a:pt x="128" y="326"/>
                    </a:lnTo>
                    <a:lnTo>
                      <a:pt x="145" y="339"/>
                    </a:lnTo>
                    <a:lnTo>
                      <a:pt x="145" y="348"/>
                    </a:lnTo>
                    <a:lnTo>
                      <a:pt x="143" y="380"/>
                    </a:lnTo>
                    <a:lnTo>
                      <a:pt x="139" y="406"/>
                    </a:lnTo>
                    <a:lnTo>
                      <a:pt x="143" y="417"/>
                    </a:lnTo>
                    <a:lnTo>
                      <a:pt x="158" y="428"/>
                    </a:lnTo>
                    <a:lnTo>
                      <a:pt x="158" y="450"/>
                    </a:lnTo>
                    <a:lnTo>
                      <a:pt x="158" y="466"/>
                    </a:lnTo>
                    <a:lnTo>
                      <a:pt x="141" y="443"/>
                    </a:lnTo>
                    <a:lnTo>
                      <a:pt x="132" y="428"/>
                    </a:lnTo>
                    <a:lnTo>
                      <a:pt x="126" y="432"/>
                    </a:lnTo>
                    <a:lnTo>
                      <a:pt x="130" y="443"/>
                    </a:lnTo>
                    <a:lnTo>
                      <a:pt x="124" y="456"/>
                    </a:lnTo>
                    <a:lnTo>
                      <a:pt x="115" y="470"/>
                    </a:lnTo>
                    <a:lnTo>
                      <a:pt x="109" y="479"/>
                    </a:lnTo>
                    <a:lnTo>
                      <a:pt x="117" y="488"/>
                    </a:lnTo>
                    <a:lnTo>
                      <a:pt x="111" y="498"/>
                    </a:lnTo>
                    <a:lnTo>
                      <a:pt x="98" y="511"/>
                    </a:lnTo>
                    <a:lnTo>
                      <a:pt x="96" y="522"/>
                    </a:lnTo>
                    <a:lnTo>
                      <a:pt x="89" y="535"/>
                    </a:lnTo>
                    <a:lnTo>
                      <a:pt x="69" y="559"/>
                    </a:lnTo>
                    <a:lnTo>
                      <a:pt x="57" y="583"/>
                    </a:lnTo>
                    <a:lnTo>
                      <a:pt x="57" y="587"/>
                    </a:lnTo>
                    <a:lnTo>
                      <a:pt x="63" y="594"/>
                    </a:lnTo>
                    <a:lnTo>
                      <a:pt x="56" y="605"/>
                    </a:lnTo>
                    <a:lnTo>
                      <a:pt x="59" y="618"/>
                    </a:lnTo>
                    <a:lnTo>
                      <a:pt x="70" y="635"/>
                    </a:lnTo>
                    <a:lnTo>
                      <a:pt x="117" y="661"/>
                    </a:lnTo>
                    <a:lnTo>
                      <a:pt x="150" y="689"/>
                    </a:lnTo>
                    <a:lnTo>
                      <a:pt x="161" y="685"/>
                    </a:lnTo>
                    <a:lnTo>
                      <a:pt x="178" y="679"/>
                    </a:lnTo>
                    <a:lnTo>
                      <a:pt x="236" y="703"/>
                    </a:lnTo>
                    <a:lnTo>
                      <a:pt x="244" y="711"/>
                    </a:lnTo>
                    <a:lnTo>
                      <a:pt x="249" y="726"/>
                    </a:lnTo>
                    <a:lnTo>
                      <a:pt x="259" y="731"/>
                    </a:lnTo>
                    <a:lnTo>
                      <a:pt x="272" y="733"/>
                    </a:lnTo>
                    <a:lnTo>
                      <a:pt x="292" y="744"/>
                    </a:lnTo>
                    <a:lnTo>
                      <a:pt x="325" y="746"/>
                    </a:lnTo>
                    <a:lnTo>
                      <a:pt x="335" y="733"/>
                    </a:lnTo>
                    <a:lnTo>
                      <a:pt x="338" y="718"/>
                    </a:lnTo>
                    <a:lnTo>
                      <a:pt x="338" y="702"/>
                    </a:lnTo>
                    <a:lnTo>
                      <a:pt x="353" y="689"/>
                    </a:lnTo>
                    <a:lnTo>
                      <a:pt x="381" y="674"/>
                    </a:lnTo>
                    <a:lnTo>
                      <a:pt x="394" y="672"/>
                    </a:lnTo>
                    <a:lnTo>
                      <a:pt x="409" y="664"/>
                    </a:lnTo>
                    <a:lnTo>
                      <a:pt x="422" y="664"/>
                    </a:lnTo>
                    <a:lnTo>
                      <a:pt x="437" y="674"/>
                    </a:lnTo>
                    <a:lnTo>
                      <a:pt x="448" y="687"/>
                    </a:lnTo>
                    <a:lnTo>
                      <a:pt x="461" y="687"/>
                    </a:lnTo>
                    <a:lnTo>
                      <a:pt x="472" y="690"/>
                    </a:lnTo>
                    <a:lnTo>
                      <a:pt x="494" y="692"/>
                    </a:lnTo>
                    <a:lnTo>
                      <a:pt x="509" y="711"/>
                    </a:lnTo>
                    <a:lnTo>
                      <a:pt x="522" y="720"/>
                    </a:lnTo>
                    <a:lnTo>
                      <a:pt x="541" y="726"/>
                    </a:lnTo>
                    <a:lnTo>
                      <a:pt x="557" y="735"/>
                    </a:lnTo>
                    <a:lnTo>
                      <a:pt x="566" y="737"/>
                    </a:lnTo>
                    <a:lnTo>
                      <a:pt x="589" y="714"/>
                    </a:lnTo>
                    <a:lnTo>
                      <a:pt x="604" y="711"/>
                    </a:lnTo>
                    <a:lnTo>
                      <a:pt x="615" y="702"/>
                    </a:lnTo>
                    <a:lnTo>
                      <a:pt x="631" y="690"/>
                    </a:lnTo>
                    <a:lnTo>
                      <a:pt x="652" y="689"/>
                    </a:lnTo>
                    <a:lnTo>
                      <a:pt x="650" y="663"/>
                    </a:lnTo>
                    <a:lnTo>
                      <a:pt x="646" y="655"/>
                    </a:lnTo>
                    <a:lnTo>
                      <a:pt x="637" y="642"/>
                    </a:lnTo>
                    <a:lnTo>
                      <a:pt x="630" y="644"/>
                    </a:lnTo>
                    <a:lnTo>
                      <a:pt x="622" y="642"/>
                    </a:lnTo>
                    <a:lnTo>
                      <a:pt x="615" y="631"/>
                    </a:lnTo>
                    <a:lnTo>
                      <a:pt x="613" y="605"/>
                    </a:lnTo>
                    <a:lnTo>
                      <a:pt x="628" y="588"/>
                    </a:lnTo>
                    <a:lnTo>
                      <a:pt x="617" y="574"/>
                    </a:lnTo>
                    <a:lnTo>
                      <a:pt x="617" y="568"/>
                    </a:lnTo>
                    <a:lnTo>
                      <a:pt x="639" y="546"/>
                    </a:lnTo>
                    <a:lnTo>
                      <a:pt x="639" y="538"/>
                    </a:lnTo>
                    <a:lnTo>
                      <a:pt x="635" y="511"/>
                    </a:lnTo>
                    <a:lnTo>
                      <a:pt x="648" y="498"/>
                    </a:lnTo>
                    <a:lnTo>
                      <a:pt x="637" y="483"/>
                    </a:lnTo>
                    <a:lnTo>
                      <a:pt x="637" y="472"/>
                    </a:lnTo>
                    <a:lnTo>
                      <a:pt x="635" y="452"/>
                    </a:lnTo>
                    <a:lnTo>
                      <a:pt x="630" y="447"/>
                    </a:lnTo>
                    <a:lnTo>
                      <a:pt x="617" y="447"/>
                    </a:lnTo>
                    <a:lnTo>
                      <a:pt x="605" y="450"/>
                    </a:lnTo>
                    <a:lnTo>
                      <a:pt x="602" y="454"/>
                    </a:lnTo>
                    <a:lnTo>
                      <a:pt x="594" y="462"/>
                    </a:lnTo>
                    <a:lnTo>
                      <a:pt x="583" y="466"/>
                    </a:lnTo>
                    <a:lnTo>
                      <a:pt x="579" y="454"/>
                    </a:lnTo>
                    <a:lnTo>
                      <a:pt x="587" y="445"/>
                    </a:lnTo>
                    <a:lnTo>
                      <a:pt x="591" y="437"/>
                    </a:lnTo>
                    <a:lnTo>
                      <a:pt x="591" y="428"/>
                    </a:lnTo>
                    <a:lnTo>
                      <a:pt x="611" y="408"/>
                    </a:lnTo>
                    <a:lnTo>
                      <a:pt x="622" y="404"/>
                    </a:lnTo>
                    <a:lnTo>
                      <a:pt x="624" y="389"/>
                    </a:lnTo>
                    <a:lnTo>
                      <a:pt x="635" y="376"/>
                    </a:lnTo>
                    <a:lnTo>
                      <a:pt x="667" y="352"/>
                    </a:lnTo>
                    <a:lnTo>
                      <a:pt x="676" y="352"/>
                    </a:lnTo>
                    <a:lnTo>
                      <a:pt x="680" y="343"/>
                    </a:lnTo>
                    <a:lnTo>
                      <a:pt x="691" y="332"/>
                    </a:lnTo>
                    <a:lnTo>
                      <a:pt x="700" y="332"/>
                    </a:lnTo>
                    <a:lnTo>
                      <a:pt x="705" y="326"/>
                    </a:lnTo>
                    <a:lnTo>
                      <a:pt x="710" y="322"/>
                    </a:lnTo>
                    <a:lnTo>
                      <a:pt x="718" y="309"/>
                    </a:lnTo>
                    <a:lnTo>
                      <a:pt x="725" y="289"/>
                    </a:lnTo>
                    <a:lnTo>
                      <a:pt x="727" y="276"/>
                    </a:lnTo>
                    <a:lnTo>
                      <a:pt x="727" y="265"/>
                    </a:lnTo>
                    <a:lnTo>
                      <a:pt x="738" y="252"/>
                    </a:lnTo>
                    <a:lnTo>
                      <a:pt x="755" y="243"/>
                    </a:lnTo>
                    <a:lnTo>
                      <a:pt x="764" y="234"/>
                    </a:lnTo>
                    <a:lnTo>
                      <a:pt x="764" y="230"/>
                    </a:lnTo>
                    <a:lnTo>
                      <a:pt x="749" y="219"/>
                    </a:lnTo>
                    <a:lnTo>
                      <a:pt x="742" y="215"/>
                    </a:lnTo>
                    <a:lnTo>
                      <a:pt x="720" y="213"/>
                    </a:lnTo>
                    <a:lnTo>
                      <a:pt x="694" y="209"/>
                    </a:lnTo>
                    <a:lnTo>
                      <a:pt x="685" y="208"/>
                    </a:lnTo>
                    <a:lnTo>
                      <a:pt x="676" y="204"/>
                    </a:lnTo>
                    <a:lnTo>
                      <a:pt x="667" y="195"/>
                    </a:lnTo>
                    <a:lnTo>
                      <a:pt x="659" y="180"/>
                    </a:lnTo>
                    <a:lnTo>
                      <a:pt x="652" y="171"/>
                    </a:lnTo>
                    <a:lnTo>
                      <a:pt x="642" y="167"/>
                    </a:lnTo>
                    <a:lnTo>
                      <a:pt x="631" y="163"/>
                    </a:lnTo>
                    <a:lnTo>
                      <a:pt x="626" y="161"/>
                    </a:lnTo>
                    <a:lnTo>
                      <a:pt x="611" y="148"/>
                    </a:lnTo>
                    <a:lnTo>
                      <a:pt x="592" y="133"/>
                    </a:lnTo>
                    <a:lnTo>
                      <a:pt x="581" y="119"/>
                    </a:lnTo>
                    <a:lnTo>
                      <a:pt x="568" y="115"/>
                    </a:lnTo>
                    <a:lnTo>
                      <a:pt x="561" y="109"/>
                    </a:lnTo>
                    <a:lnTo>
                      <a:pt x="555" y="95"/>
                    </a:lnTo>
                    <a:lnTo>
                      <a:pt x="539" y="76"/>
                    </a:lnTo>
                    <a:lnTo>
                      <a:pt x="535" y="63"/>
                    </a:lnTo>
                    <a:lnTo>
                      <a:pt x="522" y="50"/>
                    </a:lnTo>
                    <a:lnTo>
                      <a:pt x="516" y="39"/>
                    </a:lnTo>
                    <a:lnTo>
                      <a:pt x="509" y="30"/>
                    </a:lnTo>
                    <a:lnTo>
                      <a:pt x="496" y="20"/>
                    </a:lnTo>
                    <a:lnTo>
                      <a:pt x="483" y="6"/>
                    </a:lnTo>
                    <a:lnTo>
                      <a:pt x="472" y="0"/>
                    </a:lnTo>
                    <a:lnTo>
                      <a:pt x="444" y="2"/>
                    </a:lnTo>
                    <a:lnTo>
                      <a:pt x="433" y="2"/>
                    </a:lnTo>
                    <a:lnTo>
                      <a:pt x="418" y="13"/>
                    </a:lnTo>
                    <a:lnTo>
                      <a:pt x="427" y="22"/>
                    </a:lnTo>
                    <a:lnTo>
                      <a:pt x="416" y="35"/>
                    </a:lnTo>
                    <a:lnTo>
                      <a:pt x="388" y="70"/>
                    </a:lnTo>
                    <a:lnTo>
                      <a:pt x="374" y="78"/>
                    </a:lnTo>
                    <a:lnTo>
                      <a:pt x="335" y="82"/>
                    </a:lnTo>
                    <a:lnTo>
                      <a:pt x="318" y="87"/>
                    </a:lnTo>
                    <a:lnTo>
                      <a:pt x="309" y="96"/>
                    </a:lnTo>
                    <a:lnTo>
                      <a:pt x="305" y="104"/>
                    </a:lnTo>
                    <a:lnTo>
                      <a:pt x="290" y="100"/>
                    </a:lnTo>
                    <a:lnTo>
                      <a:pt x="266" y="104"/>
                    </a:lnTo>
                    <a:lnTo>
                      <a:pt x="251" y="102"/>
                    </a:lnTo>
                    <a:lnTo>
                      <a:pt x="238" y="93"/>
                    </a:lnTo>
                    <a:lnTo>
                      <a:pt x="229" y="82"/>
                    </a:lnTo>
                    <a:lnTo>
                      <a:pt x="220" y="78"/>
                    </a:lnTo>
                    <a:lnTo>
                      <a:pt x="227" y="69"/>
                    </a:lnTo>
                    <a:lnTo>
                      <a:pt x="216" y="59"/>
                    </a:lnTo>
                    <a:lnTo>
                      <a:pt x="207" y="57"/>
                    </a:lnTo>
                    <a:lnTo>
                      <a:pt x="199" y="56"/>
                    </a:lnTo>
                    <a:lnTo>
                      <a:pt x="198" y="59"/>
                    </a:lnTo>
                    <a:lnTo>
                      <a:pt x="205" y="67"/>
                    </a:lnTo>
                    <a:lnTo>
                      <a:pt x="201" y="72"/>
                    </a:lnTo>
                    <a:lnTo>
                      <a:pt x="205" y="83"/>
                    </a:lnTo>
                    <a:lnTo>
                      <a:pt x="207" y="96"/>
                    </a:lnTo>
                    <a:lnTo>
                      <a:pt x="207" y="106"/>
                    </a:lnTo>
                    <a:lnTo>
                      <a:pt x="205" y="108"/>
                    </a:lnTo>
                    <a:lnTo>
                      <a:pt x="198" y="113"/>
                    </a:lnTo>
                    <a:lnTo>
                      <a:pt x="196" y="122"/>
                    </a:lnTo>
                    <a:lnTo>
                      <a:pt x="196" y="132"/>
                    </a:lnTo>
                    <a:lnTo>
                      <a:pt x="194" y="139"/>
                    </a:lnTo>
                    <a:lnTo>
                      <a:pt x="182" y="137"/>
                    </a:lnTo>
                    <a:lnTo>
                      <a:pt x="169" y="130"/>
                    </a:lnTo>
                    <a:lnTo>
                      <a:pt x="161" y="137"/>
                    </a:lnTo>
                    <a:lnTo>
                      <a:pt x="148" y="128"/>
                    </a:lnTo>
                    <a:lnTo>
                      <a:pt x="141" y="126"/>
                    </a:lnTo>
                    <a:lnTo>
                      <a:pt x="132" y="133"/>
                    </a:lnTo>
                    <a:lnTo>
                      <a:pt x="124" y="132"/>
                    </a:lnTo>
                    <a:lnTo>
                      <a:pt x="124" y="126"/>
                    </a:lnTo>
                    <a:lnTo>
                      <a:pt x="93" y="96"/>
                    </a:lnTo>
                    <a:lnTo>
                      <a:pt x="85" y="95"/>
                    </a:lnTo>
                    <a:lnTo>
                      <a:pt x="80" y="100"/>
                    </a:lnTo>
                    <a:lnTo>
                      <a:pt x="67" y="106"/>
                    </a:lnTo>
                    <a:lnTo>
                      <a:pt x="59" y="108"/>
                    </a:lnTo>
                    <a:lnTo>
                      <a:pt x="50" y="98"/>
                    </a:lnTo>
                    <a:lnTo>
                      <a:pt x="28" y="98"/>
                    </a:lnTo>
                    <a:lnTo>
                      <a:pt x="13" y="106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44" name="Freeform 64"/>
              <p:cNvSpPr>
                <a:spLocks/>
              </p:cNvSpPr>
              <p:nvPr/>
            </p:nvSpPr>
            <p:spPr bwMode="auto">
              <a:xfrm>
                <a:off x="1506" y="1683"/>
                <a:ext cx="452" cy="746"/>
              </a:xfrm>
              <a:custGeom>
                <a:avLst/>
                <a:gdLst/>
                <a:ahLst/>
                <a:cxnLst>
                  <a:cxn ang="0">
                    <a:pos x="147" y="515"/>
                  </a:cxn>
                  <a:cxn ang="0">
                    <a:pos x="97" y="549"/>
                  </a:cxn>
                  <a:cxn ang="0">
                    <a:pos x="84" y="580"/>
                  </a:cxn>
                  <a:cxn ang="0">
                    <a:pos x="113" y="597"/>
                  </a:cxn>
                  <a:cxn ang="0">
                    <a:pos x="137" y="608"/>
                  </a:cxn>
                  <a:cxn ang="0">
                    <a:pos x="181" y="617"/>
                  </a:cxn>
                  <a:cxn ang="0">
                    <a:pos x="152" y="651"/>
                  </a:cxn>
                  <a:cxn ang="0">
                    <a:pos x="87" y="632"/>
                  </a:cxn>
                  <a:cxn ang="0">
                    <a:pos x="41" y="671"/>
                  </a:cxn>
                  <a:cxn ang="0">
                    <a:pos x="2" y="691"/>
                  </a:cxn>
                  <a:cxn ang="0">
                    <a:pos x="22" y="708"/>
                  </a:cxn>
                  <a:cxn ang="0">
                    <a:pos x="59" y="702"/>
                  </a:cxn>
                  <a:cxn ang="0">
                    <a:pos x="110" y="724"/>
                  </a:cxn>
                  <a:cxn ang="0">
                    <a:pos x="148" y="689"/>
                  </a:cxn>
                  <a:cxn ang="0">
                    <a:pos x="183" y="710"/>
                  </a:cxn>
                  <a:cxn ang="0">
                    <a:pos x="231" y="717"/>
                  </a:cxn>
                  <a:cxn ang="0">
                    <a:pos x="266" y="714"/>
                  </a:cxn>
                  <a:cxn ang="0">
                    <a:pos x="315" y="735"/>
                  </a:cxn>
                  <a:cxn ang="0">
                    <a:pos x="357" y="739"/>
                  </a:cxn>
                  <a:cxn ang="0">
                    <a:pos x="398" y="724"/>
                  </a:cxn>
                  <a:cxn ang="0">
                    <a:pos x="381" y="689"/>
                  </a:cxn>
                  <a:cxn ang="0">
                    <a:pos x="383" y="667"/>
                  </a:cxn>
                  <a:cxn ang="0">
                    <a:pos x="437" y="632"/>
                  </a:cxn>
                  <a:cxn ang="0">
                    <a:pos x="452" y="584"/>
                  </a:cxn>
                  <a:cxn ang="0">
                    <a:pos x="413" y="558"/>
                  </a:cxn>
                  <a:cxn ang="0">
                    <a:pos x="385" y="556"/>
                  </a:cxn>
                  <a:cxn ang="0">
                    <a:pos x="394" y="510"/>
                  </a:cxn>
                  <a:cxn ang="0">
                    <a:pos x="394" y="447"/>
                  </a:cxn>
                  <a:cxn ang="0">
                    <a:pos x="354" y="375"/>
                  </a:cxn>
                  <a:cxn ang="0">
                    <a:pos x="354" y="318"/>
                  </a:cxn>
                  <a:cxn ang="0">
                    <a:pos x="341" y="273"/>
                  </a:cxn>
                  <a:cxn ang="0">
                    <a:pos x="298" y="249"/>
                  </a:cxn>
                  <a:cxn ang="0">
                    <a:pos x="294" y="231"/>
                  </a:cxn>
                  <a:cxn ang="0">
                    <a:pos x="331" y="236"/>
                  </a:cxn>
                  <a:cxn ang="0">
                    <a:pos x="389" y="165"/>
                  </a:cxn>
                  <a:cxn ang="0">
                    <a:pos x="385" y="120"/>
                  </a:cxn>
                  <a:cxn ang="0">
                    <a:pos x="331" y="98"/>
                  </a:cxn>
                  <a:cxn ang="0">
                    <a:pos x="302" y="100"/>
                  </a:cxn>
                  <a:cxn ang="0">
                    <a:pos x="318" y="72"/>
                  </a:cxn>
                  <a:cxn ang="0">
                    <a:pos x="376" y="37"/>
                  </a:cxn>
                  <a:cxn ang="0">
                    <a:pos x="339" y="13"/>
                  </a:cxn>
                  <a:cxn ang="0">
                    <a:pos x="278" y="22"/>
                  </a:cxn>
                  <a:cxn ang="0">
                    <a:pos x="250" y="48"/>
                  </a:cxn>
                  <a:cxn ang="0">
                    <a:pos x="231" y="83"/>
                  </a:cxn>
                  <a:cxn ang="0">
                    <a:pos x="183" y="143"/>
                  </a:cxn>
                  <a:cxn ang="0">
                    <a:pos x="214" y="155"/>
                  </a:cxn>
                  <a:cxn ang="0">
                    <a:pos x="169" y="231"/>
                  </a:cxn>
                  <a:cxn ang="0">
                    <a:pos x="185" y="242"/>
                  </a:cxn>
                  <a:cxn ang="0">
                    <a:pos x="213" y="258"/>
                  </a:cxn>
                  <a:cxn ang="0">
                    <a:pos x="181" y="303"/>
                  </a:cxn>
                  <a:cxn ang="0">
                    <a:pos x="226" y="332"/>
                  </a:cxn>
                  <a:cxn ang="0">
                    <a:pos x="253" y="342"/>
                  </a:cxn>
                  <a:cxn ang="0">
                    <a:pos x="244" y="406"/>
                  </a:cxn>
                  <a:cxn ang="0">
                    <a:pos x="242" y="449"/>
                  </a:cxn>
                  <a:cxn ang="0">
                    <a:pos x="222" y="469"/>
                  </a:cxn>
                </a:cxnLst>
                <a:rect l="0" t="0" r="r" b="b"/>
                <a:pathLst>
                  <a:path w="452" h="746">
                    <a:moveTo>
                      <a:pt x="135" y="478"/>
                    </a:moveTo>
                    <a:lnTo>
                      <a:pt x="156" y="497"/>
                    </a:lnTo>
                    <a:lnTo>
                      <a:pt x="147" y="515"/>
                    </a:lnTo>
                    <a:lnTo>
                      <a:pt x="134" y="530"/>
                    </a:lnTo>
                    <a:lnTo>
                      <a:pt x="113" y="540"/>
                    </a:lnTo>
                    <a:lnTo>
                      <a:pt x="97" y="549"/>
                    </a:lnTo>
                    <a:lnTo>
                      <a:pt x="80" y="551"/>
                    </a:lnTo>
                    <a:lnTo>
                      <a:pt x="71" y="558"/>
                    </a:lnTo>
                    <a:lnTo>
                      <a:pt x="84" y="580"/>
                    </a:lnTo>
                    <a:lnTo>
                      <a:pt x="104" y="580"/>
                    </a:lnTo>
                    <a:lnTo>
                      <a:pt x="113" y="582"/>
                    </a:lnTo>
                    <a:lnTo>
                      <a:pt x="113" y="597"/>
                    </a:lnTo>
                    <a:lnTo>
                      <a:pt x="124" y="597"/>
                    </a:lnTo>
                    <a:lnTo>
                      <a:pt x="132" y="593"/>
                    </a:lnTo>
                    <a:lnTo>
                      <a:pt x="137" y="608"/>
                    </a:lnTo>
                    <a:lnTo>
                      <a:pt x="148" y="621"/>
                    </a:lnTo>
                    <a:lnTo>
                      <a:pt x="167" y="621"/>
                    </a:lnTo>
                    <a:lnTo>
                      <a:pt x="181" y="617"/>
                    </a:lnTo>
                    <a:lnTo>
                      <a:pt x="192" y="621"/>
                    </a:lnTo>
                    <a:lnTo>
                      <a:pt x="163" y="645"/>
                    </a:lnTo>
                    <a:lnTo>
                      <a:pt x="152" y="651"/>
                    </a:lnTo>
                    <a:lnTo>
                      <a:pt x="137" y="645"/>
                    </a:lnTo>
                    <a:lnTo>
                      <a:pt x="104" y="632"/>
                    </a:lnTo>
                    <a:lnTo>
                      <a:pt x="87" y="632"/>
                    </a:lnTo>
                    <a:lnTo>
                      <a:pt x="72" y="645"/>
                    </a:lnTo>
                    <a:lnTo>
                      <a:pt x="52" y="662"/>
                    </a:lnTo>
                    <a:lnTo>
                      <a:pt x="41" y="671"/>
                    </a:lnTo>
                    <a:lnTo>
                      <a:pt x="28" y="675"/>
                    </a:lnTo>
                    <a:lnTo>
                      <a:pt x="13" y="682"/>
                    </a:lnTo>
                    <a:lnTo>
                      <a:pt x="2" y="691"/>
                    </a:lnTo>
                    <a:lnTo>
                      <a:pt x="0" y="697"/>
                    </a:lnTo>
                    <a:lnTo>
                      <a:pt x="13" y="699"/>
                    </a:lnTo>
                    <a:lnTo>
                      <a:pt x="22" y="708"/>
                    </a:lnTo>
                    <a:lnTo>
                      <a:pt x="35" y="714"/>
                    </a:lnTo>
                    <a:lnTo>
                      <a:pt x="48" y="708"/>
                    </a:lnTo>
                    <a:lnTo>
                      <a:pt x="59" y="702"/>
                    </a:lnTo>
                    <a:lnTo>
                      <a:pt x="72" y="704"/>
                    </a:lnTo>
                    <a:lnTo>
                      <a:pt x="91" y="715"/>
                    </a:lnTo>
                    <a:lnTo>
                      <a:pt x="110" y="724"/>
                    </a:lnTo>
                    <a:lnTo>
                      <a:pt x="122" y="715"/>
                    </a:lnTo>
                    <a:lnTo>
                      <a:pt x="128" y="701"/>
                    </a:lnTo>
                    <a:lnTo>
                      <a:pt x="148" y="689"/>
                    </a:lnTo>
                    <a:lnTo>
                      <a:pt x="161" y="689"/>
                    </a:lnTo>
                    <a:lnTo>
                      <a:pt x="173" y="702"/>
                    </a:lnTo>
                    <a:lnTo>
                      <a:pt x="183" y="710"/>
                    </a:lnTo>
                    <a:lnTo>
                      <a:pt x="198" y="710"/>
                    </a:lnTo>
                    <a:lnTo>
                      <a:pt x="218" y="712"/>
                    </a:lnTo>
                    <a:lnTo>
                      <a:pt x="231" y="717"/>
                    </a:lnTo>
                    <a:lnTo>
                      <a:pt x="244" y="708"/>
                    </a:lnTo>
                    <a:lnTo>
                      <a:pt x="255" y="708"/>
                    </a:lnTo>
                    <a:lnTo>
                      <a:pt x="266" y="714"/>
                    </a:lnTo>
                    <a:lnTo>
                      <a:pt x="279" y="729"/>
                    </a:lnTo>
                    <a:lnTo>
                      <a:pt x="296" y="731"/>
                    </a:lnTo>
                    <a:lnTo>
                      <a:pt x="315" y="735"/>
                    </a:lnTo>
                    <a:lnTo>
                      <a:pt x="328" y="742"/>
                    </a:lnTo>
                    <a:lnTo>
                      <a:pt x="344" y="746"/>
                    </a:lnTo>
                    <a:lnTo>
                      <a:pt x="357" y="739"/>
                    </a:lnTo>
                    <a:lnTo>
                      <a:pt x="374" y="729"/>
                    </a:lnTo>
                    <a:lnTo>
                      <a:pt x="385" y="727"/>
                    </a:lnTo>
                    <a:lnTo>
                      <a:pt x="398" y="724"/>
                    </a:lnTo>
                    <a:lnTo>
                      <a:pt x="411" y="712"/>
                    </a:lnTo>
                    <a:lnTo>
                      <a:pt x="402" y="701"/>
                    </a:lnTo>
                    <a:lnTo>
                      <a:pt x="381" y="689"/>
                    </a:lnTo>
                    <a:lnTo>
                      <a:pt x="374" y="682"/>
                    </a:lnTo>
                    <a:lnTo>
                      <a:pt x="374" y="675"/>
                    </a:lnTo>
                    <a:lnTo>
                      <a:pt x="383" y="667"/>
                    </a:lnTo>
                    <a:lnTo>
                      <a:pt x="398" y="665"/>
                    </a:lnTo>
                    <a:lnTo>
                      <a:pt x="413" y="658"/>
                    </a:lnTo>
                    <a:lnTo>
                      <a:pt x="437" y="632"/>
                    </a:lnTo>
                    <a:lnTo>
                      <a:pt x="448" y="619"/>
                    </a:lnTo>
                    <a:lnTo>
                      <a:pt x="452" y="597"/>
                    </a:lnTo>
                    <a:lnTo>
                      <a:pt x="452" y="584"/>
                    </a:lnTo>
                    <a:lnTo>
                      <a:pt x="441" y="575"/>
                    </a:lnTo>
                    <a:lnTo>
                      <a:pt x="426" y="564"/>
                    </a:lnTo>
                    <a:lnTo>
                      <a:pt x="413" y="558"/>
                    </a:lnTo>
                    <a:lnTo>
                      <a:pt x="398" y="560"/>
                    </a:lnTo>
                    <a:lnTo>
                      <a:pt x="389" y="565"/>
                    </a:lnTo>
                    <a:lnTo>
                      <a:pt x="385" y="556"/>
                    </a:lnTo>
                    <a:lnTo>
                      <a:pt x="393" y="541"/>
                    </a:lnTo>
                    <a:lnTo>
                      <a:pt x="396" y="530"/>
                    </a:lnTo>
                    <a:lnTo>
                      <a:pt x="394" y="510"/>
                    </a:lnTo>
                    <a:lnTo>
                      <a:pt x="393" y="482"/>
                    </a:lnTo>
                    <a:lnTo>
                      <a:pt x="398" y="460"/>
                    </a:lnTo>
                    <a:lnTo>
                      <a:pt x="394" y="447"/>
                    </a:lnTo>
                    <a:lnTo>
                      <a:pt x="385" y="432"/>
                    </a:lnTo>
                    <a:lnTo>
                      <a:pt x="363" y="393"/>
                    </a:lnTo>
                    <a:lnTo>
                      <a:pt x="354" y="375"/>
                    </a:lnTo>
                    <a:lnTo>
                      <a:pt x="350" y="353"/>
                    </a:lnTo>
                    <a:lnTo>
                      <a:pt x="348" y="340"/>
                    </a:lnTo>
                    <a:lnTo>
                      <a:pt x="354" y="318"/>
                    </a:lnTo>
                    <a:lnTo>
                      <a:pt x="354" y="301"/>
                    </a:lnTo>
                    <a:lnTo>
                      <a:pt x="350" y="282"/>
                    </a:lnTo>
                    <a:lnTo>
                      <a:pt x="341" y="273"/>
                    </a:lnTo>
                    <a:lnTo>
                      <a:pt x="324" y="256"/>
                    </a:lnTo>
                    <a:lnTo>
                      <a:pt x="311" y="251"/>
                    </a:lnTo>
                    <a:lnTo>
                      <a:pt x="298" y="249"/>
                    </a:lnTo>
                    <a:lnTo>
                      <a:pt x="289" y="247"/>
                    </a:lnTo>
                    <a:lnTo>
                      <a:pt x="289" y="238"/>
                    </a:lnTo>
                    <a:lnTo>
                      <a:pt x="294" y="231"/>
                    </a:lnTo>
                    <a:lnTo>
                      <a:pt x="309" y="229"/>
                    </a:lnTo>
                    <a:lnTo>
                      <a:pt x="322" y="234"/>
                    </a:lnTo>
                    <a:lnTo>
                      <a:pt x="331" y="236"/>
                    </a:lnTo>
                    <a:lnTo>
                      <a:pt x="337" y="226"/>
                    </a:lnTo>
                    <a:lnTo>
                      <a:pt x="335" y="215"/>
                    </a:lnTo>
                    <a:lnTo>
                      <a:pt x="389" y="165"/>
                    </a:lnTo>
                    <a:lnTo>
                      <a:pt x="398" y="154"/>
                    </a:lnTo>
                    <a:lnTo>
                      <a:pt x="398" y="131"/>
                    </a:lnTo>
                    <a:lnTo>
                      <a:pt x="385" y="120"/>
                    </a:lnTo>
                    <a:lnTo>
                      <a:pt x="370" y="118"/>
                    </a:lnTo>
                    <a:lnTo>
                      <a:pt x="357" y="98"/>
                    </a:lnTo>
                    <a:lnTo>
                      <a:pt x="331" y="98"/>
                    </a:lnTo>
                    <a:lnTo>
                      <a:pt x="331" y="98"/>
                    </a:lnTo>
                    <a:lnTo>
                      <a:pt x="307" y="102"/>
                    </a:lnTo>
                    <a:lnTo>
                      <a:pt x="302" y="100"/>
                    </a:lnTo>
                    <a:lnTo>
                      <a:pt x="296" y="91"/>
                    </a:lnTo>
                    <a:lnTo>
                      <a:pt x="307" y="83"/>
                    </a:lnTo>
                    <a:lnTo>
                      <a:pt x="318" y="72"/>
                    </a:lnTo>
                    <a:lnTo>
                      <a:pt x="341" y="52"/>
                    </a:lnTo>
                    <a:lnTo>
                      <a:pt x="359" y="50"/>
                    </a:lnTo>
                    <a:lnTo>
                      <a:pt x="376" y="37"/>
                    </a:lnTo>
                    <a:lnTo>
                      <a:pt x="393" y="24"/>
                    </a:lnTo>
                    <a:lnTo>
                      <a:pt x="355" y="15"/>
                    </a:lnTo>
                    <a:lnTo>
                      <a:pt x="339" y="13"/>
                    </a:lnTo>
                    <a:lnTo>
                      <a:pt x="320" y="11"/>
                    </a:lnTo>
                    <a:lnTo>
                      <a:pt x="298" y="0"/>
                    </a:lnTo>
                    <a:lnTo>
                      <a:pt x="278" y="22"/>
                    </a:lnTo>
                    <a:lnTo>
                      <a:pt x="279" y="33"/>
                    </a:lnTo>
                    <a:lnTo>
                      <a:pt x="268" y="37"/>
                    </a:lnTo>
                    <a:lnTo>
                      <a:pt x="250" y="48"/>
                    </a:lnTo>
                    <a:lnTo>
                      <a:pt x="233" y="54"/>
                    </a:lnTo>
                    <a:lnTo>
                      <a:pt x="233" y="70"/>
                    </a:lnTo>
                    <a:lnTo>
                      <a:pt x="231" y="83"/>
                    </a:lnTo>
                    <a:lnTo>
                      <a:pt x="216" y="104"/>
                    </a:lnTo>
                    <a:lnTo>
                      <a:pt x="192" y="130"/>
                    </a:lnTo>
                    <a:lnTo>
                      <a:pt x="183" y="143"/>
                    </a:lnTo>
                    <a:lnTo>
                      <a:pt x="188" y="152"/>
                    </a:lnTo>
                    <a:lnTo>
                      <a:pt x="213" y="150"/>
                    </a:lnTo>
                    <a:lnTo>
                      <a:pt x="214" y="155"/>
                    </a:lnTo>
                    <a:lnTo>
                      <a:pt x="214" y="165"/>
                    </a:lnTo>
                    <a:lnTo>
                      <a:pt x="181" y="207"/>
                    </a:lnTo>
                    <a:lnTo>
                      <a:pt x="169" y="231"/>
                    </a:lnTo>
                    <a:lnTo>
                      <a:pt x="161" y="251"/>
                    </a:lnTo>
                    <a:lnTo>
                      <a:pt x="169" y="260"/>
                    </a:lnTo>
                    <a:lnTo>
                      <a:pt x="185" y="242"/>
                    </a:lnTo>
                    <a:lnTo>
                      <a:pt x="200" y="220"/>
                    </a:lnTo>
                    <a:lnTo>
                      <a:pt x="211" y="226"/>
                    </a:lnTo>
                    <a:lnTo>
                      <a:pt x="213" y="258"/>
                    </a:lnTo>
                    <a:lnTo>
                      <a:pt x="214" y="279"/>
                    </a:lnTo>
                    <a:lnTo>
                      <a:pt x="194" y="290"/>
                    </a:lnTo>
                    <a:lnTo>
                      <a:pt x="181" y="303"/>
                    </a:lnTo>
                    <a:lnTo>
                      <a:pt x="176" y="314"/>
                    </a:lnTo>
                    <a:lnTo>
                      <a:pt x="203" y="336"/>
                    </a:lnTo>
                    <a:lnTo>
                      <a:pt x="226" y="332"/>
                    </a:lnTo>
                    <a:lnTo>
                      <a:pt x="231" y="345"/>
                    </a:lnTo>
                    <a:lnTo>
                      <a:pt x="255" y="330"/>
                    </a:lnTo>
                    <a:lnTo>
                      <a:pt x="253" y="342"/>
                    </a:lnTo>
                    <a:lnTo>
                      <a:pt x="233" y="366"/>
                    </a:lnTo>
                    <a:lnTo>
                      <a:pt x="242" y="392"/>
                    </a:lnTo>
                    <a:lnTo>
                      <a:pt x="244" y="406"/>
                    </a:lnTo>
                    <a:lnTo>
                      <a:pt x="265" y="408"/>
                    </a:lnTo>
                    <a:lnTo>
                      <a:pt x="266" y="421"/>
                    </a:lnTo>
                    <a:lnTo>
                      <a:pt x="242" y="449"/>
                    </a:lnTo>
                    <a:lnTo>
                      <a:pt x="233" y="445"/>
                    </a:lnTo>
                    <a:lnTo>
                      <a:pt x="224" y="454"/>
                    </a:lnTo>
                    <a:lnTo>
                      <a:pt x="222" y="469"/>
                    </a:lnTo>
                    <a:lnTo>
                      <a:pt x="198" y="456"/>
                    </a:lnTo>
                    <a:lnTo>
                      <a:pt x="135" y="478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45" name="Freeform 65"/>
              <p:cNvSpPr>
                <a:spLocks/>
              </p:cNvSpPr>
              <p:nvPr/>
            </p:nvSpPr>
            <p:spPr bwMode="auto">
              <a:xfrm>
                <a:off x="1669" y="2045"/>
                <a:ext cx="38" cy="27"/>
              </a:xfrm>
              <a:custGeom>
                <a:avLst/>
                <a:gdLst/>
                <a:ahLst/>
                <a:cxnLst>
                  <a:cxn ang="0">
                    <a:pos x="20" y="0"/>
                  </a:cxn>
                  <a:cxn ang="0">
                    <a:pos x="36" y="2"/>
                  </a:cxn>
                  <a:cxn ang="0">
                    <a:pos x="38" y="12"/>
                  </a:cxn>
                  <a:cxn ang="0">
                    <a:pos x="21" y="23"/>
                  </a:cxn>
                  <a:cxn ang="0">
                    <a:pos x="2" y="27"/>
                  </a:cxn>
                  <a:cxn ang="0">
                    <a:pos x="0" y="15"/>
                  </a:cxn>
                  <a:cxn ang="0">
                    <a:pos x="20" y="0"/>
                  </a:cxn>
                </a:cxnLst>
                <a:rect l="0" t="0" r="r" b="b"/>
                <a:pathLst>
                  <a:path w="38" h="27">
                    <a:moveTo>
                      <a:pt x="20" y="0"/>
                    </a:moveTo>
                    <a:lnTo>
                      <a:pt x="36" y="2"/>
                    </a:lnTo>
                    <a:lnTo>
                      <a:pt x="38" y="12"/>
                    </a:lnTo>
                    <a:lnTo>
                      <a:pt x="21" y="23"/>
                    </a:lnTo>
                    <a:lnTo>
                      <a:pt x="2" y="27"/>
                    </a:lnTo>
                    <a:lnTo>
                      <a:pt x="0" y="15"/>
                    </a:lnTo>
                    <a:lnTo>
                      <a:pt x="20" y="0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46" name="Freeform 66"/>
              <p:cNvSpPr>
                <a:spLocks/>
              </p:cNvSpPr>
              <p:nvPr/>
            </p:nvSpPr>
            <p:spPr bwMode="auto">
              <a:xfrm>
                <a:off x="1643" y="1869"/>
                <a:ext cx="37" cy="27"/>
              </a:xfrm>
              <a:custGeom>
                <a:avLst/>
                <a:gdLst/>
                <a:ahLst/>
                <a:cxnLst>
                  <a:cxn ang="0">
                    <a:pos x="31" y="0"/>
                  </a:cxn>
                  <a:cxn ang="0">
                    <a:pos x="37" y="13"/>
                  </a:cxn>
                  <a:cxn ang="0">
                    <a:pos x="19" y="23"/>
                  </a:cxn>
                  <a:cxn ang="0">
                    <a:pos x="4" y="27"/>
                  </a:cxn>
                  <a:cxn ang="0">
                    <a:pos x="0" y="14"/>
                  </a:cxn>
                  <a:cxn ang="0">
                    <a:pos x="7" y="5"/>
                  </a:cxn>
                  <a:cxn ang="0">
                    <a:pos x="31" y="0"/>
                  </a:cxn>
                </a:cxnLst>
                <a:rect l="0" t="0" r="r" b="b"/>
                <a:pathLst>
                  <a:path w="37" h="27">
                    <a:moveTo>
                      <a:pt x="31" y="0"/>
                    </a:moveTo>
                    <a:lnTo>
                      <a:pt x="37" y="13"/>
                    </a:lnTo>
                    <a:lnTo>
                      <a:pt x="19" y="23"/>
                    </a:lnTo>
                    <a:lnTo>
                      <a:pt x="4" y="27"/>
                    </a:lnTo>
                    <a:lnTo>
                      <a:pt x="0" y="14"/>
                    </a:lnTo>
                    <a:lnTo>
                      <a:pt x="7" y="5"/>
                    </a:lnTo>
                    <a:lnTo>
                      <a:pt x="31" y="0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47" name="Freeform 67"/>
              <p:cNvSpPr>
                <a:spLocks/>
              </p:cNvSpPr>
              <p:nvPr/>
            </p:nvSpPr>
            <p:spPr bwMode="auto">
              <a:xfrm>
                <a:off x="1698" y="1733"/>
                <a:ext cx="20" cy="52"/>
              </a:xfrm>
              <a:custGeom>
                <a:avLst/>
                <a:gdLst/>
                <a:ahLst/>
                <a:cxnLst>
                  <a:cxn ang="0">
                    <a:pos x="9" y="52"/>
                  </a:cxn>
                  <a:cxn ang="0">
                    <a:pos x="20" y="39"/>
                  </a:cxn>
                  <a:cxn ang="0">
                    <a:pos x="16" y="22"/>
                  </a:cxn>
                  <a:cxn ang="0">
                    <a:pos x="13" y="13"/>
                  </a:cxn>
                  <a:cxn ang="0">
                    <a:pos x="9" y="0"/>
                  </a:cxn>
                  <a:cxn ang="0">
                    <a:pos x="0" y="6"/>
                  </a:cxn>
                  <a:cxn ang="0">
                    <a:pos x="5" y="24"/>
                  </a:cxn>
                  <a:cxn ang="0">
                    <a:pos x="9" y="52"/>
                  </a:cxn>
                </a:cxnLst>
                <a:rect l="0" t="0" r="r" b="b"/>
                <a:pathLst>
                  <a:path w="20" h="52">
                    <a:moveTo>
                      <a:pt x="9" y="52"/>
                    </a:moveTo>
                    <a:lnTo>
                      <a:pt x="20" y="39"/>
                    </a:lnTo>
                    <a:lnTo>
                      <a:pt x="16" y="22"/>
                    </a:lnTo>
                    <a:lnTo>
                      <a:pt x="13" y="13"/>
                    </a:lnTo>
                    <a:lnTo>
                      <a:pt x="9" y="0"/>
                    </a:lnTo>
                    <a:lnTo>
                      <a:pt x="0" y="6"/>
                    </a:lnTo>
                    <a:lnTo>
                      <a:pt x="5" y="24"/>
                    </a:lnTo>
                    <a:lnTo>
                      <a:pt x="9" y="52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48" name="Freeform 68"/>
              <p:cNvSpPr>
                <a:spLocks/>
              </p:cNvSpPr>
              <p:nvPr/>
            </p:nvSpPr>
            <p:spPr bwMode="auto">
              <a:xfrm>
                <a:off x="1550" y="1937"/>
                <a:ext cx="97" cy="99"/>
              </a:xfrm>
              <a:custGeom>
                <a:avLst/>
                <a:gdLst/>
                <a:ahLst/>
                <a:cxnLst>
                  <a:cxn ang="0">
                    <a:pos x="34" y="0"/>
                  </a:cxn>
                  <a:cxn ang="0">
                    <a:pos x="56" y="0"/>
                  </a:cxn>
                  <a:cxn ang="0">
                    <a:pos x="73" y="4"/>
                  </a:cxn>
                  <a:cxn ang="0">
                    <a:pos x="84" y="20"/>
                  </a:cxn>
                  <a:cxn ang="0">
                    <a:pos x="95" y="46"/>
                  </a:cxn>
                  <a:cxn ang="0">
                    <a:pos x="97" y="68"/>
                  </a:cxn>
                  <a:cxn ang="0">
                    <a:pos x="86" y="79"/>
                  </a:cxn>
                  <a:cxn ang="0">
                    <a:pos x="82" y="94"/>
                  </a:cxn>
                  <a:cxn ang="0">
                    <a:pos x="71" y="99"/>
                  </a:cxn>
                  <a:cxn ang="0">
                    <a:pos x="60" y="86"/>
                  </a:cxn>
                  <a:cxn ang="0">
                    <a:pos x="50" y="62"/>
                  </a:cxn>
                  <a:cxn ang="0">
                    <a:pos x="43" y="53"/>
                  </a:cxn>
                  <a:cxn ang="0">
                    <a:pos x="24" y="51"/>
                  </a:cxn>
                  <a:cxn ang="0">
                    <a:pos x="0" y="26"/>
                  </a:cxn>
                  <a:cxn ang="0">
                    <a:pos x="34" y="0"/>
                  </a:cxn>
                </a:cxnLst>
                <a:rect l="0" t="0" r="r" b="b"/>
                <a:pathLst>
                  <a:path w="97" h="99">
                    <a:moveTo>
                      <a:pt x="34" y="0"/>
                    </a:moveTo>
                    <a:lnTo>
                      <a:pt x="56" y="0"/>
                    </a:lnTo>
                    <a:lnTo>
                      <a:pt x="73" y="4"/>
                    </a:lnTo>
                    <a:lnTo>
                      <a:pt x="84" y="20"/>
                    </a:lnTo>
                    <a:lnTo>
                      <a:pt x="95" y="46"/>
                    </a:lnTo>
                    <a:lnTo>
                      <a:pt x="97" y="68"/>
                    </a:lnTo>
                    <a:lnTo>
                      <a:pt x="86" y="79"/>
                    </a:lnTo>
                    <a:lnTo>
                      <a:pt x="82" y="94"/>
                    </a:lnTo>
                    <a:lnTo>
                      <a:pt x="71" y="99"/>
                    </a:lnTo>
                    <a:lnTo>
                      <a:pt x="60" y="86"/>
                    </a:lnTo>
                    <a:lnTo>
                      <a:pt x="50" y="62"/>
                    </a:lnTo>
                    <a:lnTo>
                      <a:pt x="43" y="53"/>
                    </a:lnTo>
                    <a:lnTo>
                      <a:pt x="24" y="51"/>
                    </a:lnTo>
                    <a:lnTo>
                      <a:pt x="0" y="26"/>
                    </a:lnTo>
                    <a:lnTo>
                      <a:pt x="34" y="0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49" name="Freeform 69"/>
              <p:cNvSpPr>
                <a:spLocks/>
              </p:cNvSpPr>
              <p:nvPr/>
            </p:nvSpPr>
            <p:spPr bwMode="auto">
              <a:xfrm>
                <a:off x="1694" y="1674"/>
                <a:ext cx="50" cy="37"/>
              </a:xfrm>
              <a:custGeom>
                <a:avLst/>
                <a:gdLst/>
                <a:ahLst/>
                <a:cxnLst>
                  <a:cxn ang="0">
                    <a:pos x="44" y="0"/>
                  </a:cxn>
                  <a:cxn ang="0">
                    <a:pos x="50" y="9"/>
                  </a:cxn>
                  <a:cxn ang="0">
                    <a:pos x="31" y="20"/>
                  </a:cxn>
                  <a:cxn ang="0">
                    <a:pos x="13" y="37"/>
                  </a:cxn>
                  <a:cxn ang="0">
                    <a:pos x="2" y="33"/>
                  </a:cxn>
                  <a:cxn ang="0">
                    <a:pos x="0" y="13"/>
                  </a:cxn>
                  <a:cxn ang="0">
                    <a:pos x="0" y="6"/>
                  </a:cxn>
                  <a:cxn ang="0">
                    <a:pos x="30" y="0"/>
                  </a:cxn>
                  <a:cxn ang="0">
                    <a:pos x="44" y="0"/>
                  </a:cxn>
                </a:cxnLst>
                <a:rect l="0" t="0" r="r" b="b"/>
                <a:pathLst>
                  <a:path w="50" h="37">
                    <a:moveTo>
                      <a:pt x="44" y="0"/>
                    </a:moveTo>
                    <a:lnTo>
                      <a:pt x="50" y="9"/>
                    </a:lnTo>
                    <a:lnTo>
                      <a:pt x="31" y="20"/>
                    </a:lnTo>
                    <a:lnTo>
                      <a:pt x="13" y="37"/>
                    </a:lnTo>
                    <a:lnTo>
                      <a:pt x="2" y="33"/>
                    </a:lnTo>
                    <a:lnTo>
                      <a:pt x="0" y="13"/>
                    </a:lnTo>
                    <a:lnTo>
                      <a:pt x="0" y="6"/>
                    </a:lnTo>
                    <a:lnTo>
                      <a:pt x="30" y="0"/>
                    </a:lnTo>
                    <a:lnTo>
                      <a:pt x="44" y="0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71750" name="Freeform 70"/>
            <p:cNvSpPr>
              <a:spLocks/>
            </p:cNvSpPr>
            <p:nvPr/>
          </p:nvSpPr>
          <p:spPr bwMode="auto">
            <a:xfrm>
              <a:off x="1263" y="748"/>
              <a:ext cx="372" cy="323"/>
            </a:xfrm>
            <a:custGeom>
              <a:avLst/>
              <a:gdLst/>
              <a:ahLst/>
              <a:cxnLst>
                <a:cxn ang="0">
                  <a:pos x="17" y="89"/>
                </a:cxn>
                <a:cxn ang="0">
                  <a:pos x="45" y="115"/>
                </a:cxn>
                <a:cxn ang="0">
                  <a:pos x="59" y="159"/>
                </a:cxn>
                <a:cxn ang="0">
                  <a:pos x="35" y="189"/>
                </a:cxn>
                <a:cxn ang="0">
                  <a:pos x="0" y="187"/>
                </a:cxn>
                <a:cxn ang="0">
                  <a:pos x="48" y="231"/>
                </a:cxn>
                <a:cxn ang="0">
                  <a:pos x="67" y="282"/>
                </a:cxn>
                <a:cxn ang="0">
                  <a:pos x="113" y="304"/>
                </a:cxn>
                <a:cxn ang="0">
                  <a:pos x="141" y="316"/>
                </a:cxn>
                <a:cxn ang="0">
                  <a:pos x="191" y="317"/>
                </a:cxn>
                <a:cxn ang="0">
                  <a:pos x="230" y="319"/>
                </a:cxn>
                <a:cxn ang="0">
                  <a:pos x="258" y="304"/>
                </a:cxn>
                <a:cxn ang="0">
                  <a:pos x="280" y="319"/>
                </a:cxn>
                <a:cxn ang="0">
                  <a:pos x="305" y="303"/>
                </a:cxn>
                <a:cxn ang="0">
                  <a:pos x="342" y="288"/>
                </a:cxn>
                <a:cxn ang="0">
                  <a:pos x="352" y="266"/>
                </a:cxn>
                <a:cxn ang="0">
                  <a:pos x="372" y="241"/>
                </a:cxn>
                <a:cxn ang="0">
                  <a:pos x="355" y="221"/>
                </a:cxn>
                <a:cxn ang="0">
                  <a:pos x="368" y="168"/>
                </a:cxn>
                <a:cxn ang="0">
                  <a:pos x="348" y="154"/>
                </a:cxn>
                <a:cxn ang="0">
                  <a:pos x="344" y="144"/>
                </a:cxn>
                <a:cxn ang="0">
                  <a:pos x="331" y="126"/>
                </a:cxn>
                <a:cxn ang="0">
                  <a:pos x="303" y="146"/>
                </a:cxn>
                <a:cxn ang="0">
                  <a:pos x="284" y="139"/>
                </a:cxn>
                <a:cxn ang="0">
                  <a:pos x="254" y="126"/>
                </a:cxn>
                <a:cxn ang="0">
                  <a:pos x="237" y="124"/>
                </a:cxn>
                <a:cxn ang="0">
                  <a:pos x="228" y="111"/>
                </a:cxn>
                <a:cxn ang="0">
                  <a:pos x="197" y="113"/>
                </a:cxn>
                <a:cxn ang="0">
                  <a:pos x="191" y="96"/>
                </a:cxn>
                <a:cxn ang="0">
                  <a:pos x="174" y="104"/>
                </a:cxn>
                <a:cxn ang="0">
                  <a:pos x="163" y="104"/>
                </a:cxn>
                <a:cxn ang="0">
                  <a:pos x="141" y="117"/>
                </a:cxn>
                <a:cxn ang="0">
                  <a:pos x="135" y="81"/>
                </a:cxn>
                <a:cxn ang="0">
                  <a:pos x="152" y="59"/>
                </a:cxn>
                <a:cxn ang="0">
                  <a:pos x="152" y="22"/>
                </a:cxn>
                <a:cxn ang="0">
                  <a:pos x="141" y="0"/>
                </a:cxn>
                <a:cxn ang="0">
                  <a:pos x="130" y="28"/>
                </a:cxn>
                <a:cxn ang="0">
                  <a:pos x="115" y="30"/>
                </a:cxn>
                <a:cxn ang="0">
                  <a:pos x="111" y="6"/>
                </a:cxn>
                <a:cxn ang="0">
                  <a:pos x="89" y="19"/>
                </a:cxn>
                <a:cxn ang="0">
                  <a:pos x="87" y="37"/>
                </a:cxn>
                <a:cxn ang="0">
                  <a:pos x="70" y="26"/>
                </a:cxn>
                <a:cxn ang="0">
                  <a:pos x="56" y="37"/>
                </a:cxn>
                <a:cxn ang="0">
                  <a:pos x="78" y="54"/>
                </a:cxn>
                <a:cxn ang="0">
                  <a:pos x="102" y="74"/>
                </a:cxn>
                <a:cxn ang="0">
                  <a:pos x="87" y="87"/>
                </a:cxn>
                <a:cxn ang="0">
                  <a:pos x="95" y="109"/>
                </a:cxn>
                <a:cxn ang="0">
                  <a:pos x="76" y="115"/>
                </a:cxn>
                <a:cxn ang="0">
                  <a:pos x="45" y="83"/>
                </a:cxn>
              </a:cxnLst>
              <a:rect l="0" t="0" r="r" b="b"/>
              <a:pathLst>
                <a:path w="372" h="323">
                  <a:moveTo>
                    <a:pt x="28" y="76"/>
                  </a:moveTo>
                  <a:lnTo>
                    <a:pt x="17" y="89"/>
                  </a:lnTo>
                  <a:lnTo>
                    <a:pt x="30" y="111"/>
                  </a:lnTo>
                  <a:lnTo>
                    <a:pt x="45" y="115"/>
                  </a:lnTo>
                  <a:lnTo>
                    <a:pt x="58" y="124"/>
                  </a:lnTo>
                  <a:lnTo>
                    <a:pt x="59" y="159"/>
                  </a:lnTo>
                  <a:lnTo>
                    <a:pt x="46" y="183"/>
                  </a:lnTo>
                  <a:lnTo>
                    <a:pt x="35" y="189"/>
                  </a:lnTo>
                  <a:lnTo>
                    <a:pt x="4" y="183"/>
                  </a:lnTo>
                  <a:lnTo>
                    <a:pt x="0" y="187"/>
                  </a:lnTo>
                  <a:lnTo>
                    <a:pt x="37" y="225"/>
                  </a:lnTo>
                  <a:lnTo>
                    <a:pt x="48" y="231"/>
                  </a:lnTo>
                  <a:lnTo>
                    <a:pt x="54" y="256"/>
                  </a:lnTo>
                  <a:lnTo>
                    <a:pt x="67" y="282"/>
                  </a:lnTo>
                  <a:lnTo>
                    <a:pt x="89" y="301"/>
                  </a:lnTo>
                  <a:lnTo>
                    <a:pt x="113" y="304"/>
                  </a:lnTo>
                  <a:lnTo>
                    <a:pt x="128" y="316"/>
                  </a:lnTo>
                  <a:lnTo>
                    <a:pt x="141" y="316"/>
                  </a:lnTo>
                  <a:lnTo>
                    <a:pt x="158" y="308"/>
                  </a:lnTo>
                  <a:lnTo>
                    <a:pt x="191" y="317"/>
                  </a:lnTo>
                  <a:lnTo>
                    <a:pt x="208" y="323"/>
                  </a:lnTo>
                  <a:lnTo>
                    <a:pt x="230" y="319"/>
                  </a:lnTo>
                  <a:lnTo>
                    <a:pt x="245" y="316"/>
                  </a:lnTo>
                  <a:lnTo>
                    <a:pt x="258" y="304"/>
                  </a:lnTo>
                  <a:lnTo>
                    <a:pt x="267" y="308"/>
                  </a:lnTo>
                  <a:lnTo>
                    <a:pt x="280" y="319"/>
                  </a:lnTo>
                  <a:lnTo>
                    <a:pt x="293" y="312"/>
                  </a:lnTo>
                  <a:lnTo>
                    <a:pt x="305" y="303"/>
                  </a:lnTo>
                  <a:lnTo>
                    <a:pt x="313" y="295"/>
                  </a:lnTo>
                  <a:lnTo>
                    <a:pt x="342" y="288"/>
                  </a:lnTo>
                  <a:lnTo>
                    <a:pt x="348" y="279"/>
                  </a:lnTo>
                  <a:lnTo>
                    <a:pt x="352" y="266"/>
                  </a:lnTo>
                  <a:lnTo>
                    <a:pt x="370" y="251"/>
                  </a:lnTo>
                  <a:lnTo>
                    <a:pt x="372" y="241"/>
                  </a:lnTo>
                  <a:lnTo>
                    <a:pt x="365" y="234"/>
                  </a:lnTo>
                  <a:lnTo>
                    <a:pt x="355" y="221"/>
                  </a:lnTo>
                  <a:lnTo>
                    <a:pt x="353" y="174"/>
                  </a:lnTo>
                  <a:lnTo>
                    <a:pt x="368" y="168"/>
                  </a:lnTo>
                  <a:lnTo>
                    <a:pt x="359" y="152"/>
                  </a:lnTo>
                  <a:lnTo>
                    <a:pt x="348" y="154"/>
                  </a:lnTo>
                  <a:lnTo>
                    <a:pt x="340" y="152"/>
                  </a:lnTo>
                  <a:lnTo>
                    <a:pt x="344" y="144"/>
                  </a:lnTo>
                  <a:lnTo>
                    <a:pt x="340" y="130"/>
                  </a:lnTo>
                  <a:lnTo>
                    <a:pt x="331" y="126"/>
                  </a:lnTo>
                  <a:lnTo>
                    <a:pt x="316" y="135"/>
                  </a:lnTo>
                  <a:lnTo>
                    <a:pt x="303" y="146"/>
                  </a:lnTo>
                  <a:lnTo>
                    <a:pt x="293" y="144"/>
                  </a:lnTo>
                  <a:lnTo>
                    <a:pt x="284" y="139"/>
                  </a:lnTo>
                  <a:lnTo>
                    <a:pt x="269" y="130"/>
                  </a:lnTo>
                  <a:lnTo>
                    <a:pt x="254" y="126"/>
                  </a:lnTo>
                  <a:lnTo>
                    <a:pt x="245" y="130"/>
                  </a:lnTo>
                  <a:lnTo>
                    <a:pt x="237" y="124"/>
                  </a:lnTo>
                  <a:lnTo>
                    <a:pt x="236" y="113"/>
                  </a:lnTo>
                  <a:lnTo>
                    <a:pt x="228" y="111"/>
                  </a:lnTo>
                  <a:lnTo>
                    <a:pt x="213" y="115"/>
                  </a:lnTo>
                  <a:lnTo>
                    <a:pt x="197" y="113"/>
                  </a:lnTo>
                  <a:lnTo>
                    <a:pt x="197" y="104"/>
                  </a:lnTo>
                  <a:lnTo>
                    <a:pt x="191" y="96"/>
                  </a:lnTo>
                  <a:lnTo>
                    <a:pt x="180" y="94"/>
                  </a:lnTo>
                  <a:lnTo>
                    <a:pt x="174" y="104"/>
                  </a:lnTo>
                  <a:lnTo>
                    <a:pt x="171" y="109"/>
                  </a:lnTo>
                  <a:lnTo>
                    <a:pt x="163" y="104"/>
                  </a:lnTo>
                  <a:lnTo>
                    <a:pt x="152" y="107"/>
                  </a:lnTo>
                  <a:lnTo>
                    <a:pt x="141" y="117"/>
                  </a:lnTo>
                  <a:lnTo>
                    <a:pt x="134" y="109"/>
                  </a:lnTo>
                  <a:lnTo>
                    <a:pt x="135" y="81"/>
                  </a:lnTo>
                  <a:lnTo>
                    <a:pt x="143" y="67"/>
                  </a:lnTo>
                  <a:lnTo>
                    <a:pt x="152" y="59"/>
                  </a:lnTo>
                  <a:lnTo>
                    <a:pt x="150" y="41"/>
                  </a:lnTo>
                  <a:lnTo>
                    <a:pt x="152" y="22"/>
                  </a:lnTo>
                  <a:lnTo>
                    <a:pt x="148" y="0"/>
                  </a:lnTo>
                  <a:lnTo>
                    <a:pt x="141" y="0"/>
                  </a:lnTo>
                  <a:lnTo>
                    <a:pt x="134" y="9"/>
                  </a:lnTo>
                  <a:lnTo>
                    <a:pt x="130" y="28"/>
                  </a:lnTo>
                  <a:lnTo>
                    <a:pt x="124" y="41"/>
                  </a:lnTo>
                  <a:lnTo>
                    <a:pt x="115" y="30"/>
                  </a:lnTo>
                  <a:lnTo>
                    <a:pt x="121" y="15"/>
                  </a:lnTo>
                  <a:lnTo>
                    <a:pt x="111" y="6"/>
                  </a:lnTo>
                  <a:lnTo>
                    <a:pt x="96" y="9"/>
                  </a:lnTo>
                  <a:lnTo>
                    <a:pt x="89" y="19"/>
                  </a:lnTo>
                  <a:lnTo>
                    <a:pt x="93" y="28"/>
                  </a:lnTo>
                  <a:lnTo>
                    <a:pt x="87" y="37"/>
                  </a:lnTo>
                  <a:lnTo>
                    <a:pt x="80" y="33"/>
                  </a:lnTo>
                  <a:lnTo>
                    <a:pt x="70" y="26"/>
                  </a:lnTo>
                  <a:lnTo>
                    <a:pt x="63" y="28"/>
                  </a:lnTo>
                  <a:lnTo>
                    <a:pt x="56" y="37"/>
                  </a:lnTo>
                  <a:lnTo>
                    <a:pt x="65" y="52"/>
                  </a:lnTo>
                  <a:lnTo>
                    <a:pt x="78" y="54"/>
                  </a:lnTo>
                  <a:lnTo>
                    <a:pt x="95" y="69"/>
                  </a:lnTo>
                  <a:lnTo>
                    <a:pt x="102" y="74"/>
                  </a:lnTo>
                  <a:lnTo>
                    <a:pt x="102" y="83"/>
                  </a:lnTo>
                  <a:lnTo>
                    <a:pt x="87" y="87"/>
                  </a:lnTo>
                  <a:lnTo>
                    <a:pt x="89" y="100"/>
                  </a:lnTo>
                  <a:lnTo>
                    <a:pt x="95" y="109"/>
                  </a:lnTo>
                  <a:lnTo>
                    <a:pt x="89" y="117"/>
                  </a:lnTo>
                  <a:lnTo>
                    <a:pt x="76" y="115"/>
                  </a:lnTo>
                  <a:lnTo>
                    <a:pt x="58" y="96"/>
                  </a:lnTo>
                  <a:lnTo>
                    <a:pt x="45" y="83"/>
                  </a:lnTo>
                  <a:lnTo>
                    <a:pt x="28" y="76"/>
                  </a:lnTo>
                  <a:close/>
                </a:path>
              </a:pathLst>
            </a:custGeom>
            <a:solidFill>
              <a:srgbClr val="DDDDDD"/>
            </a:solidFill>
            <a:ln w="317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grpSp>
          <p:nvGrpSpPr>
            <p:cNvPr id="71751" name="Group 71"/>
            <p:cNvGrpSpPr>
              <a:grpSpLocks/>
            </p:cNvGrpSpPr>
            <p:nvPr/>
          </p:nvGrpSpPr>
          <p:grpSpPr bwMode="auto">
            <a:xfrm>
              <a:off x="2423" y="994"/>
              <a:ext cx="555" cy="1187"/>
              <a:chOff x="2194" y="723"/>
              <a:chExt cx="555" cy="1187"/>
            </a:xfrm>
          </p:grpSpPr>
          <p:sp>
            <p:nvSpPr>
              <p:cNvPr id="71752" name="Freeform 72"/>
              <p:cNvSpPr>
                <a:spLocks/>
              </p:cNvSpPr>
              <p:nvPr/>
            </p:nvSpPr>
            <p:spPr bwMode="auto">
              <a:xfrm>
                <a:off x="2416" y="1751"/>
                <a:ext cx="37" cy="92"/>
              </a:xfrm>
              <a:custGeom>
                <a:avLst/>
                <a:gdLst/>
                <a:ahLst/>
                <a:cxnLst>
                  <a:cxn ang="0">
                    <a:pos x="37" y="0"/>
                  </a:cxn>
                  <a:cxn ang="0">
                    <a:pos x="35" y="31"/>
                  </a:cxn>
                  <a:cxn ang="0">
                    <a:pos x="24" y="55"/>
                  </a:cxn>
                  <a:cxn ang="0">
                    <a:pos x="7" y="70"/>
                  </a:cxn>
                  <a:cxn ang="0">
                    <a:pos x="11" y="86"/>
                  </a:cxn>
                  <a:cxn ang="0">
                    <a:pos x="4" y="92"/>
                  </a:cxn>
                  <a:cxn ang="0">
                    <a:pos x="0" y="72"/>
                  </a:cxn>
                  <a:cxn ang="0">
                    <a:pos x="6" y="57"/>
                  </a:cxn>
                  <a:cxn ang="0">
                    <a:pos x="11" y="40"/>
                  </a:cxn>
                  <a:cxn ang="0">
                    <a:pos x="37" y="0"/>
                  </a:cxn>
                </a:cxnLst>
                <a:rect l="0" t="0" r="r" b="b"/>
                <a:pathLst>
                  <a:path w="37" h="92">
                    <a:moveTo>
                      <a:pt x="37" y="0"/>
                    </a:moveTo>
                    <a:lnTo>
                      <a:pt x="35" y="31"/>
                    </a:lnTo>
                    <a:lnTo>
                      <a:pt x="24" y="55"/>
                    </a:lnTo>
                    <a:lnTo>
                      <a:pt x="7" y="70"/>
                    </a:lnTo>
                    <a:lnTo>
                      <a:pt x="11" y="86"/>
                    </a:lnTo>
                    <a:lnTo>
                      <a:pt x="4" y="92"/>
                    </a:lnTo>
                    <a:lnTo>
                      <a:pt x="0" y="72"/>
                    </a:lnTo>
                    <a:lnTo>
                      <a:pt x="6" y="57"/>
                    </a:lnTo>
                    <a:lnTo>
                      <a:pt x="11" y="40"/>
                    </a:lnTo>
                    <a:lnTo>
                      <a:pt x="37" y="0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53" name="Freeform 73"/>
              <p:cNvSpPr>
                <a:spLocks/>
              </p:cNvSpPr>
              <p:nvPr/>
            </p:nvSpPr>
            <p:spPr bwMode="auto">
              <a:xfrm>
                <a:off x="2498" y="1708"/>
                <a:ext cx="50" cy="73"/>
              </a:xfrm>
              <a:custGeom>
                <a:avLst/>
                <a:gdLst/>
                <a:ahLst/>
                <a:cxnLst>
                  <a:cxn ang="0">
                    <a:pos x="39" y="0"/>
                  </a:cxn>
                  <a:cxn ang="0">
                    <a:pos x="50" y="0"/>
                  </a:cxn>
                  <a:cxn ang="0">
                    <a:pos x="37" y="15"/>
                  </a:cxn>
                  <a:cxn ang="0">
                    <a:pos x="35" y="26"/>
                  </a:cxn>
                  <a:cxn ang="0">
                    <a:pos x="39" y="41"/>
                  </a:cxn>
                  <a:cxn ang="0">
                    <a:pos x="26" y="56"/>
                  </a:cxn>
                  <a:cxn ang="0">
                    <a:pos x="9" y="73"/>
                  </a:cxn>
                  <a:cxn ang="0">
                    <a:pos x="6" y="56"/>
                  </a:cxn>
                  <a:cxn ang="0">
                    <a:pos x="0" y="49"/>
                  </a:cxn>
                  <a:cxn ang="0">
                    <a:pos x="0" y="36"/>
                  </a:cxn>
                  <a:cxn ang="0">
                    <a:pos x="15" y="22"/>
                  </a:cxn>
                  <a:cxn ang="0">
                    <a:pos x="39" y="0"/>
                  </a:cxn>
                </a:cxnLst>
                <a:rect l="0" t="0" r="r" b="b"/>
                <a:pathLst>
                  <a:path w="50" h="73">
                    <a:moveTo>
                      <a:pt x="39" y="0"/>
                    </a:moveTo>
                    <a:lnTo>
                      <a:pt x="50" y="0"/>
                    </a:lnTo>
                    <a:lnTo>
                      <a:pt x="37" y="15"/>
                    </a:lnTo>
                    <a:lnTo>
                      <a:pt x="35" y="26"/>
                    </a:lnTo>
                    <a:lnTo>
                      <a:pt x="39" y="41"/>
                    </a:lnTo>
                    <a:lnTo>
                      <a:pt x="26" y="56"/>
                    </a:lnTo>
                    <a:lnTo>
                      <a:pt x="9" y="73"/>
                    </a:lnTo>
                    <a:lnTo>
                      <a:pt x="6" y="56"/>
                    </a:lnTo>
                    <a:lnTo>
                      <a:pt x="0" y="49"/>
                    </a:lnTo>
                    <a:lnTo>
                      <a:pt x="0" y="36"/>
                    </a:lnTo>
                    <a:lnTo>
                      <a:pt x="15" y="22"/>
                    </a:lnTo>
                    <a:lnTo>
                      <a:pt x="39" y="0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71754" name="Group 74"/>
              <p:cNvGrpSpPr>
                <a:grpSpLocks/>
              </p:cNvGrpSpPr>
              <p:nvPr/>
            </p:nvGrpSpPr>
            <p:grpSpPr bwMode="auto">
              <a:xfrm>
                <a:off x="2194" y="723"/>
                <a:ext cx="555" cy="1187"/>
                <a:chOff x="2194" y="723"/>
                <a:chExt cx="555" cy="1187"/>
              </a:xfrm>
            </p:grpSpPr>
            <p:sp>
              <p:nvSpPr>
                <p:cNvPr id="71755" name="Freeform 75"/>
                <p:cNvSpPr>
                  <a:spLocks/>
                </p:cNvSpPr>
                <p:nvPr/>
              </p:nvSpPr>
              <p:spPr bwMode="auto">
                <a:xfrm>
                  <a:off x="2194" y="723"/>
                  <a:ext cx="555" cy="1187"/>
                </a:xfrm>
                <a:custGeom>
                  <a:avLst/>
                  <a:gdLst/>
                  <a:ahLst/>
                  <a:cxnLst>
                    <a:cxn ang="0">
                      <a:pos x="436" y="21"/>
                    </a:cxn>
                    <a:cxn ang="0">
                      <a:pos x="511" y="73"/>
                    </a:cxn>
                    <a:cxn ang="0">
                      <a:pos x="518" y="118"/>
                    </a:cxn>
                    <a:cxn ang="0">
                      <a:pos x="536" y="158"/>
                    </a:cxn>
                    <a:cxn ang="0">
                      <a:pos x="533" y="210"/>
                    </a:cxn>
                    <a:cxn ang="0">
                      <a:pos x="548" y="247"/>
                    </a:cxn>
                    <a:cxn ang="0">
                      <a:pos x="544" y="277"/>
                    </a:cxn>
                    <a:cxn ang="0">
                      <a:pos x="477" y="284"/>
                    </a:cxn>
                    <a:cxn ang="0">
                      <a:pos x="448" y="329"/>
                    </a:cxn>
                    <a:cxn ang="0">
                      <a:pos x="440" y="362"/>
                    </a:cxn>
                    <a:cxn ang="0">
                      <a:pos x="444" y="410"/>
                    </a:cxn>
                    <a:cxn ang="0">
                      <a:pos x="422" y="456"/>
                    </a:cxn>
                    <a:cxn ang="0">
                      <a:pos x="359" y="493"/>
                    </a:cxn>
                    <a:cxn ang="0">
                      <a:pos x="336" y="515"/>
                    </a:cxn>
                    <a:cxn ang="0">
                      <a:pos x="307" y="571"/>
                    </a:cxn>
                    <a:cxn ang="0">
                      <a:pos x="298" y="613"/>
                    </a:cxn>
                    <a:cxn ang="0">
                      <a:pos x="272" y="673"/>
                    </a:cxn>
                    <a:cxn ang="0">
                      <a:pos x="310" y="751"/>
                    </a:cxn>
                    <a:cxn ang="0">
                      <a:pos x="340" y="810"/>
                    </a:cxn>
                    <a:cxn ang="0">
                      <a:pos x="307" y="832"/>
                    </a:cxn>
                    <a:cxn ang="0">
                      <a:pos x="279" y="836"/>
                    </a:cxn>
                    <a:cxn ang="0">
                      <a:pos x="216" y="840"/>
                    </a:cxn>
                    <a:cxn ang="0">
                      <a:pos x="275" y="854"/>
                    </a:cxn>
                    <a:cxn ang="0">
                      <a:pos x="307" y="873"/>
                    </a:cxn>
                    <a:cxn ang="0">
                      <a:pos x="286" y="888"/>
                    </a:cxn>
                    <a:cxn ang="0">
                      <a:pos x="249" y="921"/>
                    </a:cxn>
                    <a:cxn ang="0">
                      <a:pos x="238" y="955"/>
                    </a:cxn>
                    <a:cxn ang="0">
                      <a:pos x="223" y="1033"/>
                    </a:cxn>
                    <a:cxn ang="0">
                      <a:pos x="205" y="1085"/>
                    </a:cxn>
                    <a:cxn ang="0">
                      <a:pos x="159" y="1126"/>
                    </a:cxn>
                    <a:cxn ang="0">
                      <a:pos x="115" y="1141"/>
                    </a:cxn>
                    <a:cxn ang="0">
                      <a:pos x="107" y="1176"/>
                    </a:cxn>
                    <a:cxn ang="0">
                      <a:pos x="63" y="1187"/>
                    </a:cxn>
                    <a:cxn ang="0">
                      <a:pos x="44" y="1168"/>
                    </a:cxn>
                    <a:cxn ang="0">
                      <a:pos x="26" y="1104"/>
                    </a:cxn>
                    <a:cxn ang="0">
                      <a:pos x="41" y="1089"/>
                    </a:cxn>
                    <a:cxn ang="0">
                      <a:pos x="44" y="1067"/>
                    </a:cxn>
                    <a:cxn ang="0">
                      <a:pos x="26" y="1007"/>
                    </a:cxn>
                    <a:cxn ang="0">
                      <a:pos x="11" y="959"/>
                    </a:cxn>
                    <a:cxn ang="0">
                      <a:pos x="0" y="884"/>
                    </a:cxn>
                    <a:cxn ang="0">
                      <a:pos x="19" y="854"/>
                    </a:cxn>
                    <a:cxn ang="0">
                      <a:pos x="33" y="780"/>
                    </a:cxn>
                    <a:cxn ang="0">
                      <a:pos x="70" y="736"/>
                    </a:cxn>
                    <a:cxn ang="0">
                      <a:pos x="59" y="658"/>
                    </a:cxn>
                    <a:cxn ang="0">
                      <a:pos x="74" y="621"/>
                    </a:cxn>
                    <a:cxn ang="0">
                      <a:pos x="67" y="556"/>
                    </a:cxn>
                    <a:cxn ang="0">
                      <a:pos x="82" y="478"/>
                    </a:cxn>
                    <a:cxn ang="0">
                      <a:pos x="130" y="425"/>
                    </a:cxn>
                    <a:cxn ang="0">
                      <a:pos x="175" y="410"/>
                    </a:cxn>
                    <a:cxn ang="0">
                      <a:pos x="156" y="362"/>
                    </a:cxn>
                    <a:cxn ang="0">
                      <a:pos x="175" y="322"/>
                    </a:cxn>
                    <a:cxn ang="0">
                      <a:pos x="186" y="262"/>
                    </a:cxn>
                    <a:cxn ang="0">
                      <a:pos x="235" y="225"/>
                    </a:cxn>
                    <a:cxn ang="0">
                      <a:pos x="257" y="177"/>
                    </a:cxn>
                    <a:cxn ang="0">
                      <a:pos x="292" y="103"/>
                    </a:cxn>
                    <a:cxn ang="0">
                      <a:pos x="331" y="69"/>
                    </a:cxn>
                    <a:cxn ang="0">
                      <a:pos x="368" y="42"/>
                    </a:cxn>
                    <a:cxn ang="0">
                      <a:pos x="414" y="0"/>
                    </a:cxn>
                  </a:cxnLst>
                  <a:rect l="0" t="0" r="r" b="b"/>
                  <a:pathLst>
                    <a:path w="555" h="1187">
                      <a:moveTo>
                        <a:pt x="418" y="0"/>
                      </a:moveTo>
                      <a:lnTo>
                        <a:pt x="425" y="3"/>
                      </a:lnTo>
                      <a:lnTo>
                        <a:pt x="436" y="21"/>
                      </a:lnTo>
                      <a:lnTo>
                        <a:pt x="485" y="69"/>
                      </a:lnTo>
                      <a:lnTo>
                        <a:pt x="492" y="58"/>
                      </a:lnTo>
                      <a:lnTo>
                        <a:pt x="511" y="73"/>
                      </a:lnTo>
                      <a:lnTo>
                        <a:pt x="518" y="88"/>
                      </a:lnTo>
                      <a:lnTo>
                        <a:pt x="518" y="99"/>
                      </a:lnTo>
                      <a:lnTo>
                        <a:pt x="518" y="118"/>
                      </a:lnTo>
                      <a:lnTo>
                        <a:pt x="511" y="129"/>
                      </a:lnTo>
                      <a:lnTo>
                        <a:pt x="525" y="144"/>
                      </a:lnTo>
                      <a:lnTo>
                        <a:pt x="536" y="158"/>
                      </a:lnTo>
                      <a:lnTo>
                        <a:pt x="536" y="170"/>
                      </a:lnTo>
                      <a:lnTo>
                        <a:pt x="536" y="188"/>
                      </a:lnTo>
                      <a:lnTo>
                        <a:pt x="533" y="210"/>
                      </a:lnTo>
                      <a:lnTo>
                        <a:pt x="525" y="218"/>
                      </a:lnTo>
                      <a:lnTo>
                        <a:pt x="536" y="229"/>
                      </a:lnTo>
                      <a:lnTo>
                        <a:pt x="548" y="247"/>
                      </a:lnTo>
                      <a:lnTo>
                        <a:pt x="555" y="266"/>
                      </a:lnTo>
                      <a:lnTo>
                        <a:pt x="555" y="273"/>
                      </a:lnTo>
                      <a:lnTo>
                        <a:pt x="544" y="277"/>
                      </a:lnTo>
                      <a:lnTo>
                        <a:pt x="496" y="277"/>
                      </a:lnTo>
                      <a:lnTo>
                        <a:pt x="485" y="277"/>
                      </a:lnTo>
                      <a:lnTo>
                        <a:pt x="477" y="284"/>
                      </a:lnTo>
                      <a:lnTo>
                        <a:pt x="477" y="299"/>
                      </a:lnTo>
                      <a:lnTo>
                        <a:pt x="470" y="310"/>
                      </a:lnTo>
                      <a:lnTo>
                        <a:pt x="448" y="329"/>
                      </a:lnTo>
                      <a:lnTo>
                        <a:pt x="451" y="344"/>
                      </a:lnTo>
                      <a:lnTo>
                        <a:pt x="448" y="355"/>
                      </a:lnTo>
                      <a:lnTo>
                        <a:pt x="440" y="362"/>
                      </a:lnTo>
                      <a:lnTo>
                        <a:pt x="448" y="385"/>
                      </a:lnTo>
                      <a:lnTo>
                        <a:pt x="451" y="399"/>
                      </a:lnTo>
                      <a:lnTo>
                        <a:pt x="444" y="410"/>
                      </a:lnTo>
                      <a:lnTo>
                        <a:pt x="429" y="422"/>
                      </a:lnTo>
                      <a:lnTo>
                        <a:pt x="425" y="436"/>
                      </a:lnTo>
                      <a:lnTo>
                        <a:pt x="422" y="456"/>
                      </a:lnTo>
                      <a:lnTo>
                        <a:pt x="396" y="467"/>
                      </a:lnTo>
                      <a:lnTo>
                        <a:pt x="381" y="478"/>
                      </a:lnTo>
                      <a:lnTo>
                        <a:pt x="359" y="493"/>
                      </a:lnTo>
                      <a:lnTo>
                        <a:pt x="362" y="504"/>
                      </a:lnTo>
                      <a:lnTo>
                        <a:pt x="344" y="508"/>
                      </a:lnTo>
                      <a:lnTo>
                        <a:pt x="336" y="515"/>
                      </a:lnTo>
                      <a:lnTo>
                        <a:pt x="318" y="541"/>
                      </a:lnTo>
                      <a:lnTo>
                        <a:pt x="303" y="552"/>
                      </a:lnTo>
                      <a:lnTo>
                        <a:pt x="307" y="571"/>
                      </a:lnTo>
                      <a:lnTo>
                        <a:pt x="298" y="576"/>
                      </a:lnTo>
                      <a:lnTo>
                        <a:pt x="290" y="584"/>
                      </a:lnTo>
                      <a:lnTo>
                        <a:pt x="298" y="613"/>
                      </a:lnTo>
                      <a:lnTo>
                        <a:pt x="294" y="632"/>
                      </a:lnTo>
                      <a:lnTo>
                        <a:pt x="275" y="643"/>
                      </a:lnTo>
                      <a:lnTo>
                        <a:pt x="272" y="673"/>
                      </a:lnTo>
                      <a:lnTo>
                        <a:pt x="275" y="710"/>
                      </a:lnTo>
                      <a:lnTo>
                        <a:pt x="283" y="728"/>
                      </a:lnTo>
                      <a:lnTo>
                        <a:pt x="310" y="751"/>
                      </a:lnTo>
                      <a:lnTo>
                        <a:pt x="321" y="773"/>
                      </a:lnTo>
                      <a:lnTo>
                        <a:pt x="333" y="795"/>
                      </a:lnTo>
                      <a:lnTo>
                        <a:pt x="340" y="810"/>
                      </a:lnTo>
                      <a:lnTo>
                        <a:pt x="333" y="825"/>
                      </a:lnTo>
                      <a:lnTo>
                        <a:pt x="318" y="836"/>
                      </a:lnTo>
                      <a:lnTo>
                        <a:pt x="307" y="832"/>
                      </a:lnTo>
                      <a:lnTo>
                        <a:pt x="298" y="821"/>
                      </a:lnTo>
                      <a:lnTo>
                        <a:pt x="283" y="825"/>
                      </a:lnTo>
                      <a:lnTo>
                        <a:pt x="279" y="836"/>
                      </a:lnTo>
                      <a:lnTo>
                        <a:pt x="257" y="836"/>
                      </a:lnTo>
                      <a:lnTo>
                        <a:pt x="223" y="832"/>
                      </a:lnTo>
                      <a:lnTo>
                        <a:pt x="216" y="840"/>
                      </a:lnTo>
                      <a:lnTo>
                        <a:pt x="238" y="851"/>
                      </a:lnTo>
                      <a:lnTo>
                        <a:pt x="268" y="840"/>
                      </a:lnTo>
                      <a:lnTo>
                        <a:pt x="275" y="854"/>
                      </a:lnTo>
                      <a:lnTo>
                        <a:pt x="298" y="858"/>
                      </a:lnTo>
                      <a:lnTo>
                        <a:pt x="314" y="865"/>
                      </a:lnTo>
                      <a:lnTo>
                        <a:pt x="307" y="873"/>
                      </a:lnTo>
                      <a:lnTo>
                        <a:pt x="286" y="869"/>
                      </a:lnTo>
                      <a:lnTo>
                        <a:pt x="283" y="877"/>
                      </a:lnTo>
                      <a:lnTo>
                        <a:pt x="286" y="888"/>
                      </a:lnTo>
                      <a:lnTo>
                        <a:pt x="275" y="903"/>
                      </a:lnTo>
                      <a:lnTo>
                        <a:pt x="257" y="917"/>
                      </a:lnTo>
                      <a:lnTo>
                        <a:pt x="249" y="921"/>
                      </a:lnTo>
                      <a:lnTo>
                        <a:pt x="242" y="925"/>
                      </a:lnTo>
                      <a:lnTo>
                        <a:pt x="246" y="943"/>
                      </a:lnTo>
                      <a:lnTo>
                        <a:pt x="238" y="955"/>
                      </a:lnTo>
                      <a:lnTo>
                        <a:pt x="227" y="978"/>
                      </a:lnTo>
                      <a:lnTo>
                        <a:pt x="231" y="1000"/>
                      </a:lnTo>
                      <a:lnTo>
                        <a:pt x="223" y="1033"/>
                      </a:lnTo>
                      <a:lnTo>
                        <a:pt x="216" y="1048"/>
                      </a:lnTo>
                      <a:lnTo>
                        <a:pt x="216" y="1070"/>
                      </a:lnTo>
                      <a:lnTo>
                        <a:pt x="205" y="1085"/>
                      </a:lnTo>
                      <a:lnTo>
                        <a:pt x="190" y="1111"/>
                      </a:lnTo>
                      <a:lnTo>
                        <a:pt x="186" y="1130"/>
                      </a:lnTo>
                      <a:lnTo>
                        <a:pt x="159" y="1126"/>
                      </a:lnTo>
                      <a:lnTo>
                        <a:pt x="133" y="1126"/>
                      </a:lnTo>
                      <a:lnTo>
                        <a:pt x="130" y="1137"/>
                      </a:lnTo>
                      <a:lnTo>
                        <a:pt x="115" y="1141"/>
                      </a:lnTo>
                      <a:lnTo>
                        <a:pt x="107" y="1145"/>
                      </a:lnTo>
                      <a:lnTo>
                        <a:pt x="111" y="1157"/>
                      </a:lnTo>
                      <a:lnTo>
                        <a:pt x="107" y="1176"/>
                      </a:lnTo>
                      <a:lnTo>
                        <a:pt x="89" y="1187"/>
                      </a:lnTo>
                      <a:lnTo>
                        <a:pt x="78" y="1176"/>
                      </a:lnTo>
                      <a:lnTo>
                        <a:pt x="63" y="1187"/>
                      </a:lnTo>
                      <a:lnTo>
                        <a:pt x="44" y="1187"/>
                      </a:lnTo>
                      <a:lnTo>
                        <a:pt x="37" y="1176"/>
                      </a:lnTo>
                      <a:lnTo>
                        <a:pt x="44" y="1168"/>
                      </a:lnTo>
                      <a:lnTo>
                        <a:pt x="48" y="1148"/>
                      </a:lnTo>
                      <a:lnTo>
                        <a:pt x="33" y="1119"/>
                      </a:lnTo>
                      <a:lnTo>
                        <a:pt x="26" y="1104"/>
                      </a:lnTo>
                      <a:lnTo>
                        <a:pt x="30" y="1096"/>
                      </a:lnTo>
                      <a:lnTo>
                        <a:pt x="37" y="1096"/>
                      </a:lnTo>
                      <a:lnTo>
                        <a:pt x="41" y="1089"/>
                      </a:lnTo>
                      <a:lnTo>
                        <a:pt x="44" y="1081"/>
                      </a:lnTo>
                      <a:lnTo>
                        <a:pt x="48" y="1074"/>
                      </a:lnTo>
                      <a:lnTo>
                        <a:pt x="44" y="1067"/>
                      </a:lnTo>
                      <a:lnTo>
                        <a:pt x="37" y="1052"/>
                      </a:lnTo>
                      <a:lnTo>
                        <a:pt x="22" y="1030"/>
                      </a:lnTo>
                      <a:lnTo>
                        <a:pt x="26" y="1007"/>
                      </a:lnTo>
                      <a:lnTo>
                        <a:pt x="15" y="989"/>
                      </a:lnTo>
                      <a:lnTo>
                        <a:pt x="4" y="978"/>
                      </a:lnTo>
                      <a:lnTo>
                        <a:pt x="11" y="959"/>
                      </a:lnTo>
                      <a:lnTo>
                        <a:pt x="19" y="921"/>
                      </a:lnTo>
                      <a:lnTo>
                        <a:pt x="4" y="903"/>
                      </a:lnTo>
                      <a:lnTo>
                        <a:pt x="0" y="884"/>
                      </a:lnTo>
                      <a:lnTo>
                        <a:pt x="0" y="873"/>
                      </a:lnTo>
                      <a:lnTo>
                        <a:pt x="7" y="851"/>
                      </a:lnTo>
                      <a:lnTo>
                        <a:pt x="19" y="854"/>
                      </a:lnTo>
                      <a:lnTo>
                        <a:pt x="30" y="825"/>
                      </a:lnTo>
                      <a:lnTo>
                        <a:pt x="30" y="791"/>
                      </a:lnTo>
                      <a:lnTo>
                        <a:pt x="33" y="780"/>
                      </a:lnTo>
                      <a:lnTo>
                        <a:pt x="48" y="769"/>
                      </a:lnTo>
                      <a:lnTo>
                        <a:pt x="70" y="754"/>
                      </a:lnTo>
                      <a:lnTo>
                        <a:pt x="70" y="736"/>
                      </a:lnTo>
                      <a:lnTo>
                        <a:pt x="67" y="680"/>
                      </a:lnTo>
                      <a:lnTo>
                        <a:pt x="59" y="673"/>
                      </a:lnTo>
                      <a:lnTo>
                        <a:pt x="59" y="658"/>
                      </a:lnTo>
                      <a:lnTo>
                        <a:pt x="78" y="650"/>
                      </a:lnTo>
                      <a:lnTo>
                        <a:pt x="85" y="643"/>
                      </a:lnTo>
                      <a:lnTo>
                        <a:pt x="74" y="621"/>
                      </a:lnTo>
                      <a:lnTo>
                        <a:pt x="59" y="599"/>
                      </a:lnTo>
                      <a:lnTo>
                        <a:pt x="63" y="574"/>
                      </a:lnTo>
                      <a:lnTo>
                        <a:pt x="67" y="556"/>
                      </a:lnTo>
                      <a:lnTo>
                        <a:pt x="82" y="523"/>
                      </a:lnTo>
                      <a:lnTo>
                        <a:pt x="82" y="508"/>
                      </a:lnTo>
                      <a:lnTo>
                        <a:pt x="82" y="478"/>
                      </a:lnTo>
                      <a:lnTo>
                        <a:pt x="93" y="452"/>
                      </a:lnTo>
                      <a:lnTo>
                        <a:pt x="111" y="436"/>
                      </a:lnTo>
                      <a:lnTo>
                        <a:pt x="130" y="425"/>
                      </a:lnTo>
                      <a:lnTo>
                        <a:pt x="148" y="429"/>
                      </a:lnTo>
                      <a:lnTo>
                        <a:pt x="167" y="436"/>
                      </a:lnTo>
                      <a:lnTo>
                        <a:pt x="175" y="410"/>
                      </a:lnTo>
                      <a:lnTo>
                        <a:pt x="167" y="388"/>
                      </a:lnTo>
                      <a:lnTo>
                        <a:pt x="159" y="373"/>
                      </a:lnTo>
                      <a:lnTo>
                        <a:pt x="156" y="362"/>
                      </a:lnTo>
                      <a:lnTo>
                        <a:pt x="159" y="351"/>
                      </a:lnTo>
                      <a:lnTo>
                        <a:pt x="172" y="347"/>
                      </a:lnTo>
                      <a:lnTo>
                        <a:pt x="175" y="322"/>
                      </a:lnTo>
                      <a:lnTo>
                        <a:pt x="183" y="299"/>
                      </a:lnTo>
                      <a:lnTo>
                        <a:pt x="186" y="281"/>
                      </a:lnTo>
                      <a:lnTo>
                        <a:pt x="186" y="262"/>
                      </a:lnTo>
                      <a:lnTo>
                        <a:pt x="197" y="244"/>
                      </a:lnTo>
                      <a:lnTo>
                        <a:pt x="220" y="229"/>
                      </a:lnTo>
                      <a:lnTo>
                        <a:pt x="235" y="225"/>
                      </a:lnTo>
                      <a:lnTo>
                        <a:pt x="235" y="207"/>
                      </a:lnTo>
                      <a:lnTo>
                        <a:pt x="242" y="195"/>
                      </a:lnTo>
                      <a:lnTo>
                        <a:pt x="257" y="177"/>
                      </a:lnTo>
                      <a:lnTo>
                        <a:pt x="272" y="166"/>
                      </a:lnTo>
                      <a:lnTo>
                        <a:pt x="264" y="134"/>
                      </a:lnTo>
                      <a:lnTo>
                        <a:pt x="292" y="103"/>
                      </a:lnTo>
                      <a:lnTo>
                        <a:pt x="298" y="90"/>
                      </a:lnTo>
                      <a:lnTo>
                        <a:pt x="318" y="86"/>
                      </a:lnTo>
                      <a:lnTo>
                        <a:pt x="331" y="69"/>
                      </a:lnTo>
                      <a:lnTo>
                        <a:pt x="331" y="58"/>
                      </a:lnTo>
                      <a:lnTo>
                        <a:pt x="344" y="45"/>
                      </a:lnTo>
                      <a:lnTo>
                        <a:pt x="368" y="42"/>
                      </a:lnTo>
                      <a:lnTo>
                        <a:pt x="396" y="42"/>
                      </a:lnTo>
                      <a:lnTo>
                        <a:pt x="418" y="21"/>
                      </a:lnTo>
                      <a:lnTo>
                        <a:pt x="414" y="0"/>
                      </a:lnTo>
                      <a:lnTo>
                        <a:pt x="418" y="0"/>
                      </a:lnTo>
                      <a:close/>
                    </a:path>
                  </a:pathLst>
                </a:custGeom>
                <a:solidFill>
                  <a:srgbClr val="008080"/>
                </a:solidFill>
                <a:ln w="317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1756" name="Freeform 76"/>
                <p:cNvSpPr>
                  <a:spLocks/>
                </p:cNvSpPr>
                <p:nvPr/>
              </p:nvSpPr>
              <p:spPr bwMode="auto">
                <a:xfrm>
                  <a:off x="2194" y="723"/>
                  <a:ext cx="555" cy="1187"/>
                </a:xfrm>
                <a:custGeom>
                  <a:avLst/>
                  <a:gdLst/>
                  <a:ahLst/>
                  <a:cxnLst>
                    <a:cxn ang="0">
                      <a:pos x="436" y="21"/>
                    </a:cxn>
                    <a:cxn ang="0">
                      <a:pos x="511" y="73"/>
                    </a:cxn>
                    <a:cxn ang="0">
                      <a:pos x="518" y="118"/>
                    </a:cxn>
                    <a:cxn ang="0">
                      <a:pos x="536" y="158"/>
                    </a:cxn>
                    <a:cxn ang="0">
                      <a:pos x="533" y="210"/>
                    </a:cxn>
                    <a:cxn ang="0">
                      <a:pos x="548" y="247"/>
                    </a:cxn>
                    <a:cxn ang="0">
                      <a:pos x="544" y="277"/>
                    </a:cxn>
                    <a:cxn ang="0">
                      <a:pos x="477" y="284"/>
                    </a:cxn>
                    <a:cxn ang="0">
                      <a:pos x="448" y="329"/>
                    </a:cxn>
                    <a:cxn ang="0">
                      <a:pos x="440" y="362"/>
                    </a:cxn>
                    <a:cxn ang="0">
                      <a:pos x="444" y="410"/>
                    </a:cxn>
                    <a:cxn ang="0">
                      <a:pos x="422" y="456"/>
                    </a:cxn>
                    <a:cxn ang="0">
                      <a:pos x="359" y="493"/>
                    </a:cxn>
                    <a:cxn ang="0">
                      <a:pos x="336" y="515"/>
                    </a:cxn>
                    <a:cxn ang="0">
                      <a:pos x="307" y="571"/>
                    </a:cxn>
                    <a:cxn ang="0">
                      <a:pos x="298" y="613"/>
                    </a:cxn>
                    <a:cxn ang="0">
                      <a:pos x="272" y="673"/>
                    </a:cxn>
                    <a:cxn ang="0">
                      <a:pos x="310" y="751"/>
                    </a:cxn>
                    <a:cxn ang="0">
                      <a:pos x="340" y="810"/>
                    </a:cxn>
                    <a:cxn ang="0">
                      <a:pos x="307" y="832"/>
                    </a:cxn>
                    <a:cxn ang="0">
                      <a:pos x="279" y="836"/>
                    </a:cxn>
                    <a:cxn ang="0">
                      <a:pos x="216" y="840"/>
                    </a:cxn>
                    <a:cxn ang="0">
                      <a:pos x="275" y="854"/>
                    </a:cxn>
                    <a:cxn ang="0">
                      <a:pos x="307" y="873"/>
                    </a:cxn>
                    <a:cxn ang="0">
                      <a:pos x="286" y="888"/>
                    </a:cxn>
                    <a:cxn ang="0">
                      <a:pos x="249" y="921"/>
                    </a:cxn>
                    <a:cxn ang="0">
                      <a:pos x="238" y="955"/>
                    </a:cxn>
                    <a:cxn ang="0">
                      <a:pos x="223" y="1033"/>
                    </a:cxn>
                    <a:cxn ang="0">
                      <a:pos x="205" y="1085"/>
                    </a:cxn>
                    <a:cxn ang="0">
                      <a:pos x="159" y="1126"/>
                    </a:cxn>
                    <a:cxn ang="0">
                      <a:pos x="115" y="1141"/>
                    </a:cxn>
                    <a:cxn ang="0">
                      <a:pos x="107" y="1176"/>
                    </a:cxn>
                    <a:cxn ang="0">
                      <a:pos x="63" y="1187"/>
                    </a:cxn>
                    <a:cxn ang="0">
                      <a:pos x="44" y="1168"/>
                    </a:cxn>
                    <a:cxn ang="0">
                      <a:pos x="26" y="1104"/>
                    </a:cxn>
                    <a:cxn ang="0">
                      <a:pos x="41" y="1089"/>
                    </a:cxn>
                    <a:cxn ang="0">
                      <a:pos x="44" y="1067"/>
                    </a:cxn>
                    <a:cxn ang="0">
                      <a:pos x="26" y="1007"/>
                    </a:cxn>
                    <a:cxn ang="0">
                      <a:pos x="11" y="959"/>
                    </a:cxn>
                    <a:cxn ang="0">
                      <a:pos x="0" y="884"/>
                    </a:cxn>
                    <a:cxn ang="0">
                      <a:pos x="19" y="854"/>
                    </a:cxn>
                    <a:cxn ang="0">
                      <a:pos x="33" y="780"/>
                    </a:cxn>
                    <a:cxn ang="0">
                      <a:pos x="70" y="736"/>
                    </a:cxn>
                    <a:cxn ang="0">
                      <a:pos x="59" y="658"/>
                    </a:cxn>
                    <a:cxn ang="0">
                      <a:pos x="74" y="621"/>
                    </a:cxn>
                    <a:cxn ang="0">
                      <a:pos x="67" y="556"/>
                    </a:cxn>
                    <a:cxn ang="0">
                      <a:pos x="82" y="478"/>
                    </a:cxn>
                    <a:cxn ang="0">
                      <a:pos x="130" y="425"/>
                    </a:cxn>
                    <a:cxn ang="0">
                      <a:pos x="175" y="410"/>
                    </a:cxn>
                    <a:cxn ang="0">
                      <a:pos x="156" y="362"/>
                    </a:cxn>
                    <a:cxn ang="0">
                      <a:pos x="175" y="322"/>
                    </a:cxn>
                    <a:cxn ang="0">
                      <a:pos x="186" y="262"/>
                    </a:cxn>
                    <a:cxn ang="0">
                      <a:pos x="235" y="225"/>
                    </a:cxn>
                    <a:cxn ang="0">
                      <a:pos x="257" y="177"/>
                    </a:cxn>
                    <a:cxn ang="0">
                      <a:pos x="292" y="103"/>
                    </a:cxn>
                    <a:cxn ang="0">
                      <a:pos x="331" y="69"/>
                    </a:cxn>
                    <a:cxn ang="0">
                      <a:pos x="368" y="42"/>
                    </a:cxn>
                    <a:cxn ang="0">
                      <a:pos x="414" y="0"/>
                    </a:cxn>
                  </a:cxnLst>
                  <a:rect l="0" t="0" r="r" b="b"/>
                  <a:pathLst>
                    <a:path w="555" h="1187">
                      <a:moveTo>
                        <a:pt x="418" y="0"/>
                      </a:moveTo>
                      <a:lnTo>
                        <a:pt x="425" y="3"/>
                      </a:lnTo>
                      <a:lnTo>
                        <a:pt x="436" y="21"/>
                      </a:lnTo>
                      <a:lnTo>
                        <a:pt x="485" y="69"/>
                      </a:lnTo>
                      <a:lnTo>
                        <a:pt x="492" y="58"/>
                      </a:lnTo>
                      <a:lnTo>
                        <a:pt x="511" y="73"/>
                      </a:lnTo>
                      <a:lnTo>
                        <a:pt x="518" y="88"/>
                      </a:lnTo>
                      <a:lnTo>
                        <a:pt x="518" y="99"/>
                      </a:lnTo>
                      <a:lnTo>
                        <a:pt x="518" y="118"/>
                      </a:lnTo>
                      <a:lnTo>
                        <a:pt x="511" y="129"/>
                      </a:lnTo>
                      <a:lnTo>
                        <a:pt x="525" y="144"/>
                      </a:lnTo>
                      <a:lnTo>
                        <a:pt x="536" y="158"/>
                      </a:lnTo>
                      <a:lnTo>
                        <a:pt x="536" y="170"/>
                      </a:lnTo>
                      <a:lnTo>
                        <a:pt x="536" y="188"/>
                      </a:lnTo>
                      <a:lnTo>
                        <a:pt x="533" y="210"/>
                      </a:lnTo>
                      <a:lnTo>
                        <a:pt x="525" y="218"/>
                      </a:lnTo>
                      <a:lnTo>
                        <a:pt x="536" y="229"/>
                      </a:lnTo>
                      <a:lnTo>
                        <a:pt x="548" y="247"/>
                      </a:lnTo>
                      <a:lnTo>
                        <a:pt x="555" y="266"/>
                      </a:lnTo>
                      <a:lnTo>
                        <a:pt x="555" y="273"/>
                      </a:lnTo>
                      <a:lnTo>
                        <a:pt x="544" y="277"/>
                      </a:lnTo>
                      <a:lnTo>
                        <a:pt x="496" y="277"/>
                      </a:lnTo>
                      <a:lnTo>
                        <a:pt x="485" y="277"/>
                      </a:lnTo>
                      <a:lnTo>
                        <a:pt x="477" y="284"/>
                      </a:lnTo>
                      <a:lnTo>
                        <a:pt x="477" y="299"/>
                      </a:lnTo>
                      <a:lnTo>
                        <a:pt x="470" y="310"/>
                      </a:lnTo>
                      <a:lnTo>
                        <a:pt x="448" y="329"/>
                      </a:lnTo>
                      <a:lnTo>
                        <a:pt x="451" y="344"/>
                      </a:lnTo>
                      <a:lnTo>
                        <a:pt x="448" y="355"/>
                      </a:lnTo>
                      <a:lnTo>
                        <a:pt x="440" y="362"/>
                      </a:lnTo>
                      <a:lnTo>
                        <a:pt x="448" y="385"/>
                      </a:lnTo>
                      <a:lnTo>
                        <a:pt x="451" y="399"/>
                      </a:lnTo>
                      <a:lnTo>
                        <a:pt x="444" y="410"/>
                      </a:lnTo>
                      <a:lnTo>
                        <a:pt x="429" y="422"/>
                      </a:lnTo>
                      <a:lnTo>
                        <a:pt x="425" y="436"/>
                      </a:lnTo>
                      <a:lnTo>
                        <a:pt x="422" y="456"/>
                      </a:lnTo>
                      <a:lnTo>
                        <a:pt x="396" y="467"/>
                      </a:lnTo>
                      <a:lnTo>
                        <a:pt x="381" y="478"/>
                      </a:lnTo>
                      <a:lnTo>
                        <a:pt x="359" y="493"/>
                      </a:lnTo>
                      <a:lnTo>
                        <a:pt x="362" y="504"/>
                      </a:lnTo>
                      <a:lnTo>
                        <a:pt x="344" y="508"/>
                      </a:lnTo>
                      <a:lnTo>
                        <a:pt x="336" y="515"/>
                      </a:lnTo>
                      <a:lnTo>
                        <a:pt x="318" y="541"/>
                      </a:lnTo>
                      <a:lnTo>
                        <a:pt x="303" y="552"/>
                      </a:lnTo>
                      <a:lnTo>
                        <a:pt x="307" y="571"/>
                      </a:lnTo>
                      <a:lnTo>
                        <a:pt x="298" y="576"/>
                      </a:lnTo>
                      <a:lnTo>
                        <a:pt x="290" y="584"/>
                      </a:lnTo>
                      <a:lnTo>
                        <a:pt x="298" y="613"/>
                      </a:lnTo>
                      <a:lnTo>
                        <a:pt x="294" y="632"/>
                      </a:lnTo>
                      <a:lnTo>
                        <a:pt x="275" y="643"/>
                      </a:lnTo>
                      <a:lnTo>
                        <a:pt x="272" y="673"/>
                      </a:lnTo>
                      <a:lnTo>
                        <a:pt x="275" y="710"/>
                      </a:lnTo>
                      <a:lnTo>
                        <a:pt x="283" y="728"/>
                      </a:lnTo>
                      <a:lnTo>
                        <a:pt x="310" y="751"/>
                      </a:lnTo>
                      <a:lnTo>
                        <a:pt x="321" y="773"/>
                      </a:lnTo>
                      <a:lnTo>
                        <a:pt x="333" y="795"/>
                      </a:lnTo>
                      <a:lnTo>
                        <a:pt x="340" y="810"/>
                      </a:lnTo>
                      <a:lnTo>
                        <a:pt x="333" y="825"/>
                      </a:lnTo>
                      <a:lnTo>
                        <a:pt x="318" y="836"/>
                      </a:lnTo>
                      <a:lnTo>
                        <a:pt x="307" y="832"/>
                      </a:lnTo>
                      <a:lnTo>
                        <a:pt x="298" y="821"/>
                      </a:lnTo>
                      <a:lnTo>
                        <a:pt x="283" y="825"/>
                      </a:lnTo>
                      <a:lnTo>
                        <a:pt x="279" y="836"/>
                      </a:lnTo>
                      <a:lnTo>
                        <a:pt x="257" y="836"/>
                      </a:lnTo>
                      <a:lnTo>
                        <a:pt x="223" y="832"/>
                      </a:lnTo>
                      <a:lnTo>
                        <a:pt x="216" y="840"/>
                      </a:lnTo>
                      <a:lnTo>
                        <a:pt x="238" y="851"/>
                      </a:lnTo>
                      <a:lnTo>
                        <a:pt x="268" y="840"/>
                      </a:lnTo>
                      <a:lnTo>
                        <a:pt x="275" y="854"/>
                      </a:lnTo>
                      <a:lnTo>
                        <a:pt x="298" y="858"/>
                      </a:lnTo>
                      <a:lnTo>
                        <a:pt x="314" y="865"/>
                      </a:lnTo>
                      <a:lnTo>
                        <a:pt x="307" y="873"/>
                      </a:lnTo>
                      <a:lnTo>
                        <a:pt x="286" y="869"/>
                      </a:lnTo>
                      <a:lnTo>
                        <a:pt x="283" y="877"/>
                      </a:lnTo>
                      <a:lnTo>
                        <a:pt x="286" y="888"/>
                      </a:lnTo>
                      <a:lnTo>
                        <a:pt x="275" y="903"/>
                      </a:lnTo>
                      <a:lnTo>
                        <a:pt x="257" y="917"/>
                      </a:lnTo>
                      <a:lnTo>
                        <a:pt x="249" y="921"/>
                      </a:lnTo>
                      <a:lnTo>
                        <a:pt x="242" y="925"/>
                      </a:lnTo>
                      <a:lnTo>
                        <a:pt x="246" y="943"/>
                      </a:lnTo>
                      <a:lnTo>
                        <a:pt x="238" y="955"/>
                      </a:lnTo>
                      <a:lnTo>
                        <a:pt x="227" y="978"/>
                      </a:lnTo>
                      <a:lnTo>
                        <a:pt x="231" y="1000"/>
                      </a:lnTo>
                      <a:lnTo>
                        <a:pt x="223" y="1033"/>
                      </a:lnTo>
                      <a:lnTo>
                        <a:pt x="216" y="1048"/>
                      </a:lnTo>
                      <a:lnTo>
                        <a:pt x="216" y="1070"/>
                      </a:lnTo>
                      <a:lnTo>
                        <a:pt x="205" y="1085"/>
                      </a:lnTo>
                      <a:lnTo>
                        <a:pt x="190" y="1111"/>
                      </a:lnTo>
                      <a:lnTo>
                        <a:pt x="186" y="1130"/>
                      </a:lnTo>
                      <a:lnTo>
                        <a:pt x="159" y="1126"/>
                      </a:lnTo>
                      <a:lnTo>
                        <a:pt x="133" y="1126"/>
                      </a:lnTo>
                      <a:lnTo>
                        <a:pt x="130" y="1137"/>
                      </a:lnTo>
                      <a:lnTo>
                        <a:pt x="115" y="1141"/>
                      </a:lnTo>
                      <a:lnTo>
                        <a:pt x="107" y="1145"/>
                      </a:lnTo>
                      <a:lnTo>
                        <a:pt x="111" y="1157"/>
                      </a:lnTo>
                      <a:lnTo>
                        <a:pt x="107" y="1176"/>
                      </a:lnTo>
                      <a:lnTo>
                        <a:pt x="89" y="1187"/>
                      </a:lnTo>
                      <a:lnTo>
                        <a:pt x="78" y="1176"/>
                      </a:lnTo>
                      <a:lnTo>
                        <a:pt x="63" y="1187"/>
                      </a:lnTo>
                      <a:lnTo>
                        <a:pt x="44" y="1187"/>
                      </a:lnTo>
                      <a:lnTo>
                        <a:pt x="37" y="1176"/>
                      </a:lnTo>
                      <a:lnTo>
                        <a:pt x="44" y="1168"/>
                      </a:lnTo>
                      <a:lnTo>
                        <a:pt x="48" y="1148"/>
                      </a:lnTo>
                      <a:lnTo>
                        <a:pt x="33" y="1119"/>
                      </a:lnTo>
                      <a:lnTo>
                        <a:pt x="26" y="1104"/>
                      </a:lnTo>
                      <a:lnTo>
                        <a:pt x="30" y="1096"/>
                      </a:lnTo>
                      <a:lnTo>
                        <a:pt x="37" y="1096"/>
                      </a:lnTo>
                      <a:lnTo>
                        <a:pt x="41" y="1089"/>
                      </a:lnTo>
                      <a:lnTo>
                        <a:pt x="44" y="1081"/>
                      </a:lnTo>
                      <a:lnTo>
                        <a:pt x="48" y="1074"/>
                      </a:lnTo>
                      <a:lnTo>
                        <a:pt x="44" y="1067"/>
                      </a:lnTo>
                      <a:lnTo>
                        <a:pt x="37" y="1052"/>
                      </a:lnTo>
                      <a:lnTo>
                        <a:pt x="22" y="1030"/>
                      </a:lnTo>
                      <a:lnTo>
                        <a:pt x="26" y="1007"/>
                      </a:lnTo>
                      <a:lnTo>
                        <a:pt x="15" y="989"/>
                      </a:lnTo>
                      <a:lnTo>
                        <a:pt x="4" y="978"/>
                      </a:lnTo>
                      <a:lnTo>
                        <a:pt x="11" y="959"/>
                      </a:lnTo>
                      <a:lnTo>
                        <a:pt x="19" y="921"/>
                      </a:lnTo>
                      <a:lnTo>
                        <a:pt x="4" y="903"/>
                      </a:lnTo>
                      <a:lnTo>
                        <a:pt x="0" y="884"/>
                      </a:lnTo>
                      <a:lnTo>
                        <a:pt x="0" y="873"/>
                      </a:lnTo>
                      <a:lnTo>
                        <a:pt x="7" y="851"/>
                      </a:lnTo>
                      <a:lnTo>
                        <a:pt x="19" y="854"/>
                      </a:lnTo>
                      <a:lnTo>
                        <a:pt x="30" y="825"/>
                      </a:lnTo>
                      <a:lnTo>
                        <a:pt x="30" y="791"/>
                      </a:lnTo>
                      <a:lnTo>
                        <a:pt x="33" y="780"/>
                      </a:lnTo>
                      <a:lnTo>
                        <a:pt x="48" y="769"/>
                      </a:lnTo>
                      <a:lnTo>
                        <a:pt x="70" y="754"/>
                      </a:lnTo>
                      <a:lnTo>
                        <a:pt x="70" y="736"/>
                      </a:lnTo>
                      <a:lnTo>
                        <a:pt x="67" y="680"/>
                      </a:lnTo>
                      <a:lnTo>
                        <a:pt x="59" y="673"/>
                      </a:lnTo>
                      <a:lnTo>
                        <a:pt x="59" y="658"/>
                      </a:lnTo>
                      <a:lnTo>
                        <a:pt x="78" y="650"/>
                      </a:lnTo>
                      <a:lnTo>
                        <a:pt x="85" y="643"/>
                      </a:lnTo>
                      <a:lnTo>
                        <a:pt x="74" y="621"/>
                      </a:lnTo>
                      <a:lnTo>
                        <a:pt x="59" y="599"/>
                      </a:lnTo>
                      <a:lnTo>
                        <a:pt x="63" y="574"/>
                      </a:lnTo>
                      <a:lnTo>
                        <a:pt x="67" y="556"/>
                      </a:lnTo>
                      <a:lnTo>
                        <a:pt x="82" y="523"/>
                      </a:lnTo>
                      <a:lnTo>
                        <a:pt x="82" y="508"/>
                      </a:lnTo>
                      <a:lnTo>
                        <a:pt x="82" y="478"/>
                      </a:lnTo>
                      <a:lnTo>
                        <a:pt x="93" y="452"/>
                      </a:lnTo>
                      <a:lnTo>
                        <a:pt x="111" y="436"/>
                      </a:lnTo>
                      <a:lnTo>
                        <a:pt x="130" y="425"/>
                      </a:lnTo>
                      <a:lnTo>
                        <a:pt x="148" y="429"/>
                      </a:lnTo>
                      <a:lnTo>
                        <a:pt x="167" y="436"/>
                      </a:lnTo>
                      <a:lnTo>
                        <a:pt x="175" y="410"/>
                      </a:lnTo>
                      <a:lnTo>
                        <a:pt x="167" y="388"/>
                      </a:lnTo>
                      <a:lnTo>
                        <a:pt x="159" y="373"/>
                      </a:lnTo>
                      <a:lnTo>
                        <a:pt x="156" y="362"/>
                      </a:lnTo>
                      <a:lnTo>
                        <a:pt x="159" y="351"/>
                      </a:lnTo>
                      <a:lnTo>
                        <a:pt x="172" y="347"/>
                      </a:lnTo>
                      <a:lnTo>
                        <a:pt x="175" y="322"/>
                      </a:lnTo>
                      <a:lnTo>
                        <a:pt x="183" y="299"/>
                      </a:lnTo>
                      <a:lnTo>
                        <a:pt x="186" y="281"/>
                      </a:lnTo>
                      <a:lnTo>
                        <a:pt x="186" y="262"/>
                      </a:lnTo>
                      <a:lnTo>
                        <a:pt x="197" y="244"/>
                      </a:lnTo>
                      <a:lnTo>
                        <a:pt x="220" y="229"/>
                      </a:lnTo>
                      <a:lnTo>
                        <a:pt x="235" y="225"/>
                      </a:lnTo>
                      <a:lnTo>
                        <a:pt x="235" y="207"/>
                      </a:lnTo>
                      <a:lnTo>
                        <a:pt x="242" y="195"/>
                      </a:lnTo>
                      <a:lnTo>
                        <a:pt x="257" y="177"/>
                      </a:lnTo>
                      <a:lnTo>
                        <a:pt x="272" y="166"/>
                      </a:lnTo>
                      <a:lnTo>
                        <a:pt x="264" y="134"/>
                      </a:lnTo>
                      <a:lnTo>
                        <a:pt x="292" y="103"/>
                      </a:lnTo>
                      <a:lnTo>
                        <a:pt x="298" y="90"/>
                      </a:lnTo>
                      <a:lnTo>
                        <a:pt x="318" y="86"/>
                      </a:lnTo>
                      <a:lnTo>
                        <a:pt x="331" y="69"/>
                      </a:lnTo>
                      <a:lnTo>
                        <a:pt x="331" y="58"/>
                      </a:lnTo>
                      <a:lnTo>
                        <a:pt x="344" y="45"/>
                      </a:lnTo>
                      <a:lnTo>
                        <a:pt x="368" y="42"/>
                      </a:lnTo>
                      <a:lnTo>
                        <a:pt x="396" y="42"/>
                      </a:lnTo>
                      <a:lnTo>
                        <a:pt x="418" y="21"/>
                      </a:lnTo>
                      <a:lnTo>
                        <a:pt x="414" y="0"/>
                      </a:lnTo>
                    </a:path>
                  </a:pathLst>
                </a:custGeom>
                <a:solidFill>
                  <a:srgbClr val="008080"/>
                </a:solidFill>
                <a:ln w="3175">
                  <a:solidFill>
                    <a:schemeClr val="tx1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</p:grpSp>
        </p:grpSp>
        <p:grpSp>
          <p:nvGrpSpPr>
            <p:cNvPr id="71757" name="Group 77"/>
            <p:cNvGrpSpPr>
              <a:grpSpLocks/>
            </p:cNvGrpSpPr>
            <p:nvPr/>
          </p:nvGrpSpPr>
          <p:grpSpPr bwMode="auto">
            <a:xfrm>
              <a:off x="2473" y="1826"/>
              <a:ext cx="128" cy="139"/>
              <a:chOff x="2244" y="1555"/>
              <a:chExt cx="128" cy="139"/>
            </a:xfrm>
          </p:grpSpPr>
          <p:grpSp>
            <p:nvGrpSpPr>
              <p:cNvPr id="71758" name="Group 78"/>
              <p:cNvGrpSpPr>
                <a:grpSpLocks/>
              </p:cNvGrpSpPr>
              <p:nvPr/>
            </p:nvGrpSpPr>
            <p:grpSpPr bwMode="auto">
              <a:xfrm>
                <a:off x="2311" y="1596"/>
                <a:ext cx="61" cy="98"/>
                <a:chOff x="2311" y="1596"/>
                <a:chExt cx="61" cy="98"/>
              </a:xfrm>
            </p:grpSpPr>
            <p:sp>
              <p:nvSpPr>
                <p:cNvPr id="71759" name="Freeform 79"/>
                <p:cNvSpPr>
                  <a:spLocks/>
                </p:cNvSpPr>
                <p:nvPr/>
              </p:nvSpPr>
              <p:spPr bwMode="auto">
                <a:xfrm>
                  <a:off x="2311" y="1596"/>
                  <a:ext cx="61" cy="98"/>
                </a:xfrm>
                <a:custGeom>
                  <a:avLst/>
                  <a:gdLst/>
                  <a:ahLst/>
                  <a:cxnLst>
                    <a:cxn ang="0">
                      <a:pos x="53" y="0"/>
                    </a:cxn>
                    <a:cxn ang="0">
                      <a:pos x="53" y="17"/>
                    </a:cxn>
                    <a:cxn ang="0">
                      <a:pos x="61" y="32"/>
                    </a:cxn>
                    <a:cxn ang="0">
                      <a:pos x="53" y="49"/>
                    </a:cxn>
                    <a:cxn ang="0">
                      <a:pos x="43" y="63"/>
                    </a:cxn>
                    <a:cxn ang="0">
                      <a:pos x="24" y="81"/>
                    </a:cxn>
                    <a:cxn ang="0">
                      <a:pos x="9" y="98"/>
                    </a:cxn>
                    <a:cxn ang="0">
                      <a:pos x="0" y="81"/>
                    </a:cxn>
                    <a:cxn ang="0">
                      <a:pos x="6" y="74"/>
                    </a:cxn>
                    <a:cxn ang="0">
                      <a:pos x="24" y="54"/>
                    </a:cxn>
                    <a:cxn ang="0">
                      <a:pos x="23" y="43"/>
                    </a:cxn>
                    <a:cxn ang="0">
                      <a:pos x="32" y="28"/>
                    </a:cxn>
                    <a:cxn ang="0">
                      <a:pos x="55" y="9"/>
                    </a:cxn>
                    <a:cxn ang="0">
                      <a:pos x="55" y="15"/>
                    </a:cxn>
                    <a:cxn ang="0">
                      <a:pos x="59" y="24"/>
                    </a:cxn>
                    <a:cxn ang="0">
                      <a:pos x="53" y="0"/>
                    </a:cxn>
                  </a:cxnLst>
                  <a:rect l="0" t="0" r="r" b="b"/>
                  <a:pathLst>
                    <a:path w="61" h="98">
                      <a:moveTo>
                        <a:pt x="53" y="0"/>
                      </a:moveTo>
                      <a:lnTo>
                        <a:pt x="53" y="17"/>
                      </a:lnTo>
                      <a:lnTo>
                        <a:pt x="61" y="32"/>
                      </a:lnTo>
                      <a:lnTo>
                        <a:pt x="53" y="49"/>
                      </a:lnTo>
                      <a:lnTo>
                        <a:pt x="43" y="63"/>
                      </a:lnTo>
                      <a:lnTo>
                        <a:pt x="24" y="81"/>
                      </a:lnTo>
                      <a:lnTo>
                        <a:pt x="9" y="98"/>
                      </a:lnTo>
                      <a:lnTo>
                        <a:pt x="0" y="81"/>
                      </a:lnTo>
                      <a:lnTo>
                        <a:pt x="6" y="74"/>
                      </a:lnTo>
                      <a:lnTo>
                        <a:pt x="24" y="54"/>
                      </a:lnTo>
                      <a:lnTo>
                        <a:pt x="23" y="43"/>
                      </a:lnTo>
                      <a:lnTo>
                        <a:pt x="32" y="28"/>
                      </a:lnTo>
                      <a:lnTo>
                        <a:pt x="55" y="9"/>
                      </a:lnTo>
                      <a:lnTo>
                        <a:pt x="55" y="15"/>
                      </a:lnTo>
                      <a:lnTo>
                        <a:pt x="59" y="24"/>
                      </a:lnTo>
                      <a:lnTo>
                        <a:pt x="53" y="0"/>
                      </a:lnTo>
                      <a:close/>
                    </a:path>
                  </a:pathLst>
                </a:custGeom>
                <a:solidFill>
                  <a:srgbClr val="008080"/>
                </a:solidFill>
                <a:ln w="317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71760" name="Freeform 80"/>
                <p:cNvSpPr>
                  <a:spLocks/>
                </p:cNvSpPr>
                <p:nvPr/>
              </p:nvSpPr>
              <p:spPr bwMode="auto">
                <a:xfrm>
                  <a:off x="2311" y="1596"/>
                  <a:ext cx="61" cy="98"/>
                </a:xfrm>
                <a:custGeom>
                  <a:avLst/>
                  <a:gdLst/>
                  <a:ahLst/>
                  <a:cxnLst>
                    <a:cxn ang="0">
                      <a:pos x="53" y="0"/>
                    </a:cxn>
                    <a:cxn ang="0">
                      <a:pos x="53" y="17"/>
                    </a:cxn>
                    <a:cxn ang="0">
                      <a:pos x="61" y="32"/>
                    </a:cxn>
                    <a:cxn ang="0">
                      <a:pos x="53" y="49"/>
                    </a:cxn>
                    <a:cxn ang="0">
                      <a:pos x="43" y="63"/>
                    </a:cxn>
                    <a:cxn ang="0">
                      <a:pos x="24" y="81"/>
                    </a:cxn>
                    <a:cxn ang="0">
                      <a:pos x="9" y="98"/>
                    </a:cxn>
                    <a:cxn ang="0">
                      <a:pos x="0" y="81"/>
                    </a:cxn>
                    <a:cxn ang="0">
                      <a:pos x="6" y="74"/>
                    </a:cxn>
                    <a:cxn ang="0">
                      <a:pos x="24" y="54"/>
                    </a:cxn>
                    <a:cxn ang="0">
                      <a:pos x="23" y="43"/>
                    </a:cxn>
                    <a:cxn ang="0">
                      <a:pos x="32" y="28"/>
                    </a:cxn>
                    <a:cxn ang="0">
                      <a:pos x="55" y="9"/>
                    </a:cxn>
                    <a:cxn ang="0">
                      <a:pos x="55" y="15"/>
                    </a:cxn>
                    <a:cxn ang="0">
                      <a:pos x="59" y="24"/>
                    </a:cxn>
                  </a:cxnLst>
                  <a:rect l="0" t="0" r="r" b="b"/>
                  <a:pathLst>
                    <a:path w="61" h="98">
                      <a:moveTo>
                        <a:pt x="53" y="0"/>
                      </a:moveTo>
                      <a:lnTo>
                        <a:pt x="53" y="17"/>
                      </a:lnTo>
                      <a:lnTo>
                        <a:pt x="61" y="32"/>
                      </a:lnTo>
                      <a:lnTo>
                        <a:pt x="53" y="49"/>
                      </a:lnTo>
                      <a:lnTo>
                        <a:pt x="43" y="63"/>
                      </a:lnTo>
                      <a:lnTo>
                        <a:pt x="24" y="81"/>
                      </a:lnTo>
                      <a:lnTo>
                        <a:pt x="9" y="98"/>
                      </a:lnTo>
                      <a:lnTo>
                        <a:pt x="0" y="81"/>
                      </a:lnTo>
                      <a:lnTo>
                        <a:pt x="6" y="74"/>
                      </a:lnTo>
                      <a:lnTo>
                        <a:pt x="24" y="54"/>
                      </a:lnTo>
                      <a:lnTo>
                        <a:pt x="23" y="43"/>
                      </a:lnTo>
                      <a:lnTo>
                        <a:pt x="32" y="28"/>
                      </a:lnTo>
                      <a:lnTo>
                        <a:pt x="55" y="9"/>
                      </a:lnTo>
                      <a:lnTo>
                        <a:pt x="55" y="15"/>
                      </a:lnTo>
                      <a:lnTo>
                        <a:pt x="59" y="24"/>
                      </a:lnTo>
                    </a:path>
                  </a:pathLst>
                </a:custGeom>
                <a:solidFill>
                  <a:srgbClr val="008080"/>
                </a:solidFill>
                <a:ln w="3175">
                  <a:solidFill>
                    <a:schemeClr val="tx1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71761" name="Freeform 81"/>
              <p:cNvSpPr>
                <a:spLocks/>
              </p:cNvSpPr>
              <p:nvPr/>
            </p:nvSpPr>
            <p:spPr bwMode="auto">
              <a:xfrm>
                <a:off x="2244" y="1555"/>
                <a:ext cx="76" cy="78"/>
              </a:xfrm>
              <a:custGeom>
                <a:avLst/>
                <a:gdLst/>
                <a:ahLst/>
                <a:cxnLst>
                  <a:cxn ang="0">
                    <a:pos x="59" y="0"/>
                  </a:cxn>
                  <a:cxn ang="0">
                    <a:pos x="50" y="11"/>
                  </a:cxn>
                  <a:cxn ang="0">
                    <a:pos x="35" y="9"/>
                  </a:cxn>
                  <a:cxn ang="0">
                    <a:pos x="26" y="7"/>
                  </a:cxn>
                  <a:cxn ang="0">
                    <a:pos x="30" y="20"/>
                  </a:cxn>
                  <a:cxn ang="0">
                    <a:pos x="32" y="30"/>
                  </a:cxn>
                  <a:cxn ang="0">
                    <a:pos x="33" y="37"/>
                  </a:cxn>
                  <a:cxn ang="0">
                    <a:pos x="28" y="39"/>
                  </a:cxn>
                  <a:cxn ang="0">
                    <a:pos x="19" y="35"/>
                  </a:cxn>
                  <a:cxn ang="0">
                    <a:pos x="19" y="30"/>
                  </a:cxn>
                  <a:cxn ang="0">
                    <a:pos x="11" y="30"/>
                  </a:cxn>
                  <a:cxn ang="0">
                    <a:pos x="13" y="39"/>
                  </a:cxn>
                  <a:cxn ang="0">
                    <a:pos x="9" y="48"/>
                  </a:cxn>
                  <a:cxn ang="0">
                    <a:pos x="0" y="61"/>
                  </a:cxn>
                  <a:cxn ang="0">
                    <a:pos x="4" y="72"/>
                  </a:cxn>
                  <a:cxn ang="0">
                    <a:pos x="13" y="78"/>
                  </a:cxn>
                  <a:cxn ang="0">
                    <a:pos x="22" y="72"/>
                  </a:cxn>
                  <a:cxn ang="0">
                    <a:pos x="33" y="65"/>
                  </a:cxn>
                  <a:cxn ang="0">
                    <a:pos x="54" y="59"/>
                  </a:cxn>
                  <a:cxn ang="0">
                    <a:pos x="63" y="61"/>
                  </a:cxn>
                  <a:cxn ang="0">
                    <a:pos x="59" y="48"/>
                  </a:cxn>
                  <a:cxn ang="0">
                    <a:pos x="67" y="41"/>
                  </a:cxn>
                  <a:cxn ang="0">
                    <a:pos x="76" y="28"/>
                  </a:cxn>
                  <a:cxn ang="0">
                    <a:pos x="72" y="20"/>
                  </a:cxn>
                  <a:cxn ang="0">
                    <a:pos x="65" y="11"/>
                  </a:cxn>
                  <a:cxn ang="0">
                    <a:pos x="59" y="0"/>
                  </a:cxn>
                </a:cxnLst>
                <a:rect l="0" t="0" r="r" b="b"/>
                <a:pathLst>
                  <a:path w="76" h="78">
                    <a:moveTo>
                      <a:pt x="59" y="0"/>
                    </a:moveTo>
                    <a:lnTo>
                      <a:pt x="50" y="11"/>
                    </a:lnTo>
                    <a:lnTo>
                      <a:pt x="35" y="9"/>
                    </a:lnTo>
                    <a:lnTo>
                      <a:pt x="26" y="7"/>
                    </a:lnTo>
                    <a:lnTo>
                      <a:pt x="30" y="20"/>
                    </a:lnTo>
                    <a:lnTo>
                      <a:pt x="32" y="30"/>
                    </a:lnTo>
                    <a:lnTo>
                      <a:pt x="33" y="37"/>
                    </a:lnTo>
                    <a:lnTo>
                      <a:pt x="28" y="39"/>
                    </a:lnTo>
                    <a:lnTo>
                      <a:pt x="19" y="35"/>
                    </a:lnTo>
                    <a:lnTo>
                      <a:pt x="19" y="30"/>
                    </a:lnTo>
                    <a:lnTo>
                      <a:pt x="11" y="30"/>
                    </a:lnTo>
                    <a:lnTo>
                      <a:pt x="13" y="39"/>
                    </a:lnTo>
                    <a:lnTo>
                      <a:pt x="9" y="48"/>
                    </a:lnTo>
                    <a:lnTo>
                      <a:pt x="0" y="61"/>
                    </a:lnTo>
                    <a:lnTo>
                      <a:pt x="4" y="72"/>
                    </a:lnTo>
                    <a:lnTo>
                      <a:pt x="13" y="78"/>
                    </a:lnTo>
                    <a:lnTo>
                      <a:pt x="22" y="72"/>
                    </a:lnTo>
                    <a:lnTo>
                      <a:pt x="33" y="65"/>
                    </a:lnTo>
                    <a:lnTo>
                      <a:pt x="54" y="59"/>
                    </a:lnTo>
                    <a:lnTo>
                      <a:pt x="63" y="61"/>
                    </a:lnTo>
                    <a:lnTo>
                      <a:pt x="59" y="48"/>
                    </a:lnTo>
                    <a:lnTo>
                      <a:pt x="67" y="41"/>
                    </a:lnTo>
                    <a:lnTo>
                      <a:pt x="76" y="28"/>
                    </a:lnTo>
                    <a:lnTo>
                      <a:pt x="72" y="20"/>
                    </a:lnTo>
                    <a:lnTo>
                      <a:pt x="65" y="11"/>
                    </a:lnTo>
                    <a:lnTo>
                      <a:pt x="59" y="0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1762" name="Group 82"/>
            <p:cNvGrpSpPr>
              <a:grpSpLocks/>
            </p:cNvGrpSpPr>
            <p:nvPr/>
          </p:nvGrpSpPr>
          <p:grpSpPr bwMode="auto">
            <a:xfrm>
              <a:off x="2153" y="802"/>
              <a:ext cx="1012" cy="1110"/>
              <a:chOff x="1924" y="531"/>
              <a:chExt cx="1012" cy="1110"/>
            </a:xfrm>
          </p:grpSpPr>
          <p:sp>
            <p:nvSpPr>
              <p:cNvPr id="71763" name="Freeform 83"/>
              <p:cNvSpPr>
                <a:spLocks/>
              </p:cNvSpPr>
              <p:nvPr/>
            </p:nvSpPr>
            <p:spPr bwMode="auto">
              <a:xfrm>
                <a:off x="1924" y="531"/>
                <a:ext cx="1012" cy="1110"/>
              </a:xfrm>
              <a:custGeom>
                <a:avLst/>
                <a:gdLst/>
                <a:ahLst/>
                <a:cxnLst>
                  <a:cxn ang="0">
                    <a:pos x="297" y="1014"/>
                  </a:cxn>
                  <a:cxn ang="0">
                    <a:pos x="337" y="951"/>
                  </a:cxn>
                  <a:cxn ang="0">
                    <a:pos x="326" y="865"/>
                  </a:cxn>
                  <a:cxn ang="0">
                    <a:pos x="334" y="791"/>
                  </a:cxn>
                  <a:cxn ang="0">
                    <a:pos x="352" y="689"/>
                  </a:cxn>
                  <a:cxn ang="0">
                    <a:pos x="404" y="618"/>
                  </a:cxn>
                  <a:cxn ang="0">
                    <a:pos x="430" y="562"/>
                  </a:cxn>
                  <a:cxn ang="0">
                    <a:pos x="450" y="507"/>
                  </a:cxn>
                  <a:cxn ang="0">
                    <a:pos x="505" y="414"/>
                  </a:cxn>
                  <a:cxn ang="0">
                    <a:pos x="535" y="340"/>
                  </a:cxn>
                  <a:cxn ang="0">
                    <a:pos x="603" y="266"/>
                  </a:cxn>
                  <a:cxn ang="0">
                    <a:pos x="659" y="240"/>
                  </a:cxn>
                  <a:cxn ang="0">
                    <a:pos x="696" y="175"/>
                  </a:cxn>
                  <a:cxn ang="0">
                    <a:pos x="785" y="210"/>
                  </a:cxn>
                  <a:cxn ang="0">
                    <a:pos x="833" y="221"/>
                  </a:cxn>
                  <a:cxn ang="0">
                    <a:pos x="859" y="133"/>
                  </a:cxn>
                  <a:cxn ang="0">
                    <a:pos x="933" y="126"/>
                  </a:cxn>
                  <a:cxn ang="0">
                    <a:pos x="960" y="160"/>
                  </a:cxn>
                  <a:cxn ang="0">
                    <a:pos x="982" y="115"/>
                  </a:cxn>
                  <a:cxn ang="0">
                    <a:pos x="1008" y="63"/>
                  </a:cxn>
                  <a:cxn ang="0">
                    <a:pos x="960" y="19"/>
                  </a:cxn>
                  <a:cxn ang="0">
                    <a:pos x="915" y="22"/>
                  </a:cxn>
                  <a:cxn ang="0">
                    <a:pos x="889" y="19"/>
                  </a:cxn>
                  <a:cxn ang="0">
                    <a:pos x="852" y="44"/>
                  </a:cxn>
                  <a:cxn ang="0">
                    <a:pos x="837" y="30"/>
                  </a:cxn>
                  <a:cxn ang="0">
                    <a:pos x="781" y="96"/>
                  </a:cxn>
                  <a:cxn ang="0">
                    <a:pos x="726" y="115"/>
                  </a:cxn>
                  <a:cxn ang="0">
                    <a:pos x="666" y="133"/>
                  </a:cxn>
                  <a:cxn ang="0">
                    <a:pos x="596" y="148"/>
                  </a:cxn>
                  <a:cxn ang="0">
                    <a:pos x="588" y="203"/>
                  </a:cxn>
                  <a:cxn ang="0">
                    <a:pos x="581" y="251"/>
                  </a:cxn>
                  <a:cxn ang="0">
                    <a:pos x="524" y="262"/>
                  </a:cxn>
                  <a:cxn ang="0">
                    <a:pos x="505" y="303"/>
                  </a:cxn>
                  <a:cxn ang="0">
                    <a:pos x="461" y="362"/>
                  </a:cxn>
                  <a:cxn ang="0">
                    <a:pos x="415" y="436"/>
                  </a:cxn>
                  <a:cxn ang="0">
                    <a:pos x="378" y="511"/>
                  </a:cxn>
                  <a:cxn ang="0">
                    <a:pos x="356" y="555"/>
                  </a:cxn>
                  <a:cxn ang="0">
                    <a:pos x="285" y="618"/>
                  </a:cxn>
                  <a:cxn ang="0">
                    <a:pos x="326" y="625"/>
                  </a:cxn>
                  <a:cxn ang="0">
                    <a:pos x="263" y="637"/>
                  </a:cxn>
                  <a:cxn ang="0">
                    <a:pos x="204" y="675"/>
                  </a:cxn>
                  <a:cxn ang="0">
                    <a:pos x="154" y="678"/>
                  </a:cxn>
                  <a:cxn ang="0">
                    <a:pos x="113" y="706"/>
                  </a:cxn>
                  <a:cxn ang="0">
                    <a:pos x="87" y="734"/>
                  </a:cxn>
                  <a:cxn ang="0">
                    <a:pos x="35" y="767"/>
                  </a:cxn>
                  <a:cxn ang="0">
                    <a:pos x="20" y="889"/>
                  </a:cxn>
                  <a:cxn ang="0">
                    <a:pos x="41" y="917"/>
                  </a:cxn>
                  <a:cxn ang="0">
                    <a:pos x="20" y="971"/>
                  </a:cxn>
                  <a:cxn ang="0">
                    <a:pos x="33" y="1003"/>
                  </a:cxn>
                  <a:cxn ang="0">
                    <a:pos x="0" y="1030"/>
                  </a:cxn>
                  <a:cxn ang="0">
                    <a:pos x="85" y="1110"/>
                  </a:cxn>
                  <a:cxn ang="0">
                    <a:pos x="209" y="1019"/>
                  </a:cxn>
                  <a:cxn ang="0">
                    <a:pos x="254" y="967"/>
                  </a:cxn>
                  <a:cxn ang="0">
                    <a:pos x="263" y="1045"/>
                  </a:cxn>
                </a:cxnLst>
                <a:rect l="0" t="0" r="r" b="b"/>
                <a:pathLst>
                  <a:path w="1012" h="1110">
                    <a:moveTo>
                      <a:pt x="271" y="1045"/>
                    </a:moveTo>
                    <a:lnTo>
                      <a:pt x="274" y="1043"/>
                    </a:lnTo>
                    <a:lnTo>
                      <a:pt x="285" y="1040"/>
                    </a:lnTo>
                    <a:lnTo>
                      <a:pt x="293" y="1028"/>
                    </a:lnTo>
                    <a:lnTo>
                      <a:pt x="297" y="1014"/>
                    </a:lnTo>
                    <a:lnTo>
                      <a:pt x="300" y="1006"/>
                    </a:lnTo>
                    <a:lnTo>
                      <a:pt x="297" y="984"/>
                    </a:lnTo>
                    <a:lnTo>
                      <a:pt x="300" y="969"/>
                    </a:lnTo>
                    <a:lnTo>
                      <a:pt x="311" y="962"/>
                    </a:lnTo>
                    <a:lnTo>
                      <a:pt x="337" y="951"/>
                    </a:lnTo>
                    <a:lnTo>
                      <a:pt x="341" y="939"/>
                    </a:lnTo>
                    <a:lnTo>
                      <a:pt x="337" y="902"/>
                    </a:lnTo>
                    <a:lnTo>
                      <a:pt x="334" y="895"/>
                    </a:lnTo>
                    <a:lnTo>
                      <a:pt x="334" y="873"/>
                    </a:lnTo>
                    <a:lnTo>
                      <a:pt x="326" y="865"/>
                    </a:lnTo>
                    <a:lnTo>
                      <a:pt x="330" y="847"/>
                    </a:lnTo>
                    <a:lnTo>
                      <a:pt x="337" y="847"/>
                    </a:lnTo>
                    <a:lnTo>
                      <a:pt x="356" y="836"/>
                    </a:lnTo>
                    <a:lnTo>
                      <a:pt x="341" y="802"/>
                    </a:lnTo>
                    <a:lnTo>
                      <a:pt x="334" y="791"/>
                    </a:lnTo>
                    <a:lnTo>
                      <a:pt x="334" y="788"/>
                    </a:lnTo>
                    <a:lnTo>
                      <a:pt x="334" y="760"/>
                    </a:lnTo>
                    <a:lnTo>
                      <a:pt x="345" y="738"/>
                    </a:lnTo>
                    <a:lnTo>
                      <a:pt x="348" y="715"/>
                    </a:lnTo>
                    <a:lnTo>
                      <a:pt x="352" y="689"/>
                    </a:lnTo>
                    <a:lnTo>
                      <a:pt x="348" y="667"/>
                    </a:lnTo>
                    <a:lnTo>
                      <a:pt x="356" y="652"/>
                    </a:lnTo>
                    <a:lnTo>
                      <a:pt x="360" y="640"/>
                    </a:lnTo>
                    <a:lnTo>
                      <a:pt x="382" y="625"/>
                    </a:lnTo>
                    <a:lnTo>
                      <a:pt x="404" y="618"/>
                    </a:lnTo>
                    <a:lnTo>
                      <a:pt x="423" y="625"/>
                    </a:lnTo>
                    <a:lnTo>
                      <a:pt x="430" y="629"/>
                    </a:lnTo>
                    <a:lnTo>
                      <a:pt x="442" y="614"/>
                    </a:lnTo>
                    <a:lnTo>
                      <a:pt x="442" y="596"/>
                    </a:lnTo>
                    <a:lnTo>
                      <a:pt x="430" y="562"/>
                    </a:lnTo>
                    <a:lnTo>
                      <a:pt x="426" y="548"/>
                    </a:lnTo>
                    <a:lnTo>
                      <a:pt x="430" y="540"/>
                    </a:lnTo>
                    <a:lnTo>
                      <a:pt x="437" y="540"/>
                    </a:lnTo>
                    <a:lnTo>
                      <a:pt x="446" y="529"/>
                    </a:lnTo>
                    <a:lnTo>
                      <a:pt x="450" y="507"/>
                    </a:lnTo>
                    <a:lnTo>
                      <a:pt x="453" y="477"/>
                    </a:lnTo>
                    <a:lnTo>
                      <a:pt x="457" y="448"/>
                    </a:lnTo>
                    <a:lnTo>
                      <a:pt x="468" y="436"/>
                    </a:lnTo>
                    <a:lnTo>
                      <a:pt x="490" y="422"/>
                    </a:lnTo>
                    <a:lnTo>
                      <a:pt x="505" y="414"/>
                    </a:lnTo>
                    <a:lnTo>
                      <a:pt x="509" y="392"/>
                    </a:lnTo>
                    <a:lnTo>
                      <a:pt x="516" y="377"/>
                    </a:lnTo>
                    <a:lnTo>
                      <a:pt x="535" y="362"/>
                    </a:lnTo>
                    <a:lnTo>
                      <a:pt x="539" y="351"/>
                    </a:lnTo>
                    <a:lnTo>
                      <a:pt x="535" y="340"/>
                    </a:lnTo>
                    <a:lnTo>
                      <a:pt x="535" y="325"/>
                    </a:lnTo>
                    <a:lnTo>
                      <a:pt x="550" y="314"/>
                    </a:lnTo>
                    <a:lnTo>
                      <a:pt x="568" y="281"/>
                    </a:lnTo>
                    <a:lnTo>
                      <a:pt x="581" y="284"/>
                    </a:lnTo>
                    <a:lnTo>
                      <a:pt x="603" y="266"/>
                    </a:lnTo>
                    <a:lnTo>
                      <a:pt x="600" y="251"/>
                    </a:lnTo>
                    <a:lnTo>
                      <a:pt x="614" y="236"/>
                    </a:lnTo>
                    <a:lnTo>
                      <a:pt x="622" y="240"/>
                    </a:lnTo>
                    <a:lnTo>
                      <a:pt x="637" y="236"/>
                    </a:lnTo>
                    <a:lnTo>
                      <a:pt x="659" y="240"/>
                    </a:lnTo>
                    <a:lnTo>
                      <a:pt x="688" y="214"/>
                    </a:lnTo>
                    <a:lnTo>
                      <a:pt x="685" y="199"/>
                    </a:lnTo>
                    <a:lnTo>
                      <a:pt x="688" y="192"/>
                    </a:lnTo>
                    <a:lnTo>
                      <a:pt x="681" y="189"/>
                    </a:lnTo>
                    <a:lnTo>
                      <a:pt x="696" y="175"/>
                    </a:lnTo>
                    <a:lnTo>
                      <a:pt x="718" y="172"/>
                    </a:lnTo>
                    <a:lnTo>
                      <a:pt x="733" y="192"/>
                    </a:lnTo>
                    <a:lnTo>
                      <a:pt x="759" y="221"/>
                    </a:lnTo>
                    <a:lnTo>
                      <a:pt x="770" y="221"/>
                    </a:lnTo>
                    <a:lnTo>
                      <a:pt x="785" y="210"/>
                    </a:lnTo>
                    <a:lnTo>
                      <a:pt x="796" y="207"/>
                    </a:lnTo>
                    <a:lnTo>
                      <a:pt x="803" y="210"/>
                    </a:lnTo>
                    <a:lnTo>
                      <a:pt x="815" y="221"/>
                    </a:lnTo>
                    <a:lnTo>
                      <a:pt x="829" y="225"/>
                    </a:lnTo>
                    <a:lnTo>
                      <a:pt x="833" y="221"/>
                    </a:lnTo>
                    <a:lnTo>
                      <a:pt x="840" y="207"/>
                    </a:lnTo>
                    <a:lnTo>
                      <a:pt x="844" y="199"/>
                    </a:lnTo>
                    <a:lnTo>
                      <a:pt x="859" y="175"/>
                    </a:lnTo>
                    <a:lnTo>
                      <a:pt x="863" y="172"/>
                    </a:lnTo>
                    <a:lnTo>
                      <a:pt x="859" y="133"/>
                    </a:lnTo>
                    <a:lnTo>
                      <a:pt x="878" y="115"/>
                    </a:lnTo>
                    <a:lnTo>
                      <a:pt x="885" y="119"/>
                    </a:lnTo>
                    <a:lnTo>
                      <a:pt x="907" y="96"/>
                    </a:lnTo>
                    <a:lnTo>
                      <a:pt x="926" y="119"/>
                    </a:lnTo>
                    <a:lnTo>
                      <a:pt x="933" y="126"/>
                    </a:lnTo>
                    <a:lnTo>
                      <a:pt x="944" y="122"/>
                    </a:lnTo>
                    <a:lnTo>
                      <a:pt x="952" y="133"/>
                    </a:lnTo>
                    <a:lnTo>
                      <a:pt x="952" y="141"/>
                    </a:lnTo>
                    <a:lnTo>
                      <a:pt x="960" y="148"/>
                    </a:lnTo>
                    <a:lnTo>
                      <a:pt x="960" y="160"/>
                    </a:lnTo>
                    <a:lnTo>
                      <a:pt x="971" y="145"/>
                    </a:lnTo>
                    <a:lnTo>
                      <a:pt x="990" y="130"/>
                    </a:lnTo>
                    <a:lnTo>
                      <a:pt x="1001" y="107"/>
                    </a:lnTo>
                    <a:lnTo>
                      <a:pt x="993" y="104"/>
                    </a:lnTo>
                    <a:lnTo>
                      <a:pt x="982" y="115"/>
                    </a:lnTo>
                    <a:lnTo>
                      <a:pt x="979" y="96"/>
                    </a:lnTo>
                    <a:lnTo>
                      <a:pt x="971" y="93"/>
                    </a:lnTo>
                    <a:lnTo>
                      <a:pt x="968" y="82"/>
                    </a:lnTo>
                    <a:lnTo>
                      <a:pt x="997" y="59"/>
                    </a:lnTo>
                    <a:lnTo>
                      <a:pt x="1008" y="63"/>
                    </a:lnTo>
                    <a:lnTo>
                      <a:pt x="1012" y="48"/>
                    </a:lnTo>
                    <a:lnTo>
                      <a:pt x="1005" y="44"/>
                    </a:lnTo>
                    <a:lnTo>
                      <a:pt x="986" y="37"/>
                    </a:lnTo>
                    <a:lnTo>
                      <a:pt x="975" y="33"/>
                    </a:lnTo>
                    <a:lnTo>
                      <a:pt x="960" y="19"/>
                    </a:lnTo>
                    <a:lnTo>
                      <a:pt x="944" y="15"/>
                    </a:lnTo>
                    <a:lnTo>
                      <a:pt x="929" y="30"/>
                    </a:lnTo>
                    <a:lnTo>
                      <a:pt x="922" y="41"/>
                    </a:lnTo>
                    <a:lnTo>
                      <a:pt x="907" y="30"/>
                    </a:lnTo>
                    <a:lnTo>
                      <a:pt x="915" y="22"/>
                    </a:lnTo>
                    <a:lnTo>
                      <a:pt x="918" y="4"/>
                    </a:lnTo>
                    <a:lnTo>
                      <a:pt x="915" y="0"/>
                    </a:lnTo>
                    <a:lnTo>
                      <a:pt x="896" y="0"/>
                    </a:lnTo>
                    <a:lnTo>
                      <a:pt x="892" y="7"/>
                    </a:lnTo>
                    <a:lnTo>
                      <a:pt x="889" y="19"/>
                    </a:lnTo>
                    <a:lnTo>
                      <a:pt x="892" y="30"/>
                    </a:lnTo>
                    <a:lnTo>
                      <a:pt x="878" y="44"/>
                    </a:lnTo>
                    <a:lnTo>
                      <a:pt x="866" y="22"/>
                    </a:lnTo>
                    <a:lnTo>
                      <a:pt x="855" y="26"/>
                    </a:lnTo>
                    <a:lnTo>
                      <a:pt x="852" y="44"/>
                    </a:lnTo>
                    <a:lnTo>
                      <a:pt x="844" y="70"/>
                    </a:lnTo>
                    <a:lnTo>
                      <a:pt x="826" y="89"/>
                    </a:lnTo>
                    <a:lnTo>
                      <a:pt x="815" y="67"/>
                    </a:lnTo>
                    <a:lnTo>
                      <a:pt x="833" y="52"/>
                    </a:lnTo>
                    <a:lnTo>
                      <a:pt x="837" y="30"/>
                    </a:lnTo>
                    <a:lnTo>
                      <a:pt x="826" y="30"/>
                    </a:lnTo>
                    <a:lnTo>
                      <a:pt x="807" y="30"/>
                    </a:lnTo>
                    <a:lnTo>
                      <a:pt x="792" y="52"/>
                    </a:lnTo>
                    <a:lnTo>
                      <a:pt x="774" y="82"/>
                    </a:lnTo>
                    <a:lnTo>
                      <a:pt x="781" y="96"/>
                    </a:lnTo>
                    <a:lnTo>
                      <a:pt x="770" y="104"/>
                    </a:lnTo>
                    <a:lnTo>
                      <a:pt x="755" y="93"/>
                    </a:lnTo>
                    <a:lnTo>
                      <a:pt x="740" y="100"/>
                    </a:lnTo>
                    <a:lnTo>
                      <a:pt x="744" y="115"/>
                    </a:lnTo>
                    <a:lnTo>
                      <a:pt x="726" y="115"/>
                    </a:lnTo>
                    <a:lnTo>
                      <a:pt x="714" y="119"/>
                    </a:lnTo>
                    <a:lnTo>
                      <a:pt x="700" y="137"/>
                    </a:lnTo>
                    <a:lnTo>
                      <a:pt x="681" y="133"/>
                    </a:lnTo>
                    <a:lnTo>
                      <a:pt x="681" y="145"/>
                    </a:lnTo>
                    <a:lnTo>
                      <a:pt x="666" y="133"/>
                    </a:lnTo>
                    <a:lnTo>
                      <a:pt x="648" y="141"/>
                    </a:lnTo>
                    <a:lnTo>
                      <a:pt x="644" y="157"/>
                    </a:lnTo>
                    <a:lnTo>
                      <a:pt x="629" y="160"/>
                    </a:lnTo>
                    <a:lnTo>
                      <a:pt x="618" y="145"/>
                    </a:lnTo>
                    <a:lnTo>
                      <a:pt x="596" y="148"/>
                    </a:lnTo>
                    <a:lnTo>
                      <a:pt x="574" y="157"/>
                    </a:lnTo>
                    <a:lnTo>
                      <a:pt x="574" y="179"/>
                    </a:lnTo>
                    <a:lnTo>
                      <a:pt x="588" y="183"/>
                    </a:lnTo>
                    <a:lnTo>
                      <a:pt x="588" y="189"/>
                    </a:lnTo>
                    <a:lnTo>
                      <a:pt x="588" y="203"/>
                    </a:lnTo>
                    <a:lnTo>
                      <a:pt x="577" y="199"/>
                    </a:lnTo>
                    <a:lnTo>
                      <a:pt x="564" y="207"/>
                    </a:lnTo>
                    <a:lnTo>
                      <a:pt x="568" y="221"/>
                    </a:lnTo>
                    <a:lnTo>
                      <a:pt x="581" y="233"/>
                    </a:lnTo>
                    <a:lnTo>
                      <a:pt x="581" y="251"/>
                    </a:lnTo>
                    <a:lnTo>
                      <a:pt x="568" y="244"/>
                    </a:lnTo>
                    <a:lnTo>
                      <a:pt x="557" y="247"/>
                    </a:lnTo>
                    <a:lnTo>
                      <a:pt x="557" y="262"/>
                    </a:lnTo>
                    <a:lnTo>
                      <a:pt x="539" y="262"/>
                    </a:lnTo>
                    <a:lnTo>
                      <a:pt x="524" y="262"/>
                    </a:lnTo>
                    <a:lnTo>
                      <a:pt x="520" y="273"/>
                    </a:lnTo>
                    <a:lnTo>
                      <a:pt x="516" y="281"/>
                    </a:lnTo>
                    <a:lnTo>
                      <a:pt x="505" y="284"/>
                    </a:lnTo>
                    <a:lnTo>
                      <a:pt x="501" y="292"/>
                    </a:lnTo>
                    <a:lnTo>
                      <a:pt x="505" y="303"/>
                    </a:lnTo>
                    <a:lnTo>
                      <a:pt x="483" y="310"/>
                    </a:lnTo>
                    <a:lnTo>
                      <a:pt x="498" y="325"/>
                    </a:lnTo>
                    <a:lnTo>
                      <a:pt x="501" y="333"/>
                    </a:lnTo>
                    <a:lnTo>
                      <a:pt x="487" y="344"/>
                    </a:lnTo>
                    <a:lnTo>
                      <a:pt x="461" y="362"/>
                    </a:lnTo>
                    <a:lnTo>
                      <a:pt x="442" y="377"/>
                    </a:lnTo>
                    <a:lnTo>
                      <a:pt x="430" y="399"/>
                    </a:lnTo>
                    <a:lnTo>
                      <a:pt x="411" y="414"/>
                    </a:lnTo>
                    <a:lnTo>
                      <a:pt x="411" y="425"/>
                    </a:lnTo>
                    <a:lnTo>
                      <a:pt x="415" y="436"/>
                    </a:lnTo>
                    <a:lnTo>
                      <a:pt x="400" y="448"/>
                    </a:lnTo>
                    <a:lnTo>
                      <a:pt x="404" y="462"/>
                    </a:lnTo>
                    <a:lnTo>
                      <a:pt x="389" y="488"/>
                    </a:lnTo>
                    <a:lnTo>
                      <a:pt x="378" y="492"/>
                    </a:lnTo>
                    <a:lnTo>
                      <a:pt x="378" y="511"/>
                    </a:lnTo>
                    <a:lnTo>
                      <a:pt x="386" y="522"/>
                    </a:lnTo>
                    <a:lnTo>
                      <a:pt x="374" y="533"/>
                    </a:lnTo>
                    <a:lnTo>
                      <a:pt x="367" y="525"/>
                    </a:lnTo>
                    <a:lnTo>
                      <a:pt x="352" y="533"/>
                    </a:lnTo>
                    <a:lnTo>
                      <a:pt x="356" y="555"/>
                    </a:lnTo>
                    <a:lnTo>
                      <a:pt x="341" y="562"/>
                    </a:lnTo>
                    <a:lnTo>
                      <a:pt x="319" y="566"/>
                    </a:lnTo>
                    <a:lnTo>
                      <a:pt x="304" y="585"/>
                    </a:lnTo>
                    <a:lnTo>
                      <a:pt x="300" y="603"/>
                    </a:lnTo>
                    <a:lnTo>
                      <a:pt x="285" y="618"/>
                    </a:lnTo>
                    <a:lnTo>
                      <a:pt x="285" y="629"/>
                    </a:lnTo>
                    <a:lnTo>
                      <a:pt x="304" y="614"/>
                    </a:lnTo>
                    <a:lnTo>
                      <a:pt x="326" y="599"/>
                    </a:lnTo>
                    <a:lnTo>
                      <a:pt x="334" y="603"/>
                    </a:lnTo>
                    <a:lnTo>
                      <a:pt x="326" y="625"/>
                    </a:lnTo>
                    <a:lnTo>
                      <a:pt x="308" y="637"/>
                    </a:lnTo>
                    <a:lnTo>
                      <a:pt x="289" y="633"/>
                    </a:lnTo>
                    <a:lnTo>
                      <a:pt x="293" y="649"/>
                    </a:lnTo>
                    <a:lnTo>
                      <a:pt x="267" y="660"/>
                    </a:lnTo>
                    <a:lnTo>
                      <a:pt x="263" y="637"/>
                    </a:lnTo>
                    <a:lnTo>
                      <a:pt x="252" y="629"/>
                    </a:lnTo>
                    <a:lnTo>
                      <a:pt x="237" y="652"/>
                    </a:lnTo>
                    <a:lnTo>
                      <a:pt x="222" y="652"/>
                    </a:lnTo>
                    <a:lnTo>
                      <a:pt x="206" y="656"/>
                    </a:lnTo>
                    <a:lnTo>
                      <a:pt x="204" y="675"/>
                    </a:lnTo>
                    <a:lnTo>
                      <a:pt x="196" y="678"/>
                    </a:lnTo>
                    <a:lnTo>
                      <a:pt x="196" y="688"/>
                    </a:lnTo>
                    <a:lnTo>
                      <a:pt x="187" y="684"/>
                    </a:lnTo>
                    <a:lnTo>
                      <a:pt x="174" y="676"/>
                    </a:lnTo>
                    <a:lnTo>
                      <a:pt x="154" y="678"/>
                    </a:lnTo>
                    <a:lnTo>
                      <a:pt x="154" y="689"/>
                    </a:lnTo>
                    <a:lnTo>
                      <a:pt x="156" y="699"/>
                    </a:lnTo>
                    <a:lnTo>
                      <a:pt x="148" y="702"/>
                    </a:lnTo>
                    <a:lnTo>
                      <a:pt x="130" y="693"/>
                    </a:lnTo>
                    <a:lnTo>
                      <a:pt x="113" y="706"/>
                    </a:lnTo>
                    <a:lnTo>
                      <a:pt x="117" y="717"/>
                    </a:lnTo>
                    <a:lnTo>
                      <a:pt x="115" y="725"/>
                    </a:lnTo>
                    <a:lnTo>
                      <a:pt x="98" y="717"/>
                    </a:lnTo>
                    <a:lnTo>
                      <a:pt x="93" y="727"/>
                    </a:lnTo>
                    <a:lnTo>
                      <a:pt x="87" y="734"/>
                    </a:lnTo>
                    <a:lnTo>
                      <a:pt x="67" y="730"/>
                    </a:lnTo>
                    <a:lnTo>
                      <a:pt x="56" y="732"/>
                    </a:lnTo>
                    <a:lnTo>
                      <a:pt x="54" y="747"/>
                    </a:lnTo>
                    <a:lnTo>
                      <a:pt x="46" y="751"/>
                    </a:lnTo>
                    <a:lnTo>
                      <a:pt x="35" y="767"/>
                    </a:lnTo>
                    <a:lnTo>
                      <a:pt x="37" y="788"/>
                    </a:lnTo>
                    <a:lnTo>
                      <a:pt x="33" y="817"/>
                    </a:lnTo>
                    <a:lnTo>
                      <a:pt x="28" y="847"/>
                    </a:lnTo>
                    <a:lnTo>
                      <a:pt x="24" y="875"/>
                    </a:lnTo>
                    <a:lnTo>
                      <a:pt x="20" y="889"/>
                    </a:lnTo>
                    <a:lnTo>
                      <a:pt x="30" y="902"/>
                    </a:lnTo>
                    <a:lnTo>
                      <a:pt x="46" y="891"/>
                    </a:lnTo>
                    <a:lnTo>
                      <a:pt x="57" y="897"/>
                    </a:lnTo>
                    <a:lnTo>
                      <a:pt x="57" y="908"/>
                    </a:lnTo>
                    <a:lnTo>
                      <a:pt x="41" y="917"/>
                    </a:lnTo>
                    <a:lnTo>
                      <a:pt x="39" y="936"/>
                    </a:lnTo>
                    <a:lnTo>
                      <a:pt x="35" y="945"/>
                    </a:lnTo>
                    <a:lnTo>
                      <a:pt x="19" y="943"/>
                    </a:lnTo>
                    <a:lnTo>
                      <a:pt x="13" y="965"/>
                    </a:lnTo>
                    <a:lnTo>
                      <a:pt x="20" y="971"/>
                    </a:lnTo>
                    <a:lnTo>
                      <a:pt x="35" y="967"/>
                    </a:lnTo>
                    <a:lnTo>
                      <a:pt x="43" y="977"/>
                    </a:lnTo>
                    <a:lnTo>
                      <a:pt x="44" y="982"/>
                    </a:lnTo>
                    <a:lnTo>
                      <a:pt x="32" y="990"/>
                    </a:lnTo>
                    <a:lnTo>
                      <a:pt x="33" y="1003"/>
                    </a:lnTo>
                    <a:lnTo>
                      <a:pt x="19" y="1006"/>
                    </a:lnTo>
                    <a:lnTo>
                      <a:pt x="9" y="999"/>
                    </a:lnTo>
                    <a:lnTo>
                      <a:pt x="11" y="1017"/>
                    </a:lnTo>
                    <a:lnTo>
                      <a:pt x="9" y="1030"/>
                    </a:lnTo>
                    <a:lnTo>
                      <a:pt x="0" y="1030"/>
                    </a:lnTo>
                    <a:lnTo>
                      <a:pt x="22" y="1053"/>
                    </a:lnTo>
                    <a:lnTo>
                      <a:pt x="33" y="1066"/>
                    </a:lnTo>
                    <a:lnTo>
                      <a:pt x="39" y="1084"/>
                    </a:lnTo>
                    <a:lnTo>
                      <a:pt x="61" y="1097"/>
                    </a:lnTo>
                    <a:lnTo>
                      <a:pt x="85" y="1110"/>
                    </a:lnTo>
                    <a:lnTo>
                      <a:pt x="108" y="1110"/>
                    </a:lnTo>
                    <a:lnTo>
                      <a:pt x="141" y="1088"/>
                    </a:lnTo>
                    <a:lnTo>
                      <a:pt x="174" y="1064"/>
                    </a:lnTo>
                    <a:lnTo>
                      <a:pt x="204" y="1023"/>
                    </a:lnTo>
                    <a:lnTo>
                      <a:pt x="209" y="1019"/>
                    </a:lnTo>
                    <a:lnTo>
                      <a:pt x="217" y="1032"/>
                    </a:lnTo>
                    <a:lnTo>
                      <a:pt x="232" y="1023"/>
                    </a:lnTo>
                    <a:lnTo>
                      <a:pt x="237" y="1008"/>
                    </a:lnTo>
                    <a:lnTo>
                      <a:pt x="239" y="990"/>
                    </a:lnTo>
                    <a:lnTo>
                      <a:pt x="254" y="967"/>
                    </a:lnTo>
                    <a:lnTo>
                      <a:pt x="248" y="993"/>
                    </a:lnTo>
                    <a:lnTo>
                      <a:pt x="256" y="997"/>
                    </a:lnTo>
                    <a:lnTo>
                      <a:pt x="252" y="1008"/>
                    </a:lnTo>
                    <a:lnTo>
                      <a:pt x="256" y="1028"/>
                    </a:lnTo>
                    <a:lnTo>
                      <a:pt x="263" y="1045"/>
                    </a:lnTo>
                    <a:lnTo>
                      <a:pt x="272" y="1040"/>
                    </a:lnTo>
                    <a:lnTo>
                      <a:pt x="271" y="1045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64" name="Freeform 84"/>
              <p:cNvSpPr>
                <a:spLocks/>
              </p:cNvSpPr>
              <p:nvPr/>
            </p:nvSpPr>
            <p:spPr bwMode="auto">
              <a:xfrm>
                <a:off x="1924" y="531"/>
                <a:ext cx="1012" cy="1110"/>
              </a:xfrm>
              <a:custGeom>
                <a:avLst/>
                <a:gdLst/>
                <a:ahLst/>
                <a:cxnLst>
                  <a:cxn ang="0">
                    <a:pos x="297" y="1014"/>
                  </a:cxn>
                  <a:cxn ang="0">
                    <a:pos x="337" y="951"/>
                  </a:cxn>
                  <a:cxn ang="0">
                    <a:pos x="326" y="865"/>
                  </a:cxn>
                  <a:cxn ang="0">
                    <a:pos x="334" y="791"/>
                  </a:cxn>
                  <a:cxn ang="0">
                    <a:pos x="352" y="689"/>
                  </a:cxn>
                  <a:cxn ang="0">
                    <a:pos x="404" y="618"/>
                  </a:cxn>
                  <a:cxn ang="0">
                    <a:pos x="430" y="562"/>
                  </a:cxn>
                  <a:cxn ang="0">
                    <a:pos x="450" y="507"/>
                  </a:cxn>
                  <a:cxn ang="0">
                    <a:pos x="505" y="414"/>
                  </a:cxn>
                  <a:cxn ang="0">
                    <a:pos x="535" y="340"/>
                  </a:cxn>
                  <a:cxn ang="0">
                    <a:pos x="603" y="266"/>
                  </a:cxn>
                  <a:cxn ang="0">
                    <a:pos x="659" y="240"/>
                  </a:cxn>
                  <a:cxn ang="0">
                    <a:pos x="696" y="175"/>
                  </a:cxn>
                  <a:cxn ang="0">
                    <a:pos x="785" y="210"/>
                  </a:cxn>
                  <a:cxn ang="0">
                    <a:pos x="833" y="221"/>
                  </a:cxn>
                  <a:cxn ang="0">
                    <a:pos x="859" y="133"/>
                  </a:cxn>
                  <a:cxn ang="0">
                    <a:pos x="933" y="126"/>
                  </a:cxn>
                  <a:cxn ang="0">
                    <a:pos x="960" y="160"/>
                  </a:cxn>
                  <a:cxn ang="0">
                    <a:pos x="982" y="115"/>
                  </a:cxn>
                  <a:cxn ang="0">
                    <a:pos x="1008" y="63"/>
                  </a:cxn>
                  <a:cxn ang="0">
                    <a:pos x="960" y="19"/>
                  </a:cxn>
                  <a:cxn ang="0">
                    <a:pos x="915" y="22"/>
                  </a:cxn>
                  <a:cxn ang="0">
                    <a:pos x="889" y="19"/>
                  </a:cxn>
                  <a:cxn ang="0">
                    <a:pos x="852" y="44"/>
                  </a:cxn>
                  <a:cxn ang="0">
                    <a:pos x="837" y="30"/>
                  </a:cxn>
                  <a:cxn ang="0">
                    <a:pos x="781" y="96"/>
                  </a:cxn>
                  <a:cxn ang="0">
                    <a:pos x="726" y="115"/>
                  </a:cxn>
                  <a:cxn ang="0">
                    <a:pos x="666" y="133"/>
                  </a:cxn>
                  <a:cxn ang="0">
                    <a:pos x="596" y="148"/>
                  </a:cxn>
                  <a:cxn ang="0">
                    <a:pos x="588" y="203"/>
                  </a:cxn>
                  <a:cxn ang="0">
                    <a:pos x="581" y="251"/>
                  </a:cxn>
                  <a:cxn ang="0">
                    <a:pos x="524" y="262"/>
                  </a:cxn>
                  <a:cxn ang="0">
                    <a:pos x="505" y="303"/>
                  </a:cxn>
                  <a:cxn ang="0">
                    <a:pos x="461" y="362"/>
                  </a:cxn>
                  <a:cxn ang="0">
                    <a:pos x="415" y="436"/>
                  </a:cxn>
                  <a:cxn ang="0">
                    <a:pos x="378" y="511"/>
                  </a:cxn>
                  <a:cxn ang="0">
                    <a:pos x="356" y="555"/>
                  </a:cxn>
                  <a:cxn ang="0">
                    <a:pos x="285" y="618"/>
                  </a:cxn>
                  <a:cxn ang="0">
                    <a:pos x="326" y="625"/>
                  </a:cxn>
                  <a:cxn ang="0">
                    <a:pos x="263" y="637"/>
                  </a:cxn>
                  <a:cxn ang="0">
                    <a:pos x="204" y="675"/>
                  </a:cxn>
                  <a:cxn ang="0">
                    <a:pos x="154" y="678"/>
                  </a:cxn>
                  <a:cxn ang="0">
                    <a:pos x="113" y="706"/>
                  </a:cxn>
                  <a:cxn ang="0">
                    <a:pos x="87" y="734"/>
                  </a:cxn>
                  <a:cxn ang="0">
                    <a:pos x="35" y="767"/>
                  </a:cxn>
                  <a:cxn ang="0">
                    <a:pos x="20" y="889"/>
                  </a:cxn>
                  <a:cxn ang="0">
                    <a:pos x="41" y="917"/>
                  </a:cxn>
                  <a:cxn ang="0">
                    <a:pos x="20" y="971"/>
                  </a:cxn>
                  <a:cxn ang="0">
                    <a:pos x="33" y="1003"/>
                  </a:cxn>
                  <a:cxn ang="0">
                    <a:pos x="0" y="1030"/>
                  </a:cxn>
                  <a:cxn ang="0">
                    <a:pos x="85" y="1110"/>
                  </a:cxn>
                  <a:cxn ang="0">
                    <a:pos x="209" y="1019"/>
                  </a:cxn>
                  <a:cxn ang="0">
                    <a:pos x="254" y="967"/>
                  </a:cxn>
                  <a:cxn ang="0">
                    <a:pos x="263" y="1045"/>
                  </a:cxn>
                </a:cxnLst>
                <a:rect l="0" t="0" r="r" b="b"/>
                <a:pathLst>
                  <a:path w="1012" h="1110">
                    <a:moveTo>
                      <a:pt x="271" y="1045"/>
                    </a:moveTo>
                    <a:lnTo>
                      <a:pt x="274" y="1043"/>
                    </a:lnTo>
                    <a:lnTo>
                      <a:pt x="285" y="1040"/>
                    </a:lnTo>
                    <a:lnTo>
                      <a:pt x="293" y="1028"/>
                    </a:lnTo>
                    <a:lnTo>
                      <a:pt x="297" y="1014"/>
                    </a:lnTo>
                    <a:lnTo>
                      <a:pt x="300" y="1006"/>
                    </a:lnTo>
                    <a:lnTo>
                      <a:pt x="297" y="984"/>
                    </a:lnTo>
                    <a:lnTo>
                      <a:pt x="300" y="969"/>
                    </a:lnTo>
                    <a:lnTo>
                      <a:pt x="311" y="962"/>
                    </a:lnTo>
                    <a:lnTo>
                      <a:pt x="337" y="951"/>
                    </a:lnTo>
                    <a:lnTo>
                      <a:pt x="341" y="939"/>
                    </a:lnTo>
                    <a:lnTo>
                      <a:pt x="337" y="902"/>
                    </a:lnTo>
                    <a:lnTo>
                      <a:pt x="334" y="895"/>
                    </a:lnTo>
                    <a:lnTo>
                      <a:pt x="334" y="873"/>
                    </a:lnTo>
                    <a:lnTo>
                      <a:pt x="326" y="865"/>
                    </a:lnTo>
                    <a:lnTo>
                      <a:pt x="330" y="847"/>
                    </a:lnTo>
                    <a:lnTo>
                      <a:pt x="337" y="847"/>
                    </a:lnTo>
                    <a:lnTo>
                      <a:pt x="356" y="836"/>
                    </a:lnTo>
                    <a:lnTo>
                      <a:pt x="341" y="802"/>
                    </a:lnTo>
                    <a:lnTo>
                      <a:pt x="334" y="791"/>
                    </a:lnTo>
                    <a:lnTo>
                      <a:pt x="334" y="788"/>
                    </a:lnTo>
                    <a:lnTo>
                      <a:pt x="334" y="760"/>
                    </a:lnTo>
                    <a:lnTo>
                      <a:pt x="345" y="738"/>
                    </a:lnTo>
                    <a:lnTo>
                      <a:pt x="348" y="715"/>
                    </a:lnTo>
                    <a:lnTo>
                      <a:pt x="352" y="689"/>
                    </a:lnTo>
                    <a:lnTo>
                      <a:pt x="348" y="667"/>
                    </a:lnTo>
                    <a:lnTo>
                      <a:pt x="356" y="652"/>
                    </a:lnTo>
                    <a:lnTo>
                      <a:pt x="360" y="640"/>
                    </a:lnTo>
                    <a:lnTo>
                      <a:pt x="382" y="625"/>
                    </a:lnTo>
                    <a:lnTo>
                      <a:pt x="404" y="618"/>
                    </a:lnTo>
                    <a:lnTo>
                      <a:pt x="423" y="625"/>
                    </a:lnTo>
                    <a:lnTo>
                      <a:pt x="430" y="629"/>
                    </a:lnTo>
                    <a:lnTo>
                      <a:pt x="442" y="614"/>
                    </a:lnTo>
                    <a:lnTo>
                      <a:pt x="442" y="596"/>
                    </a:lnTo>
                    <a:lnTo>
                      <a:pt x="430" y="562"/>
                    </a:lnTo>
                    <a:lnTo>
                      <a:pt x="426" y="548"/>
                    </a:lnTo>
                    <a:lnTo>
                      <a:pt x="430" y="540"/>
                    </a:lnTo>
                    <a:lnTo>
                      <a:pt x="437" y="540"/>
                    </a:lnTo>
                    <a:lnTo>
                      <a:pt x="446" y="529"/>
                    </a:lnTo>
                    <a:lnTo>
                      <a:pt x="450" y="507"/>
                    </a:lnTo>
                    <a:lnTo>
                      <a:pt x="453" y="477"/>
                    </a:lnTo>
                    <a:lnTo>
                      <a:pt x="457" y="448"/>
                    </a:lnTo>
                    <a:lnTo>
                      <a:pt x="468" y="436"/>
                    </a:lnTo>
                    <a:lnTo>
                      <a:pt x="490" y="422"/>
                    </a:lnTo>
                    <a:lnTo>
                      <a:pt x="505" y="414"/>
                    </a:lnTo>
                    <a:lnTo>
                      <a:pt x="509" y="392"/>
                    </a:lnTo>
                    <a:lnTo>
                      <a:pt x="516" y="377"/>
                    </a:lnTo>
                    <a:lnTo>
                      <a:pt x="535" y="362"/>
                    </a:lnTo>
                    <a:lnTo>
                      <a:pt x="539" y="351"/>
                    </a:lnTo>
                    <a:lnTo>
                      <a:pt x="535" y="340"/>
                    </a:lnTo>
                    <a:lnTo>
                      <a:pt x="535" y="325"/>
                    </a:lnTo>
                    <a:lnTo>
                      <a:pt x="550" y="314"/>
                    </a:lnTo>
                    <a:lnTo>
                      <a:pt x="568" y="281"/>
                    </a:lnTo>
                    <a:lnTo>
                      <a:pt x="581" y="284"/>
                    </a:lnTo>
                    <a:lnTo>
                      <a:pt x="603" y="266"/>
                    </a:lnTo>
                    <a:lnTo>
                      <a:pt x="600" y="251"/>
                    </a:lnTo>
                    <a:lnTo>
                      <a:pt x="614" y="236"/>
                    </a:lnTo>
                    <a:lnTo>
                      <a:pt x="622" y="240"/>
                    </a:lnTo>
                    <a:lnTo>
                      <a:pt x="637" y="236"/>
                    </a:lnTo>
                    <a:lnTo>
                      <a:pt x="659" y="240"/>
                    </a:lnTo>
                    <a:lnTo>
                      <a:pt x="688" y="214"/>
                    </a:lnTo>
                    <a:lnTo>
                      <a:pt x="685" y="199"/>
                    </a:lnTo>
                    <a:lnTo>
                      <a:pt x="688" y="192"/>
                    </a:lnTo>
                    <a:lnTo>
                      <a:pt x="681" y="189"/>
                    </a:lnTo>
                    <a:lnTo>
                      <a:pt x="696" y="175"/>
                    </a:lnTo>
                    <a:lnTo>
                      <a:pt x="718" y="172"/>
                    </a:lnTo>
                    <a:lnTo>
                      <a:pt x="733" y="192"/>
                    </a:lnTo>
                    <a:lnTo>
                      <a:pt x="759" y="221"/>
                    </a:lnTo>
                    <a:lnTo>
                      <a:pt x="770" y="221"/>
                    </a:lnTo>
                    <a:lnTo>
                      <a:pt x="785" y="210"/>
                    </a:lnTo>
                    <a:lnTo>
                      <a:pt x="796" y="207"/>
                    </a:lnTo>
                    <a:lnTo>
                      <a:pt x="803" y="210"/>
                    </a:lnTo>
                    <a:lnTo>
                      <a:pt x="815" y="221"/>
                    </a:lnTo>
                    <a:lnTo>
                      <a:pt x="829" y="225"/>
                    </a:lnTo>
                    <a:lnTo>
                      <a:pt x="833" y="221"/>
                    </a:lnTo>
                    <a:lnTo>
                      <a:pt x="840" y="207"/>
                    </a:lnTo>
                    <a:lnTo>
                      <a:pt x="844" y="199"/>
                    </a:lnTo>
                    <a:lnTo>
                      <a:pt x="859" y="175"/>
                    </a:lnTo>
                    <a:lnTo>
                      <a:pt x="863" y="172"/>
                    </a:lnTo>
                    <a:lnTo>
                      <a:pt x="859" y="133"/>
                    </a:lnTo>
                    <a:lnTo>
                      <a:pt x="878" y="115"/>
                    </a:lnTo>
                    <a:lnTo>
                      <a:pt x="885" y="119"/>
                    </a:lnTo>
                    <a:lnTo>
                      <a:pt x="907" y="96"/>
                    </a:lnTo>
                    <a:lnTo>
                      <a:pt x="926" y="119"/>
                    </a:lnTo>
                    <a:lnTo>
                      <a:pt x="933" y="126"/>
                    </a:lnTo>
                    <a:lnTo>
                      <a:pt x="944" y="122"/>
                    </a:lnTo>
                    <a:lnTo>
                      <a:pt x="952" y="133"/>
                    </a:lnTo>
                    <a:lnTo>
                      <a:pt x="952" y="141"/>
                    </a:lnTo>
                    <a:lnTo>
                      <a:pt x="960" y="148"/>
                    </a:lnTo>
                    <a:lnTo>
                      <a:pt x="960" y="160"/>
                    </a:lnTo>
                    <a:lnTo>
                      <a:pt x="971" y="145"/>
                    </a:lnTo>
                    <a:lnTo>
                      <a:pt x="990" y="130"/>
                    </a:lnTo>
                    <a:lnTo>
                      <a:pt x="1001" y="107"/>
                    </a:lnTo>
                    <a:lnTo>
                      <a:pt x="993" y="104"/>
                    </a:lnTo>
                    <a:lnTo>
                      <a:pt x="982" y="115"/>
                    </a:lnTo>
                    <a:lnTo>
                      <a:pt x="979" y="96"/>
                    </a:lnTo>
                    <a:lnTo>
                      <a:pt x="971" y="93"/>
                    </a:lnTo>
                    <a:lnTo>
                      <a:pt x="968" y="82"/>
                    </a:lnTo>
                    <a:lnTo>
                      <a:pt x="997" y="59"/>
                    </a:lnTo>
                    <a:lnTo>
                      <a:pt x="1008" y="63"/>
                    </a:lnTo>
                    <a:lnTo>
                      <a:pt x="1012" y="48"/>
                    </a:lnTo>
                    <a:lnTo>
                      <a:pt x="1005" y="44"/>
                    </a:lnTo>
                    <a:lnTo>
                      <a:pt x="986" y="37"/>
                    </a:lnTo>
                    <a:lnTo>
                      <a:pt x="975" y="33"/>
                    </a:lnTo>
                    <a:lnTo>
                      <a:pt x="960" y="19"/>
                    </a:lnTo>
                    <a:lnTo>
                      <a:pt x="944" y="15"/>
                    </a:lnTo>
                    <a:lnTo>
                      <a:pt x="929" y="30"/>
                    </a:lnTo>
                    <a:lnTo>
                      <a:pt x="922" y="41"/>
                    </a:lnTo>
                    <a:lnTo>
                      <a:pt x="907" y="30"/>
                    </a:lnTo>
                    <a:lnTo>
                      <a:pt x="915" y="22"/>
                    </a:lnTo>
                    <a:lnTo>
                      <a:pt x="918" y="4"/>
                    </a:lnTo>
                    <a:lnTo>
                      <a:pt x="915" y="0"/>
                    </a:lnTo>
                    <a:lnTo>
                      <a:pt x="896" y="0"/>
                    </a:lnTo>
                    <a:lnTo>
                      <a:pt x="892" y="7"/>
                    </a:lnTo>
                    <a:lnTo>
                      <a:pt x="889" y="19"/>
                    </a:lnTo>
                    <a:lnTo>
                      <a:pt x="892" y="30"/>
                    </a:lnTo>
                    <a:lnTo>
                      <a:pt x="878" y="44"/>
                    </a:lnTo>
                    <a:lnTo>
                      <a:pt x="866" y="22"/>
                    </a:lnTo>
                    <a:lnTo>
                      <a:pt x="855" y="26"/>
                    </a:lnTo>
                    <a:lnTo>
                      <a:pt x="852" y="44"/>
                    </a:lnTo>
                    <a:lnTo>
                      <a:pt x="844" y="70"/>
                    </a:lnTo>
                    <a:lnTo>
                      <a:pt x="826" y="89"/>
                    </a:lnTo>
                    <a:lnTo>
                      <a:pt x="815" y="67"/>
                    </a:lnTo>
                    <a:lnTo>
                      <a:pt x="833" y="52"/>
                    </a:lnTo>
                    <a:lnTo>
                      <a:pt x="837" y="30"/>
                    </a:lnTo>
                    <a:lnTo>
                      <a:pt x="826" y="30"/>
                    </a:lnTo>
                    <a:lnTo>
                      <a:pt x="807" y="30"/>
                    </a:lnTo>
                    <a:lnTo>
                      <a:pt x="792" y="52"/>
                    </a:lnTo>
                    <a:lnTo>
                      <a:pt x="774" y="82"/>
                    </a:lnTo>
                    <a:lnTo>
                      <a:pt x="781" y="96"/>
                    </a:lnTo>
                    <a:lnTo>
                      <a:pt x="770" y="104"/>
                    </a:lnTo>
                    <a:lnTo>
                      <a:pt x="755" y="93"/>
                    </a:lnTo>
                    <a:lnTo>
                      <a:pt x="740" y="100"/>
                    </a:lnTo>
                    <a:lnTo>
                      <a:pt x="744" y="115"/>
                    </a:lnTo>
                    <a:lnTo>
                      <a:pt x="726" y="115"/>
                    </a:lnTo>
                    <a:lnTo>
                      <a:pt x="714" y="119"/>
                    </a:lnTo>
                    <a:lnTo>
                      <a:pt x="700" y="137"/>
                    </a:lnTo>
                    <a:lnTo>
                      <a:pt x="681" y="133"/>
                    </a:lnTo>
                    <a:lnTo>
                      <a:pt x="681" y="145"/>
                    </a:lnTo>
                    <a:lnTo>
                      <a:pt x="666" y="133"/>
                    </a:lnTo>
                    <a:lnTo>
                      <a:pt x="648" y="141"/>
                    </a:lnTo>
                    <a:lnTo>
                      <a:pt x="644" y="157"/>
                    </a:lnTo>
                    <a:lnTo>
                      <a:pt x="629" y="160"/>
                    </a:lnTo>
                    <a:lnTo>
                      <a:pt x="618" y="145"/>
                    </a:lnTo>
                    <a:lnTo>
                      <a:pt x="596" y="148"/>
                    </a:lnTo>
                    <a:lnTo>
                      <a:pt x="574" y="157"/>
                    </a:lnTo>
                    <a:lnTo>
                      <a:pt x="574" y="179"/>
                    </a:lnTo>
                    <a:lnTo>
                      <a:pt x="588" y="183"/>
                    </a:lnTo>
                    <a:lnTo>
                      <a:pt x="588" y="189"/>
                    </a:lnTo>
                    <a:lnTo>
                      <a:pt x="588" y="203"/>
                    </a:lnTo>
                    <a:lnTo>
                      <a:pt x="577" y="199"/>
                    </a:lnTo>
                    <a:lnTo>
                      <a:pt x="564" y="207"/>
                    </a:lnTo>
                    <a:lnTo>
                      <a:pt x="568" y="221"/>
                    </a:lnTo>
                    <a:lnTo>
                      <a:pt x="581" y="233"/>
                    </a:lnTo>
                    <a:lnTo>
                      <a:pt x="581" y="251"/>
                    </a:lnTo>
                    <a:lnTo>
                      <a:pt x="568" y="244"/>
                    </a:lnTo>
                    <a:lnTo>
                      <a:pt x="557" y="247"/>
                    </a:lnTo>
                    <a:lnTo>
                      <a:pt x="557" y="262"/>
                    </a:lnTo>
                    <a:lnTo>
                      <a:pt x="539" y="262"/>
                    </a:lnTo>
                    <a:lnTo>
                      <a:pt x="524" y="262"/>
                    </a:lnTo>
                    <a:lnTo>
                      <a:pt x="520" y="273"/>
                    </a:lnTo>
                    <a:lnTo>
                      <a:pt x="516" y="281"/>
                    </a:lnTo>
                    <a:lnTo>
                      <a:pt x="505" y="284"/>
                    </a:lnTo>
                    <a:lnTo>
                      <a:pt x="501" y="292"/>
                    </a:lnTo>
                    <a:lnTo>
                      <a:pt x="505" y="303"/>
                    </a:lnTo>
                    <a:lnTo>
                      <a:pt x="483" y="310"/>
                    </a:lnTo>
                    <a:lnTo>
                      <a:pt x="498" y="325"/>
                    </a:lnTo>
                    <a:lnTo>
                      <a:pt x="501" y="333"/>
                    </a:lnTo>
                    <a:lnTo>
                      <a:pt x="487" y="344"/>
                    </a:lnTo>
                    <a:lnTo>
                      <a:pt x="461" y="362"/>
                    </a:lnTo>
                    <a:lnTo>
                      <a:pt x="442" y="377"/>
                    </a:lnTo>
                    <a:lnTo>
                      <a:pt x="430" y="399"/>
                    </a:lnTo>
                    <a:lnTo>
                      <a:pt x="411" y="414"/>
                    </a:lnTo>
                    <a:lnTo>
                      <a:pt x="411" y="425"/>
                    </a:lnTo>
                    <a:lnTo>
                      <a:pt x="415" y="436"/>
                    </a:lnTo>
                    <a:lnTo>
                      <a:pt x="400" y="448"/>
                    </a:lnTo>
                    <a:lnTo>
                      <a:pt x="404" y="462"/>
                    </a:lnTo>
                    <a:lnTo>
                      <a:pt x="389" y="488"/>
                    </a:lnTo>
                    <a:lnTo>
                      <a:pt x="378" y="492"/>
                    </a:lnTo>
                    <a:lnTo>
                      <a:pt x="378" y="511"/>
                    </a:lnTo>
                    <a:lnTo>
                      <a:pt x="386" y="522"/>
                    </a:lnTo>
                    <a:lnTo>
                      <a:pt x="374" y="533"/>
                    </a:lnTo>
                    <a:lnTo>
                      <a:pt x="367" y="525"/>
                    </a:lnTo>
                    <a:lnTo>
                      <a:pt x="352" y="533"/>
                    </a:lnTo>
                    <a:lnTo>
                      <a:pt x="356" y="555"/>
                    </a:lnTo>
                    <a:lnTo>
                      <a:pt x="341" y="562"/>
                    </a:lnTo>
                    <a:lnTo>
                      <a:pt x="319" y="566"/>
                    </a:lnTo>
                    <a:lnTo>
                      <a:pt x="304" y="585"/>
                    </a:lnTo>
                    <a:lnTo>
                      <a:pt x="300" y="603"/>
                    </a:lnTo>
                    <a:lnTo>
                      <a:pt x="285" y="618"/>
                    </a:lnTo>
                    <a:lnTo>
                      <a:pt x="285" y="629"/>
                    </a:lnTo>
                    <a:lnTo>
                      <a:pt x="304" y="614"/>
                    </a:lnTo>
                    <a:lnTo>
                      <a:pt x="326" y="599"/>
                    </a:lnTo>
                    <a:lnTo>
                      <a:pt x="334" y="603"/>
                    </a:lnTo>
                    <a:lnTo>
                      <a:pt x="326" y="625"/>
                    </a:lnTo>
                    <a:lnTo>
                      <a:pt x="308" y="637"/>
                    </a:lnTo>
                    <a:lnTo>
                      <a:pt x="289" y="633"/>
                    </a:lnTo>
                    <a:lnTo>
                      <a:pt x="293" y="649"/>
                    </a:lnTo>
                    <a:lnTo>
                      <a:pt x="267" y="660"/>
                    </a:lnTo>
                    <a:lnTo>
                      <a:pt x="263" y="637"/>
                    </a:lnTo>
                    <a:lnTo>
                      <a:pt x="252" y="629"/>
                    </a:lnTo>
                    <a:lnTo>
                      <a:pt x="237" y="652"/>
                    </a:lnTo>
                    <a:lnTo>
                      <a:pt x="222" y="652"/>
                    </a:lnTo>
                    <a:lnTo>
                      <a:pt x="206" y="656"/>
                    </a:lnTo>
                    <a:lnTo>
                      <a:pt x="204" y="675"/>
                    </a:lnTo>
                    <a:lnTo>
                      <a:pt x="196" y="678"/>
                    </a:lnTo>
                    <a:lnTo>
                      <a:pt x="196" y="688"/>
                    </a:lnTo>
                    <a:lnTo>
                      <a:pt x="187" y="684"/>
                    </a:lnTo>
                    <a:lnTo>
                      <a:pt x="174" y="676"/>
                    </a:lnTo>
                    <a:lnTo>
                      <a:pt x="154" y="678"/>
                    </a:lnTo>
                    <a:lnTo>
                      <a:pt x="154" y="689"/>
                    </a:lnTo>
                    <a:lnTo>
                      <a:pt x="156" y="699"/>
                    </a:lnTo>
                    <a:lnTo>
                      <a:pt x="148" y="702"/>
                    </a:lnTo>
                    <a:lnTo>
                      <a:pt x="130" y="693"/>
                    </a:lnTo>
                    <a:lnTo>
                      <a:pt x="113" y="706"/>
                    </a:lnTo>
                    <a:lnTo>
                      <a:pt x="117" y="717"/>
                    </a:lnTo>
                    <a:lnTo>
                      <a:pt x="115" y="725"/>
                    </a:lnTo>
                    <a:lnTo>
                      <a:pt x="98" y="717"/>
                    </a:lnTo>
                    <a:lnTo>
                      <a:pt x="93" y="727"/>
                    </a:lnTo>
                    <a:lnTo>
                      <a:pt x="87" y="734"/>
                    </a:lnTo>
                    <a:lnTo>
                      <a:pt x="67" y="730"/>
                    </a:lnTo>
                    <a:lnTo>
                      <a:pt x="56" y="732"/>
                    </a:lnTo>
                    <a:lnTo>
                      <a:pt x="54" y="747"/>
                    </a:lnTo>
                    <a:lnTo>
                      <a:pt x="46" y="751"/>
                    </a:lnTo>
                    <a:lnTo>
                      <a:pt x="35" y="767"/>
                    </a:lnTo>
                    <a:lnTo>
                      <a:pt x="37" y="788"/>
                    </a:lnTo>
                    <a:lnTo>
                      <a:pt x="33" y="817"/>
                    </a:lnTo>
                    <a:lnTo>
                      <a:pt x="28" y="847"/>
                    </a:lnTo>
                    <a:lnTo>
                      <a:pt x="24" y="875"/>
                    </a:lnTo>
                    <a:lnTo>
                      <a:pt x="20" y="889"/>
                    </a:lnTo>
                    <a:lnTo>
                      <a:pt x="30" y="902"/>
                    </a:lnTo>
                    <a:lnTo>
                      <a:pt x="46" y="891"/>
                    </a:lnTo>
                    <a:lnTo>
                      <a:pt x="57" y="897"/>
                    </a:lnTo>
                    <a:lnTo>
                      <a:pt x="57" y="908"/>
                    </a:lnTo>
                    <a:lnTo>
                      <a:pt x="41" y="917"/>
                    </a:lnTo>
                    <a:lnTo>
                      <a:pt x="39" y="936"/>
                    </a:lnTo>
                    <a:lnTo>
                      <a:pt x="35" y="945"/>
                    </a:lnTo>
                    <a:lnTo>
                      <a:pt x="19" y="943"/>
                    </a:lnTo>
                    <a:lnTo>
                      <a:pt x="13" y="965"/>
                    </a:lnTo>
                    <a:lnTo>
                      <a:pt x="20" y="971"/>
                    </a:lnTo>
                    <a:lnTo>
                      <a:pt x="35" y="967"/>
                    </a:lnTo>
                    <a:lnTo>
                      <a:pt x="43" y="977"/>
                    </a:lnTo>
                    <a:lnTo>
                      <a:pt x="44" y="982"/>
                    </a:lnTo>
                    <a:lnTo>
                      <a:pt x="32" y="990"/>
                    </a:lnTo>
                    <a:lnTo>
                      <a:pt x="33" y="1003"/>
                    </a:lnTo>
                    <a:lnTo>
                      <a:pt x="19" y="1006"/>
                    </a:lnTo>
                    <a:lnTo>
                      <a:pt x="9" y="999"/>
                    </a:lnTo>
                    <a:lnTo>
                      <a:pt x="11" y="1017"/>
                    </a:lnTo>
                    <a:lnTo>
                      <a:pt x="9" y="1030"/>
                    </a:lnTo>
                    <a:lnTo>
                      <a:pt x="0" y="1030"/>
                    </a:lnTo>
                    <a:lnTo>
                      <a:pt x="22" y="1053"/>
                    </a:lnTo>
                    <a:lnTo>
                      <a:pt x="33" y="1066"/>
                    </a:lnTo>
                    <a:lnTo>
                      <a:pt x="39" y="1084"/>
                    </a:lnTo>
                    <a:lnTo>
                      <a:pt x="61" y="1097"/>
                    </a:lnTo>
                    <a:lnTo>
                      <a:pt x="85" y="1110"/>
                    </a:lnTo>
                    <a:lnTo>
                      <a:pt x="108" y="1110"/>
                    </a:lnTo>
                    <a:lnTo>
                      <a:pt x="141" y="1088"/>
                    </a:lnTo>
                    <a:lnTo>
                      <a:pt x="174" y="1064"/>
                    </a:lnTo>
                    <a:lnTo>
                      <a:pt x="204" y="1023"/>
                    </a:lnTo>
                    <a:lnTo>
                      <a:pt x="209" y="1019"/>
                    </a:lnTo>
                    <a:lnTo>
                      <a:pt x="217" y="1032"/>
                    </a:lnTo>
                    <a:lnTo>
                      <a:pt x="232" y="1023"/>
                    </a:lnTo>
                    <a:lnTo>
                      <a:pt x="237" y="1008"/>
                    </a:lnTo>
                    <a:lnTo>
                      <a:pt x="239" y="990"/>
                    </a:lnTo>
                    <a:lnTo>
                      <a:pt x="254" y="967"/>
                    </a:lnTo>
                    <a:lnTo>
                      <a:pt x="248" y="993"/>
                    </a:lnTo>
                    <a:lnTo>
                      <a:pt x="256" y="997"/>
                    </a:lnTo>
                    <a:lnTo>
                      <a:pt x="252" y="1008"/>
                    </a:lnTo>
                    <a:lnTo>
                      <a:pt x="256" y="1028"/>
                    </a:lnTo>
                    <a:lnTo>
                      <a:pt x="263" y="1045"/>
                    </a:lnTo>
                    <a:lnTo>
                      <a:pt x="272" y="1040"/>
                    </a:lnTo>
                    <a:lnTo>
                      <a:pt x="271" y="1045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65" name="Freeform 85"/>
              <p:cNvSpPr>
                <a:spLocks/>
              </p:cNvSpPr>
              <p:nvPr/>
            </p:nvSpPr>
            <p:spPr bwMode="auto">
              <a:xfrm>
                <a:off x="1924" y="531"/>
                <a:ext cx="1012" cy="1110"/>
              </a:xfrm>
              <a:custGeom>
                <a:avLst/>
                <a:gdLst/>
                <a:ahLst/>
                <a:cxnLst>
                  <a:cxn ang="0">
                    <a:pos x="297" y="1014"/>
                  </a:cxn>
                  <a:cxn ang="0">
                    <a:pos x="337" y="951"/>
                  </a:cxn>
                  <a:cxn ang="0">
                    <a:pos x="326" y="865"/>
                  </a:cxn>
                  <a:cxn ang="0">
                    <a:pos x="334" y="791"/>
                  </a:cxn>
                  <a:cxn ang="0">
                    <a:pos x="352" y="689"/>
                  </a:cxn>
                  <a:cxn ang="0">
                    <a:pos x="404" y="618"/>
                  </a:cxn>
                  <a:cxn ang="0">
                    <a:pos x="430" y="562"/>
                  </a:cxn>
                  <a:cxn ang="0">
                    <a:pos x="450" y="507"/>
                  </a:cxn>
                  <a:cxn ang="0">
                    <a:pos x="505" y="414"/>
                  </a:cxn>
                  <a:cxn ang="0">
                    <a:pos x="535" y="340"/>
                  </a:cxn>
                  <a:cxn ang="0">
                    <a:pos x="603" y="266"/>
                  </a:cxn>
                  <a:cxn ang="0">
                    <a:pos x="659" y="240"/>
                  </a:cxn>
                  <a:cxn ang="0">
                    <a:pos x="696" y="175"/>
                  </a:cxn>
                  <a:cxn ang="0">
                    <a:pos x="785" y="210"/>
                  </a:cxn>
                  <a:cxn ang="0">
                    <a:pos x="833" y="221"/>
                  </a:cxn>
                  <a:cxn ang="0">
                    <a:pos x="859" y="133"/>
                  </a:cxn>
                  <a:cxn ang="0">
                    <a:pos x="933" y="126"/>
                  </a:cxn>
                  <a:cxn ang="0">
                    <a:pos x="960" y="160"/>
                  </a:cxn>
                  <a:cxn ang="0">
                    <a:pos x="982" y="115"/>
                  </a:cxn>
                  <a:cxn ang="0">
                    <a:pos x="1008" y="63"/>
                  </a:cxn>
                  <a:cxn ang="0">
                    <a:pos x="960" y="19"/>
                  </a:cxn>
                  <a:cxn ang="0">
                    <a:pos x="915" y="22"/>
                  </a:cxn>
                  <a:cxn ang="0">
                    <a:pos x="889" y="19"/>
                  </a:cxn>
                  <a:cxn ang="0">
                    <a:pos x="852" y="44"/>
                  </a:cxn>
                  <a:cxn ang="0">
                    <a:pos x="837" y="30"/>
                  </a:cxn>
                  <a:cxn ang="0">
                    <a:pos x="781" y="96"/>
                  </a:cxn>
                  <a:cxn ang="0">
                    <a:pos x="726" y="115"/>
                  </a:cxn>
                  <a:cxn ang="0">
                    <a:pos x="666" y="133"/>
                  </a:cxn>
                  <a:cxn ang="0">
                    <a:pos x="596" y="148"/>
                  </a:cxn>
                  <a:cxn ang="0">
                    <a:pos x="588" y="203"/>
                  </a:cxn>
                  <a:cxn ang="0">
                    <a:pos x="581" y="251"/>
                  </a:cxn>
                  <a:cxn ang="0">
                    <a:pos x="524" y="262"/>
                  </a:cxn>
                  <a:cxn ang="0">
                    <a:pos x="505" y="303"/>
                  </a:cxn>
                  <a:cxn ang="0">
                    <a:pos x="461" y="362"/>
                  </a:cxn>
                  <a:cxn ang="0">
                    <a:pos x="415" y="436"/>
                  </a:cxn>
                  <a:cxn ang="0">
                    <a:pos x="378" y="511"/>
                  </a:cxn>
                  <a:cxn ang="0">
                    <a:pos x="356" y="555"/>
                  </a:cxn>
                  <a:cxn ang="0">
                    <a:pos x="285" y="618"/>
                  </a:cxn>
                  <a:cxn ang="0">
                    <a:pos x="326" y="625"/>
                  </a:cxn>
                  <a:cxn ang="0">
                    <a:pos x="263" y="637"/>
                  </a:cxn>
                  <a:cxn ang="0">
                    <a:pos x="204" y="675"/>
                  </a:cxn>
                  <a:cxn ang="0">
                    <a:pos x="154" y="678"/>
                  </a:cxn>
                  <a:cxn ang="0">
                    <a:pos x="113" y="706"/>
                  </a:cxn>
                  <a:cxn ang="0">
                    <a:pos x="87" y="734"/>
                  </a:cxn>
                  <a:cxn ang="0">
                    <a:pos x="35" y="767"/>
                  </a:cxn>
                  <a:cxn ang="0">
                    <a:pos x="20" y="889"/>
                  </a:cxn>
                  <a:cxn ang="0">
                    <a:pos x="41" y="917"/>
                  </a:cxn>
                  <a:cxn ang="0">
                    <a:pos x="20" y="971"/>
                  </a:cxn>
                  <a:cxn ang="0">
                    <a:pos x="33" y="1003"/>
                  </a:cxn>
                  <a:cxn ang="0">
                    <a:pos x="0" y="1030"/>
                  </a:cxn>
                  <a:cxn ang="0">
                    <a:pos x="85" y="1110"/>
                  </a:cxn>
                  <a:cxn ang="0">
                    <a:pos x="209" y="1019"/>
                  </a:cxn>
                  <a:cxn ang="0">
                    <a:pos x="254" y="967"/>
                  </a:cxn>
                  <a:cxn ang="0">
                    <a:pos x="263" y="1045"/>
                  </a:cxn>
                </a:cxnLst>
                <a:rect l="0" t="0" r="r" b="b"/>
                <a:pathLst>
                  <a:path w="1012" h="1110">
                    <a:moveTo>
                      <a:pt x="271" y="1045"/>
                    </a:moveTo>
                    <a:lnTo>
                      <a:pt x="274" y="1043"/>
                    </a:lnTo>
                    <a:lnTo>
                      <a:pt x="285" y="1040"/>
                    </a:lnTo>
                    <a:lnTo>
                      <a:pt x="293" y="1028"/>
                    </a:lnTo>
                    <a:lnTo>
                      <a:pt x="297" y="1014"/>
                    </a:lnTo>
                    <a:lnTo>
                      <a:pt x="300" y="1006"/>
                    </a:lnTo>
                    <a:lnTo>
                      <a:pt x="297" y="984"/>
                    </a:lnTo>
                    <a:lnTo>
                      <a:pt x="300" y="969"/>
                    </a:lnTo>
                    <a:lnTo>
                      <a:pt x="311" y="962"/>
                    </a:lnTo>
                    <a:lnTo>
                      <a:pt x="337" y="951"/>
                    </a:lnTo>
                    <a:lnTo>
                      <a:pt x="341" y="939"/>
                    </a:lnTo>
                    <a:lnTo>
                      <a:pt x="337" y="902"/>
                    </a:lnTo>
                    <a:lnTo>
                      <a:pt x="334" y="895"/>
                    </a:lnTo>
                    <a:lnTo>
                      <a:pt x="334" y="873"/>
                    </a:lnTo>
                    <a:lnTo>
                      <a:pt x="326" y="865"/>
                    </a:lnTo>
                    <a:lnTo>
                      <a:pt x="330" y="847"/>
                    </a:lnTo>
                    <a:lnTo>
                      <a:pt x="337" y="847"/>
                    </a:lnTo>
                    <a:lnTo>
                      <a:pt x="356" y="836"/>
                    </a:lnTo>
                    <a:lnTo>
                      <a:pt x="341" y="802"/>
                    </a:lnTo>
                    <a:lnTo>
                      <a:pt x="334" y="791"/>
                    </a:lnTo>
                    <a:lnTo>
                      <a:pt x="334" y="788"/>
                    </a:lnTo>
                    <a:lnTo>
                      <a:pt x="334" y="760"/>
                    </a:lnTo>
                    <a:lnTo>
                      <a:pt x="345" y="738"/>
                    </a:lnTo>
                    <a:lnTo>
                      <a:pt x="348" y="715"/>
                    </a:lnTo>
                    <a:lnTo>
                      <a:pt x="352" y="689"/>
                    </a:lnTo>
                    <a:lnTo>
                      <a:pt x="348" y="667"/>
                    </a:lnTo>
                    <a:lnTo>
                      <a:pt x="356" y="652"/>
                    </a:lnTo>
                    <a:lnTo>
                      <a:pt x="360" y="640"/>
                    </a:lnTo>
                    <a:lnTo>
                      <a:pt x="382" y="625"/>
                    </a:lnTo>
                    <a:lnTo>
                      <a:pt x="404" y="618"/>
                    </a:lnTo>
                    <a:lnTo>
                      <a:pt x="423" y="625"/>
                    </a:lnTo>
                    <a:lnTo>
                      <a:pt x="430" y="629"/>
                    </a:lnTo>
                    <a:lnTo>
                      <a:pt x="442" y="614"/>
                    </a:lnTo>
                    <a:lnTo>
                      <a:pt x="442" y="596"/>
                    </a:lnTo>
                    <a:lnTo>
                      <a:pt x="430" y="562"/>
                    </a:lnTo>
                    <a:lnTo>
                      <a:pt x="426" y="548"/>
                    </a:lnTo>
                    <a:lnTo>
                      <a:pt x="430" y="540"/>
                    </a:lnTo>
                    <a:lnTo>
                      <a:pt x="437" y="540"/>
                    </a:lnTo>
                    <a:lnTo>
                      <a:pt x="446" y="529"/>
                    </a:lnTo>
                    <a:lnTo>
                      <a:pt x="450" y="507"/>
                    </a:lnTo>
                    <a:lnTo>
                      <a:pt x="453" y="477"/>
                    </a:lnTo>
                    <a:lnTo>
                      <a:pt x="457" y="448"/>
                    </a:lnTo>
                    <a:lnTo>
                      <a:pt x="468" y="436"/>
                    </a:lnTo>
                    <a:lnTo>
                      <a:pt x="490" y="422"/>
                    </a:lnTo>
                    <a:lnTo>
                      <a:pt x="505" y="414"/>
                    </a:lnTo>
                    <a:lnTo>
                      <a:pt x="509" y="392"/>
                    </a:lnTo>
                    <a:lnTo>
                      <a:pt x="516" y="377"/>
                    </a:lnTo>
                    <a:lnTo>
                      <a:pt x="535" y="362"/>
                    </a:lnTo>
                    <a:lnTo>
                      <a:pt x="539" y="351"/>
                    </a:lnTo>
                    <a:lnTo>
                      <a:pt x="535" y="340"/>
                    </a:lnTo>
                    <a:lnTo>
                      <a:pt x="535" y="325"/>
                    </a:lnTo>
                    <a:lnTo>
                      <a:pt x="550" y="314"/>
                    </a:lnTo>
                    <a:lnTo>
                      <a:pt x="568" y="281"/>
                    </a:lnTo>
                    <a:lnTo>
                      <a:pt x="581" y="284"/>
                    </a:lnTo>
                    <a:lnTo>
                      <a:pt x="603" y="266"/>
                    </a:lnTo>
                    <a:lnTo>
                      <a:pt x="600" y="251"/>
                    </a:lnTo>
                    <a:lnTo>
                      <a:pt x="614" y="236"/>
                    </a:lnTo>
                    <a:lnTo>
                      <a:pt x="622" y="240"/>
                    </a:lnTo>
                    <a:lnTo>
                      <a:pt x="637" y="236"/>
                    </a:lnTo>
                    <a:lnTo>
                      <a:pt x="659" y="240"/>
                    </a:lnTo>
                    <a:lnTo>
                      <a:pt x="688" y="214"/>
                    </a:lnTo>
                    <a:lnTo>
                      <a:pt x="685" y="199"/>
                    </a:lnTo>
                    <a:lnTo>
                      <a:pt x="688" y="192"/>
                    </a:lnTo>
                    <a:lnTo>
                      <a:pt x="681" y="189"/>
                    </a:lnTo>
                    <a:lnTo>
                      <a:pt x="696" y="175"/>
                    </a:lnTo>
                    <a:lnTo>
                      <a:pt x="718" y="172"/>
                    </a:lnTo>
                    <a:lnTo>
                      <a:pt x="733" y="192"/>
                    </a:lnTo>
                    <a:lnTo>
                      <a:pt x="759" y="221"/>
                    </a:lnTo>
                    <a:lnTo>
                      <a:pt x="770" y="221"/>
                    </a:lnTo>
                    <a:lnTo>
                      <a:pt x="785" y="210"/>
                    </a:lnTo>
                    <a:lnTo>
                      <a:pt x="796" y="207"/>
                    </a:lnTo>
                    <a:lnTo>
                      <a:pt x="803" y="210"/>
                    </a:lnTo>
                    <a:lnTo>
                      <a:pt x="815" y="221"/>
                    </a:lnTo>
                    <a:lnTo>
                      <a:pt x="829" y="225"/>
                    </a:lnTo>
                    <a:lnTo>
                      <a:pt x="833" y="221"/>
                    </a:lnTo>
                    <a:lnTo>
                      <a:pt x="840" y="207"/>
                    </a:lnTo>
                    <a:lnTo>
                      <a:pt x="844" y="199"/>
                    </a:lnTo>
                    <a:lnTo>
                      <a:pt x="859" y="175"/>
                    </a:lnTo>
                    <a:lnTo>
                      <a:pt x="863" y="172"/>
                    </a:lnTo>
                    <a:lnTo>
                      <a:pt x="859" y="133"/>
                    </a:lnTo>
                    <a:lnTo>
                      <a:pt x="878" y="115"/>
                    </a:lnTo>
                    <a:lnTo>
                      <a:pt x="885" y="119"/>
                    </a:lnTo>
                    <a:lnTo>
                      <a:pt x="907" y="96"/>
                    </a:lnTo>
                    <a:lnTo>
                      <a:pt x="926" y="119"/>
                    </a:lnTo>
                    <a:lnTo>
                      <a:pt x="933" y="126"/>
                    </a:lnTo>
                    <a:lnTo>
                      <a:pt x="944" y="122"/>
                    </a:lnTo>
                    <a:lnTo>
                      <a:pt x="952" y="133"/>
                    </a:lnTo>
                    <a:lnTo>
                      <a:pt x="952" y="141"/>
                    </a:lnTo>
                    <a:lnTo>
                      <a:pt x="960" y="148"/>
                    </a:lnTo>
                    <a:lnTo>
                      <a:pt x="960" y="160"/>
                    </a:lnTo>
                    <a:lnTo>
                      <a:pt x="971" y="145"/>
                    </a:lnTo>
                    <a:lnTo>
                      <a:pt x="990" y="130"/>
                    </a:lnTo>
                    <a:lnTo>
                      <a:pt x="1001" y="107"/>
                    </a:lnTo>
                    <a:lnTo>
                      <a:pt x="993" y="104"/>
                    </a:lnTo>
                    <a:lnTo>
                      <a:pt x="982" y="115"/>
                    </a:lnTo>
                    <a:lnTo>
                      <a:pt x="979" y="96"/>
                    </a:lnTo>
                    <a:lnTo>
                      <a:pt x="971" y="93"/>
                    </a:lnTo>
                    <a:lnTo>
                      <a:pt x="968" y="82"/>
                    </a:lnTo>
                    <a:lnTo>
                      <a:pt x="997" y="59"/>
                    </a:lnTo>
                    <a:lnTo>
                      <a:pt x="1008" y="63"/>
                    </a:lnTo>
                    <a:lnTo>
                      <a:pt x="1012" y="48"/>
                    </a:lnTo>
                    <a:lnTo>
                      <a:pt x="1005" y="44"/>
                    </a:lnTo>
                    <a:lnTo>
                      <a:pt x="986" y="37"/>
                    </a:lnTo>
                    <a:lnTo>
                      <a:pt x="975" y="33"/>
                    </a:lnTo>
                    <a:lnTo>
                      <a:pt x="960" y="19"/>
                    </a:lnTo>
                    <a:lnTo>
                      <a:pt x="944" y="15"/>
                    </a:lnTo>
                    <a:lnTo>
                      <a:pt x="929" y="30"/>
                    </a:lnTo>
                    <a:lnTo>
                      <a:pt x="922" y="41"/>
                    </a:lnTo>
                    <a:lnTo>
                      <a:pt x="907" y="30"/>
                    </a:lnTo>
                    <a:lnTo>
                      <a:pt x="915" y="22"/>
                    </a:lnTo>
                    <a:lnTo>
                      <a:pt x="918" y="4"/>
                    </a:lnTo>
                    <a:lnTo>
                      <a:pt x="915" y="0"/>
                    </a:lnTo>
                    <a:lnTo>
                      <a:pt x="896" y="0"/>
                    </a:lnTo>
                    <a:lnTo>
                      <a:pt x="892" y="7"/>
                    </a:lnTo>
                    <a:lnTo>
                      <a:pt x="889" y="19"/>
                    </a:lnTo>
                    <a:lnTo>
                      <a:pt x="892" y="30"/>
                    </a:lnTo>
                    <a:lnTo>
                      <a:pt x="878" y="44"/>
                    </a:lnTo>
                    <a:lnTo>
                      <a:pt x="866" y="22"/>
                    </a:lnTo>
                    <a:lnTo>
                      <a:pt x="855" y="26"/>
                    </a:lnTo>
                    <a:lnTo>
                      <a:pt x="852" y="44"/>
                    </a:lnTo>
                    <a:lnTo>
                      <a:pt x="844" y="70"/>
                    </a:lnTo>
                    <a:lnTo>
                      <a:pt x="826" y="89"/>
                    </a:lnTo>
                    <a:lnTo>
                      <a:pt x="815" y="67"/>
                    </a:lnTo>
                    <a:lnTo>
                      <a:pt x="833" y="52"/>
                    </a:lnTo>
                    <a:lnTo>
                      <a:pt x="837" y="30"/>
                    </a:lnTo>
                    <a:lnTo>
                      <a:pt x="826" y="30"/>
                    </a:lnTo>
                    <a:lnTo>
                      <a:pt x="807" y="30"/>
                    </a:lnTo>
                    <a:lnTo>
                      <a:pt x="792" y="52"/>
                    </a:lnTo>
                    <a:lnTo>
                      <a:pt x="774" y="82"/>
                    </a:lnTo>
                    <a:lnTo>
                      <a:pt x="781" y="96"/>
                    </a:lnTo>
                    <a:lnTo>
                      <a:pt x="770" y="104"/>
                    </a:lnTo>
                    <a:lnTo>
                      <a:pt x="755" y="93"/>
                    </a:lnTo>
                    <a:lnTo>
                      <a:pt x="740" y="100"/>
                    </a:lnTo>
                    <a:lnTo>
                      <a:pt x="744" y="115"/>
                    </a:lnTo>
                    <a:lnTo>
                      <a:pt x="726" y="115"/>
                    </a:lnTo>
                    <a:lnTo>
                      <a:pt x="714" y="119"/>
                    </a:lnTo>
                    <a:lnTo>
                      <a:pt x="700" y="137"/>
                    </a:lnTo>
                    <a:lnTo>
                      <a:pt x="681" y="133"/>
                    </a:lnTo>
                    <a:lnTo>
                      <a:pt x="681" y="145"/>
                    </a:lnTo>
                    <a:lnTo>
                      <a:pt x="666" y="133"/>
                    </a:lnTo>
                    <a:lnTo>
                      <a:pt x="648" y="141"/>
                    </a:lnTo>
                    <a:lnTo>
                      <a:pt x="644" y="157"/>
                    </a:lnTo>
                    <a:lnTo>
                      <a:pt x="629" y="160"/>
                    </a:lnTo>
                    <a:lnTo>
                      <a:pt x="618" y="145"/>
                    </a:lnTo>
                    <a:lnTo>
                      <a:pt x="596" y="148"/>
                    </a:lnTo>
                    <a:lnTo>
                      <a:pt x="574" y="157"/>
                    </a:lnTo>
                    <a:lnTo>
                      <a:pt x="574" y="179"/>
                    </a:lnTo>
                    <a:lnTo>
                      <a:pt x="588" y="183"/>
                    </a:lnTo>
                    <a:lnTo>
                      <a:pt x="588" y="189"/>
                    </a:lnTo>
                    <a:lnTo>
                      <a:pt x="588" y="203"/>
                    </a:lnTo>
                    <a:lnTo>
                      <a:pt x="577" y="199"/>
                    </a:lnTo>
                    <a:lnTo>
                      <a:pt x="564" y="207"/>
                    </a:lnTo>
                    <a:lnTo>
                      <a:pt x="568" y="221"/>
                    </a:lnTo>
                    <a:lnTo>
                      <a:pt x="581" y="233"/>
                    </a:lnTo>
                    <a:lnTo>
                      <a:pt x="581" y="251"/>
                    </a:lnTo>
                    <a:lnTo>
                      <a:pt x="568" y="244"/>
                    </a:lnTo>
                    <a:lnTo>
                      <a:pt x="557" y="247"/>
                    </a:lnTo>
                    <a:lnTo>
                      <a:pt x="557" y="262"/>
                    </a:lnTo>
                    <a:lnTo>
                      <a:pt x="539" y="262"/>
                    </a:lnTo>
                    <a:lnTo>
                      <a:pt x="524" y="262"/>
                    </a:lnTo>
                    <a:lnTo>
                      <a:pt x="520" y="273"/>
                    </a:lnTo>
                    <a:lnTo>
                      <a:pt x="516" y="281"/>
                    </a:lnTo>
                    <a:lnTo>
                      <a:pt x="505" y="284"/>
                    </a:lnTo>
                    <a:lnTo>
                      <a:pt x="501" y="292"/>
                    </a:lnTo>
                    <a:lnTo>
                      <a:pt x="505" y="303"/>
                    </a:lnTo>
                    <a:lnTo>
                      <a:pt x="483" y="310"/>
                    </a:lnTo>
                    <a:lnTo>
                      <a:pt x="498" y="325"/>
                    </a:lnTo>
                    <a:lnTo>
                      <a:pt x="501" y="333"/>
                    </a:lnTo>
                    <a:lnTo>
                      <a:pt x="487" y="344"/>
                    </a:lnTo>
                    <a:lnTo>
                      <a:pt x="461" y="362"/>
                    </a:lnTo>
                    <a:lnTo>
                      <a:pt x="442" y="377"/>
                    </a:lnTo>
                    <a:lnTo>
                      <a:pt x="430" y="399"/>
                    </a:lnTo>
                    <a:lnTo>
                      <a:pt x="411" y="414"/>
                    </a:lnTo>
                    <a:lnTo>
                      <a:pt x="411" y="425"/>
                    </a:lnTo>
                    <a:lnTo>
                      <a:pt x="415" y="436"/>
                    </a:lnTo>
                    <a:lnTo>
                      <a:pt x="400" y="448"/>
                    </a:lnTo>
                    <a:lnTo>
                      <a:pt x="404" y="462"/>
                    </a:lnTo>
                    <a:lnTo>
                      <a:pt x="389" y="488"/>
                    </a:lnTo>
                    <a:lnTo>
                      <a:pt x="378" y="492"/>
                    </a:lnTo>
                    <a:lnTo>
                      <a:pt x="378" y="511"/>
                    </a:lnTo>
                    <a:lnTo>
                      <a:pt x="386" y="522"/>
                    </a:lnTo>
                    <a:lnTo>
                      <a:pt x="374" y="533"/>
                    </a:lnTo>
                    <a:lnTo>
                      <a:pt x="367" y="525"/>
                    </a:lnTo>
                    <a:lnTo>
                      <a:pt x="352" y="533"/>
                    </a:lnTo>
                    <a:lnTo>
                      <a:pt x="356" y="555"/>
                    </a:lnTo>
                    <a:lnTo>
                      <a:pt x="341" y="562"/>
                    </a:lnTo>
                    <a:lnTo>
                      <a:pt x="319" y="566"/>
                    </a:lnTo>
                    <a:lnTo>
                      <a:pt x="304" y="585"/>
                    </a:lnTo>
                    <a:lnTo>
                      <a:pt x="300" y="603"/>
                    </a:lnTo>
                    <a:lnTo>
                      <a:pt x="285" y="618"/>
                    </a:lnTo>
                    <a:lnTo>
                      <a:pt x="285" y="629"/>
                    </a:lnTo>
                    <a:lnTo>
                      <a:pt x="304" y="614"/>
                    </a:lnTo>
                    <a:lnTo>
                      <a:pt x="326" y="599"/>
                    </a:lnTo>
                    <a:lnTo>
                      <a:pt x="334" y="603"/>
                    </a:lnTo>
                    <a:lnTo>
                      <a:pt x="326" y="625"/>
                    </a:lnTo>
                    <a:lnTo>
                      <a:pt x="308" y="637"/>
                    </a:lnTo>
                    <a:lnTo>
                      <a:pt x="289" y="633"/>
                    </a:lnTo>
                    <a:lnTo>
                      <a:pt x="293" y="649"/>
                    </a:lnTo>
                    <a:lnTo>
                      <a:pt x="267" y="660"/>
                    </a:lnTo>
                    <a:lnTo>
                      <a:pt x="263" y="637"/>
                    </a:lnTo>
                    <a:lnTo>
                      <a:pt x="252" y="629"/>
                    </a:lnTo>
                    <a:lnTo>
                      <a:pt x="237" y="652"/>
                    </a:lnTo>
                    <a:lnTo>
                      <a:pt x="222" y="652"/>
                    </a:lnTo>
                    <a:lnTo>
                      <a:pt x="206" y="656"/>
                    </a:lnTo>
                    <a:lnTo>
                      <a:pt x="204" y="675"/>
                    </a:lnTo>
                    <a:lnTo>
                      <a:pt x="196" y="678"/>
                    </a:lnTo>
                    <a:lnTo>
                      <a:pt x="196" y="688"/>
                    </a:lnTo>
                    <a:lnTo>
                      <a:pt x="187" y="684"/>
                    </a:lnTo>
                    <a:lnTo>
                      <a:pt x="174" y="676"/>
                    </a:lnTo>
                    <a:lnTo>
                      <a:pt x="154" y="678"/>
                    </a:lnTo>
                    <a:lnTo>
                      <a:pt x="154" y="689"/>
                    </a:lnTo>
                    <a:lnTo>
                      <a:pt x="156" y="699"/>
                    </a:lnTo>
                    <a:lnTo>
                      <a:pt x="148" y="702"/>
                    </a:lnTo>
                    <a:lnTo>
                      <a:pt x="130" y="693"/>
                    </a:lnTo>
                    <a:lnTo>
                      <a:pt x="113" y="706"/>
                    </a:lnTo>
                    <a:lnTo>
                      <a:pt x="117" y="717"/>
                    </a:lnTo>
                    <a:lnTo>
                      <a:pt x="115" y="725"/>
                    </a:lnTo>
                    <a:lnTo>
                      <a:pt x="98" y="717"/>
                    </a:lnTo>
                    <a:lnTo>
                      <a:pt x="93" y="727"/>
                    </a:lnTo>
                    <a:lnTo>
                      <a:pt x="87" y="734"/>
                    </a:lnTo>
                    <a:lnTo>
                      <a:pt x="67" y="730"/>
                    </a:lnTo>
                    <a:lnTo>
                      <a:pt x="56" y="732"/>
                    </a:lnTo>
                    <a:lnTo>
                      <a:pt x="54" y="747"/>
                    </a:lnTo>
                    <a:lnTo>
                      <a:pt x="46" y="751"/>
                    </a:lnTo>
                    <a:lnTo>
                      <a:pt x="35" y="767"/>
                    </a:lnTo>
                    <a:lnTo>
                      <a:pt x="37" y="788"/>
                    </a:lnTo>
                    <a:lnTo>
                      <a:pt x="33" y="817"/>
                    </a:lnTo>
                    <a:lnTo>
                      <a:pt x="28" y="847"/>
                    </a:lnTo>
                    <a:lnTo>
                      <a:pt x="24" y="875"/>
                    </a:lnTo>
                    <a:lnTo>
                      <a:pt x="20" y="889"/>
                    </a:lnTo>
                    <a:lnTo>
                      <a:pt x="30" y="902"/>
                    </a:lnTo>
                    <a:lnTo>
                      <a:pt x="46" y="891"/>
                    </a:lnTo>
                    <a:lnTo>
                      <a:pt x="57" y="897"/>
                    </a:lnTo>
                    <a:lnTo>
                      <a:pt x="57" y="908"/>
                    </a:lnTo>
                    <a:lnTo>
                      <a:pt x="41" y="917"/>
                    </a:lnTo>
                    <a:lnTo>
                      <a:pt x="39" y="936"/>
                    </a:lnTo>
                    <a:lnTo>
                      <a:pt x="35" y="945"/>
                    </a:lnTo>
                    <a:lnTo>
                      <a:pt x="19" y="943"/>
                    </a:lnTo>
                    <a:lnTo>
                      <a:pt x="13" y="965"/>
                    </a:lnTo>
                    <a:lnTo>
                      <a:pt x="20" y="971"/>
                    </a:lnTo>
                    <a:lnTo>
                      <a:pt x="35" y="967"/>
                    </a:lnTo>
                    <a:lnTo>
                      <a:pt x="43" y="977"/>
                    </a:lnTo>
                    <a:lnTo>
                      <a:pt x="44" y="982"/>
                    </a:lnTo>
                    <a:lnTo>
                      <a:pt x="32" y="990"/>
                    </a:lnTo>
                    <a:lnTo>
                      <a:pt x="33" y="1003"/>
                    </a:lnTo>
                    <a:lnTo>
                      <a:pt x="19" y="1006"/>
                    </a:lnTo>
                    <a:lnTo>
                      <a:pt x="9" y="999"/>
                    </a:lnTo>
                    <a:lnTo>
                      <a:pt x="11" y="1017"/>
                    </a:lnTo>
                    <a:lnTo>
                      <a:pt x="9" y="1030"/>
                    </a:lnTo>
                    <a:lnTo>
                      <a:pt x="0" y="1030"/>
                    </a:lnTo>
                    <a:lnTo>
                      <a:pt x="22" y="1053"/>
                    </a:lnTo>
                    <a:lnTo>
                      <a:pt x="33" y="1066"/>
                    </a:lnTo>
                    <a:lnTo>
                      <a:pt x="39" y="1084"/>
                    </a:lnTo>
                    <a:lnTo>
                      <a:pt x="61" y="1097"/>
                    </a:lnTo>
                    <a:lnTo>
                      <a:pt x="85" y="1110"/>
                    </a:lnTo>
                    <a:lnTo>
                      <a:pt x="108" y="1110"/>
                    </a:lnTo>
                    <a:lnTo>
                      <a:pt x="141" y="1088"/>
                    </a:lnTo>
                    <a:lnTo>
                      <a:pt x="174" y="1064"/>
                    </a:lnTo>
                    <a:lnTo>
                      <a:pt x="204" y="1023"/>
                    </a:lnTo>
                    <a:lnTo>
                      <a:pt x="209" y="1019"/>
                    </a:lnTo>
                    <a:lnTo>
                      <a:pt x="217" y="1032"/>
                    </a:lnTo>
                    <a:lnTo>
                      <a:pt x="232" y="1023"/>
                    </a:lnTo>
                    <a:lnTo>
                      <a:pt x="237" y="1008"/>
                    </a:lnTo>
                    <a:lnTo>
                      <a:pt x="239" y="990"/>
                    </a:lnTo>
                    <a:lnTo>
                      <a:pt x="254" y="967"/>
                    </a:lnTo>
                    <a:lnTo>
                      <a:pt x="248" y="993"/>
                    </a:lnTo>
                    <a:lnTo>
                      <a:pt x="256" y="997"/>
                    </a:lnTo>
                    <a:lnTo>
                      <a:pt x="252" y="1008"/>
                    </a:lnTo>
                    <a:lnTo>
                      <a:pt x="256" y="1028"/>
                    </a:lnTo>
                    <a:lnTo>
                      <a:pt x="263" y="1045"/>
                    </a:lnTo>
                    <a:lnTo>
                      <a:pt x="272" y="1040"/>
                    </a:lnTo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71766" name="Group 86"/>
            <p:cNvGrpSpPr>
              <a:grpSpLocks/>
            </p:cNvGrpSpPr>
            <p:nvPr/>
          </p:nvGrpSpPr>
          <p:grpSpPr bwMode="auto">
            <a:xfrm>
              <a:off x="2357" y="802"/>
              <a:ext cx="641" cy="635"/>
              <a:chOff x="2128" y="531"/>
              <a:chExt cx="641" cy="635"/>
            </a:xfrm>
          </p:grpSpPr>
          <p:sp>
            <p:nvSpPr>
              <p:cNvPr id="71767" name="Freeform 87"/>
              <p:cNvSpPr>
                <a:spLocks/>
              </p:cNvSpPr>
              <p:nvPr/>
            </p:nvSpPr>
            <p:spPr bwMode="auto">
              <a:xfrm>
                <a:off x="2432" y="725"/>
                <a:ext cx="30" cy="39"/>
              </a:xfrm>
              <a:custGeom>
                <a:avLst/>
                <a:gdLst/>
                <a:ahLst/>
                <a:cxnLst>
                  <a:cxn ang="0">
                    <a:pos x="30" y="6"/>
                  </a:cxn>
                  <a:cxn ang="0">
                    <a:pos x="27" y="15"/>
                  </a:cxn>
                  <a:cxn ang="0">
                    <a:pos x="30" y="33"/>
                  </a:cxn>
                  <a:cxn ang="0">
                    <a:pos x="9" y="39"/>
                  </a:cxn>
                  <a:cxn ang="0">
                    <a:pos x="0" y="30"/>
                  </a:cxn>
                  <a:cxn ang="0">
                    <a:pos x="0" y="15"/>
                  </a:cxn>
                  <a:cxn ang="0">
                    <a:pos x="6" y="0"/>
                  </a:cxn>
                  <a:cxn ang="0">
                    <a:pos x="30" y="6"/>
                  </a:cxn>
                </a:cxnLst>
                <a:rect l="0" t="0" r="r" b="b"/>
                <a:pathLst>
                  <a:path w="30" h="39">
                    <a:moveTo>
                      <a:pt x="30" y="6"/>
                    </a:moveTo>
                    <a:lnTo>
                      <a:pt x="27" y="15"/>
                    </a:lnTo>
                    <a:lnTo>
                      <a:pt x="30" y="33"/>
                    </a:lnTo>
                    <a:lnTo>
                      <a:pt x="9" y="39"/>
                    </a:lnTo>
                    <a:lnTo>
                      <a:pt x="0" y="30"/>
                    </a:lnTo>
                    <a:lnTo>
                      <a:pt x="0" y="15"/>
                    </a:lnTo>
                    <a:lnTo>
                      <a:pt x="6" y="0"/>
                    </a:lnTo>
                    <a:lnTo>
                      <a:pt x="30" y="6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68" name="Freeform 88"/>
              <p:cNvSpPr>
                <a:spLocks/>
              </p:cNvSpPr>
              <p:nvPr/>
            </p:nvSpPr>
            <p:spPr bwMode="auto">
              <a:xfrm>
                <a:off x="2384" y="752"/>
                <a:ext cx="27" cy="21"/>
              </a:xfrm>
              <a:custGeom>
                <a:avLst/>
                <a:gdLst/>
                <a:ahLst/>
                <a:cxnLst>
                  <a:cxn ang="0">
                    <a:pos x="24" y="0"/>
                  </a:cxn>
                  <a:cxn ang="0">
                    <a:pos x="27" y="15"/>
                  </a:cxn>
                  <a:cxn ang="0">
                    <a:pos x="6" y="21"/>
                  </a:cxn>
                  <a:cxn ang="0">
                    <a:pos x="0" y="6"/>
                  </a:cxn>
                  <a:cxn ang="0">
                    <a:pos x="24" y="0"/>
                  </a:cxn>
                </a:cxnLst>
                <a:rect l="0" t="0" r="r" b="b"/>
                <a:pathLst>
                  <a:path w="27" h="21">
                    <a:moveTo>
                      <a:pt x="24" y="0"/>
                    </a:moveTo>
                    <a:lnTo>
                      <a:pt x="27" y="15"/>
                    </a:lnTo>
                    <a:lnTo>
                      <a:pt x="6" y="21"/>
                    </a:lnTo>
                    <a:lnTo>
                      <a:pt x="0" y="6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69" name="Freeform 89"/>
              <p:cNvSpPr>
                <a:spLocks/>
              </p:cNvSpPr>
              <p:nvPr/>
            </p:nvSpPr>
            <p:spPr bwMode="auto">
              <a:xfrm>
                <a:off x="2393" y="709"/>
                <a:ext cx="33" cy="25"/>
              </a:xfrm>
              <a:custGeom>
                <a:avLst/>
                <a:gdLst/>
                <a:ahLst/>
                <a:cxnLst>
                  <a:cxn ang="0">
                    <a:pos x="0" y="16"/>
                  </a:cxn>
                  <a:cxn ang="0">
                    <a:pos x="24" y="25"/>
                  </a:cxn>
                  <a:cxn ang="0">
                    <a:pos x="33" y="6"/>
                  </a:cxn>
                  <a:cxn ang="0">
                    <a:pos x="18" y="0"/>
                  </a:cxn>
                  <a:cxn ang="0">
                    <a:pos x="9" y="6"/>
                  </a:cxn>
                  <a:cxn ang="0">
                    <a:pos x="0" y="11"/>
                  </a:cxn>
                  <a:cxn ang="0">
                    <a:pos x="0" y="16"/>
                  </a:cxn>
                </a:cxnLst>
                <a:rect l="0" t="0" r="r" b="b"/>
                <a:pathLst>
                  <a:path w="33" h="25">
                    <a:moveTo>
                      <a:pt x="0" y="16"/>
                    </a:moveTo>
                    <a:lnTo>
                      <a:pt x="24" y="25"/>
                    </a:lnTo>
                    <a:lnTo>
                      <a:pt x="33" y="6"/>
                    </a:lnTo>
                    <a:lnTo>
                      <a:pt x="18" y="0"/>
                    </a:lnTo>
                    <a:lnTo>
                      <a:pt x="9" y="6"/>
                    </a:lnTo>
                    <a:lnTo>
                      <a:pt x="0" y="11"/>
                    </a:lnTo>
                    <a:lnTo>
                      <a:pt x="0" y="16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70" name="Freeform 90"/>
              <p:cNvSpPr>
                <a:spLocks/>
              </p:cNvSpPr>
              <p:nvPr/>
            </p:nvSpPr>
            <p:spPr bwMode="auto">
              <a:xfrm>
                <a:off x="2432" y="686"/>
                <a:ext cx="24" cy="16"/>
              </a:xfrm>
              <a:custGeom>
                <a:avLst/>
                <a:gdLst/>
                <a:ahLst/>
                <a:cxnLst>
                  <a:cxn ang="0">
                    <a:pos x="0" y="16"/>
                  </a:cxn>
                  <a:cxn ang="0">
                    <a:pos x="18" y="0"/>
                  </a:cxn>
                  <a:cxn ang="0">
                    <a:pos x="24" y="6"/>
                  </a:cxn>
                  <a:cxn ang="0">
                    <a:pos x="0" y="16"/>
                  </a:cxn>
                </a:cxnLst>
                <a:rect l="0" t="0" r="r" b="b"/>
                <a:pathLst>
                  <a:path w="24" h="16">
                    <a:moveTo>
                      <a:pt x="0" y="16"/>
                    </a:moveTo>
                    <a:lnTo>
                      <a:pt x="18" y="0"/>
                    </a:lnTo>
                    <a:lnTo>
                      <a:pt x="24" y="6"/>
                    </a:lnTo>
                    <a:lnTo>
                      <a:pt x="0" y="16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71" name="Freeform 91"/>
              <p:cNvSpPr>
                <a:spLocks/>
              </p:cNvSpPr>
              <p:nvPr/>
            </p:nvSpPr>
            <p:spPr bwMode="auto">
              <a:xfrm>
                <a:off x="2344" y="761"/>
                <a:ext cx="18" cy="18"/>
              </a:xfrm>
              <a:custGeom>
                <a:avLst/>
                <a:gdLst/>
                <a:ahLst/>
                <a:cxnLst>
                  <a:cxn ang="0">
                    <a:pos x="15" y="0"/>
                  </a:cxn>
                  <a:cxn ang="0">
                    <a:pos x="18" y="15"/>
                  </a:cxn>
                  <a:cxn ang="0">
                    <a:pos x="0" y="18"/>
                  </a:cxn>
                  <a:cxn ang="0">
                    <a:pos x="15" y="0"/>
                  </a:cxn>
                </a:cxnLst>
                <a:rect l="0" t="0" r="r" b="b"/>
                <a:pathLst>
                  <a:path w="18" h="18">
                    <a:moveTo>
                      <a:pt x="15" y="0"/>
                    </a:moveTo>
                    <a:lnTo>
                      <a:pt x="18" y="15"/>
                    </a:lnTo>
                    <a:lnTo>
                      <a:pt x="0" y="18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72" name="Freeform 92"/>
              <p:cNvSpPr>
                <a:spLocks/>
              </p:cNvSpPr>
              <p:nvPr/>
            </p:nvSpPr>
            <p:spPr bwMode="auto">
              <a:xfrm>
                <a:off x="2535" y="636"/>
                <a:ext cx="33" cy="27"/>
              </a:xfrm>
              <a:custGeom>
                <a:avLst/>
                <a:gdLst/>
                <a:ahLst/>
                <a:cxnLst>
                  <a:cxn ang="0">
                    <a:pos x="15" y="0"/>
                  </a:cxn>
                  <a:cxn ang="0">
                    <a:pos x="0" y="12"/>
                  </a:cxn>
                  <a:cxn ang="0">
                    <a:pos x="21" y="27"/>
                  </a:cxn>
                  <a:cxn ang="0">
                    <a:pos x="33" y="12"/>
                  </a:cxn>
                  <a:cxn ang="0">
                    <a:pos x="15" y="0"/>
                  </a:cxn>
                </a:cxnLst>
                <a:rect l="0" t="0" r="r" b="b"/>
                <a:pathLst>
                  <a:path w="33" h="27">
                    <a:moveTo>
                      <a:pt x="15" y="0"/>
                    </a:moveTo>
                    <a:lnTo>
                      <a:pt x="0" y="12"/>
                    </a:lnTo>
                    <a:lnTo>
                      <a:pt x="21" y="27"/>
                    </a:lnTo>
                    <a:lnTo>
                      <a:pt x="33" y="12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73" name="Freeform 93"/>
              <p:cNvSpPr>
                <a:spLocks/>
              </p:cNvSpPr>
              <p:nvPr/>
            </p:nvSpPr>
            <p:spPr bwMode="auto">
              <a:xfrm>
                <a:off x="2565" y="612"/>
                <a:ext cx="33" cy="27"/>
              </a:xfrm>
              <a:custGeom>
                <a:avLst/>
                <a:gdLst/>
                <a:ahLst/>
                <a:cxnLst>
                  <a:cxn ang="0">
                    <a:pos x="0" y="9"/>
                  </a:cxn>
                  <a:cxn ang="0">
                    <a:pos x="15" y="27"/>
                  </a:cxn>
                  <a:cxn ang="0">
                    <a:pos x="33" y="15"/>
                  </a:cxn>
                  <a:cxn ang="0">
                    <a:pos x="18" y="0"/>
                  </a:cxn>
                  <a:cxn ang="0">
                    <a:pos x="0" y="9"/>
                  </a:cxn>
                </a:cxnLst>
                <a:rect l="0" t="0" r="r" b="b"/>
                <a:pathLst>
                  <a:path w="33" h="27">
                    <a:moveTo>
                      <a:pt x="0" y="9"/>
                    </a:moveTo>
                    <a:lnTo>
                      <a:pt x="15" y="27"/>
                    </a:lnTo>
                    <a:lnTo>
                      <a:pt x="33" y="15"/>
                    </a:lnTo>
                    <a:lnTo>
                      <a:pt x="18" y="0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74" name="Freeform 94"/>
              <p:cNvSpPr>
                <a:spLocks/>
              </p:cNvSpPr>
              <p:nvPr/>
            </p:nvSpPr>
            <p:spPr bwMode="auto">
              <a:xfrm>
                <a:off x="2652" y="561"/>
                <a:ext cx="48" cy="33"/>
              </a:xfrm>
              <a:custGeom>
                <a:avLst/>
                <a:gdLst/>
                <a:ahLst/>
                <a:cxnLst>
                  <a:cxn ang="0">
                    <a:pos x="21" y="9"/>
                  </a:cxn>
                  <a:cxn ang="0">
                    <a:pos x="30" y="15"/>
                  </a:cxn>
                  <a:cxn ang="0">
                    <a:pos x="48" y="0"/>
                  </a:cxn>
                  <a:cxn ang="0">
                    <a:pos x="39" y="30"/>
                  </a:cxn>
                  <a:cxn ang="0">
                    <a:pos x="21" y="33"/>
                  </a:cxn>
                  <a:cxn ang="0">
                    <a:pos x="0" y="12"/>
                  </a:cxn>
                  <a:cxn ang="0">
                    <a:pos x="21" y="9"/>
                  </a:cxn>
                </a:cxnLst>
                <a:rect l="0" t="0" r="r" b="b"/>
                <a:pathLst>
                  <a:path w="48" h="33">
                    <a:moveTo>
                      <a:pt x="21" y="9"/>
                    </a:moveTo>
                    <a:lnTo>
                      <a:pt x="30" y="15"/>
                    </a:lnTo>
                    <a:lnTo>
                      <a:pt x="48" y="0"/>
                    </a:lnTo>
                    <a:lnTo>
                      <a:pt x="39" y="30"/>
                    </a:lnTo>
                    <a:lnTo>
                      <a:pt x="21" y="33"/>
                    </a:lnTo>
                    <a:lnTo>
                      <a:pt x="0" y="12"/>
                    </a:lnTo>
                    <a:lnTo>
                      <a:pt x="21" y="9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75" name="Freeform 95"/>
              <p:cNvSpPr>
                <a:spLocks/>
              </p:cNvSpPr>
              <p:nvPr/>
            </p:nvSpPr>
            <p:spPr bwMode="auto">
              <a:xfrm>
                <a:off x="2745" y="531"/>
                <a:ext cx="24" cy="18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21" y="6"/>
                  </a:cxn>
                  <a:cxn ang="0">
                    <a:pos x="24" y="18"/>
                  </a:cxn>
                  <a:cxn ang="0">
                    <a:pos x="0" y="18"/>
                  </a:cxn>
                  <a:cxn ang="0">
                    <a:pos x="12" y="0"/>
                  </a:cxn>
                </a:cxnLst>
                <a:rect l="0" t="0" r="r" b="b"/>
                <a:pathLst>
                  <a:path w="24" h="18">
                    <a:moveTo>
                      <a:pt x="12" y="0"/>
                    </a:moveTo>
                    <a:lnTo>
                      <a:pt x="21" y="6"/>
                    </a:lnTo>
                    <a:lnTo>
                      <a:pt x="24" y="18"/>
                    </a:lnTo>
                    <a:lnTo>
                      <a:pt x="0" y="18"/>
                    </a:lnTo>
                    <a:lnTo>
                      <a:pt x="12" y="0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776" name="Freeform 96"/>
              <p:cNvSpPr>
                <a:spLocks/>
              </p:cNvSpPr>
              <p:nvPr/>
            </p:nvSpPr>
            <p:spPr bwMode="auto">
              <a:xfrm>
                <a:off x="2128" y="1145"/>
                <a:ext cx="36" cy="21"/>
              </a:xfrm>
              <a:custGeom>
                <a:avLst/>
                <a:gdLst/>
                <a:ahLst/>
                <a:cxnLst>
                  <a:cxn ang="0">
                    <a:pos x="36" y="12"/>
                  </a:cxn>
                  <a:cxn ang="0">
                    <a:pos x="9" y="0"/>
                  </a:cxn>
                  <a:cxn ang="0">
                    <a:pos x="0" y="9"/>
                  </a:cxn>
                  <a:cxn ang="0">
                    <a:pos x="3" y="21"/>
                  </a:cxn>
                  <a:cxn ang="0">
                    <a:pos x="36" y="12"/>
                  </a:cxn>
                </a:cxnLst>
                <a:rect l="0" t="0" r="r" b="b"/>
                <a:pathLst>
                  <a:path w="36" h="21">
                    <a:moveTo>
                      <a:pt x="36" y="12"/>
                    </a:moveTo>
                    <a:lnTo>
                      <a:pt x="9" y="0"/>
                    </a:lnTo>
                    <a:lnTo>
                      <a:pt x="0" y="9"/>
                    </a:lnTo>
                    <a:lnTo>
                      <a:pt x="3" y="21"/>
                    </a:lnTo>
                    <a:lnTo>
                      <a:pt x="36" y="12"/>
                    </a:lnTo>
                    <a:close/>
                  </a:path>
                </a:pathLst>
              </a:custGeom>
              <a:solidFill>
                <a:srgbClr val="008080"/>
              </a:solidFill>
              <a:ln w="317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71777" name="Freeform 97"/>
            <p:cNvSpPr>
              <a:spLocks/>
            </p:cNvSpPr>
            <p:nvPr/>
          </p:nvSpPr>
          <p:spPr bwMode="auto">
            <a:xfrm>
              <a:off x="2550" y="3083"/>
              <a:ext cx="238" cy="220"/>
            </a:xfrm>
            <a:custGeom>
              <a:avLst/>
              <a:gdLst/>
              <a:ahLst/>
              <a:cxnLst>
                <a:cxn ang="0">
                  <a:pos x="220" y="31"/>
                </a:cxn>
                <a:cxn ang="0">
                  <a:pos x="208" y="31"/>
                </a:cxn>
                <a:cxn ang="0">
                  <a:pos x="195" y="22"/>
                </a:cxn>
                <a:cxn ang="0">
                  <a:pos x="178" y="13"/>
                </a:cxn>
                <a:cxn ang="0">
                  <a:pos x="157" y="24"/>
                </a:cxn>
                <a:cxn ang="0">
                  <a:pos x="138" y="19"/>
                </a:cxn>
                <a:cxn ang="0">
                  <a:pos x="121" y="27"/>
                </a:cxn>
                <a:cxn ang="0">
                  <a:pos x="120" y="19"/>
                </a:cxn>
                <a:cxn ang="0">
                  <a:pos x="105" y="18"/>
                </a:cxn>
                <a:cxn ang="0">
                  <a:pos x="87" y="0"/>
                </a:cxn>
                <a:cxn ang="0">
                  <a:pos x="60" y="30"/>
                </a:cxn>
                <a:cxn ang="0">
                  <a:pos x="17" y="16"/>
                </a:cxn>
                <a:cxn ang="0">
                  <a:pos x="0" y="21"/>
                </a:cxn>
                <a:cxn ang="0">
                  <a:pos x="0" y="31"/>
                </a:cxn>
                <a:cxn ang="0">
                  <a:pos x="46" y="78"/>
                </a:cxn>
                <a:cxn ang="0">
                  <a:pos x="57" y="109"/>
                </a:cxn>
                <a:cxn ang="0">
                  <a:pos x="81" y="127"/>
                </a:cxn>
                <a:cxn ang="0">
                  <a:pos x="91" y="124"/>
                </a:cxn>
                <a:cxn ang="0">
                  <a:pos x="150" y="187"/>
                </a:cxn>
                <a:cxn ang="0">
                  <a:pos x="154" y="201"/>
                </a:cxn>
                <a:cxn ang="0">
                  <a:pos x="150" y="210"/>
                </a:cxn>
                <a:cxn ang="0">
                  <a:pos x="154" y="220"/>
                </a:cxn>
                <a:cxn ang="0">
                  <a:pos x="171" y="211"/>
                </a:cxn>
                <a:cxn ang="0">
                  <a:pos x="184" y="207"/>
                </a:cxn>
                <a:cxn ang="0">
                  <a:pos x="184" y="186"/>
                </a:cxn>
                <a:cxn ang="0">
                  <a:pos x="201" y="172"/>
                </a:cxn>
                <a:cxn ang="0">
                  <a:pos x="208" y="157"/>
                </a:cxn>
                <a:cxn ang="0">
                  <a:pos x="226" y="150"/>
                </a:cxn>
                <a:cxn ang="0">
                  <a:pos x="229" y="132"/>
                </a:cxn>
                <a:cxn ang="0">
                  <a:pos x="226" y="115"/>
                </a:cxn>
                <a:cxn ang="0">
                  <a:pos x="235" y="108"/>
                </a:cxn>
                <a:cxn ang="0">
                  <a:pos x="219" y="85"/>
                </a:cxn>
                <a:cxn ang="0">
                  <a:pos x="238" y="52"/>
                </a:cxn>
                <a:cxn ang="0">
                  <a:pos x="220" y="31"/>
                </a:cxn>
              </a:cxnLst>
              <a:rect l="0" t="0" r="r" b="b"/>
              <a:pathLst>
                <a:path w="238" h="220">
                  <a:moveTo>
                    <a:pt x="220" y="31"/>
                  </a:moveTo>
                  <a:lnTo>
                    <a:pt x="208" y="31"/>
                  </a:lnTo>
                  <a:lnTo>
                    <a:pt x="195" y="22"/>
                  </a:lnTo>
                  <a:lnTo>
                    <a:pt x="178" y="13"/>
                  </a:lnTo>
                  <a:lnTo>
                    <a:pt x="157" y="24"/>
                  </a:lnTo>
                  <a:lnTo>
                    <a:pt x="138" y="19"/>
                  </a:lnTo>
                  <a:lnTo>
                    <a:pt x="121" y="27"/>
                  </a:lnTo>
                  <a:lnTo>
                    <a:pt x="120" y="19"/>
                  </a:lnTo>
                  <a:lnTo>
                    <a:pt x="105" y="18"/>
                  </a:lnTo>
                  <a:lnTo>
                    <a:pt x="87" y="0"/>
                  </a:lnTo>
                  <a:lnTo>
                    <a:pt x="60" y="30"/>
                  </a:lnTo>
                  <a:lnTo>
                    <a:pt x="17" y="16"/>
                  </a:lnTo>
                  <a:lnTo>
                    <a:pt x="0" y="21"/>
                  </a:lnTo>
                  <a:lnTo>
                    <a:pt x="0" y="31"/>
                  </a:lnTo>
                  <a:lnTo>
                    <a:pt x="46" y="78"/>
                  </a:lnTo>
                  <a:lnTo>
                    <a:pt x="57" y="109"/>
                  </a:lnTo>
                  <a:lnTo>
                    <a:pt x="81" y="127"/>
                  </a:lnTo>
                  <a:lnTo>
                    <a:pt x="91" y="124"/>
                  </a:lnTo>
                  <a:lnTo>
                    <a:pt x="150" y="187"/>
                  </a:lnTo>
                  <a:lnTo>
                    <a:pt x="154" y="201"/>
                  </a:lnTo>
                  <a:lnTo>
                    <a:pt x="150" y="210"/>
                  </a:lnTo>
                  <a:lnTo>
                    <a:pt x="154" y="220"/>
                  </a:lnTo>
                  <a:lnTo>
                    <a:pt x="171" y="211"/>
                  </a:lnTo>
                  <a:lnTo>
                    <a:pt x="184" y="207"/>
                  </a:lnTo>
                  <a:lnTo>
                    <a:pt x="184" y="186"/>
                  </a:lnTo>
                  <a:lnTo>
                    <a:pt x="201" y="172"/>
                  </a:lnTo>
                  <a:lnTo>
                    <a:pt x="208" y="157"/>
                  </a:lnTo>
                  <a:lnTo>
                    <a:pt x="226" y="150"/>
                  </a:lnTo>
                  <a:lnTo>
                    <a:pt x="229" y="132"/>
                  </a:lnTo>
                  <a:lnTo>
                    <a:pt x="226" y="115"/>
                  </a:lnTo>
                  <a:lnTo>
                    <a:pt x="235" y="108"/>
                  </a:lnTo>
                  <a:lnTo>
                    <a:pt x="219" y="85"/>
                  </a:lnTo>
                  <a:lnTo>
                    <a:pt x="238" y="52"/>
                  </a:lnTo>
                  <a:lnTo>
                    <a:pt x="220" y="31"/>
                  </a:lnTo>
                  <a:close/>
                </a:path>
              </a:pathLst>
            </a:custGeom>
            <a:solidFill>
              <a:srgbClr val="DDDDDD"/>
            </a:solidFill>
            <a:ln w="317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778" name="Freeform 98"/>
            <p:cNvSpPr>
              <a:spLocks/>
            </p:cNvSpPr>
            <p:nvPr/>
          </p:nvSpPr>
          <p:spPr bwMode="auto">
            <a:xfrm>
              <a:off x="2702" y="3014"/>
              <a:ext cx="327" cy="387"/>
            </a:xfrm>
            <a:custGeom>
              <a:avLst/>
              <a:gdLst/>
              <a:ahLst/>
              <a:cxnLst>
                <a:cxn ang="0">
                  <a:pos x="120" y="3"/>
                </a:cxn>
                <a:cxn ang="0">
                  <a:pos x="168" y="1"/>
                </a:cxn>
                <a:cxn ang="0">
                  <a:pos x="180" y="12"/>
                </a:cxn>
                <a:cxn ang="0">
                  <a:pos x="187" y="21"/>
                </a:cxn>
                <a:cxn ang="0">
                  <a:pos x="196" y="58"/>
                </a:cxn>
                <a:cxn ang="0">
                  <a:pos x="223" y="66"/>
                </a:cxn>
                <a:cxn ang="0">
                  <a:pos x="235" y="118"/>
                </a:cxn>
                <a:cxn ang="0">
                  <a:pos x="252" y="132"/>
                </a:cxn>
                <a:cxn ang="0">
                  <a:pos x="282" y="127"/>
                </a:cxn>
                <a:cxn ang="0">
                  <a:pos x="303" y="156"/>
                </a:cxn>
                <a:cxn ang="0">
                  <a:pos x="301" y="180"/>
                </a:cxn>
                <a:cxn ang="0">
                  <a:pos x="297" y="193"/>
                </a:cxn>
                <a:cxn ang="0">
                  <a:pos x="306" y="229"/>
                </a:cxn>
                <a:cxn ang="0">
                  <a:pos x="327" y="244"/>
                </a:cxn>
                <a:cxn ang="0">
                  <a:pos x="298" y="289"/>
                </a:cxn>
                <a:cxn ang="0">
                  <a:pos x="295" y="343"/>
                </a:cxn>
                <a:cxn ang="0">
                  <a:pos x="271" y="355"/>
                </a:cxn>
                <a:cxn ang="0">
                  <a:pos x="241" y="361"/>
                </a:cxn>
                <a:cxn ang="0">
                  <a:pos x="205" y="369"/>
                </a:cxn>
                <a:cxn ang="0">
                  <a:pos x="178" y="352"/>
                </a:cxn>
                <a:cxn ang="0">
                  <a:pos x="153" y="340"/>
                </a:cxn>
                <a:cxn ang="0">
                  <a:pos x="135" y="324"/>
                </a:cxn>
                <a:cxn ang="0">
                  <a:pos x="105" y="324"/>
                </a:cxn>
                <a:cxn ang="0">
                  <a:pos x="91" y="358"/>
                </a:cxn>
                <a:cxn ang="0">
                  <a:pos x="13" y="319"/>
                </a:cxn>
                <a:cxn ang="0">
                  <a:pos x="18" y="283"/>
                </a:cxn>
                <a:cxn ang="0">
                  <a:pos x="33" y="253"/>
                </a:cxn>
                <a:cxn ang="0">
                  <a:pos x="55" y="228"/>
                </a:cxn>
                <a:cxn ang="0">
                  <a:pos x="75" y="202"/>
                </a:cxn>
                <a:cxn ang="0">
                  <a:pos x="84" y="177"/>
                </a:cxn>
                <a:cxn ang="0">
                  <a:pos x="85" y="123"/>
                </a:cxn>
                <a:cxn ang="0">
                  <a:pos x="72" y="79"/>
                </a:cxn>
                <a:cxn ang="0">
                  <a:pos x="55" y="27"/>
                </a:cxn>
              </a:cxnLst>
              <a:rect l="0" t="0" r="r" b="b"/>
              <a:pathLst>
                <a:path w="327" h="387">
                  <a:moveTo>
                    <a:pt x="55" y="27"/>
                  </a:moveTo>
                  <a:lnTo>
                    <a:pt x="120" y="3"/>
                  </a:lnTo>
                  <a:lnTo>
                    <a:pt x="150" y="0"/>
                  </a:lnTo>
                  <a:lnTo>
                    <a:pt x="168" y="1"/>
                  </a:lnTo>
                  <a:lnTo>
                    <a:pt x="175" y="6"/>
                  </a:lnTo>
                  <a:lnTo>
                    <a:pt x="180" y="12"/>
                  </a:lnTo>
                  <a:lnTo>
                    <a:pt x="181" y="19"/>
                  </a:lnTo>
                  <a:lnTo>
                    <a:pt x="187" y="21"/>
                  </a:lnTo>
                  <a:lnTo>
                    <a:pt x="195" y="36"/>
                  </a:lnTo>
                  <a:lnTo>
                    <a:pt x="196" y="58"/>
                  </a:lnTo>
                  <a:lnTo>
                    <a:pt x="204" y="66"/>
                  </a:lnTo>
                  <a:lnTo>
                    <a:pt x="223" y="66"/>
                  </a:lnTo>
                  <a:lnTo>
                    <a:pt x="235" y="97"/>
                  </a:lnTo>
                  <a:lnTo>
                    <a:pt x="235" y="118"/>
                  </a:lnTo>
                  <a:lnTo>
                    <a:pt x="243" y="132"/>
                  </a:lnTo>
                  <a:lnTo>
                    <a:pt x="252" y="132"/>
                  </a:lnTo>
                  <a:lnTo>
                    <a:pt x="271" y="118"/>
                  </a:lnTo>
                  <a:lnTo>
                    <a:pt x="282" y="127"/>
                  </a:lnTo>
                  <a:lnTo>
                    <a:pt x="283" y="145"/>
                  </a:lnTo>
                  <a:lnTo>
                    <a:pt x="303" y="156"/>
                  </a:lnTo>
                  <a:lnTo>
                    <a:pt x="300" y="175"/>
                  </a:lnTo>
                  <a:lnTo>
                    <a:pt x="301" y="180"/>
                  </a:lnTo>
                  <a:lnTo>
                    <a:pt x="304" y="183"/>
                  </a:lnTo>
                  <a:lnTo>
                    <a:pt x="297" y="193"/>
                  </a:lnTo>
                  <a:lnTo>
                    <a:pt x="295" y="205"/>
                  </a:lnTo>
                  <a:lnTo>
                    <a:pt x="306" y="229"/>
                  </a:lnTo>
                  <a:lnTo>
                    <a:pt x="322" y="232"/>
                  </a:lnTo>
                  <a:lnTo>
                    <a:pt x="327" y="244"/>
                  </a:lnTo>
                  <a:lnTo>
                    <a:pt x="322" y="268"/>
                  </a:lnTo>
                  <a:lnTo>
                    <a:pt x="298" y="289"/>
                  </a:lnTo>
                  <a:lnTo>
                    <a:pt x="304" y="327"/>
                  </a:lnTo>
                  <a:lnTo>
                    <a:pt x="295" y="343"/>
                  </a:lnTo>
                  <a:lnTo>
                    <a:pt x="301" y="361"/>
                  </a:lnTo>
                  <a:lnTo>
                    <a:pt x="271" y="355"/>
                  </a:lnTo>
                  <a:lnTo>
                    <a:pt x="256" y="361"/>
                  </a:lnTo>
                  <a:lnTo>
                    <a:pt x="241" y="361"/>
                  </a:lnTo>
                  <a:lnTo>
                    <a:pt x="223" y="366"/>
                  </a:lnTo>
                  <a:lnTo>
                    <a:pt x="205" y="369"/>
                  </a:lnTo>
                  <a:lnTo>
                    <a:pt x="177" y="387"/>
                  </a:lnTo>
                  <a:lnTo>
                    <a:pt x="178" y="352"/>
                  </a:lnTo>
                  <a:lnTo>
                    <a:pt x="172" y="343"/>
                  </a:lnTo>
                  <a:lnTo>
                    <a:pt x="153" y="340"/>
                  </a:lnTo>
                  <a:lnTo>
                    <a:pt x="147" y="325"/>
                  </a:lnTo>
                  <a:lnTo>
                    <a:pt x="135" y="324"/>
                  </a:lnTo>
                  <a:lnTo>
                    <a:pt x="130" y="328"/>
                  </a:lnTo>
                  <a:lnTo>
                    <a:pt x="105" y="324"/>
                  </a:lnTo>
                  <a:lnTo>
                    <a:pt x="96" y="331"/>
                  </a:lnTo>
                  <a:lnTo>
                    <a:pt x="91" y="358"/>
                  </a:lnTo>
                  <a:lnTo>
                    <a:pt x="81" y="379"/>
                  </a:lnTo>
                  <a:lnTo>
                    <a:pt x="13" y="319"/>
                  </a:lnTo>
                  <a:lnTo>
                    <a:pt x="0" y="291"/>
                  </a:lnTo>
                  <a:lnTo>
                    <a:pt x="18" y="283"/>
                  </a:lnTo>
                  <a:lnTo>
                    <a:pt x="33" y="276"/>
                  </a:lnTo>
                  <a:lnTo>
                    <a:pt x="33" y="253"/>
                  </a:lnTo>
                  <a:lnTo>
                    <a:pt x="48" y="244"/>
                  </a:lnTo>
                  <a:lnTo>
                    <a:pt x="55" y="228"/>
                  </a:lnTo>
                  <a:lnTo>
                    <a:pt x="72" y="217"/>
                  </a:lnTo>
                  <a:lnTo>
                    <a:pt x="75" y="202"/>
                  </a:lnTo>
                  <a:lnTo>
                    <a:pt x="73" y="186"/>
                  </a:lnTo>
                  <a:lnTo>
                    <a:pt x="84" y="177"/>
                  </a:lnTo>
                  <a:lnTo>
                    <a:pt x="69" y="154"/>
                  </a:lnTo>
                  <a:lnTo>
                    <a:pt x="85" y="123"/>
                  </a:lnTo>
                  <a:lnTo>
                    <a:pt x="67" y="102"/>
                  </a:lnTo>
                  <a:lnTo>
                    <a:pt x="72" y="79"/>
                  </a:lnTo>
                  <a:lnTo>
                    <a:pt x="55" y="58"/>
                  </a:lnTo>
                  <a:lnTo>
                    <a:pt x="55" y="27"/>
                  </a:lnTo>
                  <a:close/>
                </a:path>
              </a:pathLst>
            </a:custGeom>
            <a:solidFill>
              <a:srgbClr val="DDDDDD"/>
            </a:solidFill>
            <a:ln w="317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1779" name="Rectangle 99"/>
          <p:cNvSpPr>
            <a:spLocks noChangeArrowheads="1"/>
          </p:cNvSpPr>
          <p:nvPr/>
        </p:nvSpPr>
        <p:spPr bwMode="auto">
          <a:xfrm>
            <a:off x="5334000" y="1371600"/>
            <a:ext cx="3810000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/>
            <a:endParaRPr lang="nl-BE" sz="2000"/>
          </a:p>
        </p:txBody>
      </p:sp>
      <p:sp>
        <p:nvSpPr>
          <p:cNvPr id="71780" name="Rectangle 100"/>
          <p:cNvSpPr>
            <a:spLocks noChangeArrowheads="1"/>
          </p:cNvSpPr>
          <p:nvPr/>
        </p:nvSpPr>
        <p:spPr bwMode="auto">
          <a:xfrm>
            <a:off x="1295400" y="1524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>
              <a:spcBef>
                <a:spcPct val="0"/>
              </a:spcBef>
              <a:buFontTx/>
              <a:buNone/>
            </a:pPr>
            <a:r>
              <a:rPr lang="nl-BE" sz="4000">
                <a:solidFill>
                  <a:srgbClr val="6699FF"/>
                </a:solidFill>
              </a:rPr>
              <a:t>Some figures about PRESCO</a:t>
            </a:r>
          </a:p>
        </p:txBody>
      </p:sp>
      <p:sp>
        <p:nvSpPr>
          <p:cNvPr id="71781" name="Rectangle 101"/>
          <p:cNvSpPr>
            <a:spLocks noChangeArrowheads="1"/>
          </p:cNvSpPr>
          <p:nvPr/>
        </p:nvSpPr>
        <p:spPr bwMode="auto">
          <a:xfrm>
            <a:off x="5257800" y="1524000"/>
            <a:ext cx="3810000" cy="533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/>
            <a:r>
              <a:rPr lang="en-GB" sz="2000"/>
              <a:t>29 partners</a:t>
            </a:r>
          </a:p>
          <a:p>
            <a:pPr marL="342900" indent="-342900"/>
            <a:r>
              <a:rPr lang="en-GB" sz="2000"/>
              <a:t>5 SC members</a:t>
            </a:r>
          </a:p>
          <a:p>
            <a:pPr marL="342900" indent="-342900"/>
            <a:r>
              <a:rPr lang="en-GB" sz="2000"/>
              <a:t>16 European countries, 2 associated states</a:t>
            </a:r>
          </a:p>
          <a:p>
            <a:pPr marL="342900" indent="-342900"/>
            <a:r>
              <a:rPr lang="en-GB" sz="2000"/>
              <a:t>8 industrial partners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en-GB" sz="2000"/>
              <a:t>7 PRC’s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en-GB" sz="2000"/>
              <a:t>1 PNP</a:t>
            </a:r>
          </a:p>
          <a:p>
            <a:pPr marL="342900" indent="-342900"/>
            <a:r>
              <a:rPr lang="en-GB" sz="2000"/>
              <a:t>5 local and regional </a:t>
            </a:r>
            <a:br>
              <a:rPr lang="en-GB" sz="2000"/>
            </a:br>
            <a:r>
              <a:rPr lang="en-GB" sz="2000"/>
              <a:t>authorities 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en-GB" sz="2000"/>
              <a:t>4 GOV’s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en-GB" sz="2000"/>
              <a:t>1 PNP</a:t>
            </a:r>
          </a:p>
          <a:p>
            <a:pPr marL="342900" indent="-342900"/>
            <a:r>
              <a:rPr lang="en-GB" sz="2000"/>
              <a:t>10 REC’s, 6 HES’s</a:t>
            </a:r>
          </a:p>
          <a:p>
            <a:pPr marL="342900" indent="-342900"/>
            <a:endParaRPr lang="nl-BE" sz="20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79" grpId="0" build="p" autoUpdateAnimBg="0" advAuto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806" name="Rectangle 102"/>
          <p:cNvSpPr>
            <a:spLocks noChangeArrowheads="1"/>
          </p:cNvSpPr>
          <p:nvPr/>
        </p:nvSpPr>
        <p:spPr bwMode="auto">
          <a:xfrm>
            <a:off x="3349625" y="1276350"/>
            <a:ext cx="3584575" cy="787400"/>
          </a:xfrm>
          <a:prstGeom prst="rect">
            <a:avLst/>
          </a:prstGeom>
          <a:solidFill>
            <a:srgbClr val="0000FF"/>
          </a:solidFill>
          <a:ln w="1651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72807" name="Rectangle 103"/>
          <p:cNvSpPr>
            <a:spLocks noChangeArrowheads="1"/>
          </p:cNvSpPr>
          <p:nvPr/>
        </p:nvSpPr>
        <p:spPr bwMode="auto">
          <a:xfrm>
            <a:off x="3779838" y="1400175"/>
            <a:ext cx="27416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72808" name="Rectangle 104"/>
          <p:cNvSpPr>
            <a:spLocks noChangeArrowheads="1"/>
          </p:cNvSpPr>
          <p:nvPr/>
        </p:nvSpPr>
        <p:spPr bwMode="auto">
          <a:xfrm>
            <a:off x="3792538" y="1295400"/>
            <a:ext cx="28368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>
              <a:spcBef>
                <a:spcPct val="0"/>
              </a:spcBef>
              <a:buFontTx/>
              <a:buNone/>
            </a:pPr>
            <a:r>
              <a:rPr lang="en-GB" sz="2400">
                <a:latin typeface="Times New Roman" pitchFamily="18" charset="0"/>
              </a:rPr>
              <a:t>Network Coordinator</a:t>
            </a:r>
          </a:p>
        </p:txBody>
      </p:sp>
      <p:sp>
        <p:nvSpPr>
          <p:cNvPr id="72809" name="Rectangle 105"/>
          <p:cNvSpPr>
            <a:spLocks noChangeArrowheads="1"/>
          </p:cNvSpPr>
          <p:nvPr/>
        </p:nvSpPr>
        <p:spPr bwMode="auto">
          <a:xfrm>
            <a:off x="4722813" y="1687513"/>
            <a:ext cx="742950" cy="37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72810" name="Rectangle 106"/>
          <p:cNvSpPr>
            <a:spLocks noChangeArrowheads="1"/>
          </p:cNvSpPr>
          <p:nvPr/>
        </p:nvSpPr>
        <p:spPr bwMode="auto">
          <a:xfrm>
            <a:off x="4762500" y="1704975"/>
            <a:ext cx="53340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>
              <a:spcBef>
                <a:spcPct val="0"/>
              </a:spcBef>
              <a:buFontTx/>
              <a:buNone/>
            </a:pPr>
            <a:r>
              <a:rPr lang="en-GB" sz="1800" b="0">
                <a:solidFill>
                  <a:srgbClr val="FFFFFF"/>
                </a:solidFill>
                <a:latin typeface="Times New Roman" pitchFamily="18" charset="0"/>
              </a:rPr>
              <a:t>BBRI</a:t>
            </a:r>
            <a:endParaRPr lang="en-GB" sz="2400" b="0">
              <a:solidFill>
                <a:schemeClr val="tx1"/>
              </a:solidFill>
              <a:latin typeface="Times New Roman" pitchFamily="18" charset="0"/>
            </a:endParaRPr>
          </a:p>
        </p:txBody>
      </p:sp>
      <p:sp>
        <p:nvSpPr>
          <p:cNvPr id="72811" name="Rectangle 107"/>
          <p:cNvSpPr>
            <a:spLocks noChangeArrowheads="1"/>
          </p:cNvSpPr>
          <p:nvPr/>
        </p:nvSpPr>
        <p:spPr bwMode="auto">
          <a:xfrm>
            <a:off x="2819400" y="2895600"/>
            <a:ext cx="4421188" cy="1143000"/>
          </a:xfrm>
          <a:prstGeom prst="rect">
            <a:avLst/>
          </a:prstGeom>
          <a:solidFill>
            <a:srgbClr val="000099"/>
          </a:solidFill>
          <a:ln w="1651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nl-BE"/>
          </a:p>
        </p:txBody>
      </p:sp>
      <p:sp>
        <p:nvSpPr>
          <p:cNvPr id="72812" name="Rectangle 108"/>
          <p:cNvSpPr>
            <a:spLocks noChangeArrowheads="1"/>
          </p:cNvSpPr>
          <p:nvPr/>
        </p:nvSpPr>
        <p:spPr bwMode="auto">
          <a:xfrm>
            <a:off x="3705225" y="2921000"/>
            <a:ext cx="28622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72813" name="Rectangle 109"/>
          <p:cNvSpPr>
            <a:spLocks noChangeArrowheads="1"/>
          </p:cNvSpPr>
          <p:nvPr/>
        </p:nvSpPr>
        <p:spPr bwMode="auto">
          <a:xfrm>
            <a:off x="3240088" y="2955925"/>
            <a:ext cx="3589337" cy="655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en-GB" sz="2300">
                <a:solidFill>
                  <a:srgbClr val="FFFFFF"/>
                </a:solidFill>
                <a:latin typeface="Times New Roman" pitchFamily="18" charset="0"/>
              </a:rPr>
              <a:t>Steering Committee</a:t>
            </a:r>
            <a:br>
              <a:rPr lang="en-GB" sz="2300">
                <a:solidFill>
                  <a:srgbClr val="FFFFFF"/>
                </a:solidFill>
                <a:latin typeface="Times New Roman" pitchFamily="18" charset="0"/>
              </a:rPr>
            </a:br>
            <a:r>
              <a:rPr lang="en-GB" sz="2000">
                <a:solidFill>
                  <a:srgbClr val="FFFFFF"/>
                </a:solidFill>
                <a:latin typeface="Times New Roman" pitchFamily="18" charset="0"/>
              </a:rPr>
              <a:t>Network Chairman : O. Kornadt</a:t>
            </a:r>
            <a:endParaRPr lang="en-GB" sz="2000" b="0">
              <a:solidFill>
                <a:schemeClr val="tx1"/>
              </a:solidFill>
              <a:latin typeface="Times New Roman" pitchFamily="18" charset="0"/>
            </a:endParaRPr>
          </a:p>
        </p:txBody>
      </p:sp>
      <p:sp>
        <p:nvSpPr>
          <p:cNvPr id="72814" name="Rectangle 110"/>
          <p:cNvSpPr>
            <a:spLocks noChangeArrowheads="1"/>
          </p:cNvSpPr>
          <p:nvPr/>
        </p:nvSpPr>
        <p:spPr bwMode="auto">
          <a:xfrm>
            <a:off x="3433763" y="3687763"/>
            <a:ext cx="647700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>
              <a:spcBef>
                <a:spcPct val="0"/>
              </a:spcBef>
              <a:buFontTx/>
              <a:buNone/>
            </a:pPr>
            <a:r>
              <a:rPr lang="en-GB" sz="1800" b="0">
                <a:solidFill>
                  <a:srgbClr val="FFFFFF"/>
                </a:solidFill>
                <a:latin typeface="Times New Roman" pitchFamily="18" charset="0"/>
              </a:rPr>
              <a:t>BBRI, </a:t>
            </a:r>
            <a:endParaRPr lang="en-GB" sz="2400" b="0">
              <a:solidFill>
                <a:schemeClr val="tx1"/>
              </a:solidFill>
              <a:latin typeface="Times New Roman" pitchFamily="18" charset="0"/>
            </a:endParaRPr>
          </a:p>
        </p:txBody>
      </p:sp>
      <p:sp>
        <p:nvSpPr>
          <p:cNvPr id="72815" name="Rectangle 111"/>
          <p:cNvSpPr>
            <a:spLocks noChangeArrowheads="1"/>
          </p:cNvSpPr>
          <p:nvPr/>
        </p:nvSpPr>
        <p:spPr bwMode="auto">
          <a:xfrm>
            <a:off x="4100513" y="3687763"/>
            <a:ext cx="806450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>
              <a:spcBef>
                <a:spcPct val="0"/>
              </a:spcBef>
              <a:buFontTx/>
              <a:buNone/>
            </a:pPr>
            <a:r>
              <a:rPr lang="nl-BE" sz="1800" b="0">
                <a:solidFill>
                  <a:srgbClr val="FFFFFF"/>
                </a:solidFill>
                <a:latin typeface="Times New Roman" pitchFamily="18" charset="0"/>
              </a:rPr>
              <a:t>Kornadt,</a:t>
            </a:r>
            <a:endParaRPr lang="en-GB" sz="2400" b="0">
              <a:solidFill>
                <a:schemeClr val="tx1"/>
              </a:solidFill>
              <a:latin typeface="Times New Roman" pitchFamily="18" charset="0"/>
            </a:endParaRPr>
          </a:p>
        </p:txBody>
      </p:sp>
      <p:sp>
        <p:nvSpPr>
          <p:cNvPr id="72816" name="Rectangle 112"/>
          <p:cNvSpPr>
            <a:spLocks noChangeArrowheads="1"/>
          </p:cNvSpPr>
          <p:nvPr/>
        </p:nvSpPr>
        <p:spPr bwMode="auto">
          <a:xfrm>
            <a:off x="4953000" y="3687763"/>
            <a:ext cx="1987550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>
              <a:spcBef>
                <a:spcPct val="0"/>
              </a:spcBef>
              <a:buFontTx/>
              <a:buNone/>
            </a:pPr>
            <a:r>
              <a:rPr lang="en-GB" sz="1800" b="0">
                <a:solidFill>
                  <a:srgbClr val="FFFFFF"/>
                </a:solidFill>
                <a:latin typeface="Times New Roman" pitchFamily="18" charset="0"/>
              </a:rPr>
              <a:t>GTM, I</a:t>
            </a:r>
            <a:r>
              <a:rPr lang="nl-BE" sz="1800" b="0">
                <a:solidFill>
                  <a:srgbClr val="FFFFFF"/>
                </a:solidFill>
                <a:latin typeface="Times New Roman" pitchFamily="18" charset="0"/>
              </a:rPr>
              <a:t>mp </a:t>
            </a:r>
            <a:r>
              <a:rPr lang="en-GB" sz="1800" b="0">
                <a:solidFill>
                  <a:srgbClr val="FFFFFF"/>
                </a:solidFill>
                <a:latin typeface="Times New Roman" pitchFamily="18" charset="0"/>
              </a:rPr>
              <a:t>C</a:t>
            </a:r>
            <a:r>
              <a:rPr lang="nl-BE" sz="1800" b="0">
                <a:solidFill>
                  <a:srgbClr val="FFFFFF"/>
                </a:solidFill>
                <a:latin typeface="Times New Roman" pitchFamily="18" charset="0"/>
              </a:rPr>
              <a:t>oll</a:t>
            </a:r>
            <a:r>
              <a:rPr lang="en-GB" sz="1800" b="0">
                <a:solidFill>
                  <a:srgbClr val="FFFFFF"/>
                </a:solidFill>
                <a:latin typeface="Times New Roman" pitchFamily="18" charset="0"/>
              </a:rPr>
              <a:t>, SBR</a:t>
            </a:r>
            <a:endParaRPr lang="en-GB" sz="2400" b="0">
              <a:solidFill>
                <a:schemeClr val="tx1"/>
              </a:solidFill>
              <a:latin typeface="Times New Roman" pitchFamily="18" charset="0"/>
            </a:endParaRPr>
          </a:p>
        </p:txBody>
      </p:sp>
      <p:sp>
        <p:nvSpPr>
          <p:cNvPr id="72817" name="Rectangle 113"/>
          <p:cNvSpPr>
            <a:spLocks noChangeArrowheads="1"/>
          </p:cNvSpPr>
          <p:nvPr/>
        </p:nvSpPr>
        <p:spPr bwMode="auto">
          <a:xfrm>
            <a:off x="1676400" y="1752600"/>
            <a:ext cx="30163" cy="275590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grpSp>
        <p:nvGrpSpPr>
          <p:cNvPr id="72818" name="Group 114"/>
          <p:cNvGrpSpPr>
            <a:grpSpLocks/>
          </p:cNvGrpSpPr>
          <p:nvPr/>
        </p:nvGrpSpPr>
        <p:grpSpPr bwMode="auto">
          <a:xfrm>
            <a:off x="1679575" y="1611313"/>
            <a:ext cx="1695450" cy="311150"/>
            <a:chOff x="1217" y="1439"/>
            <a:chExt cx="958" cy="127"/>
          </a:xfrm>
        </p:grpSpPr>
        <p:sp>
          <p:nvSpPr>
            <p:cNvPr id="72819" name="Rectangle 115"/>
            <p:cNvSpPr>
              <a:spLocks noChangeArrowheads="1"/>
            </p:cNvSpPr>
            <p:nvPr/>
          </p:nvSpPr>
          <p:spPr bwMode="auto">
            <a:xfrm>
              <a:off x="1217" y="1493"/>
              <a:ext cx="873" cy="17"/>
            </a:xfrm>
            <a:prstGeom prst="rect">
              <a:avLst/>
            </a:prstGeom>
            <a:solidFill>
              <a:srgbClr val="FFFF0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2820" name="Freeform 116"/>
            <p:cNvSpPr>
              <a:spLocks/>
            </p:cNvSpPr>
            <p:nvPr/>
          </p:nvSpPr>
          <p:spPr bwMode="auto">
            <a:xfrm>
              <a:off x="2048" y="1439"/>
              <a:ext cx="127" cy="127"/>
            </a:xfrm>
            <a:custGeom>
              <a:avLst/>
              <a:gdLst/>
              <a:ahLst/>
              <a:cxnLst>
                <a:cxn ang="0">
                  <a:pos x="0" y="255"/>
                </a:cxn>
                <a:cxn ang="0">
                  <a:pos x="254" y="126"/>
                </a:cxn>
                <a:cxn ang="0">
                  <a:pos x="0" y="0"/>
                </a:cxn>
                <a:cxn ang="0">
                  <a:pos x="80" y="126"/>
                </a:cxn>
                <a:cxn ang="0">
                  <a:pos x="0" y="255"/>
                </a:cxn>
              </a:cxnLst>
              <a:rect l="0" t="0" r="r" b="b"/>
              <a:pathLst>
                <a:path w="254" h="255">
                  <a:moveTo>
                    <a:pt x="0" y="255"/>
                  </a:moveTo>
                  <a:lnTo>
                    <a:pt x="254" y="126"/>
                  </a:lnTo>
                  <a:lnTo>
                    <a:pt x="0" y="0"/>
                  </a:lnTo>
                  <a:lnTo>
                    <a:pt x="80" y="126"/>
                  </a:lnTo>
                  <a:lnTo>
                    <a:pt x="0" y="255"/>
                  </a:lnTo>
                  <a:close/>
                </a:path>
              </a:pathLst>
            </a:custGeom>
            <a:solidFill>
              <a:srgbClr val="FF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2821" name="Group 117"/>
          <p:cNvGrpSpPr>
            <a:grpSpLocks/>
          </p:cNvGrpSpPr>
          <p:nvPr/>
        </p:nvGrpSpPr>
        <p:grpSpPr bwMode="auto">
          <a:xfrm>
            <a:off x="1679575" y="3163888"/>
            <a:ext cx="1130300" cy="225425"/>
            <a:chOff x="1217" y="2317"/>
            <a:chExt cx="639" cy="127"/>
          </a:xfrm>
        </p:grpSpPr>
        <p:sp>
          <p:nvSpPr>
            <p:cNvPr id="72822" name="Rectangle 118"/>
            <p:cNvSpPr>
              <a:spLocks noChangeArrowheads="1"/>
            </p:cNvSpPr>
            <p:nvPr/>
          </p:nvSpPr>
          <p:spPr bwMode="auto">
            <a:xfrm>
              <a:off x="1217" y="2372"/>
              <a:ext cx="553" cy="17"/>
            </a:xfrm>
            <a:prstGeom prst="rect">
              <a:avLst/>
            </a:prstGeom>
            <a:solidFill>
              <a:srgbClr val="FFFF0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2823" name="Freeform 119"/>
            <p:cNvSpPr>
              <a:spLocks/>
            </p:cNvSpPr>
            <p:nvPr/>
          </p:nvSpPr>
          <p:spPr bwMode="auto">
            <a:xfrm>
              <a:off x="1729" y="2317"/>
              <a:ext cx="127" cy="127"/>
            </a:xfrm>
            <a:custGeom>
              <a:avLst/>
              <a:gdLst/>
              <a:ahLst/>
              <a:cxnLst>
                <a:cxn ang="0">
                  <a:pos x="0" y="255"/>
                </a:cxn>
                <a:cxn ang="0">
                  <a:pos x="255" y="126"/>
                </a:cxn>
                <a:cxn ang="0">
                  <a:pos x="0" y="0"/>
                </a:cxn>
                <a:cxn ang="0">
                  <a:pos x="80" y="126"/>
                </a:cxn>
                <a:cxn ang="0">
                  <a:pos x="0" y="255"/>
                </a:cxn>
              </a:cxnLst>
              <a:rect l="0" t="0" r="r" b="b"/>
              <a:pathLst>
                <a:path w="255" h="255">
                  <a:moveTo>
                    <a:pt x="0" y="255"/>
                  </a:moveTo>
                  <a:lnTo>
                    <a:pt x="255" y="126"/>
                  </a:lnTo>
                  <a:lnTo>
                    <a:pt x="0" y="0"/>
                  </a:lnTo>
                  <a:lnTo>
                    <a:pt x="80" y="126"/>
                  </a:lnTo>
                  <a:lnTo>
                    <a:pt x="0" y="255"/>
                  </a:lnTo>
                  <a:close/>
                </a:path>
              </a:pathLst>
            </a:custGeom>
            <a:solidFill>
              <a:srgbClr val="FF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2824" name="Text Box 120"/>
          <p:cNvSpPr txBox="1">
            <a:spLocks noChangeArrowheads="1"/>
          </p:cNvSpPr>
          <p:nvPr/>
        </p:nvSpPr>
        <p:spPr bwMode="auto">
          <a:xfrm>
            <a:off x="1295400" y="304800"/>
            <a:ext cx="75438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None/>
            </a:pPr>
            <a:r>
              <a:rPr lang="en-GB" sz="3200">
                <a:solidFill>
                  <a:srgbClr val="6699FF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Management Structure</a:t>
            </a:r>
            <a:endParaRPr lang="en-GB" sz="2400" b="0">
              <a:solidFill>
                <a:srgbClr val="6699FF"/>
              </a:solidFill>
              <a:latin typeface="Times New Roman" pitchFamily="18" charset="0"/>
            </a:endParaRPr>
          </a:p>
        </p:txBody>
      </p:sp>
      <p:pic>
        <p:nvPicPr>
          <p:cNvPr id="72825" name="Picture 12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9200" y="4495800"/>
            <a:ext cx="7924800" cy="236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2826" name="Line 122"/>
          <p:cNvSpPr>
            <a:spLocks noChangeShapeType="1"/>
          </p:cNvSpPr>
          <p:nvPr/>
        </p:nvSpPr>
        <p:spPr bwMode="auto">
          <a:xfrm>
            <a:off x="5029200" y="2057400"/>
            <a:ext cx="0" cy="838200"/>
          </a:xfrm>
          <a:prstGeom prst="line">
            <a:avLst/>
          </a:prstGeom>
          <a:noFill/>
          <a:ln w="25400">
            <a:solidFill>
              <a:srgbClr val="FFFF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2827" name="Line 123"/>
          <p:cNvSpPr>
            <a:spLocks noChangeShapeType="1"/>
          </p:cNvSpPr>
          <p:nvPr/>
        </p:nvSpPr>
        <p:spPr bwMode="auto">
          <a:xfrm>
            <a:off x="5029200" y="4038600"/>
            <a:ext cx="0" cy="457200"/>
          </a:xfrm>
          <a:prstGeom prst="line">
            <a:avLst/>
          </a:prstGeom>
          <a:noFill/>
          <a:ln w="25400">
            <a:solidFill>
              <a:srgbClr val="FFFF00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50" name="Picture 6"/>
          <p:cNvPicPr>
            <a:picLocks noChangeAspect="1" noChangeArrowheads="1"/>
          </p:cNvPicPr>
          <p:nvPr/>
        </p:nvPicPr>
        <p:blipFill>
          <a:blip r:embed="rId2">
            <a:lum bright="-40000"/>
          </a:blip>
          <a:srcRect/>
          <a:stretch>
            <a:fillRect/>
          </a:stretch>
        </p:blipFill>
        <p:spPr bwMode="auto">
          <a:xfrm>
            <a:off x="6477000" y="4570413"/>
            <a:ext cx="2663825" cy="2211387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</p:pic>
      <p:pic>
        <p:nvPicPr>
          <p:cNvPr id="31751" name="Picture 7" descr="WHEELCHR"/>
          <p:cNvPicPr>
            <a:picLocks noChangeAspect="1" noChangeArrowheads="1"/>
          </p:cNvPicPr>
          <p:nvPr/>
        </p:nvPicPr>
        <p:blipFill>
          <a:blip r:embed="rId3">
            <a:lum bright="-40000"/>
          </a:blip>
          <a:srcRect/>
          <a:stretch>
            <a:fillRect/>
          </a:stretch>
        </p:blipFill>
        <p:spPr bwMode="auto">
          <a:xfrm>
            <a:off x="8286750" y="4572000"/>
            <a:ext cx="857250" cy="593725"/>
          </a:xfrm>
          <a:prstGeom prst="rect">
            <a:avLst/>
          </a:prstGeom>
          <a:solidFill>
            <a:srgbClr val="CCFFFF"/>
          </a:solidFill>
          <a:ln w="9525">
            <a:noFill/>
            <a:miter lim="800000"/>
            <a:headEnd/>
            <a:tailEnd/>
          </a:ln>
        </p:spPr>
      </p:pic>
      <p:sp>
        <p:nvSpPr>
          <p:cNvPr id="31763" name="Rectangle 19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nl-BE"/>
              <a:t>Objectives of PRESCO 1/3</a:t>
            </a:r>
          </a:p>
        </p:txBody>
      </p:sp>
      <p:sp>
        <p:nvSpPr>
          <p:cNvPr id="31764" name="Rectangle 20"/>
          <p:cNvSpPr>
            <a:spLocks noGrp="1" noChangeArrowheads="1"/>
          </p:cNvSpPr>
          <p:nvPr>
            <p:ph type="body" idx="1"/>
          </p:nvPr>
        </p:nvSpPr>
        <p:spPr>
          <a:xfrm>
            <a:off x="1295400" y="1143000"/>
            <a:ext cx="7848600" cy="5715000"/>
          </a:xfrm>
        </p:spPr>
        <p:txBody>
          <a:bodyPr/>
          <a:lstStyle/>
          <a:p>
            <a:r>
              <a:rPr lang="en-GB"/>
              <a:t>European “Code of Practice” for Sustainable Construction</a:t>
            </a:r>
            <a:endParaRPr lang="nl-BE"/>
          </a:p>
          <a:p>
            <a:pPr>
              <a:buFontTx/>
              <a:buNone/>
            </a:pPr>
            <a:endParaRPr lang="en-GB" sz="900"/>
          </a:p>
          <a:p>
            <a:pPr lvl="1"/>
            <a:r>
              <a:rPr lang="en-GB" sz="2000"/>
              <a:t>Internal Compilation and Integration Phase</a:t>
            </a:r>
          </a:p>
          <a:p>
            <a:pPr lvl="1"/>
            <a:r>
              <a:rPr lang="en-GB" sz="2000"/>
              <a:t>Filters:</a:t>
            </a:r>
          </a:p>
          <a:p>
            <a:pPr lvl="2"/>
            <a:r>
              <a:rPr lang="en-GB" sz="2000" b="0"/>
              <a:t>PRESCO Meetings</a:t>
            </a:r>
          </a:p>
          <a:p>
            <a:pPr lvl="2"/>
            <a:r>
              <a:rPr lang="en-GB" sz="2000" b="0"/>
              <a:t>Local and/or Regional Networks</a:t>
            </a:r>
          </a:p>
          <a:p>
            <a:pPr lvl="2"/>
            <a:r>
              <a:rPr lang="en-GB" sz="2000" b="0"/>
              <a:t>1</a:t>
            </a:r>
            <a:r>
              <a:rPr lang="en-GB" sz="2000" b="0" baseline="30000"/>
              <a:t>st</a:t>
            </a:r>
            <a:r>
              <a:rPr lang="en-GB" sz="2000" b="0"/>
              <a:t> European PRESCO-CRISP Workshop, June 2002</a:t>
            </a:r>
          </a:p>
          <a:p>
            <a:pPr lvl="2"/>
            <a:r>
              <a:rPr lang="en-GB" sz="2000" b="0"/>
              <a:t>2</a:t>
            </a:r>
            <a:r>
              <a:rPr lang="en-GB" sz="2000" b="0" baseline="30000"/>
              <a:t>nd</a:t>
            </a:r>
            <a:r>
              <a:rPr lang="en-GB" sz="2000" b="0"/>
              <a:t> PRESCO Expert Workshop, </a:t>
            </a:r>
            <a:r>
              <a:rPr lang="nl-BE" sz="2000" b="0"/>
              <a:t>October</a:t>
            </a:r>
            <a:r>
              <a:rPr lang="en-GB" sz="2000" b="0"/>
              <a:t> 2003</a:t>
            </a:r>
          </a:p>
          <a:p>
            <a:pPr lvl="1">
              <a:spcBef>
                <a:spcPct val="40000"/>
              </a:spcBef>
            </a:pPr>
            <a:r>
              <a:rPr lang="en-GB" sz="2000"/>
              <a:t>Final Code with 200 to 250</a:t>
            </a:r>
            <a:r>
              <a:rPr lang="nl-BE" sz="2000"/>
              <a:t/>
            </a:r>
            <a:br>
              <a:rPr lang="nl-BE" sz="2000"/>
            </a:br>
            <a:r>
              <a:rPr lang="en-GB" sz="2000"/>
              <a:t>practical</a:t>
            </a:r>
            <a:r>
              <a:rPr lang="nl-BE" sz="2000"/>
              <a:t> re</a:t>
            </a:r>
            <a:r>
              <a:rPr lang="en-GB" sz="2000"/>
              <a:t>commendations</a:t>
            </a:r>
          </a:p>
          <a:p>
            <a:pPr lvl="2"/>
            <a:r>
              <a:rPr lang="en-GB" sz="2000" b="0"/>
              <a:t>Allowing for regional</a:t>
            </a:r>
            <a:r>
              <a:rPr lang="nl-BE" sz="2000" b="0"/>
              <a:t> d</a:t>
            </a:r>
            <a:r>
              <a:rPr lang="en-GB" sz="2000" b="0"/>
              <a:t>ifferences</a:t>
            </a:r>
          </a:p>
          <a:p>
            <a:pPr lvl="2"/>
            <a:r>
              <a:rPr lang="en-GB" sz="2000" b="0"/>
              <a:t>Covering not only</a:t>
            </a:r>
            <a:r>
              <a:rPr lang="nl-BE" sz="2000" b="0"/>
              <a:t> </a:t>
            </a:r>
            <a:r>
              <a:rPr lang="en-GB" sz="2000" b="0"/>
              <a:t>environmental,</a:t>
            </a:r>
            <a:r>
              <a:rPr lang="nl-BE" sz="2000" b="0"/>
              <a:t/>
            </a:r>
            <a:br>
              <a:rPr lang="nl-BE" sz="2000" b="0"/>
            </a:br>
            <a:r>
              <a:rPr lang="nl-BE" sz="2000" b="0"/>
              <a:t>b</a:t>
            </a:r>
            <a:r>
              <a:rPr lang="en-GB" sz="2000" b="0"/>
              <a:t>ut also social</a:t>
            </a:r>
            <a:r>
              <a:rPr lang="nl-BE" sz="2000" b="0"/>
              <a:t> </a:t>
            </a:r>
            <a:r>
              <a:rPr lang="en-GB" sz="2000" b="0"/>
              <a:t>and economical</a:t>
            </a:r>
            <a:r>
              <a:rPr lang="nl-BE" sz="2000" b="0"/>
              <a:t> a</a:t>
            </a:r>
            <a:r>
              <a:rPr lang="en-GB" sz="2000" b="0"/>
              <a:t>spects</a:t>
            </a:r>
            <a:r>
              <a:rPr lang="nl-BE" sz="2000" b="0"/>
              <a:t/>
            </a:r>
            <a:br>
              <a:rPr lang="nl-BE" sz="2000" b="0"/>
            </a:br>
            <a:r>
              <a:rPr lang="en-GB" sz="2000" b="0"/>
              <a:t>(sustainability)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7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7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17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17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17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17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17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17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17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17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176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176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176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176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"/>
                            </p:stCondLst>
                            <p:childTnLst>
                              <p:par>
                                <p:cTn id="3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176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176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176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176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176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176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64" grpId="0" build="p" bldLvl="2" autoUpdateAnimBg="0" advAuto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786" name="Group 18"/>
          <p:cNvGrpSpPr>
            <a:grpSpLocks/>
          </p:cNvGrpSpPr>
          <p:nvPr/>
        </p:nvGrpSpPr>
        <p:grpSpPr bwMode="auto">
          <a:xfrm>
            <a:off x="5867400" y="4648200"/>
            <a:ext cx="3276600" cy="2209800"/>
            <a:chOff x="3696" y="2928"/>
            <a:chExt cx="2064" cy="1392"/>
          </a:xfrm>
        </p:grpSpPr>
        <p:sp>
          <p:nvSpPr>
            <p:cNvPr id="32784" name="Rectangle 16"/>
            <p:cNvSpPr>
              <a:spLocks noChangeArrowheads="1"/>
            </p:cNvSpPr>
            <p:nvPr/>
          </p:nvSpPr>
          <p:spPr bwMode="auto">
            <a:xfrm>
              <a:off x="3696" y="2928"/>
              <a:ext cx="2064" cy="1392"/>
            </a:xfrm>
            <a:prstGeom prst="rect">
              <a:avLst/>
            </a:prstGeom>
            <a:solidFill>
              <a:srgbClr val="006699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32772" name="Group 4"/>
            <p:cNvGrpSpPr>
              <a:grpSpLocks/>
            </p:cNvGrpSpPr>
            <p:nvPr/>
          </p:nvGrpSpPr>
          <p:grpSpPr bwMode="auto">
            <a:xfrm>
              <a:off x="3888" y="3024"/>
              <a:ext cx="1850" cy="1154"/>
              <a:chOff x="2256" y="1584"/>
              <a:chExt cx="3360" cy="2016"/>
            </a:xfrm>
          </p:grpSpPr>
          <p:graphicFrame>
            <p:nvGraphicFramePr>
              <p:cNvPr id="32773" name="Object 5">
                <a:hlinkClick r:id="" action="ppaction://ole?verb=0"/>
              </p:cNvPr>
              <p:cNvGraphicFramePr>
                <a:graphicFrameLocks/>
              </p:cNvGraphicFramePr>
              <p:nvPr/>
            </p:nvGraphicFramePr>
            <p:xfrm>
              <a:off x="2256" y="1973"/>
              <a:ext cx="1439" cy="1290"/>
            </p:xfrm>
            <a:graphic>
              <a:graphicData uri="http://schemas.openxmlformats.org/presentationml/2006/ole">
                <p:oleObj spid="_x0000_s32773" name="Windows Draw Drawing" r:id="rId3" imgW="3519360" imgH="3522600" progId="Draw">
                  <p:embed/>
                </p:oleObj>
              </a:graphicData>
            </a:graphic>
          </p:graphicFrame>
          <p:graphicFrame>
            <p:nvGraphicFramePr>
              <p:cNvPr id="32774" name="Object 6">
                <a:hlinkClick r:id="" action="ppaction://ole?verb=0"/>
              </p:cNvPr>
              <p:cNvGraphicFramePr>
                <a:graphicFrameLocks/>
              </p:cNvGraphicFramePr>
              <p:nvPr/>
            </p:nvGraphicFramePr>
            <p:xfrm>
              <a:off x="3791" y="1892"/>
              <a:ext cx="1825" cy="1293"/>
            </p:xfrm>
            <a:graphic>
              <a:graphicData uri="http://schemas.openxmlformats.org/presentationml/2006/ole">
                <p:oleObj spid="_x0000_s32774" name="Windows Draw Drawing" r:id="rId4" imgW="4871880" imgH="3850920" progId="Draw">
                  <p:embed/>
                </p:oleObj>
              </a:graphicData>
            </a:graphic>
          </p:graphicFrame>
          <p:graphicFrame>
            <p:nvGraphicFramePr>
              <p:cNvPr id="32775" name="Object 7">
                <a:hlinkClick r:id="" action="ppaction://ole?verb=0"/>
              </p:cNvPr>
              <p:cNvGraphicFramePr>
                <a:graphicFrameLocks/>
              </p:cNvGraphicFramePr>
              <p:nvPr/>
            </p:nvGraphicFramePr>
            <p:xfrm>
              <a:off x="2472" y="1584"/>
              <a:ext cx="2789" cy="2016"/>
            </p:xfrm>
            <a:graphic>
              <a:graphicData uri="http://schemas.openxmlformats.org/presentationml/2006/ole">
                <p:oleObj spid="_x0000_s32775" name="Microsoft ClipArt Gallery" r:id="rId5" imgW="4714560" imgH="3511440" progId="MS_ClipArt_Gallery">
                  <p:embed/>
                </p:oleObj>
              </a:graphicData>
            </a:graphic>
          </p:graphicFrame>
        </p:grpSp>
      </p:grpSp>
      <p:sp>
        <p:nvSpPr>
          <p:cNvPr id="32782" name="Rectangle 1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nl-BE"/>
              <a:t>Objectives of PRESCO 2/3</a:t>
            </a:r>
          </a:p>
        </p:txBody>
      </p:sp>
      <p:sp>
        <p:nvSpPr>
          <p:cNvPr id="32783" name="Rectangle 15"/>
          <p:cNvSpPr>
            <a:spLocks noGrp="1" noChangeArrowheads="1"/>
          </p:cNvSpPr>
          <p:nvPr>
            <p:ph type="body" idx="1"/>
          </p:nvPr>
        </p:nvSpPr>
        <p:spPr>
          <a:xfrm>
            <a:off x="1295400" y="1143000"/>
            <a:ext cx="7772400" cy="5334000"/>
          </a:xfrm>
        </p:spPr>
        <p:txBody>
          <a:bodyPr/>
          <a:lstStyle/>
          <a:p>
            <a:r>
              <a:rPr lang="en-GB"/>
              <a:t>Environmental Assessment and Design Tools</a:t>
            </a:r>
            <a:endParaRPr lang="nl-BE"/>
          </a:p>
          <a:p>
            <a:pPr>
              <a:buFontTx/>
              <a:buNone/>
            </a:pPr>
            <a:endParaRPr lang="en-GB" sz="800"/>
          </a:p>
          <a:p>
            <a:pPr lvl="1">
              <a:spcBef>
                <a:spcPct val="30000"/>
              </a:spcBef>
              <a:spcAft>
                <a:spcPct val="30000"/>
              </a:spcAft>
            </a:pPr>
            <a:r>
              <a:rPr lang="en-GB" sz="2000"/>
              <a:t>Exchange of information</a:t>
            </a:r>
          </a:p>
          <a:p>
            <a:pPr lvl="1">
              <a:spcBef>
                <a:spcPct val="30000"/>
              </a:spcBef>
              <a:spcAft>
                <a:spcPct val="30000"/>
              </a:spcAft>
            </a:pPr>
            <a:r>
              <a:rPr lang="en-GB" sz="2000"/>
              <a:t>Transfer of knowledge and data</a:t>
            </a:r>
          </a:p>
          <a:p>
            <a:pPr lvl="1">
              <a:spcBef>
                <a:spcPct val="30000"/>
              </a:spcBef>
              <a:spcAft>
                <a:spcPct val="30000"/>
              </a:spcAft>
            </a:pPr>
            <a:r>
              <a:rPr lang="en-GB" sz="2000"/>
              <a:t>Inter-Comparison and Benchmarking of LCA-based environmental assessment and design tools on reference buildings</a:t>
            </a:r>
          </a:p>
          <a:p>
            <a:pPr lvl="1">
              <a:spcBef>
                <a:spcPct val="30000"/>
              </a:spcBef>
              <a:spcAft>
                <a:spcPct val="30000"/>
              </a:spcAft>
            </a:pPr>
            <a:r>
              <a:rPr lang="en-GB" sz="2000"/>
              <a:t>Evaluation of Code of Practice</a:t>
            </a:r>
          </a:p>
          <a:p>
            <a:pPr lvl="1">
              <a:spcBef>
                <a:spcPct val="30000"/>
              </a:spcBef>
              <a:spcAft>
                <a:spcPct val="30000"/>
              </a:spcAft>
            </a:pPr>
            <a:r>
              <a:rPr lang="en-GB" sz="2000"/>
              <a:t>Towards a harmonised </a:t>
            </a:r>
            <a:r>
              <a:rPr lang="nl-BE" sz="2000"/>
              <a:t/>
            </a:r>
            <a:br>
              <a:rPr lang="nl-BE" sz="2000"/>
            </a:br>
            <a:r>
              <a:rPr lang="nl-BE" sz="2000"/>
              <a:t>a</a:t>
            </a:r>
            <a:r>
              <a:rPr lang="en-GB" sz="2000"/>
              <a:t>pproach for</a:t>
            </a:r>
            <a:r>
              <a:rPr lang="nl-BE" sz="2000"/>
              <a:t> </a:t>
            </a:r>
            <a:r>
              <a:rPr lang="en-GB" sz="2000"/>
              <a:t>environmental</a:t>
            </a:r>
            <a:r>
              <a:rPr lang="nl-BE" sz="2000"/>
              <a:t/>
            </a:r>
            <a:br>
              <a:rPr lang="nl-BE" sz="2000"/>
            </a:br>
            <a:r>
              <a:rPr lang="en-GB" sz="2000"/>
              <a:t>performance</a:t>
            </a:r>
            <a:r>
              <a:rPr lang="nl-BE" sz="2000"/>
              <a:t> </a:t>
            </a:r>
            <a:r>
              <a:rPr lang="en-GB" sz="2000"/>
              <a:t>assessments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27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327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327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327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27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27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83" grpId="0" build="p" bldLvl="2" autoUpdateAnimBg="0" advAuto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01" name="Rectangle 9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nl-BE"/>
              <a:t>Objectives of PRESCO 3/3</a:t>
            </a:r>
          </a:p>
        </p:txBody>
      </p:sp>
      <p:sp>
        <p:nvSpPr>
          <p:cNvPr id="33802" name="Rectangle 10"/>
          <p:cNvSpPr>
            <a:spLocks noGrp="1" noChangeArrowheads="1"/>
          </p:cNvSpPr>
          <p:nvPr>
            <p:ph type="body" idx="1"/>
          </p:nvPr>
        </p:nvSpPr>
        <p:spPr>
          <a:xfrm>
            <a:off x="1295400" y="1143000"/>
            <a:ext cx="7848600" cy="1447800"/>
          </a:xfrm>
          <a:noFill/>
        </p:spPr>
        <p:txBody>
          <a:bodyPr/>
          <a:lstStyle/>
          <a:p>
            <a:pPr marL="0" indent="0">
              <a:lnSpc>
                <a:spcPct val="90000"/>
              </a:lnSpc>
              <a:buFontTx/>
              <a:buNone/>
            </a:pPr>
            <a:r>
              <a:rPr lang="en-GB" sz="3200"/>
              <a:t>Information and Communication Channels</a:t>
            </a:r>
            <a:r>
              <a:rPr lang="nl-BE" sz="3200"/>
              <a:t> for all decision-making stakeholders</a:t>
            </a:r>
          </a:p>
          <a:p>
            <a:pPr marL="0" indent="0">
              <a:lnSpc>
                <a:spcPct val="90000"/>
              </a:lnSpc>
              <a:buFontTx/>
              <a:buNone/>
            </a:pPr>
            <a:endParaRPr lang="en-GB" sz="900"/>
          </a:p>
        </p:txBody>
      </p:sp>
      <p:sp>
        <p:nvSpPr>
          <p:cNvPr id="33803" name="Text Box 11"/>
          <p:cNvSpPr txBox="1">
            <a:spLocks noChangeArrowheads="1"/>
          </p:cNvSpPr>
          <p:nvPr/>
        </p:nvSpPr>
        <p:spPr bwMode="auto">
          <a:xfrm>
            <a:off x="1066800" y="2667000"/>
            <a:ext cx="3733800" cy="319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471488" lvl="1" indent="-280988">
              <a:spcAft>
                <a:spcPct val="20000"/>
              </a:spcAft>
              <a:buFont typeface="Wingdings" pitchFamily="2" charset="2"/>
              <a:buChar char="Ø"/>
            </a:pPr>
            <a:r>
              <a:rPr lang="en-GB" sz="2000"/>
              <a:t>Meetings, Visits, Workshops</a:t>
            </a:r>
            <a:r>
              <a:rPr lang="nl-BE" sz="2000"/>
              <a:t/>
            </a:r>
            <a:br>
              <a:rPr lang="nl-BE" sz="2000"/>
            </a:br>
            <a:r>
              <a:rPr lang="en-GB" sz="2000"/>
              <a:t>and 1 International Conference (2004)</a:t>
            </a:r>
          </a:p>
          <a:p>
            <a:pPr marL="471488" lvl="1" indent="-280988">
              <a:spcAft>
                <a:spcPct val="20000"/>
              </a:spcAft>
              <a:buFont typeface="Wingdings" pitchFamily="2" charset="2"/>
              <a:buChar char="Ø"/>
            </a:pPr>
            <a:r>
              <a:rPr lang="en-GB" sz="2000"/>
              <a:t>6-monthly Newsletter</a:t>
            </a:r>
          </a:p>
          <a:p>
            <a:pPr marL="471488" lvl="1" indent="-280988">
              <a:spcAft>
                <a:spcPct val="20000"/>
              </a:spcAft>
              <a:buFont typeface="Wingdings" pitchFamily="2" charset="2"/>
              <a:buChar char="Ø"/>
            </a:pPr>
            <a:r>
              <a:rPr lang="en-GB" sz="2000"/>
              <a:t>Code </a:t>
            </a:r>
            <a:r>
              <a:rPr lang="nl-BE" sz="2000"/>
              <a:t>of Practice </a:t>
            </a:r>
            <a:r>
              <a:rPr lang="en-GB" sz="2000"/>
              <a:t>(2003)</a:t>
            </a:r>
          </a:p>
          <a:p>
            <a:pPr marL="471488" lvl="1" indent="-280988">
              <a:spcAft>
                <a:spcPct val="20000"/>
              </a:spcAft>
              <a:buFont typeface="Wingdings" pitchFamily="2" charset="2"/>
              <a:buChar char="Ø"/>
            </a:pPr>
            <a:r>
              <a:rPr lang="en-GB" sz="2000"/>
              <a:t>Websi</a:t>
            </a:r>
            <a:r>
              <a:rPr lang="nl-BE" sz="2000"/>
              <a:t>te:</a:t>
            </a:r>
            <a:endParaRPr lang="en-GB"/>
          </a:p>
        </p:txBody>
      </p:sp>
      <p:pic>
        <p:nvPicPr>
          <p:cNvPr id="33804" name="Picture 12" descr="D:\aaa_Katrien\PRESCO\Images\NL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00600" y="2209800"/>
            <a:ext cx="1387475" cy="19224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3805" name="Picture 13" descr="D:\aaa_Katrien\PRESCO\Images\NL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81600" y="2590800"/>
            <a:ext cx="1384300" cy="19224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3806" name="Picture 14" descr="D:\aaa_Katrien\PRESCO\Images\NL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62600" y="2971800"/>
            <a:ext cx="1381125" cy="19192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3807" name="Picture 15" descr="D:\aaa_Katrien\PRESCO\Images\NL4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67413" y="3352800"/>
            <a:ext cx="1347787" cy="1905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3809" name="Picture 17" descr="D:\aaa_Katrien\PRESCO\Images\NL5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553200" y="3810000"/>
            <a:ext cx="2154238" cy="3048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33810" name="Text Box 18"/>
          <p:cNvSpPr txBox="1">
            <a:spLocks noChangeArrowheads="1"/>
          </p:cNvSpPr>
          <p:nvPr/>
        </p:nvSpPr>
        <p:spPr bwMode="auto">
          <a:xfrm>
            <a:off x="1371600" y="5759450"/>
            <a:ext cx="46482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190500" lvl="1">
              <a:spcAft>
                <a:spcPct val="20000"/>
              </a:spcAft>
              <a:buFont typeface="Wingdings" pitchFamily="2" charset="2"/>
              <a:buNone/>
            </a:pPr>
            <a:r>
              <a:rPr lang="nl-BE" sz="2000">
                <a:solidFill>
                  <a:srgbClr val="FFFF00"/>
                </a:solidFill>
              </a:rPr>
              <a:t>http://www.etn-presco.net</a:t>
            </a:r>
            <a:endParaRPr lang="en-GB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338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1" dur="500"/>
                                        <p:tgtEl>
                                          <p:spTgt spid="33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5" dur="500"/>
                                        <p:tgtEl>
                                          <p:spTgt spid="338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9" dur="500"/>
                                        <p:tgtEl>
                                          <p:spTgt spid="33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3" dur="500"/>
                                        <p:tgtEl>
                                          <p:spTgt spid="33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7" dur="500"/>
                                        <p:tgtEl>
                                          <p:spTgt spid="338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338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338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338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338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38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38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802" grpId="0" build="p" bldLvl="2" autoUpdateAnimBg="0" advAuto="0"/>
      <p:bldP spid="33803" grpId="0" build="p" bldLvl="2" autoUpdateAnimBg="0" advAuto="0"/>
      <p:bldP spid="33810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nl-BE"/>
              <a:t>Code of Practice (1)</a:t>
            </a:r>
            <a:endParaRPr lang="en-GB"/>
          </a:p>
        </p:txBody>
      </p:sp>
      <p:pic>
        <p:nvPicPr>
          <p:cNvPr id="92163" name="Picture 3" descr="D:\aaa_Katrien\PRESCO\Images\old_database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95400" y="1066800"/>
            <a:ext cx="7772400" cy="57483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92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nl-BE"/>
              <a:t>Code of Practice (2)</a:t>
            </a:r>
            <a:endParaRPr lang="en-GB"/>
          </a:p>
        </p:txBody>
      </p:sp>
      <p:pic>
        <p:nvPicPr>
          <p:cNvPr id="66565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1900" y="1143000"/>
            <a:ext cx="5422900" cy="55578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6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61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>
    <p:wipe dir="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fr-BE"/>
              <a:t>User Survey</a:t>
            </a:r>
            <a:endParaRPr lang="en-US"/>
          </a:p>
        </p:txBody>
      </p:sp>
      <p:pic>
        <p:nvPicPr>
          <p:cNvPr id="62472" name="Picture 8"/>
          <p:cNvPicPr>
            <a:picLocks noChangeAspect="1" noChangeArrowheads="1"/>
          </p:cNvPicPr>
          <p:nvPr/>
        </p:nvPicPr>
        <p:blipFill>
          <a:blip r:embed="rId2"/>
          <a:srcRect l="5086" t="516" r="7996" b="516"/>
          <a:stretch>
            <a:fillRect/>
          </a:stretch>
        </p:blipFill>
        <p:spPr bwMode="auto">
          <a:xfrm>
            <a:off x="1730375" y="1120775"/>
            <a:ext cx="6629400" cy="566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2473" name="Text Box 9"/>
          <p:cNvSpPr txBox="1">
            <a:spLocks noChangeArrowheads="1"/>
          </p:cNvSpPr>
          <p:nvPr/>
        </p:nvSpPr>
        <p:spPr bwMode="auto">
          <a:xfrm>
            <a:off x="1295400" y="2971800"/>
            <a:ext cx="7543800" cy="1746250"/>
          </a:xfrm>
          <a:prstGeom prst="rect">
            <a:avLst/>
          </a:prstGeom>
          <a:solidFill>
            <a:srgbClr val="C0C0C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0"/>
              </a:spcBef>
              <a:buFontTx/>
              <a:buNone/>
            </a:pPr>
            <a:endParaRPr lang="nl-BE" sz="1000">
              <a:solidFill>
                <a:srgbClr val="000099"/>
              </a:solidFill>
            </a:endParaRPr>
          </a:p>
          <a:p>
            <a:pPr algn="ctr">
              <a:spcBef>
                <a:spcPct val="0"/>
              </a:spcBef>
              <a:buFontTx/>
              <a:buNone/>
            </a:pPr>
            <a:r>
              <a:rPr lang="nl-BE" sz="4400">
                <a:solidFill>
                  <a:srgbClr val="000099"/>
                </a:solidFill>
              </a:rPr>
              <a:t>Available on the PRESCO Website!</a:t>
            </a:r>
          </a:p>
          <a:p>
            <a:pPr algn="ctr">
              <a:spcBef>
                <a:spcPct val="0"/>
              </a:spcBef>
              <a:buFontTx/>
              <a:buNone/>
            </a:pPr>
            <a:endParaRPr lang="en-GB" sz="1000">
              <a:solidFill>
                <a:srgbClr val="000099"/>
              </a:solidFill>
            </a:endParaRPr>
          </a:p>
        </p:txBody>
      </p:sp>
    </p:spTree>
  </p:cSld>
  <p:clrMapOvr>
    <a:masterClrMapping/>
  </p:clrMapOvr>
  <p:transition spd="med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24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3" grpId="0" animBg="1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nl-BE"/>
              <a:t>WP2 Members</a:t>
            </a:r>
            <a:endParaRPr lang="en-GB"/>
          </a:p>
        </p:txBody>
      </p:sp>
      <p:sp>
        <p:nvSpPr>
          <p:cNvPr id="76803" name="Rectangle 1027"/>
          <p:cNvSpPr>
            <a:spLocks noChangeArrowheads="1"/>
          </p:cNvSpPr>
          <p:nvPr/>
        </p:nvSpPr>
        <p:spPr bwMode="auto">
          <a:xfrm>
            <a:off x="1295400" y="1295400"/>
            <a:ext cx="7848600" cy="535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577850" indent="-577850">
              <a:spcBef>
                <a:spcPct val="30000"/>
              </a:spcBef>
              <a:spcAft>
                <a:spcPct val="25000"/>
              </a:spcAft>
              <a:buFont typeface="Wingdings" pitchFamily="2" charset="2"/>
              <a:buChar char="Ø"/>
            </a:pPr>
            <a:r>
              <a:rPr lang="nl-BE" sz="2400" i="1"/>
              <a:t>WP Chairman:</a:t>
            </a:r>
            <a:r>
              <a:rPr lang="nl-BE" sz="2400"/>
              <a:t> ARMINES / ENSMP </a:t>
            </a:r>
            <a:r>
              <a:rPr lang="nl-BE" sz="2400">
                <a:sym typeface="Wingdings" pitchFamily="2" charset="2"/>
              </a:rPr>
              <a:t>-“Equer” (FR)</a:t>
            </a:r>
            <a:endParaRPr lang="nl-BE" sz="2400"/>
          </a:p>
          <a:p>
            <a:pPr marL="577850" indent="-577850">
              <a:spcBef>
                <a:spcPct val="30000"/>
              </a:spcBef>
              <a:spcAft>
                <a:spcPct val="25000"/>
              </a:spcAft>
              <a:buFont typeface="Wingdings" pitchFamily="2" charset="2"/>
              <a:buChar char="Ø"/>
            </a:pPr>
            <a:r>
              <a:rPr lang="nl-BE" sz="2400" i="1"/>
              <a:t>co-ordinator: </a:t>
            </a:r>
            <a:r>
              <a:rPr lang="nl-BE" sz="2400"/>
              <a:t>BBRI (BE)</a:t>
            </a:r>
            <a:endParaRPr lang="nl-BE" sz="2400" i="1"/>
          </a:p>
          <a:p>
            <a:pPr marL="577850" indent="-577850">
              <a:spcBef>
                <a:spcPct val="30000"/>
              </a:spcBef>
              <a:spcAft>
                <a:spcPct val="25000"/>
              </a:spcAft>
              <a:buFont typeface="Wingdings" pitchFamily="2" charset="2"/>
              <a:buChar char="Ø"/>
            </a:pPr>
            <a:r>
              <a:rPr lang="nl-BE" sz="2400"/>
              <a:t>EMPA – “OGIP” (CH)</a:t>
            </a:r>
          </a:p>
          <a:p>
            <a:pPr marL="577850" indent="-577850">
              <a:spcBef>
                <a:spcPct val="30000"/>
              </a:spcBef>
              <a:spcAft>
                <a:spcPct val="25000"/>
              </a:spcAft>
              <a:buFont typeface="Wingdings" pitchFamily="2" charset="2"/>
              <a:buChar char="Ø"/>
            </a:pPr>
            <a:r>
              <a:rPr lang="nl-BE" sz="2400"/>
              <a:t>BRE – “Envest” (UK)</a:t>
            </a:r>
          </a:p>
          <a:p>
            <a:pPr marL="577850" indent="-577850">
              <a:spcBef>
                <a:spcPct val="30000"/>
              </a:spcBef>
              <a:spcAft>
                <a:spcPct val="25000"/>
              </a:spcAft>
              <a:buFont typeface="Wingdings" pitchFamily="2" charset="2"/>
              <a:buChar char="Ø"/>
            </a:pPr>
            <a:r>
              <a:rPr lang="nl-BE" sz="2400"/>
              <a:t>IBO – “Eco-Soft” (AU)</a:t>
            </a:r>
          </a:p>
          <a:p>
            <a:pPr marL="577850" indent="-577850">
              <a:spcBef>
                <a:spcPct val="30000"/>
              </a:spcBef>
              <a:spcAft>
                <a:spcPct val="25000"/>
              </a:spcAft>
              <a:buFont typeface="Wingdings" pitchFamily="2" charset="2"/>
              <a:buChar char="Ø"/>
            </a:pPr>
            <a:r>
              <a:rPr lang="nl-BE" sz="2400"/>
              <a:t>W/E – “Eco-Quantum” (NL)</a:t>
            </a:r>
          </a:p>
          <a:p>
            <a:pPr marL="577850" indent="-577850">
              <a:spcBef>
                <a:spcPct val="30000"/>
              </a:spcBef>
              <a:spcAft>
                <a:spcPct val="25000"/>
              </a:spcAft>
              <a:buFont typeface="Wingdings" pitchFamily="2" charset="2"/>
              <a:buChar char="Ø"/>
            </a:pPr>
            <a:r>
              <a:rPr lang="nl-BE" sz="2400"/>
              <a:t>VTT – “BECOST” (FI)</a:t>
            </a:r>
          </a:p>
          <a:p>
            <a:pPr marL="577850" indent="-577850">
              <a:spcBef>
                <a:spcPct val="30000"/>
              </a:spcBef>
              <a:spcAft>
                <a:spcPct val="25000"/>
              </a:spcAft>
              <a:buFont typeface="Wingdings" pitchFamily="2" charset="2"/>
              <a:buChar char="Ø"/>
            </a:pPr>
            <a:r>
              <a:rPr lang="nl-BE" sz="2400"/>
              <a:t>CSTB – “Escale” (FR)</a:t>
            </a:r>
          </a:p>
          <a:p>
            <a:pPr marL="577850" indent="-577850">
              <a:spcBef>
                <a:spcPct val="30000"/>
              </a:spcBef>
              <a:spcAft>
                <a:spcPct val="25000"/>
              </a:spcAft>
              <a:buFont typeface="Wingdings" pitchFamily="2" charset="2"/>
              <a:buChar char="Ø"/>
            </a:pPr>
            <a:r>
              <a:rPr lang="nl-BE" sz="2400"/>
              <a:t>External participating tool: “</a:t>
            </a:r>
            <a:r>
              <a:rPr lang="en-GB" sz="2400"/>
              <a:t>LEGOE</a:t>
            </a:r>
            <a:r>
              <a:rPr lang="nl-BE" sz="2400"/>
              <a:t>” (DE)</a:t>
            </a:r>
            <a:endParaRPr lang="en-GB" sz="24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68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68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68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68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68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68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68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68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68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68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680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680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3" grpId="0" build="p" autoUpdateAnimBg="0" advAuto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7" name="Rectangle 3"/>
          <p:cNvSpPr>
            <a:spLocks noChangeArrowheads="1"/>
          </p:cNvSpPr>
          <p:nvPr/>
        </p:nvSpPr>
        <p:spPr bwMode="auto">
          <a:xfrm>
            <a:off x="1295400" y="1524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>
              <a:spcBef>
                <a:spcPct val="0"/>
              </a:spcBef>
              <a:buFontTx/>
              <a:buNone/>
            </a:pPr>
            <a:r>
              <a:rPr lang="nl-BE" sz="4000">
                <a:solidFill>
                  <a:srgbClr val="6699FF"/>
                </a:solidFill>
              </a:rPr>
              <a:t>Actions</a:t>
            </a:r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1295400" y="1295400"/>
            <a:ext cx="7620000" cy="4583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577850" indent="-577850">
              <a:lnSpc>
                <a:spcPct val="110000"/>
              </a:lnSpc>
              <a:spcBef>
                <a:spcPct val="50000"/>
              </a:spcBef>
              <a:spcAft>
                <a:spcPct val="30000"/>
              </a:spcAft>
              <a:buFont typeface="Wingdings" pitchFamily="2" charset="2"/>
              <a:buChar char="Ø"/>
            </a:pPr>
            <a:r>
              <a:rPr lang="nl-BE" sz="2400"/>
              <a:t>Action 2.1. </a:t>
            </a:r>
            <a:r>
              <a:rPr lang="en-GB" sz="2400"/>
              <a:t>Selection of existing or virtual reference buildings</a:t>
            </a:r>
          </a:p>
          <a:p>
            <a:pPr marL="577850" indent="-577850">
              <a:lnSpc>
                <a:spcPct val="110000"/>
              </a:lnSpc>
              <a:spcBef>
                <a:spcPct val="50000"/>
              </a:spcBef>
              <a:spcAft>
                <a:spcPct val="30000"/>
              </a:spcAft>
              <a:buFont typeface="Wingdings" pitchFamily="2" charset="2"/>
              <a:buChar char="Ø"/>
            </a:pPr>
            <a:r>
              <a:rPr lang="nl-BE" sz="2400"/>
              <a:t>Action 2.2. </a:t>
            </a:r>
            <a:r>
              <a:rPr lang="en-GB" sz="2400"/>
              <a:t>Environmental performance assessment of reference buildings</a:t>
            </a:r>
          </a:p>
          <a:p>
            <a:pPr marL="577850" indent="-577850">
              <a:lnSpc>
                <a:spcPct val="110000"/>
              </a:lnSpc>
              <a:spcBef>
                <a:spcPct val="50000"/>
              </a:spcBef>
              <a:spcAft>
                <a:spcPct val="30000"/>
              </a:spcAft>
              <a:buFont typeface="Wingdings" pitchFamily="2" charset="2"/>
              <a:buChar char="Ø"/>
            </a:pPr>
            <a:r>
              <a:rPr lang="nl-BE" sz="2400"/>
              <a:t>Action 2.3. </a:t>
            </a:r>
            <a:r>
              <a:rPr lang="en-GB" sz="2400"/>
              <a:t>Comparison of results and study of the influence of the use of the Code of Practice</a:t>
            </a:r>
          </a:p>
          <a:p>
            <a:pPr marL="577850" indent="-577850">
              <a:lnSpc>
                <a:spcPct val="110000"/>
              </a:lnSpc>
              <a:spcBef>
                <a:spcPct val="50000"/>
              </a:spcBef>
              <a:spcAft>
                <a:spcPct val="30000"/>
              </a:spcAft>
              <a:buFont typeface="Wingdings" pitchFamily="2" charset="2"/>
              <a:buChar char="Ø"/>
            </a:pPr>
            <a:r>
              <a:rPr lang="nl-BE" sz="2400"/>
              <a:t>Action 2.4. </a:t>
            </a:r>
            <a:r>
              <a:rPr lang="en-GB" sz="2400"/>
              <a:t>Definition of a common baseline for assessment methodologies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78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778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778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778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8" grpId="0" build="p" autoUpdateAnimBg="0" advAuto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nl-BE"/>
              <a:t>Reference buildings</a:t>
            </a:r>
            <a:endParaRPr lang="en-GB"/>
          </a:p>
        </p:txBody>
      </p:sp>
      <p:sp>
        <p:nvSpPr>
          <p:cNvPr id="78851" name="Rectangle 3"/>
          <p:cNvSpPr>
            <a:spLocks noChangeArrowheads="1"/>
          </p:cNvSpPr>
          <p:nvPr/>
        </p:nvSpPr>
        <p:spPr bwMode="auto">
          <a:xfrm>
            <a:off x="1295400" y="1295400"/>
            <a:ext cx="7620000" cy="3195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577850" indent="-577850">
              <a:lnSpc>
                <a:spcPct val="110000"/>
              </a:lnSpc>
              <a:spcBef>
                <a:spcPct val="50000"/>
              </a:spcBef>
              <a:spcAft>
                <a:spcPct val="30000"/>
              </a:spcAft>
              <a:buFont typeface="Wingdings" pitchFamily="2" charset="2"/>
              <a:buChar char="Ø"/>
            </a:pPr>
            <a:r>
              <a:rPr lang="nl-BE" sz="2400"/>
              <a:t>1st phase: Start with ‘easy’ exercise: simple volume – one material </a:t>
            </a:r>
            <a:r>
              <a:rPr lang="nl-BE" sz="2400">
                <a:sym typeface="Wingdings" pitchFamily="2" charset="2"/>
              </a:rPr>
              <a:t>CUBE</a:t>
            </a:r>
            <a:endParaRPr lang="en-GB" sz="2400"/>
          </a:p>
          <a:p>
            <a:pPr marL="577850" indent="-577850">
              <a:lnSpc>
                <a:spcPct val="110000"/>
              </a:lnSpc>
              <a:spcBef>
                <a:spcPct val="50000"/>
              </a:spcBef>
              <a:spcAft>
                <a:spcPct val="30000"/>
              </a:spcAft>
              <a:buFont typeface="Wingdings" pitchFamily="2" charset="2"/>
              <a:buChar char="Ø"/>
            </a:pPr>
            <a:r>
              <a:rPr lang="nl-BE" sz="2400"/>
              <a:t>2</a:t>
            </a:r>
            <a:r>
              <a:rPr lang="nl-BE" sz="2400" baseline="30000"/>
              <a:t>nd</a:t>
            </a:r>
            <a:r>
              <a:rPr lang="nl-BE" sz="2400"/>
              <a:t> phase: complete building: FUTURA House </a:t>
            </a:r>
            <a:r>
              <a:rPr lang="nl-BE" sz="2400">
                <a:sym typeface="Wingdings" pitchFamily="2" charset="2"/>
              </a:rPr>
              <a:t> 3 versions of same building</a:t>
            </a:r>
            <a:endParaRPr lang="en-GB" sz="2400"/>
          </a:p>
          <a:p>
            <a:pPr marL="577850" indent="-577850">
              <a:lnSpc>
                <a:spcPct val="110000"/>
              </a:lnSpc>
              <a:spcBef>
                <a:spcPct val="50000"/>
              </a:spcBef>
              <a:spcAft>
                <a:spcPct val="30000"/>
              </a:spcAft>
              <a:buFont typeface="Wingdings" pitchFamily="2" charset="2"/>
              <a:buChar char="Ø"/>
            </a:pPr>
            <a:r>
              <a:rPr lang="nl-BE" sz="2400"/>
              <a:t>3</a:t>
            </a:r>
            <a:r>
              <a:rPr lang="nl-BE" sz="2400" baseline="30000"/>
              <a:t>rd</a:t>
            </a:r>
            <a:r>
              <a:rPr lang="nl-BE" sz="2400"/>
              <a:t> phase: virtual redesign of FUTURA House </a:t>
            </a:r>
            <a:r>
              <a:rPr lang="nl-BE" sz="2400">
                <a:sym typeface="Wingdings" pitchFamily="2" charset="2"/>
              </a:rPr>
              <a:t> apply recommendations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1" grpId="0" build="p" autoUpdateAnimBg="0" advAuto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nl-BE"/>
              <a:t>Assessment of CUBE</a:t>
            </a:r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3048000" y="1447800"/>
            <a:ext cx="3352800" cy="1676400"/>
          </a:xfrm>
          <a:prstGeom prst="cube">
            <a:avLst>
              <a:gd name="adj" fmla="val 49106"/>
            </a:avLst>
          </a:prstGeom>
          <a:solidFill>
            <a:srgbClr val="FFFF99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80900" name="Rectangle 4"/>
          <p:cNvSpPr>
            <a:spLocks noChangeArrowheads="1"/>
          </p:cNvSpPr>
          <p:nvPr/>
        </p:nvSpPr>
        <p:spPr bwMode="auto">
          <a:xfrm>
            <a:off x="1295400" y="3390900"/>
            <a:ext cx="7848600" cy="3074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577850" indent="-577850">
              <a:lnSpc>
                <a:spcPct val="110000"/>
              </a:lnSpc>
              <a:spcBef>
                <a:spcPct val="50000"/>
              </a:spcBef>
              <a:spcAft>
                <a:spcPct val="30000"/>
              </a:spcAft>
              <a:buFont typeface="Wingdings" pitchFamily="2" charset="2"/>
              <a:buChar char="Ø"/>
            </a:pPr>
            <a:r>
              <a:rPr lang="nl-BE" sz="2400"/>
              <a:t>Fixed parameters: dimensions, material (reinforced concrete), energy demand, …</a:t>
            </a:r>
          </a:p>
          <a:p>
            <a:pPr marL="577850" indent="-577850">
              <a:lnSpc>
                <a:spcPct val="110000"/>
              </a:lnSpc>
              <a:spcBef>
                <a:spcPct val="50000"/>
              </a:spcBef>
              <a:spcAft>
                <a:spcPct val="30000"/>
              </a:spcAft>
              <a:buFont typeface="Wingdings" pitchFamily="2" charset="2"/>
              <a:buChar char="Ø"/>
            </a:pPr>
            <a:r>
              <a:rPr lang="nl-BE" sz="2400"/>
              <a:t>Assessment: very divergent results!</a:t>
            </a:r>
            <a:endParaRPr lang="en-GB" sz="2400"/>
          </a:p>
          <a:p>
            <a:pPr marL="1235075" lvl="1" indent="-466725">
              <a:spcAft>
                <a:spcPct val="20000"/>
              </a:spcAft>
              <a:buFont typeface="Wingdings" pitchFamily="2" charset="2"/>
              <a:buChar char="Ø"/>
            </a:pPr>
            <a:r>
              <a:rPr lang="nl-BE" sz="1800"/>
              <a:t>Different assumptions (volume, electricity type, percentage of steel, …)</a:t>
            </a:r>
          </a:p>
          <a:p>
            <a:pPr marL="1235075" lvl="1" indent="-466725">
              <a:spcAft>
                <a:spcPct val="20000"/>
              </a:spcAft>
              <a:buFont typeface="Wingdings" pitchFamily="2" charset="2"/>
              <a:buChar char="Ø"/>
            </a:pPr>
            <a:r>
              <a:rPr lang="nl-BE" sz="1800"/>
              <a:t>Various sources of basic LCI data</a:t>
            </a:r>
          </a:p>
          <a:p>
            <a:pPr marL="1235075" lvl="1" indent="-466725">
              <a:spcAft>
                <a:spcPct val="20000"/>
              </a:spcAft>
              <a:buFont typeface="Wingdings" pitchFamily="2" charset="2"/>
              <a:buChar char="Ø"/>
            </a:pPr>
            <a:r>
              <a:rPr lang="nl-BE" sz="1800"/>
              <a:t>Other sets of result indicators</a:t>
            </a:r>
            <a:endParaRPr lang="nl-BE" sz="1800">
              <a:sym typeface="Wingdings" pitchFamily="2" charset="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09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809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09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09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09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09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7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09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09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09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09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17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09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09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09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09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17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09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09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09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09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0" grpId="0" build="p" autoUpdateAnimBg="0" advAuto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nl-BE"/>
              <a:t>FUTURA House</a:t>
            </a:r>
            <a:endParaRPr lang="en-GB"/>
          </a:p>
        </p:txBody>
      </p:sp>
      <p:sp>
        <p:nvSpPr>
          <p:cNvPr id="82947" name="Rectangle 3"/>
          <p:cNvSpPr>
            <a:spLocks noChangeArrowheads="1"/>
          </p:cNvSpPr>
          <p:nvPr/>
        </p:nvSpPr>
        <p:spPr bwMode="auto">
          <a:xfrm>
            <a:off x="1295400" y="1295400"/>
            <a:ext cx="7620000" cy="308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577850" indent="-577850">
              <a:lnSpc>
                <a:spcPct val="110000"/>
              </a:lnSpc>
              <a:spcBef>
                <a:spcPct val="50000"/>
              </a:spcBef>
              <a:spcAft>
                <a:spcPct val="30000"/>
              </a:spcAft>
              <a:buFont typeface="Wingdings" pitchFamily="2" charset="2"/>
              <a:buChar char="Ø"/>
            </a:pPr>
            <a:r>
              <a:rPr lang="nl-BE" sz="2400"/>
              <a:t>Basis for calculations: Futura House – EMPA demonstration project</a:t>
            </a:r>
            <a:endParaRPr lang="en-GB" sz="2400"/>
          </a:p>
          <a:p>
            <a:pPr marL="577850" indent="-577850">
              <a:lnSpc>
                <a:spcPct val="110000"/>
              </a:lnSpc>
              <a:spcBef>
                <a:spcPct val="50000"/>
              </a:spcBef>
              <a:spcAft>
                <a:spcPct val="30000"/>
              </a:spcAft>
              <a:buFont typeface="Wingdings" pitchFamily="2" charset="2"/>
              <a:buChar char="Ø"/>
            </a:pPr>
            <a:r>
              <a:rPr lang="nl-BE" sz="2400"/>
              <a:t>3 structural types considered: wood, brick, concrete</a:t>
            </a:r>
            <a:endParaRPr lang="en-GB" sz="2400"/>
          </a:p>
          <a:p>
            <a:pPr marL="577850" indent="-577850">
              <a:lnSpc>
                <a:spcPct val="110000"/>
              </a:lnSpc>
              <a:spcBef>
                <a:spcPct val="50000"/>
              </a:spcBef>
              <a:spcAft>
                <a:spcPct val="30000"/>
              </a:spcAft>
              <a:buFont typeface="Wingdings" pitchFamily="2" charset="2"/>
              <a:buChar char="Ø"/>
            </a:pPr>
            <a:r>
              <a:rPr lang="nl-BE" sz="2400"/>
              <a:t>Basic data available through EMPA, details set by WP2 partners</a:t>
            </a:r>
            <a:endParaRPr lang="nl-BE" sz="2400">
              <a:sym typeface="Wingdings" pitchFamily="2" charset="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29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829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829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7" grpId="0" build="p" autoUpdateAnimBg="0" advAuto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nl-BE"/>
              <a:t>FUTURA House (2)</a:t>
            </a:r>
            <a:endParaRPr lang="en-GB"/>
          </a:p>
        </p:txBody>
      </p:sp>
      <p:pic>
        <p:nvPicPr>
          <p:cNvPr id="84995" name="Picture 3" descr="DSCN045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9200" y="1085850"/>
            <a:ext cx="7924800" cy="577215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zoom dir="in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nl-BE"/>
              <a:t>FUTURA House (3)</a:t>
            </a:r>
            <a:endParaRPr lang="en-GB"/>
          </a:p>
        </p:txBody>
      </p:sp>
      <p:pic>
        <p:nvPicPr>
          <p:cNvPr id="86019" name="Picture 3" descr="E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52600" y="1143000"/>
            <a:ext cx="6858000" cy="5675313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hecker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nl-BE"/>
              <a:t>FUTURA House (4)</a:t>
            </a:r>
            <a:endParaRPr lang="en-GB"/>
          </a:p>
        </p:txBody>
      </p:sp>
      <p:pic>
        <p:nvPicPr>
          <p:cNvPr id="87043" name="Picture 3" descr="O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52600" y="1225550"/>
            <a:ext cx="6858000" cy="548005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ipe dir="d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8066" name="Picture 2" descr="DSCN0440"/>
          <p:cNvPicPr>
            <a:picLocks noChangeAspect="1" noChangeArrowheads="1"/>
          </p:cNvPicPr>
          <p:nvPr/>
        </p:nvPicPr>
        <p:blipFill>
          <a:blip r:embed="rId2"/>
          <a:srcRect l="11719" r="5859"/>
          <a:stretch>
            <a:fillRect/>
          </a:stretch>
        </p:blipFill>
        <p:spPr bwMode="auto">
          <a:xfrm>
            <a:off x="1219200" y="1066800"/>
            <a:ext cx="5359400" cy="4876800"/>
          </a:xfrm>
          <a:prstGeom prst="rect">
            <a:avLst/>
          </a:prstGeom>
          <a:noFill/>
        </p:spPr>
      </p:pic>
      <p:sp>
        <p:nvSpPr>
          <p:cNvPr id="88067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nl-BE"/>
              <a:t>FUTURA House (5)</a:t>
            </a:r>
            <a:endParaRPr lang="en-GB"/>
          </a:p>
        </p:txBody>
      </p:sp>
      <p:pic>
        <p:nvPicPr>
          <p:cNvPr id="88068" name="Picture 4" descr="DSCN0438"/>
          <p:cNvPicPr>
            <a:picLocks noChangeAspect="1" noChangeArrowheads="1"/>
          </p:cNvPicPr>
          <p:nvPr/>
        </p:nvPicPr>
        <p:blipFill>
          <a:blip r:embed="rId3"/>
          <a:srcRect l="22656" r="16406"/>
          <a:stretch>
            <a:fillRect/>
          </a:stretch>
        </p:blipFill>
        <p:spPr bwMode="auto">
          <a:xfrm>
            <a:off x="5181600" y="1981200"/>
            <a:ext cx="3962400" cy="4876800"/>
          </a:xfrm>
          <a:prstGeom prst="rect">
            <a:avLst/>
          </a:prstGeom>
          <a:noFill/>
        </p:spPr>
      </p:pic>
      <p:sp>
        <p:nvSpPr>
          <p:cNvPr id="88069" name="Oval 5"/>
          <p:cNvSpPr>
            <a:spLocks noChangeArrowheads="1"/>
          </p:cNvSpPr>
          <p:nvPr/>
        </p:nvSpPr>
        <p:spPr bwMode="auto">
          <a:xfrm>
            <a:off x="1676400" y="3124200"/>
            <a:ext cx="1219200" cy="1371600"/>
          </a:xfrm>
          <a:prstGeom prst="ellipse">
            <a:avLst/>
          </a:prstGeom>
          <a:noFill/>
          <a:ln w="34925">
            <a:solidFill>
              <a:srgbClr val="33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0" name="Line 6"/>
          <p:cNvSpPr>
            <a:spLocks noChangeShapeType="1"/>
          </p:cNvSpPr>
          <p:nvPr/>
        </p:nvSpPr>
        <p:spPr bwMode="auto">
          <a:xfrm>
            <a:off x="2895600" y="3886200"/>
            <a:ext cx="2286000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 type="triangle" w="lg" len="lg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med">
    <p:cover dir="r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nl-BE"/>
              <a:t>Information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95400" y="1447800"/>
            <a:ext cx="7772400" cy="4267200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  <a:spcBef>
                <a:spcPct val="30000"/>
              </a:spcBef>
              <a:spcAft>
                <a:spcPct val="20000"/>
              </a:spcAft>
            </a:pPr>
            <a:r>
              <a:rPr lang="nl-BE"/>
              <a:t>New Website :</a:t>
            </a:r>
            <a:br>
              <a:rPr lang="nl-BE"/>
            </a:br>
            <a:r>
              <a:rPr lang="nl-BE" sz="3600">
                <a:solidFill>
                  <a:schemeClr val="hlink"/>
                </a:solidFill>
                <a:hlinkClick r:id="rId2"/>
              </a:rPr>
              <a:t>http://www.etn-presco.net</a:t>
            </a:r>
            <a:r>
              <a:rPr lang="nl-BE" sz="3600">
                <a:solidFill>
                  <a:schemeClr val="hlink"/>
                </a:solidFill>
              </a:rPr>
              <a:t> </a:t>
            </a:r>
          </a:p>
          <a:p>
            <a:pPr>
              <a:lnSpc>
                <a:spcPct val="90000"/>
              </a:lnSpc>
              <a:spcBef>
                <a:spcPct val="30000"/>
              </a:spcBef>
              <a:spcAft>
                <a:spcPct val="20000"/>
              </a:spcAft>
            </a:pPr>
            <a:r>
              <a:rPr lang="nl-BE"/>
              <a:t>Mail to : presco@bbri.be</a:t>
            </a:r>
          </a:p>
          <a:p>
            <a:pPr>
              <a:lnSpc>
                <a:spcPct val="90000"/>
              </a:lnSpc>
              <a:spcBef>
                <a:spcPct val="30000"/>
              </a:spcBef>
              <a:spcAft>
                <a:spcPct val="20000"/>
              </a:spcAft>
            </a:pPr>
            <a:r>
              <a:rPr lang="nl-BE"/>
              <a:t>Or contact the PRESCO secretariat:</a:t>
            </a:r>
          </a:p>
          <a:p>
            <a:pPr marL="952500" lvl="1">
              <a:lnSpc>
                <a:spcPct val="90000"/>
              </a:lnSpc>
            </a:pPr>
            <a:r>
              <a:rPr lang="nl-BE" sz="2000"/>
              <a:t>PRESCO Secretariat</a:t>
            </a:r>
            <a:br>
              <a:rPr lang="nl-BE" sz="2000"/>
            </a:br>
            <a:r>
              <a:rPr lang="nl-BE" sz="2000" b="0"/>
              <a:t>C/o WTCB – CSTC – BBRI</a:t>
            </a:r>
            <a:br>
              <a:rPr lang="nl-BE" sz="2000" b="0"/>
            </a:br>
            <a:r>
              <a:rPr lang="nl-BE" sz="2000" b="0"/>
              <a:t>Lozenberg 7</a:t>
            </a:r>
            <a:br>
              <a:rPr lang="nl-BE" sz="2000" b="0"/>
            </a:br>
            <a:r>
              <a:rPr lang="nl-BE" sz="2000" b="0"/>
              <a:t>1932 St.-Stevens-Woluwe</a:t>
            </a:r>
            <a:br>
              <a:rPr lang="nl-BE" sz="2000" b="0"/>
            </a:br>
            <a:r>
              <a:rPr lang="nl-BE" sz="2000" b="0"/>
              <a:t>Belgium</a:t>
            </a:r>
            <a:br>
              <a:rPr lang="nl-BE" sz="2000" b="0"/>
            </a:br>
            <a:r>
              <a:rPr lang="nl-BE" sz="2000" b="0"/>
              <a:t>Tel: +32.2.655.77.11</a:t>
            </a:r>
            <a:br>
              <a:rPr lang="nl-BE" sz="2000" b="0"/>
            </a:br>
            <a:r>
              <a:rPr lang="nl-BE" sz="2000" b="0"/>
              <a:t>Fax: +32.2.653.07.29</a:t>
            </a:r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8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FFFF00"/>
      </a:hlink>
      <a:folHlink>
        <a:srgbClr val="FF9900"/>
      </a:folHlink>
    </a:clrScheme>
    <a:fontScheme name="Default Design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0" fontAlgn="base" latinLnBrk="0" hangingPunct="0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en-GB" sz="2800" b="1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0" fontAlgn="base" latinLnBrk="0" hangingPunct="0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en-GB" sz="2800" b="1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FFFF0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1266</TotalTime>
  <Words>831</Words>
  <Application>Microsoft PowerPoint</Application>
  <PresentationFormat>On-screen Show (4:3)</PresentationFormat>
  <Paragraphs>127</Paragraphs>
  <Slides>21</Slides>
  <Notes>3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3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Times New Roman</vt:lpstr>
      <vt:lpstr>Verdana</vt:lpstr>
      <vt:lpstr>Wingdings</vt:lpstr>
      <vt:lpstr>Default Design</vt:lpstr>
      <vt:lpstr>Windows Draw Drawing</vt:lpstr>
      <vt:lpstr>Microsoft ClipArt Gallery</vt:lpstr>
      <vt:lpstr>Picture (Metafile)</vt:lpstr>
      <vt:lpstr>Slide 1</vt:lpstr>
      <vt:lpstr>Slide 2</vt:lpstr>
      <vt:lpstr>Slide 3</vt:lpstr>
      <vt:lpstr>Slide 4</vt:lpstr>
      <vt:lpstr>Objectives of PRESCO 1/3</vt:lpstr>
      <vt:lpstr>Objectives of PRESCO 2/3</vt:lpstr>
      <vt:lpstr>Objectives of PRESCO 3/3</vt:lpstr>
      <vt:lpstr>Code of Practice (1)</vt:lpstr>
      <vt:lpstr>Code of Practice (2)</vt:lpstr>
      <vt:lpstr>Slide 10</vt:lpstr>
      <vt:lpstr>User Survey</vt:lpstr>
      <vt:lpstr>WP2 Members</vt:lpstr>
      <vt:lpstr>Slide 13</vt:lpstr>
      <vt:lpstr>Reference buildings</vt:lpstr>
      <vt:lpstr>Assessment of CUBE</vt:lpstr>
      <vt:lpstr>FUTURA House</vt:lpstr>
      <vt:lpstr>FUTURA House (2)</vt:lpstr>
      <vt:lpstr>FUTURA House (3)</vt:lpstr>
      <vt:lpstr>FUTURA House (4)</vt:lpstr>
      <vt:lpstr>FUTURA House (5)</vt:lpstr>
      <vt:lpstr>Information</vt:lpstr>
    </vt:vector>
  </TitlesOfParts>
  <Company>DEMO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Martine Merckx</dc:creator>
  <cp:lastModifiedBy>bus-lr</cp:lastModifiedBy>
  <cp:revision>105</cp:revision>
  <cp:lastPrinted>2000-11-20T08:49:49Z</cp:lastPrinted>
  <dcterms:created xsi:type="dcterms:W3CDTF">2000-10-25T11:28:46Z</dcterms:created>
  <dcterms:modified xsi:type="dcterms:W3CDTF">2012-12-03T10:56:01Z</dcterms:modified>
</cp:coreProperties>
</file>