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1" r:id="rId1"/>
  </p:sldMasterIdLst>
  <p:notesMasterIdLst>
    <p:notesMasterId r:id="rId14"/>
  </p:notesMasterIdLst>
  <p:sldIdLst>
    <p:sldId id="256" r:id="rId2"/>
    <p:sldId id="265" r:id="rId3"/>
    <p:sldId id="257" r:id="rId4"/>
    <p:sldId id="267" r:id="rId5"/>
    <p:sldId id="263" r:id="rId6"/>
    <p:sldId id="270" r:id="rId7"/>
    <p:sldId id="271" r:id="rId8"/>
    <p:sldId id="264" r:id="rId9"/>
    <p:sldId id="273" r:id="rId10"/>
    <p:sldId id="268" r:id="rId11"/>
    <p:sldId id="269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0"/>
    <p:restoredTop sz="92378"/>
  </p:normalViewPr>
  <p:slideViewPr>
    <p:cSldViewPr snapToGrid="0" snapToObjects="1">
      <p:cViewPr>
        <p:scale>
          <a:sx n="96" d="100"/>
          <a:sy n="96" d="100"/>
        </p:scale>
        <p:origin x="1168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4BC39D-DD64-8E43-B7D1-7FD737B738D1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0FCE84-1CD3-1048-B2C5-17D93A1C2DD6}">
      <dgm:prSet phldrT="[Text]"/>
      <dgm:spPr/>
      <dgm:t>
        <a:bodyPr/>
        <a:lstStyle/>
        <a:p>
          <a:endParaRPr lang="en-GB" dirty="0"/>
        </a:p>
      </dgm:t>
    </dgm:pt>
    <dgm:pt modelId="{613307BE-5E34-8645-9BC1-D168DA3563EC}" type="parTrans" cxnId="{5CA83722-ECCB-1644-AE1B-6C5EEF1AD269}">
      <dgm:prSet/>
      <dgm:spPr/>
      <dgm:t>
        <a:bodyPr/>
        <a:lstStyle/>
        <a:p>
          <a:endParaRPr lang="en-GB"/>
        </a:p>
      </dgm:t>
    </dgm:pt>
    <dgm:pt modelId="{D45CF2A5-ADF7-5E43-8B73-FEDDDDBF63F6}" type="sibTrans" cxnId="{5CA83722-ECCB-1644-AE1B-6C5EEF1AD269}">
      <dgm:prSet/>
      <dgm:spPr/>
      <dgm:t>
        <a:bodyPr/>
        <a:lstStyle/>
        <a:p>
          <a:endParaRPr lang="en-GB"/>
        </a:p>
      </dgm:t>
    </dgm:pt>
    <dgm:pt modelId="{F6ECA091-549F-0246-B5DC-59BAC48B9EF0}">
      <dgm:prSet phldrT="[Text]"/>
      <dgm:spPr/>
      <dgm:t>
        <a:bodyPr/>
        <a:lstStyle/>
        <a:p>
          <a:endParaRPr lang="en-GB" dirty="0"/>
        </a:p>
      </dgm:t>
    </dgm:pt>
    <dgm:pt modelId="{A1E171C0-82E3-2A41-9F50-D38F03C316A5}" type="parTrans" cxnId="{B05B692D-3783-554B-870E-F575BDFEAC37}">
      <dgm:prSet/>
      <dgm:spPr/>
      <dgm:t>
        <a:bodyPr/>
        <a:lstStyle/>
        <a:p>
          <a:endParaRPr lang="en-GB"/>
        </a:p>
      </dgm:t>
    </dgm:pt>
    <dgm:pt modelId="{C475B865-7179-BD4E-A2C0-92C55A373C85}" type="sibTrans" cxnId="{B05B692D-3783-554B-870E-F575BDFEAC37}">
      <dgm:prSet/>
      <dgm:spPr/>
      <dgm:t>
        <a:bodyPr/>
        <a:lstStyle/>
        <a:p>
          <a:endParaRPr lang="en-GB"/>
        </a:p>
      </dgm:t>
    </dgm:pt>
    <dgm:pt modelId="{31E1494B-3DE8-DD42-BE0B-6807BC8139AA}" type="pres">
      <dgm:prSet presAssocID="{344BC39D-DD64-8E43-B7D1-7FD737B738D1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95DC67E-D24C-7E4E-95A3-CDE481AE31A4}" type="pres">
      <dgm:prSet presAssocID="{080FCE84-1CD3-1048-B2C5-17D93A1C2DD6}" presName="circ1" presStyleLbl="vennNode1" presStyleIdx="0" presStyleCnt="2" custScaleX="106270" custScaleY="109793" custLinFactNeighborX="-5260" custLinFactNeighborY="-2278"/>
      <dgm:spPr/>
      <dgm:t>
        <a:bodyPr/>
        <a:lstStyle/>
        <a:p>
          <a:endParaRPr lang="en-US"/>
        </a:p>
      </dgm:t>
    </dgm:pt>
    <dgm:pt modelId="{02704E4A-7498-F340-824A-C1B55F5989B9}" type="pres">
      <dgm:prSet presAssocID="{080FCE84-1CD3-1048-B2C5-17D93A1C2DD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6F5B57-9D40-4C44-8F60-AF7D8498BF62}" type="pres">
      <dgm:prSet presAssocID="{F6ECA091-549F-0246-B5DC-59BAC48B9EF0}" presName="circ2" presStyleLbl="vennNode1" presStyleIdx="1" presStyleCnt="2" custScaleX="106868" custScaleY="111953" custLinFactNeighborX="-8123" custLinFactNeighborY="-1061"/>
      <dgm:spPr/>
      <dgm:t>
        <a:bodyPr/>
        <a:lstStyle/>
        <a:p>
          <a:endParaRPr lang="en-US"/>
        </a:p>
      </dgm:t>
    </dgm:pt>
    <dgm:pt modelId="{3FB43EA5-FB2D-1B4E-82AF-E59108754134}" type="pres">
      <dgm:prSet presAssocID="{F6ECA091-549F-0246-B5DC-59BAC48B9EF0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05B692D-3783-554B-870E-F575BDFEAC37}" srcId="{344BC39D-DD64-8E43-B7D1-7FD737B738D1}" destId="{F6ECA091-549F-0246-B5DC-59BAC48B9EF0}" srcOrd="1" destOrd="0" parTransId="{A1E171C0-82E3-2A41-9F50-D38F03C316A5}" sibTransId="{C475B865-7179-BD4E-A2C0-92C55A373C85}"/>
    <dgm:cxn modelId="{6665444D-D4EC-CF46-8510-A9822F4F2304}" type="presOf" srcId="{344BC39D-DD64-8E43-B7D1-7FD737B738D1}" destId="{31E1494B-3DE8-DD42-BE0B-6807BC8139AA}" srcOrd="0" destOrd="0" presId="urn:microsoft.com/office/officeart/2005/8/layout/venn1"/>
    <dgm:cxn modelId="{19CD830A-A578-364F-99B9-808FE8CF81E1}" type="presOf" srcId="{F6ECA091-549F-0246-B5DC-59BAC48B9EF0}" destId="{8A6F5B57-9D40-4C44-8F60-AF7D8498BF62}" srcOrd="0" destOrd="0" presId="urn:microsoft.com/office/officeart/2005/8/layout/venn1"/>
    <dgm:cxn modelId="{BB0EBF13-B3D1-BE42-B8A5-C77A79EF0BC9}" type="presOf" srcId="{F6ECA091-549F-0246-B5DC-59BAC48B9EF0}" destId="{3FB43EA5-FB2D-1B4E-82AF-E59108754134}" srcOrd="1" destOrd="0" presId="urn:microsoft.com/office/officeart/2005/8/layout/venn1"/>
    <dgm:cxn modelId="{0CA5800C-FB45-DD43-8F4E-1818CDB7A98A}" type="presOf" srcId="{080FCE84-1CD3-1048-B2C5-17D93A1C2DD6}" destId="{02704E4A-7498-F340-824A-C1B55F5989B9}" srcOrd="1" destOrd="0" presId="urn:microsoft.com/office/officeart/2005/8/layout/venn1"/>
    <dgm:cxn modelId="{5CA83722-ECCB-1644-AE1B-6C5EEF1AD269}" srcId="{344BC39D-DD64-8E43-B7D1-7FD737B738D1}" destId="{080FCE84-1CD3-1048-B2C5-17D93A1C2DD6}" srcOrd="0" destOrd="0" parTransId="{613307BE-5E34-8645-9BC1-D168DA3563EC}" sibTransId="{D45CF2A5-ADF7-5E43-8B73-FEDDDDBF63F6}"/>
    <dgm:cxn modelId="{8BACFD2A-1724-EA4B-9234-54EF8E7042C1}" type="presOf" srcId="{080FCE84-1CD3-1048-B2C5-17D93A1C2DD6}" destId="{695DC67E-D24C-7E4E-95A3-CDE481AE31A4}" srcOrd="0" destOrd="0" presId="urn:microsoft.com/office/officeart/2005/8/layout/venn1"/>
    <dgm:cxn modelId="{712EE586-17E7-9442-97CF-714BE930FEA0}" type="presParOf" srcId="{31E1494B-3DE8-DD42-BE0B-6807BC8139AA}" destId="{695DC67E-D24C-7E4E-95A3-CDE481AE31A4}" srcOrd="0" destOrd="0" presId="urn:microsoft.com/office/officeart/2005/8/layout/venn1"/>
    <dgm:cxn modelId="{F166CE3B-45CA-7549-941D-CD84448E575A}" type="presParOf" srcId="{31E1494B-3DE8-DD42-BE0B-6807BC8139AA}" destId="{02704E4A-7498-F340-824A-C1B55F5989B9}" srcOrd="1" destOrd="0" presId="urn:microsoft.com/office/officeart/2005/8/layout/venn1"/>
    <dgm:cxn modelId="{43EC29FA-BC7B-5F40-AE1E-1C9F7B256591}" type="presParOf" srcId="{31E1494B-3DE8-DD42-BE0B-6807BC8139AA}" destId="{8A6F5B57-9D40-4C44-8F60-AF7D8498BF62}" srcOrd="2" destOrd="0" presId="urn:microsoft.com/office/officeart/2005/8/layout/venn1"/>
    <dgm:cxn modelId="{16E41CB7-515C-5F4B-AC52-E5BCD2AC7990}" type="presParOf" srcId="{31E1494B-3DE8-DD42-BE0B-6807BC8139AA}" destId="{3FB43EA5-FB2D-1B4E-82AF-E59108754134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DC67E-D24C-7E4E-95A3-CDE481AE31A4}">
      <dsp:nvSpPr>
        <dsp:cNvPr id="0" name=""/>
        <dsp:cNvSpPr/>
      </dsp:nvSpPr>
      <dsp:spPr>
        <a:xfrm>
          <a:off x="0" y="279036"/>
          <a:ext cx="3925694" cy="405583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548182" y="757307"/>
        <a:ext cx="2263463" cy="3099296"/>
      </dsp:txXfrm>
    </dsp:sp>
    <dsp:sp modelId="{8A6F5B57-9D40-4C44-8F60-AF7D8498BF62}">
      <dsp:nvSpPr>
        <dsp:cNvPr id="0" name=""/>
        <dsp:cNvSpPr/>
      </dsp:nvSpPr>
      <dsp:spPr>
        <a:xfrm>
          <a:off x="2379710" y="284097"/>
          <a:ext cx="3947785" cy="413562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500" kern="1200" dirty="0"/>
        </a:p>
      </dsp:txBody>
      <dsp:txXfrm>
        <a:off x="3500027" y="771777"/>
        <a:ext cx="2276200" cy="3160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B365E1-F5D9-D341-ACD5-B715B4B4BD20}" type="datetimeFigureOut">
              <a:rPr lang="en-US" smtClean="0"/>
              <a:t>11/26/19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72D58C-DB6C-184A-AFBB-4BB346730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272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72D58C-DB6C-184A-AFBB-4BB3467302B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534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=""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11/26/19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842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202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=""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=""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=""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=""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11/26/19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22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55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11/26/19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01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330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803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11/26/19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212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11/26/19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7043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11/26/19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768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11/26/19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495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=""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17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10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400" b="1" i="0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Relationship Id="rId3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Relationship Id="rId3" Type="http://schemas.openxmlformats.org/officeDocument/2006/relationships/image" Target="../media/image8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9-03/foundation-phase-nursery-guide-for-parents-and-carers.pdf" TargetMode="External"/><Relationship Id="rId4" Type="http://schemas.openxmlformats.org/officeDocument/2006/relationships/hyperlink" Target="https://www.welshconservatives.com/sites/www.welshconservatives.com/files/response_to_aln_white_paper_final.pdf" TargetMode="External"/><Relationship Id="rId5" Type="http://schemas.openxmlformats.org/officeDocument/2006/relationships/hyperlink" Target="https://www.dailymail.co.uk/femail/article-508739/Dont-blame-immigrants---British-children-trouble-classroom.html" TargetMode="External"/><Relationship Id="rId6" Type="http://schemas.openxmlformats.org/officeDocument/2006/relationships/hyperlink" Target="http://archive.teachfind.com/qcda/curriculum.qcda.gov.uk/key-stages-1-and-2/aims-values-and-purposes/aims/index.html" TargetMode="External"/><Relationship Id="rId7" Type="http://schemas.openxmlformats.org/officeDocument/2006/relationships/hyperlink" Target="https://dera.ioe.ac.uk/22165/2/150225-successful-futures-en_Redacted.pdf" TargetMode="External"/><Relationship Id="rId8" Type="http://schemas.openxmlformats.org/officeDocument/2006/relationships/hyperlink" Target="https://www.estyn.gov.wales/news/&#8216;pupil-voice&#8217;-benefits-pupils-and-helps-schools-improve" TargetMode="External"/><Relationship Id="rId9" Type="http://schemas.openxmlformats.org/officeDocument/2006/relationships/hyperlink" Target="https://appsso.eurostat.ec.europa.eu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ppiw.org.uk/files/2016/02/PPIW-Report-Promoting-Emotional-Health-Well-being-and-Resilience-in-Primary-Schools-Final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national-curriculum" TargetMode="External"/><Relationship Id="rId4" Type="http://schemas.openxmlformats.org/officeDocument/2006/relationships/hyperlink" Target="https://doi.org/10.1080/02671522.2012.729079" TargetMode="External"/><Relationship Id="rId5" Type="http://schemas.openxmlformats.org/officeDocument/2006/relationships/hyperlink" Target="http://theischooler.com/2019/04/30/why-finlands-education-system-is-considered-the-best-in-the-world/" TargetMode="External"/><Relationship Id="rId6" Type="http://schemas.openxmlformats.org/officeDocument/2006/relationships/hyperlink" Target="https://www.bbc.co.uk/news/uk-wales-47149419" TargetMode="External"/><Relationship Id="rId7" Type="http://schemas.openxmlformats.org/officeDocument/2006/relationships/hyperlink" Target="https://rightsinfo.org/could-there-be-a-right-to-less-homework/" TargetMode="External"/><Relationship Id="rId8" Type="http://schemas.openxmlformats.org/officeDocument/2006/relationships/hyperlink" Target="https://dera.ioe.ac.uk/27029/1/16-048-english-web.pdf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acea.ec.europa.eu/national-policies/eurydice/content/finland_en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laywales.org.uk/eng/schools" TargetMode="External"/><Relationship Id="rId4" Type="http://schemas.openxmlformats.org/officeDocument/2006/relationships/hyperlink" Target="https://gov.wales/sites/default/files/publications/2018-03/foundation-phase-action-plan.pdf" TargetMode="External"/><Relationship Id="rId5" Type="http://schemas.openxmlformats.org/officeDocument/2006/relationships/hyperlink" Target="https://dera.ioe.ac.uk/27663/2/161011-statutory-assessment-arrangements-en_Redacted.pdf" TargetMode="External"/><Relationship Id="rId6" Type="http://schemas.openxmlformats.org/officeDocument/2006/relationships/hyperlink" Target="https://hwb.gov.wales/storage/d5d8e39c-b534-40cb-a3f5-7e2e126d8077/foundation-phase-framework.pdf" TargetMode="External"/><Relationship Id="rId7" Type="http://schemas.openxmlformats.org/officeDocument/2006/relationships/hyperlink" Target="https://gov.wales/sites/default/files/publications/2018-03/22-the-school-year-and-session-times.pdf" TargetMode="External"/><Relationship Id="rId8" Type="http://schemas.openxmlformats.org/officeDocument/2006/relationships/hyperlink" Target="https://www.caerphilly.gov.uk/CaerphillyDocs/Schools/How-is-your-child-doing-at-Primary-School.aspx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oecd.org/pisa/pisaproducts/46581035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09D78002-C7CF-40E1-8888-3C62D6A4D1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037" b="19041"/>
          <a:stretch/>
        </p:blipFill>
        <p:spPr>
          <a:xfrm>
            <a:off x="-1" y="10"/>
            <a:ext cx="12192000" cy="4551026"/>
          </a:xfrm>
          <a:prstGeom prst="rect">
            <a:avLst/>
          </a:prstGeom>
        </p:spPr>
      </p:pic>
      <p:sp>
        <p:nvSpPr>
          <p:cNvPr id="31" name="Rectangle 26">
            <a:extLst>
              <a:ext uri="{FF2B5EF4-FFF2-40B4-BE49-F238E27FC236}">
                <a16:creationId xmlns="" xmlns:a16="http://schemas.microsoft.com/office/drawing/2014/main" id="{2644B391-9BFE-445C-A9EC-F544BB85FBC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32" name="Rectangle 28">
            <a:extLst>
              <a:ext uri="{FF2B5EF4-FFF2-40B4-BE49-F238E27FC236}">
                <a16:creationId xmlns="" xmlns:a16="http://schemas.microsoft.com/office/drawing/2014/main" id="{80F26E69-87D9-4655-AE7B-280A87AA3CA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4542EDBA-099E-C047-A751-C45E63EB8A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2723" y="4956811"/>
            <a:ext cx="11439414" cy="897439"/>
          </a:xfrm>
        </p:spPr>
        <p:txBody>
          <a:bodyPr>
            <a:normAutofit fontScale="90000"/>
          </a:bodyPr>
          <a:lstStyle/>
          <a:p>
            <a:r>
              <a:rPr lang="en-US" sz="3100" dirty="0">
                <a:solidFill>
                  <a:schemeClr val="tx1"/>
                </a:solidFill>
              </a:rPr>
              <a:t>A COMPARISON: THE WELSH AND FINNISH </a:t>
            </a:r>
            <a:br>
              <a:rPr lang="en-US" sz="3100" dirty="0">
                <a:solidFill>
                  <a:schemeClr val="tx1"/>
                </a:solidFill>
              </a:rPr>
            </a:br>
            <a:r>
              <a:rPr lang="en-US" sz="3100" dirty="0">
                <a:solidFill>
                  <a:schemeClr val="tx1"/>
                </a:solidFill>
              </a:rPr>
              <a:t> EDUCATION SYSTEMS</a:t>
            </a:r>
            <a:br>
              <a:rPr lang="en-US" sz="3100" dirty="0">
                <a:solidFill>
                  <a:schemeClr val="tx1"/>
                </a:solidFill>
              </a:rPr>
            </a:br>
            <a:endParaRPr lang="en-US" sz="31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8616AD74-2D19-CF41-ADB6-E0072D998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4275" y="5783001"/>
            <a:ext cx="10656310" cy="425961"/>
          </a:xfrm>
        </p:spPr>
        <p:txBody>
          <a:bodyPr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399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891DE43-1BCE-EB4C-98F1-1023E70A0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E6FC4FB-4B45-7A44-8617-0895D43F8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Understand the background and structure of the current Foundation Phase and National Curriculum in Wales.</a:t>
            </a:r>
          </a:p>
          <a:p>
            <a:r>
              <a:rPr lang="en-US" dirty="0"/>
              <a:t>Understand the background and structure of the curriculum in Finland.</a:t>
            </a:r>
          </a:p>
          <a:p>
            <a:r>
              <a:rPr lang="en-US" dirty="0"/>
              <a:t>Compare both curriculums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7321" y="3464028"/>
            <a:ext cx="5017879" cy="27649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00" y="3464028"/>
            <a:ext cx="4662655" cy="276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62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="" xmlns:a16="http://schemas.microsoft.com/office/drawing/2014/main" id="{78632963-757B-40C2-BB84-FC6107A54DA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2C4447BA-D475-4A4A-8666-BAA02402CB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878" b="17351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15" name="Rectangle 10">
            <a:extLst>
              <a:ext uri="{FF2B5EF4-FFF2-40B4-BE49-F238E27FC236}">
                <a16:creationId xmlns="" xmlns:a16="http://schemas.microsoft.com/office/drawing/2014/main" id="{2853AE55-7E35-44B0-89F1-3F52B262AF3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DBC4BE4D-4B50-4F51-9F85-4B5D60B02D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06B97D4B-CACB-8F4A-A6C8-7CC302C93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256" y="545075"/>
            <a:ext cx="4602152" cy="928179"/>
          </a:xfrm>
        </p:spPr>
        <p:txBody>
          <a:bodyPr>
            <a:normAutofit/>
          </a:bodyPr>
          <a:lstStyle/>
          <a:p>
            <a:r>
              <a:rPr lang="en-US" sz="2800" dirty="0"/>
              <a:t>Background of the current Welsh Education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0219C59-736F-B547-8945-B19B84E77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043" y="1473254"/>
            <a:ext cx="4602152" cy="454573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u="sng" dirty="0"/>
              <a:t>Primary education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Welsh Foundation phase (3-7: nursery, reception year 1 and year 2)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Key stage 2 (7-11: years 3, 4, 5 and 6)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 dirty="0"/>
              <a:t>Secondary education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Key stage 3 (11-14: years 7, 8 &amp; 9)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Key stage 4 – </a:t>
            </a:r>
            <a:r>
              <a:rPr lang="en-US" sz="1400" b="1" dirty="0"/>
              <a:t>GCSE’s </a:t>
            </a:r>
            <a:r>
              <a:rPr lang="en-US" sz="1400" dirty="0"/>
              <a:t>(14:16: years 10 &amp; 11)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 dirty="0"/>
              <a:t>Higher Education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AS &amp; A Levels (17-18)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 dirty="0"/>
              <a:t>Further Education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Undergraduate degree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Postgraduate 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Masters</a:t>
            </a:r>
          </a:p>
          <a:p>
            <a:pPr>
              <a:lnSpc>
                <a:spcPct val="90000"/>
              </a:lnSpc>
            </a:pPr>
            <a:r>
              <a:rPr lang="en-US" sz="1400" dirty="0"/>
              <a:t>PHD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/>
              <a:t>Picture (Childs, 2008).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100" b="1" u="sng" dirty="0"/>
          </a:p>
        </p:txBody>
      </p:sp>
    </p:spTree>
    <p:extLst>
      <p:ext uri="{BB962C8B-B14F-4D97-AF65-F5344CB8AC3E}">
        <p14:creationId xmlns:p14="http://schemas.microsoft.com/office/powerpoint/2010/main" val="8743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="" xmlns:a16="http://schemas.microsoft.com/office/drawing/2014/main" id="{78632963-757B-40C2-BB84-FC6107A54DA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CAE1F276-91A3-D744-B54A-C463532C1A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74" r="4000" b="7526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2853AE55-7E35-44B0-89F1-3F52B262AF3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DBC4BE4D-4B50-4F51-9F85-4B5D60B02D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32CAF56D-FE31-F743-85F1-5F03CC03E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256" y="95724"/>
            <a:ext cx="4602152" cy="1718225"/>
          </a:xfrm>
        </p:spPr>
        <p:txBody>
          <a:bodyPr>
            <a:normAutofit/>
          </a:bodyPr>
          <a:lstStyle/>
          <a:p>
            <a:r>
              <a:rPr lang="en-US" sz="2800" dirty="0"/>
              <a:t>Background of the current Finnish Education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3EC29CF-275D-0C4B-B6C9-320EA885F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664" y="1395048"/>
            <a:ext cx="4602152" cy="348006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5600" b="1" u="sng" dirty="0"/>
              <a:t>Age 0-6: ISCED 0 </a:t>
            </a:r>
            <a:r>
              <a:rPr lang="en-GB" sz="5600" b="1" dirty="0"/>
              <a:t>– </a:t>
            </a:r>
            <a:r>
              <a:rPr lang="en-GB" sz="5600" b="1" dirty="0" smtClean="0"/>
              <a:t>early </a:t>
            </a:r>
            <a:r>
              <a:rPr lang="en-GB" sz="5600" b="1" dirty="0"/>
              <a:t>childhood education and care (</a:t>
            </a:r>
            <a:r>
              <a:rPr lang="en-GB" sz="5600" b="1" dirty="0" err="1" smtClean="0"/>
              <a:t>varhaiskasvatus</a:t>
            </a:r>
            <a:r>
              <a:rPr lang="en-GB" sz="5600" b="1" dirty="0" smtClean="0"/>
              <a:t>) </a:t>
            </a:r>
          </a:p>
          <a:p>
            <a:pPr marL="0" indent="0">
              <a:lnSpc>
                <a:spcPct val="90000"/>
              </a:lnSpc>
              <a:buNone/>
            </a:pPr>
            <a:endParaRPr lang="en-GB" sz="5600" b="1" u="sng" dirty="0"/>
          </a:p>
          <a:p>
            <a:pPr marL="0" indent="0">
              <a:lnSpc>
                <a:spcPct val="90000"/>
              </a:lnSpc>
              <a:buNone/>
            </a:pPr>
            <a:r>
              <a:rPr lang="en-GB" sz="5600" b="1" u="sng" dirty="0" smtClean="0"/>
              <a:t>Age 6: Pre-primary education (</a:t>
            </a:r>
            <a:r>
              <a:rPr lang="en-GB" sz="5600" b="1" u="sng" dirty="0" err="1" smtClean="0"/>
              <a:t>esiopetus</a:t>
            </a:r>
            <a:r>
              <a:rPr lang="en-GB" sz="5600" b="1" u="sng" dirty="0" smtClean="0"/>
              <a:t>) </a:t>
            </a:r>
          </a:p>
          <a:p>
            <a:pPr marL="0" indent="0">
              <a:lnSpc>
                <a:spcPct val="90000"/>
              </a:lnSpc>
              <a:buNone/>
            </a:pPr>
            <a:endParaRPr lang="en-GB" sz="5600" b="1" u="sng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en-GB" sz="5600" b="1" u="sng" dirty="0" smtClean="0"/>
              <a:t>Age </a:t>
            </a:r>
            <a:r>
              <a:rPr lang="en-GB" sz="5600" b="1" u="sng" dirty="0"/>
              <a:t>7-16: ISCED 1-2</a:t>
            </a:r>
            <a:r>
              <a:rPr lang="en-GB" sz="5600" b="1" dirty="0"/>
              <a:t> Basic education (</a:t>
            </a:r>
            <a:r>
              <a:rPr lang="en-GB" sz="5600" b="1" dirty="0" err="1"/>
              <a:t>perusopetus</a:t>
            </a:r>
            <a:r>
              <a:rPr lang="en-GB" sz="5600" b="1" dirty="0" smtClean="0"/>
              <a:t>)</a:t>
            </a:r>
          </a:p>
          <a:p>
            <a:pPr>
              <a:lnSpc>
                <a:spcPct val="90000"/>
              </a:lnSpc>
            </a:pPr>
            <a:r>
              <a:rPr lang="en-GB" sz="5600" dirty="0" smtClean="0"/>
              <a:t>Grades 1- 9</a:t>
            </a:r>
            <a:endParaRPr lang="en-GB" sz="5600" dirty="0"/>
          </a:p>
          <a:p>
            <a:pPr marL="0" indent="0">
              <a:lnSpc>
                <a:spcPct val="90000"/>
              </a:lnSpc>
              <a:buNone/>
            </a:pPr>
            <a:endParaRPr lang="en-GB" sz="5600" b="1" u="sng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en-GB" sz="5600" b="1" u="sng" dirty="0" smtClean="0"/>
              <a:t>Age </a:t>
            </a:r>
            <a:r>
              <a:rPr lang="en-GB" sz="5600" b="1" u="sng" dirty="0"/>
              <a:t>16-19: ISCED 3 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Upper secondary education (</a:t>
            </a:r>
            <a:r>
              <a:rPr lang="en-GB" sz="5600" dirty="0" err="1"/>
              <a:t>toisen</a:t>
            </a:r>
            <a:r>
              <a:rPr lang="en-GB" sz="5600" dirty="0"/>
              <a:t> </a:t>
            </a:r>
            <a:r>
              <a:rPr lang="en-GB" sz="5600" dirty="0" err="1"/>
              <a:t>asteen</a:t>
            </a:r>
            <a:r>
              <a:rPr lang="en-GB" sz="5600" dirty="0"/>
              <a:t> </a:t>
            </a:r>
            <a:r>
              <a:rPr lang="en-GB" sz="5600" dirty="0" err="1"/>
              <a:t>koulutus</a:t>
            </a:r>
            <a:r>
              <a:rPr lang="en-GB" sz="5600" dirty="0"/>
              <a:t>) 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General upper secondary education (</a:t>
            </a:r>
            <a:r>
              <a:rPr lang="en-GB" sz="5600" dirty="0" err="1"/>
              <a:t>lukiokoulutus</a:t>
            </a:r>
            <a:r>
              <a:rPr lang="en-GB" sz="5600" dirty="0"/>
              <a:t>)</a:t>
            </a:r>
          </a:p>
          <a:p>
            <a:pPr>
              <a:lnSpc>
                <a:spcPct val="90000"/>
              </a:lnSpc>
            </a:pPr>
            <a:r>
              <a:rPr lang="en-GB" sz="5600" dirty="0"/>
              <a:t>Vocational upper secondary education (</a:t>
            </a:r>
            <a:r>
              <a:rPr lang="en-GB" sz="5600" dirty="0" err="1"/>
              <a:t>ammatillinen</a:t>
            </a:r>
            <a:r>
              <a:rPr lang="en-GB" sz="5600" dirty="0"/>
              <a:t> </a:t>
            </a:r>
            <a:r>
              <a:rPr lang="en-GB" sz="5600" dirty="0" err="1"/>
              <a:t>koulutus</a:t>
            </a:r>
            <a:r>
              <a:rPr lang="en-GB" sz="5600" dirty="0"/>
              <a:t>)</a:t>
            </a:r>
          </a:p>
          <a:p>
            <a:pPr marL="0" indent="0">
              <a:buNone/>
            </a:pPr>
            <a:r>
              <a:rPr lang="en-GB" sz="5600" b="1" u="sng" dirty="0" smtClean="0"/>
              <a:t>Age </a:t>
            </a:r>
            <a:r>
              <a:rPr lang="en-GB" sz="5600" b="1" u="sng" dirty="0"/>
              <a:t>19+: ISCED 6-8</a:t>
            </a:r>
          </a:p>
          <a:p>
            <a:r>
              <a:rPr lang="en-GB" sz="5600" dirty="0"/>
              <a:t>higher education (</a:t>
            </a:r>
            <a:r>
              <a:rPr lang="en-GB" sz="5600" dirty="0" err="1"/>
              <a:t>korkeakoulutus</a:t>
            </a:r>
            <a:r>
              <a:rPr lang="en-GB" sz="5600" dirty="0"/>
              <a:t>)</a:t>
            </a:r>
          </a:p>
          <a:p>
            <a:r>
              <a:rPr lang="en-GB" sz="5600" dirty="0"/>
              <a:t>university (</a:t>
            </a:r>
            <a:r>
              <a:rPr lang="en-GB" sz="5600" dirty="0" err="1"/>
              <a:t>yliopisto</a:t>
            </a:r>
            <a:r>
              <a:rPr lang="en-GB" sz="5600" dirty="0"/>
              <a:t>)</a:t>
            </a:r>
          </a:p>
          <a:p>
            <a:r>
              <a:rPr lang="en-GB" sz="5600" dirty="0"/>
              <a:t>university of applied sciences (</a:t>
            </a:r>
            <a:r>
              <a:rPr lang="en-GB" sz="5600" dirty="0" err="1"/>
              <a:t>ammattikorkeakoulu</a:t>
            </a:r>
            <a:r>
              <a:rPr lang="en-GB" sz="5600" dirty="0"/>
              <a:t>)</a:t>
            </a:r>
          </a:p>
          <a:p>
            <a:pPr marL="0" indent="0">
              <a:buNone/>
            </a:pPr>
            <a:r>
              <a:rPr lang="en-GB" sz="5600" dirty="0" smtClean="0"/>
              <a:t>(EURYDICE 2019)</a:t>
            </a:r>
            <a:endParaRPr lang="en-GB" sz="5600" dirty="0"/>
          </a:p>
          <a:p>
            <a:pPr marL="0" indent="0">
              <a:buNone/>
            </a:pPr>
            <a:r>
              <a:rPr lang="en-GB" sz="6000" dirty="0" smtClean="0"/>
              <a:t>Picture </a:t>
            </a:r>
            <a:r>
              <a:rPr lang="en-GB" sz="6000" dirty="0"/>
              <a:t>(</a:t>
            </a:r>
            <a:r>
              <a:rPr lang="en-GB" sz="6000" dirty="0" err="1"/>
              <a:t>Keshi</a:t>
            </a:r>
            <a:r>
              <a:rPr lang="en-GB" sz="6000" dirty="0"/>
              <a:t>, 2019)</a:t>
            </a:r>
          </a:p>
          <a:p>
            <a:pPr marL="0" indent="0">
              <a:buNone/>
            </a:pPr>
            <a:endParaRPr lang="en-GB" sz="5600" dirty="0"/>
          </a:p>
          <a:p>
            <a:pPr marL="0" indent="0">
              <a:buNone/>
            </a:pPr>
            <a:endParaRPr lang="en-GB" sz="56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77550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904DB13E-F722-4ED6-BB00-556651E9528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="" xmlns:a16="http://schemas.microsoft.com/office/drawing/2014/main" id="{1E8D93C5-28EB-42D0-86CE-D804955653C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="" xmlns:a16="http://schemas.microsoft.com/office/drawing/2014/main" id="{AB1B1E7D-F76D-4744-AF85-239E6998A4C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3BB65211-00DB-45B6-A223-033B2D19CB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="" xmlns:a16="http://schemas.microsoft.com/office/drawing/2014/main" id="{E26428D7-C6F3-473D-A360-A3F5C3E8728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="" xmlns:a16="http://schemas.microsoft.com/office/drawing/2014/main" id="{14DF524F-3FEF-4236-90C6-820E876A94E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="" xmlns:a16="http://schemas.microsoft.com/office/drawing/2014/main" id="{2400A003-1BE9-49C2-8E57-DCD9B870FC8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="" xmlns:a16="http://schemas.microsoft.com/office/drawing/2014/main" id="{83BF0991-F9A1-4282-99DB-92D70239F6A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9891C27D-8C9D-415C-A639-23D76B7B1C1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="" xmlns:a16="http://schemas.microsoft.com/office/drawing/2014/main" id="{E8F4C0D6-B7E0-42D0-A57F-6781017A216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="" xmlns:a16="http://schemas.microsoft.com/office/drawing/2014/main" id="{5B4D6D08-A7F1-4445-BA2E-E449562C04C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="" xmlns:a16="http://schemas.microsoft.com/office/drawing/2014/main" id="{3A7C1A41-D915-4D26-8D5E-C01B27160A8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643337" y="643464"/>
            <a:ext cx="6909241" cy="557107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A50B663E-F671-4504-99A8-4559554692B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11227" y="805446"/>
            <a:ext cx="6570161" cy="5244497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sp>
        <p:nvSpPr>
          <p:cNvPr id="32" name="Rectangle 31">
            <a:extLst>
              <a:ext uri="{FF2B5EF4-FFF2-40B4-BE49-F238E27FC236}">
                <a16:creationId xmlns="" xmlns:a16="http://schemas.microsoft.com/office/drawing/2014/main" id="{2EF89585-ECD6-4B38-96B1-AD41A1BD4BE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137837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33">
            <a:extLst>
              <a:ext uri="{FF2B5EF4-FFF2-40B4-BE49-F238E27FC236}">
                <a16:creationId xmlns="" xmlns:a16="http://schemas.microsoft.com/office/drawing/2014/main" id="{1B6FCD50-3FE8-4AB2-B746-2CC0EA9D407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325213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="" xmlns:a16="http://schemas.microsoft.com/office/drawing/2014/main" id="{B3E90108-E441-4AF0-A059-613D076C7CD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4943777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="" xmlns:a16="http://schemas.microsoft.com/office/drawing/2014/main" id="{0B422045-789A-442D-9E39-6FC4EC452C4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3252137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="" xmlns:a16="http://schemas.microsoft.com/office/drawing/2014/main" id="{3F4C63FE-9526-4F8E-BCFD-954D2EF9475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C9C2F540-3720-1846-A6A1-769DF28D8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024" y="1182454"/>
            <a:ext cx="3238829" cy="34807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100" b="0" cap="all" spc="-100"/>
              <a:t>Similarities &amp; Differences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="" xmlns:a16="http://schemas.microsoft.com/office/drawing/2014/main" id="{53018FDA-75EF-9F4D-9EAA-7A7C7144A1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79126608"/>
              </p:ext>
            </p:extLst>
          </p:nvPr>
        </p:nvGraphicFramePr>
        <p:xfrm>
          <a:off x="896583" y="1411615"/>
          <a:ext cx="6655993" cy="4782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6AFF59AF-7424-EC45-9FCB-FBDA8B68E091}"/>
              </a:ext>
            </a:extLst>
          </p:cNvPr>
          <p:cNvSpPr txBox="1"/>
          <p:nvPr/>
        </p:nvSpPr>
        <p:spPr>
          <a:xfrm>
            <a:off x="2396492" y="1695712"/>
            <a:ext cx="848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Wales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DAA9CBED-FB3A-AC45-B70F-F87554CF93D9}"/>
              </a:ext>
            </a:extLst>
          </p:cNvPr>
          <p:cNvSpPr txBox="1"/>
          <p:nvPr/>
        </p:nvSpPr>
        <p:spPr>
          <a:xfrm>
            <a:off x="4847250" y="1753544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</a:rPr>
              <a:t>Finland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5B9056B0-437D-4348-B717-6CFFFC46430F}"/>
              </a:ext>
            </a:extLst>
          </p:cNvPr>
          <p:cNvSpPr txBox="1"/>
          <p:nvPr/>
        </p:nvSpPr>
        <p:spPr>
          <a:xfrm>
            <a:off x="3644033" y="2264891"/>
            <a:ext cx="8648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Prioritize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play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C02D3A78-31C7-664F-A05E-9ADFFCDD60D6}"/>
              </a:ext>
            </a:extLst>
          </p:cNvPr>
          <p:cNvSpPr txBox="1"/>
          <p:nvPr/>
        </p:nvSpPr>
        <p:spPr>
          <a:xfrm>
            <a:off x="3457564" y="2762449"/>
            <a:ext cx="1325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</a:rPr>
              <a:t>Compulsory schooling comes to an end at age 16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97D60FE3-4074-2042-93DC-7010FA2DF08B}"/>
              </a:ext>
            </a:extLst>
          </p:cNvPr>
          <p:cNvSpPr txBox="1"/>
          <p:nvPr/>
        </p:nvSpPr>
        <p:spPr>
          <a:xfrm>
            <a:off x="1658448" y="2107264"/>
            <a:ext cx="1508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Pupils can begin full time education at the age of 3 in Wales.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41FCA0B0-7F94-304B-8028-FFCCF981822D}"/>
              </a:ext>
            </a:extLst>
          </p:cNvPr>
          <p:cNvSpPr txBox="1"/>
          <p:nvPr/>
        </p:nvSpPr>
        <p:spPr>
          <a:xfrm>
            <a:off x="4783432" y="2252996"/>
            <a:ext cx="19430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Finland’s children don’t begin compulsory full time education until 7 years old.</a:t>
            </a:r>
          </a:p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="" xmlns:a16="http://schemas.microsoft.com/office/drawing/2014/main" id="{C4938DA3-4F83-6E4B-9535-4C31A5E095BB}"/>
              </a:ext>
            </a:extLst>
          </p:cNvPr>
          <p:cNvSpPr txBox="1"/>
          <p:nvPr/>
        </p:nvSpPr>
        <p:spPr>
          <a:xfrm>
            <a:off x="5044340" y="3213738"/>
            <a:ext cx="19396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Much less teaching hours in Finland compared to the UK (around 600 hours a year, </a:t>
            </a:r>
            <a:r>
              <a:rPr lang="en-US" sz="1200" dirty="0" err="1">
                <a:solidFill>
                  <a:schemeClr val="bg1"/>
                </a:solidFill>
              </a:rPr>
              <a:t>Keshi</a:t>
            </a:r>
            <a:r>
              <a:rPr lang="en-US" sz="1200" dirty="0">
                <a:solidFill>
                  <a:schemeClr val="bg1"/>
                </a:solidFill>
              </a:rPr>
              <a:t>, 2019).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866963DE-5B9D-6047-91A6-868A86B1B210}"/>
              </a:ext>
            </a:extLst>
          </p:cNvPr>
          <p:cNvSpPr txBox="1"/>
          <p:nvPr/>
        </p:nvSpPr>
        <p:spPr>
          <a:xfrm>
            <a:off x="1067780" y="2963750"/>
            <a:ext cx="176639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Total teaching time a pupil receivers per year is around 950 hours (Welsh Government, 2009).</a:t>
            </a:r>
          </a:p>
          <a:p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="" xmlns:a16="http://schemas.microsoft.com/office/drawing/2014/main" id="{F9F27F9C-AAAC-784E-9366-FFD738F49A5C}"/>
              </a:ext>
            </a:extLst>
          </p:cNvPr>
          <p:cNvSpPr txBox="1"/>
          <p:nvPr/>
        </p:nvSpPr>
        <p:spPr>
          <a:xfrm>
            <a:off x="5179063" y="4242190"/>
            <a:ext cx="1211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No homework</a:t>
            </a:r>
          </a:p>
          <a:p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US" sz="1200" dirty="0" err="1">
                <a:solidFill>
                  <a:schemeClr val="bg1"/>
                </a:solidFill>
              </a:rPr>
              <a:t>Sahlberg</a:t>
            </a:r>
            <a:r>
              <a:rPr lang="en-US" sz="1200" dirty="0">
                <a:solidFill>
                  <a:schemeClr val="bg1"/>
                </a:solidFill>
              </a:rPr>
              <a:t>, 2014).</a:t>
            </a:r>
          </a:p>
          <a:p>
            <a:endParaRPr lang="en-US" sz="1200" dirty="0"/>
          </a:p>
        </p:txBody>
      </p:sp>
      <p:sp>
        <p:nvSpPr>
          <p:cNvPr id="25" name="TextBox 24">
            <a:extLst>
              <a:ext uri="{FF2B5EF4-FFF2-40B4-BE49-F238E27FC236}">
                <a16:creationId xmlns="" xmlns:a16="http://schemas.microsoft.com/office/drawing/2014/main" id="{C7897309-11EC-BB4E-9923-78970AC38326}"/>
              </a:ext>
            </a:extLst>
          </p:cNvPr>
          <p:cNvSpPr txBox="1"/>
          <p:nvPr/>
        </p:nvSpPr>
        <p:spPr>
          <a:xfrm>
            <a:off x="4933506" y="4908141"/>
            <a:ext cx="15429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 err="1" smtClean="0">
                <a:solidFill>
                  <a:schemeClr val="bg1"/>
                </a:solidFill>
              </a:rPr>
              <a:t>Standaradized</a:t>
            </a:r>
            <a:r>
              <a:rPr lang="en-US" sz="1200" dirty="0" smtClean="0">
                <a:solidFill>
                  <a:schemeClr val="bg1"/>
                </a:solidFill>
              </a:rPr>
              <a:t> testing</a:t>
            </a:r>
          </a:p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 is kept to a minimum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Cheng, 2017)</a:t>
            </a:r>
          </a:p>
          <a:p>
            <a:endParaRPr lang="en-US" sz="1200" dirty="0" smtClean="0">
              <a:solidFill>
                <a:schemeClr val="bg1"/>
              </a:solidFill>
            </a:endParaRPr>
          </a:p>
          <a:p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="" xmlns:a16="http://schemas.microsoft.com/office/drawing/2014/main" id="{983E6848-5E68-3140-8692-E14C06F20E31}"/>
              </a:ext>
            </a:extLst>
          </p:cNvPr>
          <p:cNvSpPr txBox="1"/>
          <p:nvPr/>
        </p:nvSpPr>
        <p:spPr>
          <a:xfrm>
            <a:off x="1447799" y="4434840"/>
            <a:ext cx="19143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Statutory assessments</a:t>
            </a:r>
          </a:p>
          <a:p>
            <a:r>
              <a:rPr lang="en-US" sz="1200" dirty="0">
                <a:solidFill>
                  <a:schemeClr val="bg1"/>
                </a:solidFill>
              </a:rPr>
              <a:t> at the end </a:t>
            </a:r>
            <a:r>
              <a:rPr lang="en-US" sz="1200" dirty="0" smtClean="0">
                <a:solidFill>
                  <a:schemeClr val="bg1"/>
                </a:solidFill>
              </a:rPr>
              <a:t>of all </a:t>
            </a:r>
            <a:r>
              <a:rPr lang="en-US" sz="1200" dirty="0">
                <a:solidFill>
                  <a:schemeClr val="bg1"/>
                </a:solidFill>
              </a:rPr>
              <a:t>key </a:t>
            </a:r>
            <a:r>
              <a:rPr lang="en-US" sz="1200" dirty="0" smtClean="0">
                <a:solidFill>
                  <a:schemeClr val="bg1"/>
                </a:solidFill>
              </a:rPr>
              <a:t>stages</a:t>
            </a:r>
          </a:p>
          <a:p>
            <a:r>
              <a:rPr lang="en-US" sz="1200" dirty="0" smtClean="0">
                <a:solidFill>
                  <a:schemeClr val="bg1"/>
                </a:solidFill>
              </a:rPr>
              <a:t>(Welsh </a:t>
            </a:r>
            <a:r>
              <a:rPr lang="en-US" sz="1200" dirty="0" err="1" smtClean="0">
                <a:solidFill>
                  <a:schemeClr val="bg1"/>
                </a:solidFill>
              </a:rPr>
              <a:t>Governemnt</a:t>
            </a:r>
            <a:r>
              <a:rPr lang="en-US" sz="1200" dirty="0" smtClean="0">
                <a:solidFill>
                  <a:schemeClr val="bg1"/>
                </a:solidFill>
              </a:rPr>
              <a:t>, 2016).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305291" y="3456464"/>
            <a:ext cx="15334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Pupils’ voice and opinion is </a:t>
            </a:r>
            <a:r>
              <a:rPr lang="en-US" sz="1200" dirty="0" err="1" smtClean="0">
                <a:solidFill>
                  <a:schemeClr val="bg1"/>
                </a:solidFill>
              </a:rPr>
              <a:t>litsned</a:t>
            </a:r>
            <a:r>
              <a:rPr lang="en-US" sz="1200" dirty="0" smtClean="0">
                <a:solidFill>
                  <a:schemeClr val="bg1"/>
                </a:solidFill>
              </a:rPr>
              <a:t> to (</a:t>
            </a:r>
            <a:r>
              <a:rPr lang="en-US" sz="1200" dirty="0" err="1" smtClean="0">
                <a:solidFill>
                  <a:schemeClr val="bg1"/>
                </a:solidFill>
              </a:rPr>
              <a:t>Estyn</a:t>
            </a:r>
            <a:r>
              <a:rPr lang="en-US" sz="1200" dirty="0" smtClean="0">
                <a:solidFill>
                  <a:schemeClr val="bg1"/>
                </a:solidFill>
              </a:rPr>
              <a:t> 2016)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75410" y="4159549"/>
            <a:ext cx="122785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smtClean="0">
                <a:solidFill>
                  <a:schemeClr val="bg1"/>
                </a:solidFill>
              </a:rPr>
              <a:t>Encourage and support every </a:t>
            </a:r>
            <a:endParaRPr lang="en-US" sz="1200" dirty="0">
              <a:solidFill>
                <a:schemeClr val="bg1"/>
              </a:solidFill>
            </a:endParaRPr>
          </a:p>
          <a:p>
            <a:pPr algn="ctr"/>
            <a:r>
              <a:rPr lang="en-US" sz="1200" dirty="0">
                <a:solidFill>
                  <a:schemeClr val="bg1"/>
                </a:solidFill>
              </a:rPr>
              <a:t>student’s learning and well-being </a:t>
            </a:r>
            <a:r>
              <a:rPr lang="en-US" sz="1200" dirty="0" smtClean="0">
                <a:solidFill>
                  <a:schemeClr val="bg1"/>
                </a:solidFill>
              </a:rPr>
              <a:t>(</a:t>
            </a:r>
            <a:r>
              <a:rPr lang="en-US" sz="1200" dirty="0" err="1" smtClean="0">
                <a:solidFill>
                  <a:schemeClr val="bg1"/>
                </a:solidFill>
              </a:rPr>
              <a:t>Halinen</a:t>
            </a:r>
            <a:r>
              <a:rPr lang="en-US" sz="1200" dirty="0" smtClean="0">
                <a:solidFill>
                  <a:schemeClr val="bg1"/>
                </a:solidFill>
              </a:rPr>
              <a:t>, 2018; Banerjee et al., 2016)</a:t>
            </a:r>
            <a:endParaRPr lang="en-US" sz="1200" dirty="0">
              <a:solidFill>
                <a:schemeClr val="bg1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260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9451" y="-23485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2000" dirty="0" smtClean="0"/>
              <a:t>Comparing the Welsh and Finnish Education Systems </a:t>
            </a:r>
            <a:endParaRPr lang="en-US" sz="20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5038022"/>
              </p:ext>
            </p:extLst>
          </p:nvPr>
        </p:nvGraphicFramePr>
        <p:xfrm>
          <a:off x="657111" y="1193736"/>
          <a:ext cx="10868140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34070"/>
                <a:gridCol w="5434070"/>
              </a:tblGrid>
              <a:tr h="305139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Wales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Finland</a:t>
                      </a:r>
                      <a:endParaRPr lang="en-US" sz="1600" dirty="0"/>
                    </a:p>
                  </a:txBody>
                  <a:tcPr/>
                </a:tc>
              </a:tr>
              <a:tr h="74897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 smtClean="0">
                          <a:solidFill>
                            <a:schemeClr val="tx1"/>
                          </a:solidFill>
                        </a:rPr>
                        <a:t>Prioritize play in the foundation Phase (Wainwright, </a:t>
                      </a:r>
                      <a:r>
                        <a:rPr lang="en-US" sz="1600" cap="none" spc="0" dirty="0" err="1" smtClean="0">
                          <a:solidFill>
                            <a:schemeClr val="tx1"/>
                          </a:solidFill>
                        </a:rPr>
                        <a:t>Goodway</a:t>
                      </a:r>
                      <a:r>
                        <a:rPr lang="en-US" sz="1600" cap="none" spc="0" dirty="0" smtClean="0">
                          <a:solidFill>
                            <a:schemeClr val="tx1"/>
                          </a:solidFill>
                        </a:rPr>
                        <a:t>,</a:t>
                      </a:r>
                      <a:r>
                        <a:rPr lang="en-US" sz="1600" cap="none" spc="0" baseline="0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en-US" sz="1600" cap="none" spc="0" baseline="0" dirty="0" err="1" smtClean="0">
                          <a:solidFill>
                            <a:schemeClr val="tx1"/>
                          </a:solidFill>
                        </a:rPr>
                        <a:t>Whitehed</a:t>
                      </a:r>
                      <a:r>
                        <a:rPr lang="en-US" sz="1600" cap="none" spc="0" baseline="0" dirty="0" smtClean="0">
                          <a:solidFill>
                            <a:schemeClr val="tx1"/>
                          </a:solidFill>
                        </a:rPr>
                        <a:t> &amp; Williams, 2016).</a:t>
                      </a:r>
                      <a:endParaRPr lang="en-US" sz="1600" cap="none" spc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Also prioritize play in the early years (Egan, Cant &amp; Judson, 2013).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</a:tr>
              <a:tr h="527059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Start learning to</a:t>
                      </a:r>
                      <a:r>
                        <a:rPr lang="en-US" sz="1600" baseline="0" dirty="0" smtClean="0"/>
                        <a:t> read in pre-school (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Welsh Government,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2015).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It’s the parents’ duty to teach their children to read before pre-school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(ELINET, 2016).</a:t>
                      </a:r>
                      <a:endParaRPr lang="en-US" sz="1600" dirty="0"/>
                    </a:p>
                  </a:txBody>
                  <a:tcPr/>
                </a:tc>
              </a:tr>
              <a:tr h="748978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In</a:t>
                      </a:r>
                      <a:r>
                        <a:rPr lang="en-US" sz="1600" baseline="0" dirty="0" smtClean="0"/>
                        <a:t> welsh medium schools, children learn both </a:t>
                      </a:r>
                      <a:r>
                        <a:rPr lang="en-US" sz="1600" baseline="0" dirty="0" err="1" smtClean="0"/>
                        <a:t>english</a:t>
                      </a:r>
                      <a:r>
                        <a:rPr lang="en-US" sz="1600" baseline="0" dirty="0" smtClean="0"/>
                        <a:t> and welsh. In </a:t>
                      </a:r>
                      <a:r>
                        <a:rPr lang="en-US" sz="1600" baseline="0" dirty="0" err="1" smtClean="0"/>
                        <a:t>english</a:t>
                      </a:r>
                      <a:r>
                        <a:rPr lang="en-US" sz="1600" baseline="0" dirty="0" smtClean="0"/>
                        <a:t> medium schools, pupils are only required to learn some welsh (National Assembly for Wales, 2016)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Required to learn the Finnish language and at</a:t>
                      </a:r>
                      <a:r>
                        <a:rPr lang="en-US" sz="1600" baseline="0" dirty="0" smtClean="0"/>
                        <a:t> least two other </a:t>
                      </a:r>
                      <a:r>
                        <a:rPr lang="en-US" sz="1600" baseline="0" dirty="0" err="1" smtClean="0"/>
                        <a:t>langauages</a:t>
                      </a:r>
                      <a:r>
                        <a:rPr lang="en-US" sz="1600" baseline="0" dirty="0" smtClean="0"/>
                        <a:t> (OECD, 2010).</a:t>
                      </a:r>
                      <a:endParaRPr lang="en-US" sz="1600" dirty="0"/>
                    </a:p>
                  </a:txBody>
                  <a:tcPr/>
                </a:tc>
              </a:tr>
              <a:tr h="918599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The</a:t>
                      </a:r>
                      <a:r>
                        <a:rPr lang="en-US" sz="1600" baseline="0" dirty="0" smtClean="0"/>
                        <a:t> process of diagnosing a child with a potential form of ALN takes far too long (Welsh Assembly </a:t>
                      </a:r>
                      <a:r>
                        <a:rPr lang="en-US" sz="1600" baseline="0" dirty="0" err="1" smtClean="0"/>
                        <a:t>Governemnt</a:t>
                      </a:r>
                      <a:r>
                        <a:rPr lang="en-US" sz="1600" baseline="0" dirty="0" smtClean="0"/>
                        <a:t>, 2015).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Promt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diagnosis testing occurs if student is experiencing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learning difficulties.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Intensive intervention is provided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OECD,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2010).</a:t>
                      </a:r>
                    </a:p>
                    <a:p>
                      <a:endParaRPr lang="en-US" sz="1600" dirty="0"/>
                    </a:p>
                  </a:txBody>
                  <a:tcPr/>
                </a:tc>
              </a:tr>
              <a:tr h="97089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Grouping pupils by ability is a common practice in primary education and secondary education settings </a:t>
                      </a:r>
                      <a:r>
                        <a:rPr lang="en-US" sz="1600" dirty="0" smtClean="0"/>
                        <a:t>(</a:t>
                      </a:r>
                      <a:r>
                        <a:rPr lang="en-US" sz="1600" dirty="0" err="1" smtClean="0"/>
                        <a:t>Hallam</a:t>
                      </a:r>
                      <a:r>
                        <a:rPr lang="en-US" sz="1600" baseline="0" dirty="0" smtClean="0"/>
                        <a:t> and Parsons, 2013).</a:t>
                      </a:r>
                      <a:endParaRPr lang="en-US" sz="1600" dirty="0" smtClean="0"/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Children in Finland are not taught in sets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on how they perform, instead they are all taught together and help one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6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Nauman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2018). </a:t>
                      </a:r>
                      <a:endParaRPr lang="en-US" sz="16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115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2000" dirty="0"/>
              <a:t>Comparing the Welsh and Finnish Education Systems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0333847"/>
              </p:ext>
            </p:extLst>
          </p:nvPr>
        </p:nvGraphicFramePr>
        <p:xfrm>
          <a:off x="1066800" y="1189038"/>
          <a:ext cx="10058400" cy="546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/>
                <a:gridCol w="502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Wales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Finland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Children in Wales spend around 5 hours a week completing homework (</a:t>
                      </a:r>
                      <a:r>
                        <a:rPr lang="en-US" sz="1600" dirty="0" err="1" smtClean="0"/>
                        <a:t>Lowrie</a:t>
                      </a:r>
                      <a:r>
                        <a:rPr lang="en-US" sz="1600" dirty="0" smtClean="0"/>
                        <a:t>, 2018).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Very</a:t>
                      </a:r>
                      <a:r>
                        <a:rPr lang="en-US" sz="1600" baseline="0" dirty="0" smtClean="0"/>
                        <a:t> little homework </a:t>
                      </a:r>
                      <a:r>
                        <a:rPr lang="en-US" sz="1600" dirty="0" smtClean="0"/>
                        <a:t>(</a:t>
                      </a:r>
                      <a:r>
                        <a:rPr lang="en-US" sz="16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Canestrari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Marlowe, 2019).</a:t>
                      </a:r>
                      <a:endParaRPr lang="en-US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cap="none" spc="0" dirty="0" smtClean="0">
                          <a:solidFill>
                            <a:schemeClr val="tx1"/>
                          </a:solidFill>
                        </a:rPr>
                        <a:t>Student to teacher ratio on average is</a:t>
                      </a:r>
                      <a:r>
                        <a:rPr lang="en-US" sz="1600" cap="none" spc="0" baseline="0" dirty="0" smtClean="0">
                          <a:solidFill>
                            <a:schemeClr val="tx1"/>
                          </a:solidFill>
                        </a:rPr>
                        <a:t> 1:19 in Wales, but can be much higher in some schools (Welsh Government, 2019). </a:t>
                      </a:r>
                      <a:endParaRPr lang="en-US" sz="1600" cap="none" spc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Student to teacher ratio</a:t>
                      </a:r>
                      <a:r>
                        <a:rPr lang="en-US" sz="1600" baseline="0" dirty="0" smtClean="0"/>
                        <a:t> </a:t>
                      </a:r>
                      <a:r>
                        <a:rPr lang="en-US" sz="1600" dirty="0" smtClean="0"/>
                        <a:t>is 1:13.7</a:t>
                      </a:r>
                      <a:r>
                        <a:rPr lang="en-US" sz="1600" baseline="0" dirty="0" smtClean="0"/>
                        <a:t> at primary level (below EU average) (Eurostat, 2014).</a:t>
                      </a:r>
                      <a:endParaRPr lang="en-US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Wales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has enforced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Article 31 of the UN Convention on the Rights of the Child: “every child has the right to rest and leisure, and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 engage in play”. Children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across Wales receive enough time to play (Play Wales, 2019)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Educators </a:t>
                      </a:r>
                      <a:r>
                        <a:rPr lang="en-US" sz="1600" b="0" i="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recognsie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that free time is crucial to development. Pupils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participate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 45 minutes worth of teaching and receive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 minutes of playtime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after.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This is thought to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help them learn to cooperate and 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 social skills 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Johnson and Jones, 2016) </a:t>
                      </a:r>
                      <a:endParaRPr lang="en-US" sz="160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 smtClean="0"/>
                        <a:t>Pupils in Wales receive mandatory</a:t>
                      </a:r>
                      <a:r>
                        <a:rPr lang="en-US" sz="1600" baseline="0" dirty="0" smtClean="0"/>
                        <a:t> statutory tests once a year from year 2 to year 9. They then have multiple exams to take for their GCSE’s in year 10 and 11 ( Welsh government, 2016). 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Only one</a:t>
                      </a:r>
                      <a:r>
                        <a:rPr lang="en-US" sz="1600" baseline="0" dirty="0" smtClean="0"/>
                        <a:t> mandatory standardized test and is taken at 16 years old (Cheng, 2017)</a:t>
                      </a:r>
                      <a:endParaRPr lang="en-US" sz="1600" dirty="0" smtClean="0"/>
                    </a:p>
                    <a:p>
                      <a:endParaRPr lang="en-US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 smtClean="0"/>
                        <a:t>Extreme</a:t>
                      </a:r>
                      <a:r>
                        <a:rPr lang="en-US" sz="1600" baseline="0" dirty="0" smtClean="0"/>
                        <a:t> pressure on teachers and schools to deliver the best education as they are evaluated and </a:t>
                      </a:r>
                      <a:r>
                        <a:rPr lang="en-US" sz="1600" baseline="0" dirty="0" err="1" smtClean="0"/>
                        <a:t>scrutinised</a:t>
                      </a:r>
                      <a:r>
                        <a:rPr lang="en-US" sz="1600" baseline="0" dirty="0" smtClean="0"/>
                        <a:t> regularly (Donaldson, 2015).</a:t>
                      </a:r>
                      <a:endParaRPr lang="en-US" sz="1600" dirty="0" smtClean="0"/>
                    </a:p>
                    <a:p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Finnish Schools</a:t>
                      </a:r>
                      <a:r>
                        <a:rPr lang="en-US" sz="16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are not examined on results their pupils score on standardized tests. There is no inspection board or situation that tells the schools what they teach</a:t>
                      </a:r>
                      <a:r>
                        <a:rPr lang="en-US" sz="1600" b="0" i="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en-US" sz="1600" b="0" i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</a:t>
                      </a:r>
                      <a:r>
                        <a:rPr lang="en-US" sz="16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Hendrickson, 2011).</a:t>
                      </a:r>
                      <a: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/>
                      </a:r>
                      <a:br>
                        <a:rPr lang="en-US" sz="16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</a:br>
                      <a:endParaRPr lang="en-US" sz="160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03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0F0C03A-97DE-8E47-87E3-C0C3C91AC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6172" y="621803"/>
            <a:ext cx="10058400" cy="1371600"/>
          </a:xfrm>
        </p:spPr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062" y="1993403"/>
            <a:ext cx="5105175" cy="38328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5372" y="1993403"/>
            <a:ext cx="5607908" cy="383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07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9715" y="2819737"/>
            <a:ext cx="10058400" cy="1371600"/>
          </a:xfrm>
        </p:spPr>
        <p:txBody>
          <a:bodyPr/>
          <a:lstStyle/>
          <a:p>
            <a:pPr algn="ctr"/>
            <a:r>
              <a:rPr lang="en-US" smtClean="0"/>
              <a:t>Any Questions?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54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4EB26EF-D7C6-9F49-9BE2-21FE7E928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433" y="1561275"/>
            <a:ext cx="11458048" cy="5769641"/>
          </a:xfrm>
        </p:spPr>
        <p:txBody>
          <a:bodyPr>
            <a:normAutofit fontScale="775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Banerjee, R., McLaughlin, C., </a:t>
            </a:r>
            <a:r>
              <a:rPr lang="en-US" sz="1600" dirty="0" err="1" smtClean="0"/>
              <a:t>Cotney</a:t>
            </a:r>
            <a:r>
              <a:rPr lang="en-US" sz="1600" dirty="0" smtClean="0"/>
              <a:t>, J., Roberts, L., </a:t>
            </a:r>
            <a:r>
              <a:rPr lang="en-US" sz="1600" dirty="0" err="1" smtClean="0"/>
              <a:t>Peereboom</a:t>
            </a:r>
            <a:r>
              <a:rPr lang="en-US" sz="1600" dirty="0" smtClean="0"/>
              <a:t>, C. (2016) </a:t>
            </a:r>
            <a:r>
              <a:rPr lang="en-US" sz="1600" i="1" dirty="0" smtClean="0"/>
              <a:t>Promoting Emotional Health, Well-being  and Resilience in Primary Schools. </a:t>
            </a:r>
            <a:r>
              <a:rPr lang="en-US" sz="1600" dirty="0" smtClean="0"/>
              <a:t>Sussex: University of Sussex. </a:t>
            </a:r>
            <a:r>
              <a:rPr lang="en-US" sz="1600" dirty="0" err="1" smtClean="0"/>
              <a:t>Avaialble</a:t>
            </a:r>
            <a:r>
              <a:rPr lang="en-US" sz="1600" dirty="0" smtClean="0"/>
              <a:t> at: </a:t>
            </a:r>
            <a:r>
              <a:rPr lang="en-US" sz="1600" dirty="0" smtClean="0">
                <a:hlinkClick r:id="rId2"/>
              </a:rPr>
              <a:t>http://ppiw.org.uk/files/2016/02/PPIW-Report-Promoting-Emotional-Health-Well-being-and-Resilience-in-Primary-Schools-Final.pdf</a:t>
            </a: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[Accessed: 21.11.19]</a:t>
            </a:r>
          </a:p>
          <a:p>
            <a:pPr marL="0" indent="0">
              <a:buNone/>
            </a:pPr>
            <a:r>
              <a:rPr lang="en-US" sz="1600" dirty="0" err="1" smtClean="0"/>
              <a:t>Canestrari</a:t>
            </a:r>
            <a:r>
              <a:rPr lang="en-US" sz="1600" dirty="0" smtClean="0"/>
              <a:t>, A., &amp; Marlowe, B. (2019) </a:t>
            </a:r>
            <a:r>
              <a:rPr lang="en-US" sz="1600" i="1" dirty="0" smtClean="0"/>
              <a:t>The Wiley International Handbook of Educational Foundations. </a:t>
            </a:r>
            <a:r>
              <a:rPr lang="en-US" sz="1600" dirty="0" smtClean="0"/>
              <a:t>NJ, USA: Wiley and Sons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Welsh Government. (2019) </a:t>
            </a:r>
            <a:r>
              <a:rPr lang="en-US" sz="1600" i="1" dirty="0" smtClean="0"/>
              <a:t>Nursery education for 3 and 4 year olds in </a:t>
            </a:r>
            <a:r>
              <a:rPr lang="en-US" sz="1600" i="1" dirty="0" err="1" smtClean="0"/>
              <a:t>WalesFoundation</a:t>
            </a:r>
            <a:r>
              <a:rPr lang="en-US" sz="1600" i="1" dirty="0" smtClean="0"/>
              <a:t> Phase nursery: A guide for parents and </a:t>
            </a:r>
            <a:r>
              <a:rPr lang="en-US" sz="1600" i="1" dirty="0" err="1" smtClean="0"/>
              <a:t>carers</a:t>
            </a:r>
            <a:r>
              <a:rPr lang="en-US" sz="1600" i="1" dirty="0" smtClean="0"/>
              <a:t>. </a:t>
            </a:r>
            <a:r>
              <a:rPr lang="en-US" sz="1600" dirty="0" smtClean="0"/>
              <a:t>Available at: </a:t>
            </a:r>
            <a:r>
              <a:rPr lang="en-US" sz="1600" dirty="0" smtClean="0">
                <a:hlinkClick r:id="rId3"/>
              </a:rPr>
              <a:t>https://gov.wales/sites/default/files/publications/2019-03/foundation-phase-nursery-guide-for-parents-and-carers.pdf</a:t>
            </a: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[Accessed: 23.11.19]</a:t>
            </a:r>
          </a:p>
          <a:p>
            <a:pPr marL="0" indent="0">
              <a:buNone/>
            </a:pPr>
            <a:r>
              <a:rPr lang="en-US" sz="1600" dirty="0" smtClean="0"/>
              <a:t>Cheng, S. K. (2017) </a:t>
            </a:r>
            <a:r>
              <a:rPr lang="en-US" sz="1600" i="1" dirty="0" smtClean="0"/>
              <a:t>Pisa Ranking: Issues And Effects In Singapore, East Asia And The World. </a:t>
            </a:r>
            <a:r>
              <a:rPr lang="en-US" sz="1600" dirty="0" smtClean="0"/>
              <a:t>Singapore:  World Scientific Publishing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Welsh Assembly </a:t>
            </a:r>
            <a:r>
              <a:rPr lang="en-US" sz="1600" dirty="0" err="1" smtClean="0"/>
              <a:t>Governemnt</a:t>
            </a:r>
            <a:r>
              <a:rPr lang="en-US" sz="1600" dirty="0" smtClean="0"/>
              <a:t>,. (2015) </a:t>
            </a:r>
            <a:r>
              <a:rPr lang="en-US" sz="1600" i="1" dirty="0" smtClean="0"/>
              <a:t>Response ALN White Paper – Angela Burns AM /AC, Shadow Minister for Education.  </a:t>
            </a:r>
            <a:r>
              <a:rPr lang="en-US" sz="1600" dirty="0" smtClean="0"/>
              <a:t>Available at: </a:t>
            </a:r>
            <a:r>
              <a:rPr lang="en-US" sz="1600" dirty="0" smtClean="0">
                <a:hlinkClick r:id="rId4"/>
              </a:rPr>
              <a:t>https://www.welshconservatives.com/sites/www.welshconservatives.com/files/response_to_aln_white_paper_final.pdf</a:t>
            </a: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[Accessed: 22.11.19]</a:t>
            </a:r>
          </a:p>
          <a:p>
            <a:pPr marL="0" indent="0">
              <a:spcBef>
                <a:spcPts val="0"/>
              </a:spcBef>
              <a:buNone/>
            </a:pP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Childs, F. (2008) </a:t>
            </a:r>
            <a:r>
              <a:rPr lang="en-GB" sz="1600" i="1" dirty="0" smtClean="0"/>
              <a:t>Don't blame the immigrants - it's British children who are trouble in the classroom.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5"/>
              </a:rPr>
              <a:t>https://www.dailymail.co.uk/femail/article-508739/Dont-blame-immigrants---British-children-trouble-classroom.html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[Accessed: 18.11.19]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Department For Education. (2018) </a:t>
            </a:r>
            <a:r>
              <a:rPr lang="en-GB" sz="1600" i="1" dirty="0" smtClean="0"/>
              <a:t>National Curriculum.</a:t>
            </a:r>
            <a:r>
              <a:rPr lang="en-GB" sz="1600" dirty="0" smtClean="0"/>
              <a:t> </a:t>
            </a:r>
            <a:r>
              <a:rPr lang="en-GB" sz="1600" dirty="0" err="1" smtClean="0"/>
              <a:t>Avaialble</a:t>
            </a:r>
            <a:r>
              <a:rPr lang="en-GB" sz="1600" dirty="0" smtClean="0"/>
              <a:t> at: </a:t>
            </a:r>
            <a:r>
              <a:rPr lang="en-GB" sz="1600" u="sng" dirty="0" smtClean="0">
                <a:hlinkClick r:id="rId6"/>
              </a:rPr>
              <a:t>http://archive.teachfind.com/qcda/curriculum.qcda.gov.uk/key-stages-1-and-2/aims-values-and-purposes/aims/index.html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[Accessed:18.11.19]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Donaldson, G. (2015) </a:t>
            </a:r>
            <a:r>
              <a:rPr lang="en-GB" sz="1600" i="1" dirty="0" smtClean="0"/>
              <a:t>Successful Futures. 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7"/>
              </a:rPr>
              <a:t>https://dera.ioe.ac.uk/22165/2/150225-successful-futures-en_Redacted.pdf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smtClean="0"/>
              <a:t>[Accessed:  19.11.19]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Egan,  K., Cant, A., &amp; Judson, G. (2013) </a:t>
            </a:r>
            <a:r>
              <a:rPr lang="en-US" sz="1600" i="1" dirty="0" smtClean="0"/>
              <a:t>Wonder-Full Education: The Centrality of Wonder in Teaching and Learning Across the Curriculum. </a:t>
            </a:r>
            <a:r>
              <a:rPr lang="en-US" sz="1600" dirty="0" smtClean="0"/>
              <a:t> Oxon, UK: Routledge </a:t>
            </a:r>
          </a:p>
          <a:p>
            <a:pPr marL="0" indent="0">
              <a:spcBef>
                <a:spcPts val="0"/>
              </a:spcBef>
              <a:buNone/>
            </a:pP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ELINET. (2016) </a:t>
            </a:r>
            <a:r>
              <a:rPr lang="en-US" sz="1600" i="1" dirty="0" smtClean="0"/>
              <a:t>Literacy in Finland: Country Report Children and Adolescents. </a:t>
            </a:r>
            <a:r>
              <a:rPr lang="en-US" sz="1600" dirty="0" smtClean="0"/>
              <a:t>Cologne, Germany: University of Cologne </a:t>
            </a: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 err="1" smtClean="0"/>
              <a:t>Estyn</a:t>
            </a:r>
            <a:r>
              <a:rPr lang="en-GB" sz="1600" dirty="0" smtClean="0"/>
              <a:t>. (2016) </a:t>
            </a:r>
            <a:r>
              <a:rPr lang="en-GB" sz="1600" i="1" dirty="0" smtClean="0"/>
              <a:t>‘Pupil voice’ benefits pupils and helps schools to improve’. </a:t>
            </a:r>
            <a:r>
              <a:rPr lang="en-GB" sz="1600" dirty="0" smtClean="0"/>
              <a:t>Available at: </a:t>
            </a:r>
            <a:r>
              <a:rPr lang="en-GB" sz="1600" i="1" dirty="0" smtClean="0">
                <a:hlinkClick r:id="rId8"/>
              </a:rPr>
              <a:t>https://www.estyn.gov.wales/news/‘pupil-voice’-benefits-pupils-and-helps-schools-improve</a:t>
            </a:r>
            <a:endParaRPr lang="en-GB" sz="1600" i="1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GB" sz="1600" i="1" dirty="0" smtClean="0"/>
              <a:t>[Accessed: 19.11.19]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en-US" sz="1600" dirty="0" smtClean="0"/>
              <a:t>Eurostat. (2017) </a:t>
            </a:r>
            <a:r>
              <a:rPr lang="en-US" sz="1600" i="1" dirty="0" smtClean="0"/>
              <a:t>Ratio of pupils and students to teachers and academic staff by education level and </a:t>
            </a:r>
            <a:r>
              <a:rPr lang="en-US" sz="1600" i="1" dirty="0" err="1" smtClean="0"/>
              <a:t>programme</a:t>
            </a:r>
            <a:r>
              <a:rPr lang="en-US" sz="1600" i="1" dirty="0" smtClean="0"/>
              <a:t> orientation. Available at: </a:t>
            </a:r>
            <a:r>
              <a:rPr lang="en-US" sz="1600" i="1" dirty="0" smtClean="0">
                <a:hlinkClick r:id="rId9"/>
              </a:rPr>
              <a:t>https://appsso.eurostat.ec.europa.eu</a:t>
            </a:r>
            <a:endParaRPr lang="en-US" sz="1600" i="1" dirty="0" smtClean="0"/>
          </a:p>
          <a:p>
            <a:pPr marL="0" indent="0">
              <a:spcBef>
                <a:spcPts val="0"/>
              </a:spcBef>
              <a:buNone/>
            </a:pPr>
            <a:endParaRPr lang="en-US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dirty="0" smtClean="0"/>
          </a:p>
          <a:p>
            <a:pPr marL="0" indent="0">
              <a:spcBef>
                <a:spcPts val="0"/>
              </a:spcBef>
              <a:buNone/>
            </a:pPr>
            <a:endParaRPr lang="en-GB" sz="1600" i="1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34661" y="189675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b="1" i="0" kern="1200" cap="none" spc="-7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US" dirty="0" smtClean="0"/>
              <a:t>References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043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221" y="125237"/>
            <a:ext cx="10058400" cy="1371600"/>
          </a:xfrm>
        </p:spPr>
        <p:txBody>
          <a:bodyPr/>
          <a:lstStyle/>
          <a:p>
            <a:pPr algn="ctr"/>
            <a:r>
              <a:rPr lang="en-US" dirty="0" smtClean="0"/>
              <a:t>References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568" y="1248877"/>
            <a:ext cx="11061031" cy="439393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US" sz="3400" u="sng" dirty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dirty="0" smtClean="0"/>
          </a:p>
          <a:p>
            <a:pPr marL="0" indent="0">
              <a:spcBef>
                <a:spcPts val="0"/>
              </a:spcBef>
              <a:buNone/>
            </a:pPr>
            <a:endParaRPr lang="en-US" sz="3400" i="1" dirty="0" smtClean="0"/>
          </a:p>
          <a:p>
            <a:pPr marL="0" indent="0">
              <a:spcBef>
                <a:spcPts val="0"/>
              </a:spcBef>
              <a:buNone/>
            </a:pPr>
            <a:endParaRPr lang="en-US" sz="3700" dirty="0"/>
          </a:p>
          <a:p>
            <a:pPr marL="0" indent="0">
              <a:spcBef>
                <a:spcPts val="0"/>
              </a:spcBef>
              <a:buNone/>
            </a:pPr>
            <a:endParaRPr lang="en-US" i="1" dirty="0"/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5221" y="1133356"/>
            <a:ext cx="11349408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200" dirty="0"/>
              <a:t>EURYDICE (2019) </a:t>
            </a:r>
            <a:r>
              <a:rPr lang="en-GB" sz="1200" i="1" dirty="0"/>
              <a:t>Finland Overview.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https://eacea.ec.europa.eu/national-policies/eurydice/content/finland_en</a:t>
            </a:r>
            <a:endParaRPr lang="en-GB" sz="1200" dirty="0"/>
          </a:p>
          <a:p>
            <a:r>
              <a:rPr lang="en-GB" sz="1200" dirty="0"/>
              <a:t>[Accessed:18.11.19]</a:t>
            </a:r>
            <a:endParaRPr lang="en-GB" sz="1200" i="1" dirty="0"/>
          </a:p>
          <a:p>
            <a:endParaRPr lang="en-GB" sz="1200" dirty="0"/>
          </a:p>
          <a:p>
            <a:r>
              <a:rPr lang="en-GB" sz="1200" dirty="0"/>
              <a:t>GOV.UK (2019) </a:t>
            </a:r>
            <a:r>
              <a:rPr lang="en-GB" sz="1200" i="1" dirty="0"/>
              <a:t>The National Curriculum.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3"/>
              </a:rPr>
              <a:t>https://www.gov.uk/national-curriculum</a:t>
            </a:r>
            <a:r>
              <a:rPr lang="en-GB" sz="1200" dirty="0"/>
              <a:t> </a:t>
            </a:r>
          </a:p>
          <a:p>
            <a:r>
              <a:rPr lang="en-GB" sz="1200" dirty="0"/>
              <a:t>[Accessed:18.11.19]</a:t>
            </a:r>
          </a:p>
          <a:p>
            <a:endParaRPr lang="en-GB" sz="1200" dirty="0"/>
          </a:p>
          <a:p>
            <a:r>
              <a:rPr lang="en-US" sz="1200" dirty="0" err="1"/>
              <a:t>Hallam</a:t>
            </a:r>
            <a:r>
              <a:rPr lang="en-US" sz="1200" dirty="0"/>
              <a:t>, S., &amp; Parsons, S. (2013) ’The incidence and make up of ability grouped sets in the UK primary school’, </a:t>
            </a:r>
            <a:r>
              <a:rPr lang="en-US" sz="1200" i="1" dirty="0"/>
              <a:t>Research Papers in Education</a:t>
            </a:r>
            <a:r>
              <a:rPr lang="en-US" sz="1200" dirty="0"/>
              <a:t>, 28:4, 393-420, DOI: </a:t>
            </a:r>
            <a:r>
              <a:rPr lang="en-US" sz="1200" u="sng" dirty="0">
                <a:hlinkClick r:id="rId4"/>
              </a:rPr>
              <a:t>10.1080/02671522.2012.729079</a:t>
            </a:r>
            <a:endParaRPr lang="en-US" sz="1200" u="sng" dirty="0"/>
          </a:p>
          <a:p>
            <a:endParaRPr lang="en-GB" sz="1200" dirty="0"/>
          </a:p>
          <a:p>
            <a:r>
              <a:rPr lang="en-GB" sz="1200" dirty="0" err="1"/>
              <a:t>Halinen</a:t>
            </a:r>
            <a:r>
              <a:rPr lang="en-GB" sz="1200" dirty="0"/>
              <a:t>, I. (2018) </a:t>
            </a:r>
            <a:r>
              <a:rPr lang="en-GB" sz="1200" i="1" dirty="0"/>
              <a:t>The New Educational Curriculum in Finland. </a:t>
            </a:r>
            <a:r>
              <a:rPr lang="en-GB" sz="1200" dirty="0"/>
              <a:t>Brussels, Belgium: Alliance for Childhood European Network Foundation</a:t>
            </a:r>
          </a:p>
          <a:p>
            <a:endParaRPr lang="en-US" sz="1200" i="1" dirty="0"/>
          </a:p>
          <a:p>
            <a:r>
              <a:rPr lang="en-US" sz="1200" i="1" dirty="0"/>
              <a:t>Hendrickson, K. (2011) ‘</a:t>
            </a:r>
            <a:r>
              <a:rPr lang="en-US" sz="1200" dirty="0"/>
              <a:t>Assessment in Finland: A Scholarly Reflection on One Country’s Use of Formative, Summative, and Evaluative Practices’,  </a:t>
            </a:r>
            <a:r>
              <a:rPr lang="en-US" sz="1200" i="1" dirty="0"/>
              <a:t>Mid-Western Educational Researcher, Volume 25, Issues ½, pp. 33-43</a:t>
            </a:r>
            <a:endParaRPr lang="en-US" sz="1200" dirty="0"/>
          </a:p>
          <a:p>
            <a:endParaRPr lang="en-GB" sz="1200" dirty="0"/>
          </a:p>
          <a:p>
            <a:r>
              <a:rPr lang="en-US" sz="1200" i="1" dirty="0"/>
              <a:t>Johnson, B., and Jones, M. (2016) Learning on Your Feet: Incorporating Physical Activity into the K–8 Classroom. </a:t>
            </a:r>
            <a:r>
              <a:rPr lang="en-US" sz="1200" dirty="0"/>
              <a:t>Oxon, Routledge </a:t>
            </a:r>
            <a:r>
              <a:rPr lang="en-GB" sz="1200" dirty="0"/>
              <a:t/>
            </a:r>
            <a:br>
              <a:rPr lang="en-GB" sz="1200" dirty="0"/>
            </a:br>
            <a:endParaRPr lang="en-GB" sz="1200" dirty="0"/>
          </a:p>
          <a:p>
            <a:r>
              <a:rPr lang="en-GB" sz="1200" dirty="0" err="1"/>
              <a:t>Keshi</a:t>
            </a:r>
            <a:r>
              <a:rPr lang="en-GB" sz="1200" dirty="0"/>
              <a:t>, K. (2019) </a:t>
            </a:r>
            <a:r>
              <a:rPr lang="en-GB" sz="1200" i="1" dirty="0"/>
              <a:t>Why Finland’s Education System is Considered the Best in the World.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http://theischooler.com/2019/04/30/why-finlands-education-system-is-considered-the-best-in-the-world/</a:t>
            </a:r>
            <a:endParaRPr lang="en-GB" sz="1200" dirty="0"/>
          </a:p>
          <a:p>
            <a:r>
              <a:rPr lang="en-GB" sz="1200" dirty="0"/>
              <a:t>[Accessed: 18.11.19]</a:t>
            </a:r>
          </a:p>
          <a:p>
            <a:endParaRPr lang="en-GB" sz="1200" dirty="0"/>
          </a:p>
          <a:p>
            <a:r>
              <a:rPr lang="en-GB" sz="1200" dirty="0"/>
              <a:t>Lewis, B. (2019) </a:t>
            </a:r>
            <a:r>
              <a:rPr lang="en-GB" sz="1200" i="1" dirty="0"/>
              <a:t>Number of students applying to Welsh universities falls again. </a:t>
            </a:r>
            <a:r>
              <a:rPr lang="en-GB" sz="1200" dirty="0"/>
              <a:t>Available at: </a:t>
            </a:r>
            <a:r>
              <a:rPr lang="en-GB" sz="1200" dirty="0">
                <a:hlinkClick r:id="rId6"/>
              </a:rPr>
              <a:t>https://www.bbc.co.uk/news/uk-wales-47149419</a:t>
            </a:r>
            <a:endParaRPr lang="en-GB" sz="1200" dirty="0"/>
          </a:p>
          <a:p>
            <a:r>
              <a:rPr lang="en-GB" sz="1200" dirty="0"/>
              <a:t>[Accessed: 18.11.19]</a:t>
            </a:r>
          </a:p>
          <a:p>
            <a:endParaRPr lang="en-GB" sz="1200" dirty="0"/>
          </a:p>
          <a:p>
            <a:r>
              <a:rPr lang="en-US" sz="1200" u="sng" dirty="0" err="1"/>
              <a:t>Lowrie</a:t>
            </a:r>
            <a:r>
              <a:rPr lang="en-US" sz="1200" u="sng" dirty="0"/>
              <a:t>, B. (2018) </a:t>
            </a:r>
            <a:r>
              <a:rPr lang="en-US" sz="1200" i="1" dirty="0"/>
              <a:t>Could There Be A Right To Less Homework? </a:t>
            </a:r>
            <a:r>
              <a:rPr lang="en-US" sz="1200" dirty="0"/>
              <a:t>Available at: </a:t>
            </a:r>
            <a:r>
              <a:rPr lang="en-US" sz="1200" dirty="0">
                <a:hlinkClick r:id="rId7"/>
              </a:rPr>
              <a:t>https://rightsinfo.org/could-there-be-a-right-to-less-homework/</a:t>
            </a:r>
            <a:endParaRPr lang="en-US" sz="1200" dirty="0"/>
          </a:p>
          <a:p>
            <a:r>
              <a:rPr lang="en-US" sz="1200" dirty="0"/>
              <a:t>[Accessed: 19.11.19]</a:t>
            </a:r>
          </a:p>
          <a:p>
            <a:endParaRPr lang="en-US" sz="1200" dirty="0"/>
          </a:p>
          <a:p>
            <a:r>
              <a:rPr lang="en-US" sz="1200" dirty="0"/>
              <a:t>National Assembly for Wales. (2016) </a:t>
            </a:r>
            <a:r>
              <a:rPr lang="en-US" sz="1200" i="1" dirty="0"/>
              <a:t>Welsh-Medium Education and Welsh as a Subject. </a:t>
            </a:r>
            <a:r>
              <a:rPr lang="en-US" sz="1200" dirty="0"/>
              <a:t>Available at: </a:t>
            </a:r>
            <a:r>
              <a:rPr lang="en-US" sz="1200" dirty="0">
                <a:hlinkClick r:id="rId8"/>
              </a:rPr>
              <a:t>https://dera.ioe.ac.uk/27029/1/16-048-english-web.pdf</a:t>
            </a:r>
            <a:r>
              <a:rPr lang="en-US" sz="1200" dirty="0"/>
              <a:t> </a:t>
            </a:r>
          </a:p>
          <a:p>
            <a:r>
              <a:rPr lang="en-US" sz="1200" dirty="0"/>
              <a:t>Accessed: [19.11.19]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160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221" y="1132114"/>
            <a:ext cx="10659979" cy="482063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1200" dirty="0" err="1"/>
              <a:t>Nauman</a:t>
            </a:r>
            <a:r>
              <a:rPr lang="en-US" sz="1200" dirty="0"/>
              <a:t>, A. (2018) Could It Ever Happen Here? Reflections on Finnish Education and Culture. i.e.: inquiry in education: Vol. 10: </a:t>
            </a:r>
            <a:r>
              <a:rPr lang="en-US" sz="1200" dirty="0" err="1"/>
              <a:t>Iss</a:t>
            </a:r>
            <a:r>
              <a:rPr lang="en-US" sz="1200" dirty="0"/>
              <a:t>. 1, Article 7.</a:t>
            </a:r>
            <a:br>
              <a:rPr lang="en-US" sz="1200" dirty="0"/>
            </a:br>
            <a:r>
              <a:rPr lang="en-US" sz="1200" dirty="0"/>
              <a:t>Retrieved from: h </a:t>
            </a:r>
            <a:r>
              <a:rPr lang="en-US" sz="1200" dirty="0" err="1"/>
              <a:t>ps</a:t>
            </a:r>
            <a:r>
              <a:rPr lang="en-US" sz="1200" dirty="0"/>
              <a:t>://</a:t>
            </a:r>
            <a:r>
              <a:rPr lang="en-US" sz="1200" dirty="0" err="1"/>
              <a:t>digitalcommons.nl.edu</a:t>
            </a:r>
            <a:r>
              <a:rPr lang="en-US" sz="1200" dirty="0"/>
              <a:t>/</a:t>
            </a:r>
            <a:r>
              <a:rPr lang="en-US" sz="1200" dirty="0" err="1"/>
              <a:t>ie</a:t>
            </a:r>
            <a:r>
              <a:rPr lang="en-US" sz="1200" dirty="0"/>
              <a:t>/vol10/iss1/7 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OECD. (2010) </a:t>
            </a:r>
            <a:r>
              <a:rPr lang="en-US" sz="1200" i="1" dirty="0"/>
              <a:t>Finland: Slow and Steady Reform for </a:t>
            </a:r>
            <a:r>
              <a:rPr lang="en-US" sz="1200" i="1" dirty="0" err="1"/>
              <a:t>Consistnetly</a:t>
            </a:r>
            <a:r>
              <a:rPr lang="en-US" sz="1200" i="1" dirty="0"/>
              <a:t> High Results. </a:t>
            </a:r>
            <a:r>
              <a:rPr lang="en-US" sz="1200" dirty="0"/>
              <a:t>Available at: </a:t>
            </a:r>
            <a:r>
              <a:rPr lang="en-US" sz="1200" dirty="0">
                <a:hlinkClick r:id="rId2"/>
              </a:rPr>
              <a:t>https://www.oecd.org/pisa/pisaproducts/46581035.pdf</a:t>
            </a: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Accessed: [22.11.19] 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Play Wales. (2019) </a:t>
            </a:r>
            <a:r>
              <a:rPr lang="en-US" sz="1200" i="1" dirty="0"/>
              <a:t>School Playtimes and Playgrounds. Available at: </a:t>
            </a:r>
            <a:r>
              <a:rPr lang="en-US" sz="1200" i="1" dirty="0">
                <a:hlinkClick r:id="rId3"/>
              </a:rPr>
              <a:t>https://www.playwales.org.uk/eng/schools</a:t>
            </a:r>
            <a:r>
              <a:rPr lang="en-US" sz="1200" i="1" dirty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1200" i="1" dirty="0"/>
              <a:t>Accessed: [19.11.19]</a:t>
            </a: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Wainwright, N., </a:t>
            </a:r>
            <a:r>
              <a:rPr lang="en-GB" sz="1200" dirty="0" err="1"/>
              <a:t>Goodway</a:t>
            </a:r>
            <a:r>
              <a:rPr lang="en-GB" sz="1200" dirty="0"/>
              <a:t>, J., </a:t>
            </a:r>
            <a:r>
              <a:rPr lang="en-GB" sz="1200" dirty="0" err="1"/>
              <a:t>Whitehed</a:t>
            </a:r>
            <a:r>
              <a:rPr lang="en-GB" sz="1200" dirty="0"/>
              <a:t>, M., Williams, A., &amp; Kirk, D. (2016) The Foundation Phase in Wales – a play-based curriculum that supports the development of physical literacy. Education 3-13. 1-12. 10.1080/03004279.2016.1176360.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Welsh Government. (2016) </a:t>
            </a:r>
            <a:r>
              <a:rPr lang="en-GB" sz="1200" i="1" dirty="0"/>
              <a:t>Foundation Phase Action Plan. 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https://gov.wales/sites/default/files/publications/2018-03/foundation-phase-action-plan.pdf</a:t>
            </a: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[Accessed: 19.11.19]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Welsh </a:t>
            </a:r>
            <a:r>
              <a:rPr lang="en-US" sz="1200" dirty="0" err="1"/>
              <a:t>Governemnt</a:t>
            </a:r>
            <a:r>
              <a:rPr lang="en-US" sz="1200" dirty="0"/>
              <a:t>. (2016) </a:t>
            </a:r>
            <a:r>
              <a:rPr lang="en-US" sz="1200" i="1" dirty="0"/>
              <a:t>Statutory assessment arrangements for the Foundation Phase and end of Key Stages 2 and 3.</a:t>
            </a:r>
            <a:r>
              <a:rPr lang="en-US" sz="1200" dirty="0"/>
              <a:t> Available at: </a:t>
            </a:r>
            <a:r>
              <a:rPr lang="en-US" sz="1200" dirty="0">
                <a:hlinkClick r:id="rId5"/>
              </a:rPr>
              <a:t>https://dera.ioe.ac.uk/27663/2/161011-statutory-assessment-arrangements-en_Redacted.pdf</a:t>
            </a: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[Accessed: 22.11.19]</a:t>
            </a:r>
          </a:p>
          <a:p>
            <a:pPr marL="0" indent="0">
              <a:spcBef>
                <a:spcPts val="0"/>
              </a:spcBef>
              <a:buNone/>
            </a:pP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Welsh Government. (2015) </a:t>
            </a:r>
            <a:r>
              <a:rPr lang="en-US" sz="1200" i="1" dirty="0"/>
              <a:t>Foundation Phase Framework. </a:t>
            </a:r>
            <a:r>
              <a:rPr lang="en-US" sz="1200" dirty="0"/>
              <a:t>Available at: </a:t>
            </a:r>
            <a:r>
              <a:rPr lang="en-US" sz="1200" dirty="0">
                <a:hlinkClick r:id="rId6"/>
              </a:rPr>
              <a:t>https://hwb.gov.wales/storage/d5d8e39c-b534-40cb-a3f5-7e2e126d8077/foundation-phase-framework.pdf</a:t>
            </a:r>
            <a:endParaRPr lang="en-US" sz="1200" dirty="0"/>
          </a:p>
          <a:p>
            <a:pPr marL="0" indent="0">
              <a:spcBef>
                <a:spcPts val="0"/>
              </a:spcBef>
              <a:buNone/>
            </a:pPr>
            <a:r>
              <a:rPr lang="en-US" sz="1200" dirty="0"/>
              <a:t>Accessed: [20.11.19]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Welsh Government. (2009) </a:t>
            </a:r>
            <a:r>
              <a:rPr lang="en-GB" sz="1200" i="1" dirty="0"/>
              <a:t>The School Year and Session Times. </a:t>
            </a:r>
            <a:r>
              <a:rPr lang="en-GB" sz="1200" dirty="0"/>
              <a:t>Available at: </a:t>
            </a:r>
            <a:r>
              <a:rPr lang="en-GB" sz="1200" dirty="0">
                <a:hlinkClick r:id="rId7"/>
              </a:rPr>
              <a:t>https://gov.wales/sites/default/files/publications/2018-03/22-the-school-year-and-session-times.pdf</a:t>
            </a: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[Accessed: 18.11.19] 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Welsh Assembly Government. (2007) </a:t>
            </a:r>
            <a:r>
              <a:rPr lang="en-GB" sz="1200" i="1" dirty="0"/>
              <a:t>How is Your Child Doing at Primary School. </a:t>
            </a:r>
            <a:r>
              <a:rPr lang="en-GB" sz="1200" dirty="0"/>
              <a:t>Available at: </a:t>
            </a:r>
            <a:r>
              <a:rPr lang="en-GB" sz="1200" dirty="0">
                <a:hlinkClick r:id="rId8"/>
              </a:rPr>
              <a:t>https://www.caerphilly.gov.uk/CaerphillyDocs/Schools/How-is-your-child-doing-at-Primary-School.aspx</a:t>
            </a:r>
            <a:r>
              <a:rPr lang="en-GB" sz="1200" dirty="0"/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200" dirty="0"/>
              <a:t>[Accessed:18.11.19]</a:t>
            </a:r>
          </a:p>
          <a:p>
            <a:pPr marL="0" indent="0">
              <a:spcBef>
                <a:spcPts val="0"/>
              </a:spcBef>
              <a:buNone/>
            </a:pPr>
            <a:endParaRPr lang="en-GB" sz="1200" dirty="0"/>
          </a:p>
          <a:p>
            <a:endParaRPr lang="en-US" sz="12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5221" y="125237"/>
            <a:ext cx="10058400" cy="1371600"/>
          </a:xfrm>
        </p:spPr>
        <p:txBody>
          <a:bodyPr/>
          <a:lstStyle/>
          <a:p>
            <a:pPr algn="ctr"/>
            <a:r>
              <a:rPr lang="en-US" dirty="0" smtClean="0"/>
              <a:t>References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6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996</Words>
  <Application>Microsoft Macintosh PowerPoint</Application>
  <PresentationFormat>Widescreen</PresentationFormat>
  <Paragraphs>189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Garamond</vt:lpstr>
      <vt:lpstr>Gill Sans MT</vt:lpstr>
      <vt:lpstr>SavonVTI</vt:lpstr>
      <vt:lpstr>A COMPARISON: THE WELSH AND FINNISH   EDUCATION SYSTEMS </vt:lpstr>
      <vt:lpstr>Objectives</vt:lpstr>
      <vt:lpstr>Background of the current Welsh Education System</vt:lpstr>
      <vt:lpstr>Background of the current Finnish Education System</vt:lpstr>
      <vt:lpstr>Similarities &amp; Differences</vt:lpstr>
      <vt:lpstr>Comparing the Welsh and Finnish Education Systems </vt:lpstr>
      <vt:lpstr>Comparing the Welsh and Finnish Education Systems </vt:lpstr>
      <vt:lpstr>Conclusion</vt:lpstr>
      <vt:lpstr>Any Questions?</vt:lpstr>
      <vt:lpstr>PowerPoint Presentation</vt:lpstr>
      <vt:lpstr>References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COMPARISON: THE WELSH AND FINNISH   EDUCATION SYSTEMS </dc:title>
  <dc:creator>Keris Mainwaring (1400416)</dc:creator>
  <cp:lastModifiedBy>James Kempson (1701225)</cp:lastModifiedBy>
  <cp:revision>126</cp:revision>
  <dcterms:created xsi:type="dcterms:W3CDTF">2019-11-18T13:04:00Z</dcterms:created>
  <dcterms:modified xsi:type="dcterms:W3CDTF">2019-11-26T00:20:36Z</dcterms:modified>
</cp:coreProperties>
</file>