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notesMasterIdLst>
    <p:notesMasterId r:id="rId35"/>
  </p:notesMasterIdLst>
  <p:sldIdLst>
    <p:sldId id="257" r:id="rId2"/>
    <p:sldId id="258" r:id="rId3"/>
    <p:sldId id="262" r:id="rId4"/>
    <p:sldId id="294" r:id="rId5"/>
    <p:sldId id="334" r:id="rId6"/>
    <p:sldId id="314" r:id="rId7"/>
    <p:sldId id="291" r:id="rId8"/>
    <p:sldId id="338" r:id="rId9"/>
    <p:sldId id="260" r:id="rId10"/>
    <p:sldId id="336" r:id="rId11"/>
    <p:sldId id="311" r:id="rId12"/>
    <p:sldId id="261" r:id="rId13"/>
    <p:sldId id="312" r:id="rId14"/>
    <p:sldId id="310" r:id="rId15"/>
    <p:sldId id="309" r:id="rId16"/>
    <p:sldId id="313" r:id="rId17"/>
    <p:sldId id="315" r:id="rId18"/>
    <p:sldId id="316" r:id="rId19"/>
    <p:sldId id="317" r:id="rId20"/>
    <p:sldId id="322" r:id="rId21"/>
    <p:sldId id="323" r:id="rId22"/>
    <p:sldId id="320" r:id="rId23"/>
    <p:sldId id="324" r:id="rId24"/>
    <p:sldId id="339" r:id="rId25"/>
    <p:sldId id="325" r:id="rId26"/>
    <p:sldId id="326" r:id="rId27"/>
    <p:sldId id="340" r:id="rId28"/>
    <p:sldId id="327" r:id="rId29"/>
    <p:sldId id="328" r:id="rId30"/>
    <p:sldId id="263" r:id="rId31"/>
    <p:sldId id="329" r:id="rId32"/>
    <p:sldId id="337" r:id="rId33"/>
    <p:sldId id="333"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8" d="100"/>
          <a:sy n="88" d="100"/>
        </p:scale>
        <p:origin x="72" y="3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062E29-6204-4087-B94B-897E64EBE2C7}" type="datetimeFigureOut">
              <a:rPr lang="en-GB" smtClean="0"/>
              <a:t>01/03/2023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88E07D-6FA8-49D1-839A-0AE93BE8068F}" type="slidenum">
              <a:rPr lang="en-GB" smtClean="0"/>
              <a:t>‹#›</a:t>
            </a:fld>
            <a:endParaRPr lang="en-GB"/>
          </a:p>
        </p:txBody>
      </p:sp>
    </p:spTree>
    <p:extLst>
      <p:ext uri="{BB962C8B-B14F-4D97-AF65-F5344CB8AC3E}">
        <p14:creationId xmlns:p14="http://schemas.microsoft.com/office/powerpoint/2010/main" val="20269453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95888E-03C5-443C-9702-248D6750E2F0}" type="slidenum">
              <a:rPr lang="en-GB" smtClean="0"/>
              <a:t>8</a:t>
            </a:fld>
            <a:endParaRPr lang="en-GB" dirty="0"/>
          </a:p>
        </p:txBody>
      </p:sp>
    </p:spTree>
    <p:extLst>
      <p:ext uri="{BB962C8B-B14F-4D97-AF65-F5344CB8AC3E}">
        <p14:creationId xmlns:p14="http://schemas.microsoft.com/office/powerpoint/2010/main" val="2606135559"/>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284890-85D2-4D7B-8EF5-15A9C1DB8F42}" type="datetimeFigureOut">
              <a:rPr lang="en-US" dirty="0"/>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2F5661D-6934-4B32-B92C-470368BF1EC6}" type="datetimeFigureOut">
              <a:rPr lang="en-US" dirty="0"/>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C6F822A4-8DA6-4447-9B1F-C5DB58435268}" type="datetimeFigureOut">
              <a:rPr lang="en-US" dirty="0"/>
              <a:t>3/1/2023</a:t>
            </a:fld>
            <a:endParaRPr lang="en-US" dirty="0"/>
          </a:p>
        </p:txBody>
      </p:sp>
      <p:sp>
        <p:nvSpPr>
          <p:cNvPr id="5" name="Footer Placeholder 4"/>
          <p:cNvSpPr>
            <a:spLocks noGrp="1"/>
          </p:cNvSpPr>
          <p:nvPr>
            <p:ph type="ftr" sz="quarter" idx="11"/>
          </p:nvPr>
        </p:nvSpPr>
        <p:spPr>
          <a:xfrm>
            <a:off x="2182708" y="6272784"/>
            <a:ext cx="6327648" cy="365125"/>
          </a:xfrm>
        </p:spPr>
        <p:txBody>
          <a:bodyPr/>
          <a:lstStyle/>
          <a:p>
            <a:endParaRPr lang="en-US" dirty="0"/>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548D31E-DCDA-41A7-9C67-C4B11B94D21D}" type="datetimeFigureOut">
              <a:rPr lang="en-US" dirty="0"/>
              <a:t>3/1/2023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B3762C0-B258-48F1-ADE6-176B4174CCDD}" type="datetimeFigureOut">
              <a:rPr lang="en-US" dirty="0"/>
              <a:t>3/1/2023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77919A6-33EB-49BD-A62F-1FA56B9F9712}" type="datetimeFigureOut">
              <a:rPr lang="en-US" dirty="0"/>
              <a:t>3/1/2023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A4E7D1B-D673-4CF6-8672-009D42ABD2A0}" type="datetimeFigureOut">
              <a:rPr lang="en-US" dirty="0"/>
              <a:t>3/1/2023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16AA21-1863-4931-97CB-99D0A168701B}" type="datetimeFigureOut">
              <a:rPr lang="en-US" dirty="0"/>
              <a:t>3/1/2023</a:t>
            </a:fld>
            <a:endParaRPr lang="en-US" dirty="0"/>
          </a:p>
        </p:txBody>
      </p:sp>
      <p:sp>
        <p:nvSpPr>
          <p:cNvPr id="6" name="Footer Placeholder 5"/>
          <p:cNvSpPr>
            <a:spLocks noGrp="1"/>
          </p:cNvSpPr>
          <p:nvPr>
            <p:ph type="ftr" sz="quarter" idx="11"/>
          </p:nvPr>
        </p:nvSpPr>
        <p:spPr/>
        <p:txBody>
          <a:bodyPr/>
          <a:lstStyle/>
          <a:p>
            <a:endParaRPr lang="en-US" dirty="0"/>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772C379-9A7C-4C87-A116-CBE9F58B04C5}" type="datetimeFigureOut">
              <a:rPr lang="en-US" dirty="0"/>
              <a:t>3/1/2023</a:t>
            </a:fld>
            <a:endParaRPr lang="en-US" dirty="0"/>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7157CC2-0FC8-4686-B024-99790E0F5162}" type="datetimeFigureOut">
              <a:rPr lang="en-US" dirty="0"/>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6764DA5-CD3D-4590-A511-FCD3BC7A793E}" type="datetimeFigureOut">
              <a:rPr lang="en-US" dirty="0"/>
              <a:t>3/1/2023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8664C608-40B1-4030-A28D-5B74BC98ADCE}" type="datetimeFigureOut">
              <a:rPr lang="en-US" dirty="0"/>
              <a:t>3/1/2023</a:t>
            </a:fld>
            <a:endParaRPr lang="en-US" dirty="0"/>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en-US" dirty="0"/>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microsoft.com/office/2007/relationships/hdphoto" Target="../media/hdphoto3.wdp"/></Relationships>
</file>

<file path=ppt/slides/_rels/slide9.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6B6C5E-D79E-4BBE-B215-8729C72FA609}"/>
              </a:ext>
            </a:extLst>
          </p:cNvPr>
          <p:cNvSpPr>
            <a:spLocks noGrp="1"/>
          </p:cNvSpPr>
          <p:nvPr>
            <p:ph type="ctrTitle"/>
          </p:nvPr>
        </p:nvSpPr>
        <p:spPr/>
        <p:txBody>
          <a:bodyPr/>
          <a:lstStyle/>
          <a:p>
            <a:r>
              <a:rPr lang="en-GB" sz="8800" dirty="0"/>
              <a:t>Social Research for Professional Practice</a:t>
            </a:r>
            <a:endParaRPr lang="en-GB" dirty="0"/>
          </a:p>
        </p:txBody>
      </p:sp>
      <p:sp>
        <p:nvSpPr>
          <p:cNvPr id="3" name="Subtitle 2">
            <a:extLst>
              <a:ext uri="{FF2B5EF4-FFF2-40B4-BE49-F238E27FC236}">
                <a16:creationId xmlns:a16="http://schemas.microsoft.com/office/drawing/2014/main" id="{D4EA84ED-E8E1-4A97-8DB0-CA2A6166C86B}"/>
              </a:ext>
            </a:extLst>
          </p:cNvPr>
          <p:cNvSpPr>
            <a:spLocks noGrp="1"/>
          </p:cNvSpPr>
          <p:nvPr>
            <p:ph type="subTitle" idx="1"/>
          </p:nvPr>
        </p:nvSpPr>
        <p:spPr>
          <a:xfrm>
            <a:off x="1051560" y="4775811"/>
            <a:ext cx="7891272" cy="1069848"/>
          </a:xfrm>
        </p:spPr>
        <p:txBody>
          <a:bodyPr>
            <a:normAutofit/>
          </a:bodyPr>
          <a:lstStyle/>
          <a:p>
            <a:pPr>
              <a:lnSpc>
                <a:spcPct val="60000"/>
              </a:lnSpc>
            </a:pPr>
            <a:r>
              <a:rPr lang="en-GB" sz="3200" dirty="0"/>
              <a:t>ECYW5001</a:t>
            </a:r>
          </a:p>
          <a:p>
            <a:pPr>
              <a:lnSpc>
                <a:spcPct val="60000"/>
              </a:lnSpc>
            </a:pPr>
            <a:r>
              <a:rPr lang="en-GB" sz="3200" dirty="0"/>
              <a:t>Lecture 2</a:t>
            </a:r>
            <a:endParaRPr lang="en-GB" sz="2800" dirty="0"/>
          </a:p>
        </p:txBody>
      </p:sp>
    </p:spTree>
    <p:extLst>
      <p:ext uri="{BB962C8B-B14F-4D97-AF65-F5344CB8AC3E}">
        <p14:creationId xmlns:p14="http://schemas.microsoft.com/office/powerpoint/2010/main" val="18962443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0D1098-C4FD-4F42-A769-D3FCDC84EC17}"/>
              </a:ext>
            </a:extLst>
          </p:cNvPr>
          <p:cNvSpPr>
            <a:spLocks noGrp="1"/>
          </p:cNvSpPr>
          <p:nvPr>
            <p:ph type="title"/>
          </p:nvPr>
        </p:nvSpPr>
        <p:spPr>
          <a:xfrm>
            <a:off x="1069848" y="298012"/>
            <a:ext cx="10058400" cy="1609344"/>
          </a:xfrm>
        </p:spPr>
        <p:txBody>
          <a:bodyPr/>
          <a:lstStyle/>
          <a:p>
            <a:r>
              <a:rPr lang="en-GB" dirty="0"/>
              <a:t>Today’s lecture</a:t>
            </a:r>
          </a:p>
        </p:txBody>
      </p:sp>
      <p:sp>
        <p:nvSpPr>
          <p:cNvPr id="3" name="Content Placeholder 2">
            <a:extLst>
              <a:ext uri="{FF2B5EF4-FFF2-40B4-BE49-F238E27FC236}">
                <a16:creationId xmlns:a16="http://schemas.microsoft.com/office/drawing/2014/main" id="{97735BFF-7AEA-41E8-9565-2631CDAE8BA9}"/>
              </a:ext>
            </a:extLst>
          </p:cNvPr>
          <p:cNvSpPr>
            <a:spLocks noGrp="1"/>
          </p:cNvSpPr>
          <p:nvPr>
            <p:ph idx="1"/>
          </p:nvPr>
        </p:nvSpPr>
        <p:spPr>
          <a:xfrm>
            <a:off x="1069848" y="1934788"/>
            <a:ext cx="10058400" cy="4050792"/>
          </a:xfrm>
        </p:spPr>
        <p:txBody>
          <a:bodyPr>
            <a:normAutofit/>
          </a:bodyPr>
          <a:lstStyle/>
          <a:p>
            <a:r>
              <a:rPr lang="en-GB" sz="2800" dirty="0"/>
              <a:t>Recap Monday</a:t>
            </a:r>
          </a:p>
          <a:p>
            <a:pPr marL="0" indent="0">
              <a:buNone/>
            </a:pPr>
            <a:endParaRPr lang="en-GB" sz="400" dirty="0"/>
          </a:p>
          <a:p>
            <a:r>
              <a:rPr lang="en-GB" sz="2800" dirty="0"/>
              <a:t>What is Social Research</a:t>
            </a:r>
          </a:p>
          <a:p>
            <a:endParaRPr lang="en-GB" sz="400" dirty="0"/>
          </a:p>
          <a:p>
            <a:r>
              <a:rPr lang="en-GB" sz="2800" dirty="0"/>
              <a:t>Method and Methodology</a:t>
            </a:r>
          </a:p>
          <a:p>
            <a:endParaRPr lang="en-GB" sz="400" dirty="0"/>
          </a:p>
          <a:p>
            <a:r>
              <a:rPr lang="en-GB" sz="2800" dirty="0"/>
              <a:t>Data Collection (Qualitative and Quantitative)</a:t>
            </a:r>
          </a:p>
          <a:p>
            <a:endParaRPr lang="en-GB" sz="400" dirty="0"/>
          </a:p>
          <a:p>
            <a:r>
              <a:rPr lang="en-GB" sz="2800" dirty="0"/>
              <a:t>Assessment</a:t>
            </a:r>
          </a:p>
        </p:txBody>
      </p:sp>
    </p:spTree>
    <p:extLst>
      <p:ext uri="{BB962C8B-B14F-4D97-AF65-F5344CB8AC3E}">
        <p14:creationId xmlns:p14="http://schemas.microsoft.com/office/powerpoint/2010/main" val="35728710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31702-2612-4D21-9EE5-AFB9F653C819}"/>
              </a:ext>
            </a:extLst>
          </p:cNvPr>
          <p:cNvSpPr>
            <a:spLocks noGrp="1"/>
          </p:cNvSpPr>
          <p:nvPr>
            <p:ph type="title"/>
          </p:nvPr>
        </p:nvSpPr>
        <p:spPr>
          <a:xfrm>
            <a:off x="1069848" y="298012"/>
            <a:ext cx="10058400" cy="1609344"/>
          </a:xfrm>
        </p:spPr>
        <p:txBody>
          <a:bodyPr/>
          <a:lstStyle/>
          <a:p>
            <a:r>
              <a:rPr lang="en-GB" dirty="0"/>
              <a:t>Last lecture…	</a:t>
            </a:r>
          </a:p>
        </p:txBody>
      </p:sp>
      <p:sp>
        <p:nvSpPr>
          <p:cNvPr id="3" name="Content Placeholder 2">
            <a:extLst>
              <a:ext uri="{FF2B5EF4-FFF2-40B4-BE49-F238E27FC236}">
                <a16:creationId xmlns:a16="http://schemas.microsoft.com/office/drawing/2014/main" id="{0CE6E090-5DDE-4130-BD6D-3759C9A461CA}"/>
              </a:ext>
            </a:extLst>
          </p:cNvPr>
          <p:cNvSpPr>
            <a:spLocks noGrp="1"/>
          </p:cNvSpPr>
          <p:nvPr>
            <p:ph idx="1"/>
          </p:nvPr>
        </p:nvSpPr>
        <p:spPr>
          <a:xfrm>
            <a:off x="771270" y="1934788"/>
            <a:ext cx="10058400" cy="4050792"/>
          </a:xfrm>
        </p:spPr>
        <p:txBody>
          <a:bodyPr/>
          <a:lstStyle/>
          <a:p>
            <a:pPr lvl="1">
              <a:lnSpc>
                <a:spcPct val="100000"/>
              </a:lnSpc>
            </a:pPr>
            <a:r>
              <a:rPr lang="en-GB" sz="2800" dirty="0"/>
              <a:t>Module Outline</a:t>
            </a:r>
          </a:p>
          <a:p>
            <a:pPr marL="274320" lvl="1" indent="0">
              <a:lnSpc>
                <a:spcPct val="100000"/>
              </a:lnSpc>
              <a:buNone/>
            </a:pPr>
            <a:endParaRPr lang="en-GB" sz="800" dirty="0"/>
          </a:p>
          <a:p>
            <a:pPr lvl="1">
              <a:lnSpc>
                <a:spcPct val="100000"/>
              </a:lnSpc>
            </a:pPr>
            <a:r>
              <a:rPr lang="en-GB" sz="2800" dirty="0"/>
              <a:t>Assessment Question</a:t>
            </a:r>
          </a:p>
          <a:p>
            <a:pPr lvl="1">
              <a:lnSpc>
                <a:spcPct val="100000"/>
              </a:lnSpc>
            </a:pPr>
            <a:endParaRPr lang="en-GB" sz="800" dirty="0"/>
          </a:p>
          <a:p>
            <a:pPr lvl="1">
              <a:lnSpc>
                <a:spcPct val="100000"/>
              </a:lnSpc>
            </a:pPr>
            <a:r>
              <a:rPr lang="en-GB" sz="2800" dirty="0"/>
              <a:t>What is Research in Youth Work</a:t>
            </a:r>
          </a:p>
          <a:p>
            <a:pPr marL="274320" lvl="1" indent="0">
              <a:lnSpc>
                <a:spcPct val="100000"/>
              </a:lnSpc>
              <a:buNone/>
            </a:pPr>
            <a:endParaRPr lang="en-GB" sz="800" dirty="0"/>
          </a:p>
          <a:p>
            <a:pPr lvl="1">
              <a:lnSpc>
                <a:spcPct val="100000"/>
              </a:lnSpc>
            </a:pPr>
            <a:r>
              <a:rPr lang="en-GB" sz="2800" dirty="0"/>
              <a:t>Key Things to Consider in Research with Young People</a:t>
            </a:r>
          </a:p>
          <a:p>
            <a:pPr lvl="1"/>
            <a:endParaRPr lang="en-GB" dirty="0"/>
          </a:p>
          <a:p>
            <a:pPr lvl="1"/>
            <a:endParaRPr lang="en-GB" dirty="0"/>
          </a:p>
        </p:txBody>
      </p:sp>
    </p:spTree>
    <p:extLst>
      <p:ext uri="{BB962C8B-B14F-4D97-AF65-F5344CB8AC3E}">
        <p14:creationId xmlns:p14="http://schemas.microsoft.com/office/powerpoint/2010/main" val="2792298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A257-0348-496B-970B-434F4E5C5DE6}"/>
              </a:ext>
            </a:extLst>
          </p:cNvPr>
          <p:cNvSpPr>
            <a:spLocks noGrp="1"/>
          </p:cNvSpPr>
          <p:nvPr>
            <p:ph type="title"/>
          </p:nvPr>
        </p:nvSpPr>
        <p:spPr>
          <a:xfrm>
            <a:off x="1069848" y="298012"/>
            <a:ext cx="10058400" cy="1609344"/>
          </a:xfrm>
        </p:spPr>
        <p:txBody>
          <a:bodyPr/>
          <a:lstStyle/>
          <a:p>
            <a:r>
              <a:rPr lang="en-GB" dirty="0"/>
              <a:t>Why research in youth work?</a:t>
            </a:r>
          </a:p>
        </p:txBody>
      </p:sp>
    </p:spTree>
    <p:extLst>
      <p:ext uri="{BB962C8B-B14F-4D97-AF65-F5344CB8AC3E}">
        <p14:creationId xmlns:p14="http://schemas.microsoft.com/office/powerpoint/2010/main" val="528290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3A257-0348-496B-970B-434F4E5C5DE6}"/>
              </a:ext>
            </a:extLst>
          </p:cNvPr>
          <p:cNvSpPr>
            <a:spLocks noGrp="1"/>
          </p:cNvSpPr>
          <p:nvPr>
            <p:ph type="title"/>
          </p:nvPr>
        </p:nvSpPr>
        <p:spPr>
          <a:xfrm>
            <a:off x="1069848" y="298012"/>
            <a:ext cx="10058400" cy="1609344"/>
          </a:xfrm>
        </p:spPr>
        <p:txBody>
          <a:bodyPr/>
          <a:lstStyle/>
          <a:p>
            <a:r>
              <a:rPr lang="en-GB" dirty="0"/>
              <a:t>Why research in youth work?</a:t>
            </a:r>
          </a:p>
        </p:txBody>
      </p:sp>
      <p:sp>
        <p:nvSpPr>
          <p:cNvPr id="3" name="Content Placeholder 2">
            <a:extLst>
              <a:ext uri="{FF2B5EF4-FFF2-40B4-BE49-F238E27FC236}">
                <a16:creationId xmlns:a16="http://schemas.microsoft.com/office/drawing/2014/main" id="{9453FD1A-FFF1-4855-956C-7520817F377E}"/>
              </a:ext>
            </a:extLst>
          </p:cNvPr>
          <p:cNvSpPr>
            <a:spLocks noGrp="1"/>
          </p:cNvSpPr>
          <p:nvPr>
            <p:ph idx="1"/>
          </p:nvPr>
        </p:nvSpPr>
        <p:spPr>
          <a:xfrm>
            <a:off x="1069848" y="1934788"/>
            <a:ext cx="10058400" cy="4050792"/>
          </a:xfrm>
        </p:spPr>
        <p:txBody>
          <a:bodyPr>
            <a:normAutofit/>
          </a:bodyPr>
          <a:lstStyle/>
          <a:p>
            <a:r>
              <a:rPr lang="en-GB" sz="2800" dirty="0"/>
              <a:t>Why do you think we conduct research in youth work</a:t>
            </a:r>
            <a:r>
              <a:rPr lang="en-GB" sz="2400" dirty="0"/>
              <a:t>?</a:t>
            </a:r>
          </a:p>
          <a:p>
            <a:endParaRPr lang="en-GB" sz="2400" dirty="0"/>
          </a:p>
          <a:p>
            <a:endParaRPr lang="en-GB" sz="2400" dirty="0"/>
          </a:p>
        </p:txBody>
      </p:sp>
    </p:spTree>
    <p:extLst>
      <p:ext uri="{BB962C8B-B14F-4D97-AF65-F5344CB8AC3E}">
        <p14:creationId xmlns:p14="http://schemas.microsoft.com/office/powerpoint/2010/main" val="17770459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635703-AFCD-4E1B-AEAB-E5AAC2B45BFD}"/>
              </a:ext>
            </a:extLst>
          </p:cNvPr>
          <p:cNvSpPr>
            <a:spLocks noGrp="1"/>
          </p:cNvSpPr>
          <p:nvPr>
            <p:ph type="title"/>
          </p:nvPr>
        </p:nvSpPr>
        <p:spPr>
          <a:xfrm>
            <a:off x="1052704" y="279351"/>
            <a:ext cx="10058400" cy="1609344"/>
          </a:xfrm>
        </p:spPr>
        <p:txBody>
          <a:bodyPr/>
          <a:lstStyle/>
          <a:p>
            <a:r>
              <a:rPr lang="en-GB" dirty="0"/>
              <a:t>Why research in youth work?</a:t>
            </a:r>
          </a:p>
        </p:txBody>
      </p:sp>
      <p:sp>
        <p:nvSpPr>
          <p:cNvPr id="4" name="Content Placeholder 3">
            <a:extLst>
              <a:ext uri="{FF2B5EF4-FFF2-40B4-BE49-F238E27FC236}">
                <a16:creationId xmlns:a16="http://schemas.microsoft.com/office/drawing/2014/main" id="{3F47CE80-BFA8-4462-93F7-11A3B65F04FF}"/>
              </a:ext>
            </a:extLst>
          </p:cNvPr>
          <p:cNvSpPr>
            <a:spLocks noGrp="1"/>
          </p:cNvSpPr>
          <p:nvPr>
            <p:ph sz="half" idx="2"/>
          </p:nvPr>
        </p:nvSpPr>
        <p:spPr>
          <a:xfrm>
            <a:off x="235857" y="1888695"/>
            <a:ext cx="4754880" cy="3291840"/>
          </a:xfrm>
        </p:spPr>
        <p:txBody>
          <a:bodyPr>
            <a:normAutofit fontScale="92500" lnSpcReduction="20000"/>
          </a:bodyPr>
          <a:lstStyle/>
          <a:p>
            <a:pPr marL="822960" lvl="3" indent="0">
              <a:buNone/>
            </a:pPr>
            <a:r>
              <a:rPr lang="en-GB" sz="2800" dirty="0">
                <a:solidFill>
                  <a:schemeClr val="accent1">
                    <a:lumMod val="75000"/>
                  </a:schemeClr>
                </a:solidFill>
              </a:rPr>
              <a:t>INFORM POLICY</a:t>
            </a:r>
          </a:p>
          <a:p>
            <a:pPr marL="822960" lvl="3" indent="0">
              <a:buNone/>
            </a:pPr>
            <a:endParaRPr lang="en-GB" sz="1300" dirty="0">
              <a:solidFill>
                <a:schemeClr val="accent1">
                  <a:lumMod val="75000"/>
                </a:schemeClr>
              </a:solidFill>
            </a:endParaRPr>
          </a:p>
          <a:p>
            <a:pPr lvl="3">
              <a:buFont typeface="Arial" panose="020B0604020202020204" pitchFamily="34" charset="0"/>
              <a:buChar char="•"/>
            </a:pPr>
            <a:r>
              <a:rPr lang="en-GB" sz="2800" dirty="0"/>
              <a:t>Political</a:t>
            </a:r>
          </a:p>
          <a:p>
            <a:pPr lvl="3">
              <a:buFont typeface="Arial" panose="020B0604020202020204" pitchFamily="34" charset="0"/>
              <a:buChar char="•"/>
            </a:pPr>
            <a:r>
              <a:rPr lang="en-GB" sz="2800" dirty="0"/>
              <a:t>Best Practice</a:t>
            </a:r>
          </a:p>
          <a:p>
            <a:pPr lvl="3">
              <a:buFont typeface="Arial" panose="020B0604020202020204" pitchFamily="34" charset="0"/>
              <a:buChar char="•"/>
            </a:pPr>
            <a:r>
              <a:rPr lang="en-GB" sz="2800" dirty="0"/>
              <a:t>Improve Services</a:t>
            </a:r>
          </a:p>
          <a:p>
            <a:pPr lvl="3">
              <a:buFont typeface="Arial" panose="020B0604020202020204" pitchFamily="34" charset="0"/>
              <a:buChar char="•"/>
            </a:pPr>
            <a:endParaRPr lang="en-GB" sz="2200" dirty="0"/>
          </a:p>
          <a:p>
            <a:endParaRPr lang="en-GB" dirty="0"/>
          </a:p>
        </p:txBody>
      </p:sp>
      <p:sp>
        <p:nvSpPr>
          <p:cNvPr id="6" name="Content Placeholder 5">
            <a:extLst>
              <a:ext uri="{FF2B5EF4-FFF2-40B4-BE49-F238E27FC236}">
                <a16:creationId xmlns:a16="http://schemas.microsoft.com/office/drawing/2014/main" id="{259CF787-74AA-45A2-9A8D-8E6EFF754866}"/>
              </a:ext>
            </a:extLst>
          </p:cNvPr>
          <p:cNvSpPr>
            <a:spLocks noGrp="1"/>
          </p:cNvSpPr>
          <p:nvPr>
            <p:ph sz="quarter" idx="4"/>
          </p:nvPr>
        </p:nvSpPr>
        <p:spPr>
          <a:xfrm>
            <a:off x="3354277" y="1869239"/>
            <a:ext cx="4754880" cy="3639498"/>
          </a:xfrm>
        </p:spPr>
        <p:txBody>
          <a:bodyPr>
            <a:normAutofit fontScale="92500" lnSpcReduction="20000"/>
          </a:bodyPr>
          <a:lstStyle/>
          <a:p>
            <a:pPr marL="822960" lvl="3" indent="0">
              <a:buNone/>
            </a:pPr>
            <a:r>
              <a:rPr lang="en-GB" sz="2800" dirty="0">
                <a:solidFill>
                  <a:schemeClr val="accent1">
                    <a:lumMod val="75000"/>
                  </a:schemeClr>
                </a:solidFill>
              </a:rPr>
              <a:t>INFORM PRACTICE</a:t>
            </a:r>
          </a:p>
          <a:p>
            <a:pPr marL="822960" lvl="3" indent="0">
              <a:buNone/>
            </a:pPr>
            <a:endParaRPr lang="en-GB" sz="1300" dirty="0">
              <a:solidFill>
                <a:schemeClr val="accent1">
                  <a:lumMod val="75000"/>
                </a:schemeClr>
              </a:solidFill>
            </a:endParaRPr>
          </a:p>
          <a:p>
            <a:pPr lvl="3">
              <a:buFont typeface="Arial" panose="020B0604020202020204" pitchFamily="34" charset="0"/>
              <a:buChar char="•"/>
            </a:pPr>
            <a:r>
              <a:rPr lang="en-GB" sz="2800" dirty="0"/>
              <a:t>Youth Work		</a:t>
            </a:r>
          </a:p>
          <a:p>
            <a:pPr lvl="3">
              <a:buFont typeface="Arial" panose="020B0604020202020204" pitchFamily="34" charset="0"/>
              <a:buChar char="•"/>
            </a:pPr>
            <a:r>
              <a:rPr lang="en-GB" sz="2800" dirty="0"/>
              <a:t>Social Care</a:t>
            </a:r>
          </a:p>
          <a:p>
            <a:pPr lvl="3">
              <a:buFont typeface="Arial" panose="020B0604020202020204" pitchFamily="34" charset="0"/>
              <a:buChar char="•"/>
            </a:pPr>
            <a:r>
              <a:rPr lang="en-GB" sz="2800" dirty="0"/>
              <a:t>Education, </a:t>
            </a:r>
          </a:p>
          <a:p>
            <a:pPr lvl="3">
              <a:buFont typeface="Arial" panose="020B0604020202020204" pitchFamily="34" charset="0"/>
              <a:buChar char="•"/>
            </a:pPr>
            <a:r>
              <a:rPr lang="en-GB" sz="2800" dirty="0"/>
              <a:t>Health/Wellbeing</a:t>
            </a:r>
          </a:p>
          <a:p>
            <a:pPr lvl="3">
              <a:buFont typeface="Arial" panose="020B0604020202020204" pitchFamily="34" charset="0"/>
              <a:buChar char="•"/>
            </a:pPr>
            <a:r>
              <a:rPr lang="en-GB" sz="2800" dirty="0"/>
              <a:t>Community Development, </a:t>
            </a:r>
          </a:p>
          <a:p>
            <a:pPr lvl="3">
              <a:buFont typeface="Arial" panose="020B0604020202020204" pitchFamily="34" charset="0"/>
              <a:buChar char="•"/>
            </a:pPr>
            <a:r>
              <a:rPr lang="en-GB" sz="2800" dirty="0"/>
              <a:t>Evidence-based Practice …</a:t>
            </a:r>
          </a:p>
          <a:p>
            <a:pPr marL="0" indent="0">
              <a:buNone/>
            </a:pPr>
            <a:endParaRPr lang="en-GB" dirty="0"/>
          </a:p>
        </p:txBody>
      </p:sp>
      <p:sp>
        <p:nvSpPr>
          <p:cNvPr id="8" name="Content Placeholder 5">
            <a:extLst>
              <a:ext uri="{FF2B5EF4-FFF2-40B4-BE49-F238E27FC236}">
                <a16:creationId xmlns:a16="http://schemas.microsoft.com/office/drawing/2014/main" id="{45EF5400-61D3-4F29-8383-1E0CED20E4D2}"/>
              </a:ext>
            </a:extLst>
          </p:cNvPr>
          <p:cNvSpPr txBox="1">
            <a:spLocks/>
          </p:cNvSpPr>
          <p:nvPr/>
        </p:nvSpPr>
        <p:spPr>
          <a:xfrm>
            <a:off x="7577199" y="2743200"/>
            <a:ext cx="4754880" cy="3291840"/>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0" indent="0">
              <a:buFont typeface="Wingdings" pitchFamily="2" charset="2"/>
              <a:buNone/>
            </a:pPr>
            <a:endParaRPr lang="en-GB" dirty="0"/>
          </a:p>
        </p:txBody>
      </p:sp>
      <p:sp>
        <p:nvSpPr>
          <p:cNvPr id="13" name="Content Placeholder 5">
            <a:extLst>
              <a:ext uri="{FF2B5EF4-FFF2-40B4-BE49-F238E27FC236}">
                <a16:creationId xmlns:a16="http://schemas.microsoft.com/office/drawing/2014/main" id="{6D15C35C-ADBB-AAEB-3066-86C077614CF8}"/>
              </a:ext>
            </a:extLst>
          </p:cNvPr>
          <p:cNvSpPr txBox="1">
            <a:spLocks/>
          </p:cNvSpPr>
          <p:nvPr/>
        </p:nvSpPr>
        <p:spPr>
          <a:xfrm>
            <a:off x="6692317" y="1826152"/>
            <a:ext cx="4754880" cy="3639498"/>
          </a:xfrm>
          <a:prstGeom prst="rect">
            <a:avLst/>
          </a:prstGeom>
        </p:spPr>
        <p:txBody>
          <a:bodyPr vert="horz" lIns="91440" tIns="45720" rIns="91440" bIns="45720" rtlCol="0">
            <a:normAutofit lnSpcReduction="10000"/>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822960" lvl="3" indent="0">
              <a:buFont typeface="Wingdings" pitchFamily="2" charset="2"/>
              <a:buNone/>
            </a:pPr>
            <a:r>
              <a:rPr lang="en-GB" sz="2600" dirty="0">
                <a:solidFill>
                  <a:schemeClr val="accent1">
                    <a:lumMod val="75000"/>
                  </a:schemeClr>
                </a:solidFill>
              </a:rPr>
              <a:t>WHERE DOES YOUTH </a:t>
            </a:r>
          </a:p>
          <a:p>
            <a:pPr marL="822960" lvl="3" indent="0">
              <a:buFont typeface="Wingdings" pitchFamily="2" charset="2"/>
              <a:buNone/>
            </a:pPr>
            <a:r>
              <a:rPr lang="en-GB" sz="2600" dirty="0">
                <a:solidFill>
                  <a:schemeClr val="accent1">
                    <a:lumMod val="75000"/>
                  </a:schemeClr>
                </a:solidFill>
              </a:rPr>
              <a:t>WORK START?</a:t>
            </a:r>
          </a:p>
          <a:p>
            <a:pPr marL="822960" lvl="3" indent="0">
              <a:buFont typeface="Wingdings" pitchFamily="2" charset="2"/>
              <a:buNone/>
            </a:pPr>
            <a:endParaRPr lang="en-GB" sz="1200" dirty="0">
              <a:solidFill>
                <a:schemeClr val="accent1">
                  <a:lumMod val="75000"/>
                </a:schemeClr>
              </a:solidFill>
            </a:endParaRPr>
          </a:p>
          <a:p>
            <a:pPr marL="822960" lvl="3" indent="0">
              <a:buNone/>
            </a:pPr>
            <a:r>
              <a:rPr lang="en-GB" sz="2600" dirty="0">
                <a:highlight>
                  <a:srgbClr val="FFFF00"/>
                </a:highlight>
              </a:rPr>
              <a:t>Young People…</a:t>
            </a:r>
          </a:p>
          <a:p>
            <a:pPr lvl="3">
              <a:buFont typeface="Arial" panose="020B0604020202020204" pitchFamily="34" charset="0"/>
              <a:buChar char="•"/>
            </a:pPr>
            <a:r>
              <a:rPr lang="en-GB" sz="2600" dirty="0"/>
              <a:t>Strengths/Potential</a:t>
            </a:r>
          </a:p>
          <a:p>
            <a:pPr lvl="3">
              <a:buFont typeface="Arial" panose="020B0604020202020204" pitchFamily="34" charset="0"/>
              <a:buChar char="•"/>
            </a:pPr>
            <a:r>
              <a:rPr lang="en-GB" sz="2600" dirty="0"/>
              <a:t>Needs</a:t>
            </a:r>
          </a:p>
          <a:p>
            <a:pPr lvl="3">
              <a:buFont typeface="Arial" panose="020B0604020202020204" pitchFamily="34" charset="0"/>
              <a:buChar char="•"/>
            </a:pPr>
            <a:r>
              <a:rPr lang="en-GB" sz="2600" dirty="0"/>
              <a:t>Experiences</a:t>
            </a:r>
          </a:p>
          <a:p>
            <a:pPr lvl="3">
              <a:buFont typeface="Arial" panose="020B0604020202020204" pitchFamily="34" charset="0"/>
              <a:buChar char="•"/>
            </a:pPr>
            <a:r>
              <a:rPr lang="en-GB" sz="2600" dirty="0"/>
              <a:t>Values</a:t>
            </a:r>
          </a:p>
          <a:p>
            <a:pPr marL="822960" lvl="3" indent="0">
              <a:buNone/>
            </a:pPr>
            <a:r>
              <a:rPr lang="en-GB" sz="2600" dirty="0"/>
              <a:t> </a:t>
            </a:r>
          </a:p>
          <a:p>
            <a:pPr marL="0" indent="0">
              <a:buFont typeface="Wingdings" pitchFamily="2" charset="2"/>
              <a:buNone/>
            </a:pPr>
            <a:endParaRPr lang="en-GB" dirty="0"/>
          </a:p>
        </p:txBody>
      </p:sp>
      <p:sp>
        <p:nvSpPr>
          <p:cNvPr id="14" name="Content Placeholder 3">
            <a:extLst>
              <a:ext uri="{FF2B5EF4-FFF2-40B4-BE49-F238E27FC236}">
                <a16:creationId xmlns:a16="http://schemas.microsoft.com/office/drawing/2014/main" id="{D3239449-83AD-6E0C-7946-E791D14CA2D3}"/>
              </a:ext>
            </a:extLst>
          </p:cNvPr>
          <p:cNvSpPr txBox="1">
            <a:spLocks/>
          </p:cNvSpPr>
          <p:nvPr/>
        </p:nvSpPr>
        <p:spPr>
          <a:xfrm>
            <a:off x="235857" y="5426787"/>
            <a:ext cx="11038499" cy="1300579"/>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822960" lvl="3" indent="0">
              <a:buFont typeface="Wingdings" pitchFamily="2" charset="2"/>
              <a:buNone/>
            </a:pPr>
            <a:r>
              <a:rPr lang="en-GB" sz="2600" dirty="0">
                <a:solidFill>
                  <a:schemeClr val="accent1">
                    <a:lumMod val="75000"/>
                  </a:schemeClr>
                </a:solidFill>
              </a:rPr>
              <a:t>RESEARCH IS YOUTH WORK</a:t>
            </a:r>
          </a:p>
          <a:p>
            <a:pPr marL="822960" lvl="3" indent="0">
              <a:buFont typeface="Wingdings" pitchFamily="2" charset="2"/>
              <a:buNone/>
            </a:pPr>
            <a:endParaRPr lang="en-GB" sz="200" dirty="0">
              <a:solidFill>
                <a:schemeClr val="accent1">
                  <a:lumMod val="75000"/>
                </a:schemeClr>
              </a:solidFill>
            </a:endParaRPr>
          </a:p>
          <a:p>
            <a:pPr marL="822960" lvl="3" indent="0">
              <a:buNone/>
            </a:pPr>
            <a:r>
              <a:rPr lang="en-GB" sz="2600" dirty="0"/>
              <a:t>Educative   Expressive   Participative   Inclusive   Empowering</a:t>
            </a:r>
          </a:p>
          <a:p>
            <a:pPr lvl="3">
              <a:buFont typeface="Arial" panose="020B0604020202020204" pitchFamily="34" charset="0"/>
              <a:buChar char="•"/>
            </a:pPr>
            <a:endParaRPr lang="en-GB" sz="2200" dirty="0"/>
          </a:p>
          <a:p>
            <a:endParaRPr lang="en-GB" dirty="0"/>
          </a:p>
        </p:txBody>
      </p:sp>
    </p:spTree>
    <p:extLst>
      <p:ext uri="{BB962C8B-B14F-4D97-AF65-F5344CB8AC3E}">
        <p14:creationId xmlns:p14="http://schemas.microsoft.com/office/powerpoint/2010/main" val="12327232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960723-1426-48A6-A4E7-396CE342CAD5}"/>
              </a:ext>
            </a:extLst>
          </p:cNvPr>
          <p:cNvSpPr>
            <a:spLocks noGrp="1"/>
          </p:cNvSpPr>
          <p:nvPr>
            <p:ph idx="1"/>
          </p:nvPr>
        </p:nvSpPr>
        <p:spPr/>
        <p:txBody>
          <a:bodyPr>
            <a:normAutofit/>
          </a:bodyPr>
          <a:lstStyle/>
          <a:p>
            <a:pPr marL="274320" lvl="1" indent="0">
              <a:buNone/>
            </a:pPr>
            <a:r>
              <a:rPr lang="en-GB" sz="2800" dirty="0"/>
              <a:t>‘Social research does not exist in a bubble’ (</a:t>
            </a:r>
            <a:r>
              <a:rPr lang="en-GB" sz="2800" noProof="1"/>
              <a:t>Bryman</a:t>
            </a:r>
            <a:r>
              <a:rPr lang="en-GB" sz="2800" dirty="0"/>
              <a:t> 2001)</a:t>
            </a:r>
          </a:p>
          <a:p>
            <a:pPr lvl="1"/>
            <a:endParaRPr lang="en-GB" sz="2800" dirty="0"/>
          </a:p>
          <a:p>
            <a:pPr lvl="1"/>
            <a:r>
              <a:rPr lang="en-GB" sz="2800" dirty="0"/>
              <a:t>Real-world problems need real- </a:t>
            </a:r>
          </a:p>
          <a:p>
            <a:pPr marL="0" indent="0">
              <a:buNone/>
            </a:pPr>
            <a:r>
              <a:rPr lang="en-GB" sz="2800" dirty="0"/>
              <a:t>     world enquiry and research…</a:t>
            </a:r>
          </a:p>
        </p:txBody>
      </p:sp>
      <p:pic>
        <p:nvPicPr>
          <p:cNvPr id="4" name="Picture 5" descr="cartoon">
            <a:extLst>
              <a:ext uri="{FF2B5EF4-FFF2-40B4-BE49-F238E27FC236}">
                <a16:creationId xmlns:a16="http://schemas.microsoft.com/office/drawing/2014/main" id="{9C879892-990D-43CA-8DA0-264297B0F7C8}"/>
              </a:ext>
            </a:extLst>
          </p:cNvPr>
          <p:cNvPicPr>
            <a:picLocks noChangeAspect="1"/>
          </p:cNvPicPr>
          <p:nvPr/>
        </p:nvPicPr>
        <p:blipFill>
          <a:blip r:embed="rId2"/>
          <a:srcRect/>
          <a:stretch>
            <a:fillRect/>
          </a:stretch>
        </p:blipFill>
        <p:spPr>
          <a:xfrm>
            <a:off x="6823096" y="2818066"/>
            <a:ext cx="4276725" cy="2657475"/>
          </a:xfrm>
          <a:prstGeom prst="rect">
            <a:avLst/>
          </a:prstGeom>
          <a:noFill/>
          <a:ln>
            <a:noFill/>
          </a:ln>
        </p:spPr>
      </p:pic>
    </p:spTree>
    <p:extLst>
      <p:ext uri="{BB962C8B-B14F-4D97-AF65-F5344CB8AC3E}">
        <p14:creationId xmlns:p14="http://schemas.microsoft.com/office/powerpoint/2010/main" val="1588975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D7628-4612-44D8-BD33-04513CF9271E}"/>
              </a:ext>
            </a:extLst>
          </p:cNvPr>
          <p:cNvSpPr>
            <a:spLocks noGrp="1"/>
          </p:cNvSpPr>
          <p:nvPr>
            <p:ph type="title"/>
          </p:nvPr>
        </p:nvSpPr>
        <p:spPr>
          <a:xfrm>
            <a:off x="1000275" y="177051"/>
            <a:ext cx="10058400" cy="1609344"/>
          </a:xfrm>
        </p:spPr>
        <p:txBody>
          <a:bodyPr/>
          <a:lstStyle/>
          <a:p>
            <a:r>
              <a:rPr lang="en-GB" dirty="0"/>
              <a:t>research in youth work</a:t>
            </a:r>
          </a:p>
        </p:txBody>
      </p:sp>
      <p:pic>
        <p:nvPicPr>
          <p:cNvPr id="1026" name="Picture 2" descr="See the source image">
            <a:extLst>
              <a:ext uri="{FF2B5EF4-FFF2-40B4-BE49-F238E27FC236}">
                <a16:creationId xmlns:a16="http://schemas.microsoft.com/office/drawing/2014/main" id="{EF6D5815-BBA5-4A97-997B-FBE28123AE7B}"/>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1582443" y="1472452"/>
            <a:ext cx="8887968" cy="4911662"/>
          </a:xfrm>
          <a:prstGeom prst="rect">
            <a:avLst/>
          </a:prstGeom>
          <a:noFill/>
          <a:extLst>
            <a:ext uri="{909E8E84-426E-40DD-AFC4-6F175D3DCCD1}">
              <a14:hiddenFill xmlns:a14="http://schemas.microsoft.com/office/drawing/2010/main">
                <a:solidFill>
                  <a:srgbClr val="FFFFFF"/>
                </a:solidFill>
              </a14:hiddenFill>
            </a:ext>
          </a:extLst>
        </p:spPr>
      </p:pic>
      <p:sp>
        <p:nvSpPr>
          <p:cNvPr id="21" name="Content Placeholder 2">
            <a:extLst>
              <a:ext uri="{FF2B5EF4-FFF2-40B4-BE49-F238E27FC236}">
                <a16:creationId xmlns:a16="http://schemas.microsoft.com/office/drawing/2014/main" id="{4599DB9F-AD0E-4A96-BC56-3EB4C7B940C3}"/>
              </a:ext>
            </a:extLst>
          </p:cNvPr>
          <p:cNvSpPr>
            <a:spLocks noGrp="1"/>
          </p:cNvSpPr>
          <p:nvPr>
            <p:ph idx="1"/>
          </p:nvPr>
        </p:nvSpPr>
        <p:spPr>
          <a:xfrm>
            <a:off x="4657875" y="3510706"/>
            <a:ext cx="2551176" cy="1307592"/>
          </a:xfrm>
        </p:spPr>
        <p:txBody>
          <a:bodyPr>
            <a:normAutofit/>
          </a:bodyPr>
          <a:lstStyle/>
          <a:p>
            <a:pPr marL="274320" lvl="1" indent="0" algn="ctr">
              <a:buNone/>
            </a:pPr>
            <a:r>
              <a:rPr lang="en-GB" sz="2800" b="1" dirty="0"/>
              <a:t>RESEARCH</a:t>
            </a:r>
          </a:p>
          <a:p>
            <a:pPr marL="274320" lvl="1" indent="0" algn="ctr">
              <a:buNone/>
            </a:pPr>
            <a:r>
              <a:rPr lang="en-GB" sz="2800" b="1" dirty="0"/>
              <a:t>DESIGN</a:t>
            </a:r>
            <a:endParaRPr lang="en-GB" sz="2000" b="1" dirty="0"/>
          </a:p>
          <a:p>
            <a:pPr lvl="1"/>
            <a:endParaRPr lang="en-GB" dirty="0"/>
          </a:p>
        </p:txBody>
      </p:sp>
      <p:sp>
        <p:nvSpPr>
          <p:cNvPr id="22" name="Content Placeholder 2">
            <a:extLst>
              <a:ext uri="{FF2B5EF4-FFF2-40B4-BE49-F238E27FC236}">
                <a16:creationId xmlns:a16="http://schemas.microsoft.com/office/drawing/2014/main" id="{4CFD5BC1-6C7D-4D86-BF2D-787562A3B6D0}"/>
              </a:ext>
            </a:extLst>
          </p:cNvPr>
          <p:cNvSpPr txBox="1">
            <a:spLocks/>
          </p:cNvSpPr>
          <p:nvPr/>
        </p:nvSpPr>
        <p:spPr>
          <a:xfrm>
            <a:off x="4804179" y="5344746"/>
            <a:ext cx="2551176" cy="1307592"/>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274320" lvl="1" indent="0" algn="ctr">
              <a:buFont typeface="Wingdings" pitchFamily="2" charset="2"/>
              <a:buNone/>
            </a:pPr>
            <a:r>
              <a:rPr lang="en-GB" sz="2000" b="1" dirty="0"/>
              <a:t>Practical Considerations</a:t>
            </a:r>
            <a:endParaRPr lang="en-GB" sz="1600" b="1" dirty="0"/>
          </a:p>
          <a:p>
            <a:pPr lvl="1"/>
            <a:endParaRPr lang="en-GB" dirty="0"/>
          </a:p>
        </p:txBody>
      </p:sp>
      <p:sp>
        <p:nvSpPr>
          <p:cNvPr id="25" name="Content Placeholder 2">
            <a:extLst>
              <a:ext uri="{FF2B5EF4-FFF2-40B4-BE49-F238E27FC236}">
                <a16:creationId xmlns:a16="http://schemas.microsoft.com/office/drawing/2014/main" id="{D1A76CFF-B6DD-48A8-909B-6A065A092B89}"/>
              </a:ext>
            </a:extLst>
          </p:cNvPr>
          <p:cNvSpPr txBox="1">
            <a:spLocks/>
          </p:cNvSpPr>
          <p:nvPr/>
        </p:nvSpPr>
        <p:spPr>
          <a:xfrm>
            <a:off x="4481091" y="1897457"/>
            <a:ext cx="2551176" cy="1307592"/>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274320" lvl="1" indent="0" algn="ctr">
              <a:buFont typeface="Wingdings" pitchFamily="2" charset="2"/>
              <a:buNone/>
            </a:pPr>
            <a:r>
              <a:rPr lang="en-GB" sz="2000" b="1" dirty="0"/>
              <a:t>Ethics</a:t>
            </a:r>
            <a:endParaRPr lang="en-GB" sz="1600" b="1" dirty="0"/>
          </a:p>
          <a:p>
            <a:pPr lvl="1"/>
            <a:endParaRPr lang="en-GB" dirty="0"/>
          </a:p>
        </p:txBody>
      </p:sp>
      <p:sp>
        <p:nvSpPr>
          <p:cNvPr id="26" name="Content Placeholder 2">
            <a:extLst>
              <a:ext uri="{FF2B5EF4-FFF2-40B4-BE49-F238E27FC236}">
                <a16:creationId xmlns:a16="http://schemas.microsoft.com/office/drawing/2014/main" id="{E783D004-A654-4CE7-917B-25712096CE7B}"/>
              </a:ext>
            </a:extLst>
          </p:cNvPr>
          <p:cNvSpPr txBox="1">
            <a:spLocks/>
          </p:cNvSpPr>
          <p:nvPr/>
        </p:nvSpPr>
        <p:spPr>
          <a:xfrm>
            <a:off x="1445283" y="3743210"/>
            <a:ext cx="2551176" cy="1307592"/>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274320" lvl="1" indent="0" algn="ctr">
              <a:buFont typeface="Wingdings" pitchFamily="2" charset="2"/>
              <a:buNone/>
            </a:pPr>
            <a:r>
              <a:rPr lang="en-GB" sz="2000" b="1" dirty="0"/>
              <a:t>Values</a:t>
            </a:r>
            <a:endParaRPr lang="en-GB" sz="1600" b="1" dirty="0"/>
          </a:p>
          <a:p>
            <a:pPr lvl="1"/>
            <a:endParaRPr lang="en-GB" dirty="0"/>
          </a:p>
        </p:txBody>
      </p:sp>
      <p:sp>
        <p:nvSpPr>
          <p:cNvPr id="27" name="Content Placeholder 2">
            <a:extLst>
              <a:ext uri="{FF2B5EF4-FFF2-40B4-BE49-F238E27FC236}">
                <a16:creationId xmlns:a16="http://schemas.microsoft.com/office/drawing/2014/main" id="{1622171F-FDE7-4BBA-8FA0-ED7BF736073B}"/>
              </a:ext>
            </a:extLst>
          </p:cNvPr>
          <p:cNvSpPr txBox="1">
            <a:spLocks/>
          </p:cNvSpPr>
          <p:nvPr/>
        </p:nvSpPr>
        <p:spPr>
          <a:xfrm>
            <a:off x="1961919" y="5210634"/>
            <a:ext cx="2551176" cy="1307592"/>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274320" lvl="1" indent="0" algn="ctr">
              <a:buFont typeface="Wingdings" pitchFamily="2" charset="2"/>
              <a:buNone/>
            </a:pPr>
            <a:r>
              <a:rPr lang="en-GB" sz="2000" b="1" dirty="0"/>
              <a:t>Methodology</a:t>
            </a:r>
            <a:endParaRPr lang="en-GB" sz="1600" b="1" dirty="0"/>
          </a:p>
          <a:p>
            <a:pPr lvl="1"/>
            <a:endParaRPr lang="en-GB" dirty="0"/>
          </a:p>
        </p:txBody>
      </p:sp>
      <p:sp>
        <p:nvSpPr>
          <p:cNvPr id="28" name="Content Placeholder 2">
            <a:extLst>
              <a:ext uri="{FF2B5EF4-FFF2-40B4-BE49-F238E27FC236}">
                <a16:creationId xmlns:a16="http://schemas.microsoft.com/office/drawing/2014/main" id="{B64964E0-81C0-4302-B6A9-5C2D855BD1DA}"/>
              </a:ext>
            </a:extLst>
          </p:cNvPr>
          <p:cNvSpPr txBox="1">
            <a:spLocks/>
          </p:cNvSpPr>
          <p:nvPr/>
        </p:nvSpPr>
        <p:spPr>
          <a:xfrm>
            <a:off x="7539761" y="5087378"/>
            <a:ext cx="2551176" cy="1307592"/>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274320" lvl="1" indent="0" algn="ctr">
              <a:buFont typeface="Wingdings" pitchFamily="2" charset="2"/>
              <a:buNone/>
            </a:pPr>
            <a:r>
              <a:rPr lang="en-GB" sz="2000" b="1" dirty="0"/>
              <a:t>Methods</a:t>
            </a:r>
            <a:endParaRPr lang="en-GB" sz="1600" b="1" dirty="0"/>
          </a:p>
          <a:p>
            <a:pPr lvl="1"/>
            <a:endParaRPr lang="en-GB" dirty="0"/>
          </a:p>
        </p:txBody>
      </p:sp>
      <p:sp>
        <p:nvSpPr>
          <p:cNvPr id="29" name="Content Placeholder 2">
            <a:extLst>
              <a:ext uri="{FF2B5EF4-FFF2-40B4-BE49-F238E27FC236}">
                <a16:creationId xmlns:a16="http://schemas.microsoft.com/office/drawing/2014/main" id="{644F4EE1-079B-42C6-B926-416983CA5E31}"/>
              </a:ext>
            </a:extLst>
          </p:cNvPr>
          <p:cNvSpPr txBox="1">
            <a:spLocks/>
          </p:cNvSpPr>
          <p:nvPr/>
        </p:nvSpPr>
        <p:spPr>
          <a:xfrm>
            <a:off x="7209051" y="2203114"/>
            <a:ext cx="2551176" cy="1307592"/>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274320" lvl="1" indent="0" algn="ctr">
              <a:buFont typeface="Wingdings" pitchFamily="2" charset="2"/>
              <a:buNone/>
            </a:pPr>
            <a:r>
              <a:rPr lang="en-GB" sz="2000" b="1" dirty="0"/>
              <a:t>Context</a:t>
            </a:r>
            <a:endParaRPr lang="en-GB" sz="1600" b="1" dirty="0"/>
          </a:p>
          <a:p>
            <a:pPr lvl="1"/>
            <a:endParaRPr lang="en-GB" dirty="0"/>
          </a:p>
        </p:txBody>
      </p:sp>
      <p:sp>
        <p:nvSpPr>
          <p:cNvPr id="30" name="Content Placeholder 2">
            <a:extLst>
              <a:ext uri="{FF2B5EF4-FFF2-40B4-BE49-F238E27FC236}">
                <a16:creationId xmlns:a16="http://schemas.microsoft.com/office/drawing/2014/main" id="{0BC5DCC9-4C21-497C-8425-4A4EE9D307A9}"/>
              </a:ext>
            </a:extLst>
          </p:cNvPr>
          <p:cNvSpPr txBox="1">
            <a:spLocks/>
          </p:cNvSpPr>
          <p:nvPr/>
        </p:nvSpPr>
        <p:spPr>
          <a:xfrm>
            <a:off x="7791219" y="3639818"/>
            <a:ext cx="2551176" cy="1307592"/>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274320" lvl="1" indent="0" algn="ctr">
              <a:buFont typeface="Wingdings" pitchFamily="2" charset="2"/>
              <a:buNone/>
            </a:pPr>
            <a:r>
              <a:rPr lang="en-GB" sz="2000" b="1" dirty="0"/>
              <a:t>Theory</a:t>
            </a:r>
            <a:endParaRPr lang="en-GB" sz="1600" b="1" dirty="0"/>
          </a:p>
          <a:p>
            <a:pPr lvl="1"/>
            <a:endParaRPr lang="en-GB" dirty="0"/>
          </a:p>
        </p:txBody>
      </p:sp>
      <p:sp>
        <p:nvSpPr>
          <p:cNvPr id="31" name="Content Placeholder 2">
            <a:extLst>
              <a:ext uri="{FF2B5EF4-FFF2-40B4-BE49-F238E27FC236}">
                <a16:creationId xmlns:a16="http://schemas.microsoft.com/office/drawing/2014/main" id="{38B87C38-4273-4F72-92FC-FFA83C9EAE54}"/>
              </a:ext>
            </a:extLst>
          </p:cNvPr>
          <p:cNvSpPr txBox="1">
            <a:spLocks/>
          </p:cNvSpPr>
          <p:nvPr/>
        </p:nvSpPr>
        <p:spPr>
          <a:xfrm>
            <a:off x="1902483" y="2270170"/>
            <a:ext cx="2551176" cy="1307592"/>
          </a:xfrm>
          <a:prstGeom prst="rect">
            <a:avLst/>
          </a:prstGeom>
        </p:spPr>
        <p:txBody>
          <a:bodyPr vert="horz" lIns="91440" tIns="45720" rIns="91440" bIns="45720" rtlCol="0">
            <a:normAutofit/>
          </a:bodyPr>
          <a:lst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a:lstStyle>
          <a:p>
            <a:pPr marL="274320" lvl="1" indent="0" algn="ctr">
              <a:buFont typeface="Wingdings" pitchFamily="2" charset="2"/>
              <a:buNone/>
            </a:pPr>
            <a:r>
              <a:rPr lang="en-GB" sz="2000" b="1" dirty="0"/>
              <a:t>Your Role</a:t>
            </a:r>
            <a:endParaRPr lang="en-GB" sz="1600" b="1" dirty="0"/>
          </a:p>
          <a:p>
            <a:pPr lvl="1"/>
            <a:endParaRPr lang="en-GB" dirty="0"/>
          </a:p>
        </p:txBody>
      </p:sp>
    </p:spTree>
    <p:extLst>
      <p:ext uri="{BB962C8B-B14F-4D97-AF65-F5344CB8AC3E}">
        <p14:creationId xmlns:p14="http://schemas.microsoft.com/office/powerpoint/2010/main" val="40254988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D10FC-2D06-4895-AE72-BB0AF6A17F4D}"/>
              </a:ext>
            </a:extLst>
          </p:cNvPr>
          <p:cNvSpPr>
            <a:spLocks noGrp="1"/>
          </p:cNvSpPr>
          <p:nvPr>
            <p:ph type="title"/>
          </p:nvPr>
        </p:nvSpPr>
        <p:spPr>
          <a:xfrm>
            <a:off x="900881" y="-9899"/>
            <a:ext cx="10058400" cy="1609344"/>
          </a:xfrm>
        </p:spPr>
        <p:txBody>
          <a:bodyPr/>
          <a:lstStyle/>
          <a:p>
            <a:r>
              <a:rPr lang="en-GB" dirty="0"/>
              <a:t>ACTIVE PARTICIPATION AS RESEARCH?</a:t>
            </a:r>
          </a:p>
        </p:txBody>
      </p:sp>
      <p:pic>
        <p:nvPicPr>
          <p:cNvPr id="6" name="Picture 5">
            <a:extLst>
              <a:ext uri="{FF2B5EF4-FFF2-40B4-BE49-F238E27FC236}">
                <a16:creationId xmlns:a16="http://schemas.microsoft.com/office/drawing/2014/main" id="{11D3D577-BED6-488A-A6FA-98A8C42AC6DE}"/>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t="7730"/>
          <a:stretch/>
        </p:blipFill>
        <p:spPr>
          <a:xfrm>
            <a:off x="540680" y="2185156"/>
            <a:ext cx="4180796" cy="4408713"/>
          </a:xfrm>
          <a:prstGeom prst="rect">
            <a:avLst/>
          </a:prstGeom>
        </p:spPr>
      </p:pic>
      <p:sp>
        <p:nvSpPr>
          <p:cNvPr id="7" name="Rectangle 6">
            <a:extLst>
              <a:ext uri="{FF2B5EF4-FFF2-40B4-BE49-F238E27FC236}">
                <a16:creationId xmlns:a16="http://schemas.microsoft.com/office/drawing/2014/main" id="{2CB11A8C-7706-48E3-8BAB-3FED30FDBE1B}"/>
              </a:ext>
            </a:extLst>
          </p:cNvPr>
          <p:cNvSpPr/>
          <p:nvPr/>
        </p:nvSpPr>
        <p:spPr>
          <a:xfrm>
            <a:off x="4569075" y="1305673"/>
            <a:ext cx="7082246" cy="5646033"/>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spcAft>
                <a:spcPts val="0"/>
              </a:spcAft>
            </a:pPr>
            <a:r>
              <a:rPr lang="en-GB" sz="2600" dirty="0">
                <a:solidFill>
                  <a:srgbClr val="002060"/>
                </a:solidFill>
                <a:ea typeface="Calibri" panose="020F0502020204030204" pitchFamily="34" charset="0"/>
                <a:cs typeface="Times New Roman" panose="02020603050405020304" pitchFamily="18" charset="0"/>
              </a:rPr>
              <a:t>‘Young people become partners in, and share responsibility for, the opportunities, learning processes and decision-making structures which affect their own and other people's lives and environments’</a:t>
            </a:r>
          </a:p>
          <a:p>
            <a:pPr algn="r">
              <a:spcAft>
                <a:spcPts val="0"/>
              </a:spcAft>
            </a:pPr>
            <a:r>
              <a:rPr lang="en-GB" sz="2000" i="1" dirty="0">
                <a:solidFill>
                  <a:srgbClr val="002060"/>
                </a:solidFill>
                <a:ea typeface="Calibri" panose="020F0502020204030204" pitchFamily="34" charset="0"/>
                <a:cs typeface="Times New Roman" panose="02020603050405020304" pitchFamily="18" charset="0"/>
              </a:rPr>
              <a:t>(Youth Work in Wales Review Group, 2018)</a:t>
            </a:r>
            <a:r>
              <a:rPr lang="en-GB" sz="2700" dirty="0">
                <a:solidFill>
                  <a:srgbClr val="002060"/>
                </a:solidFill>
                <a:ea typeface="Calibri" panose="020F0502020204030204" pitchFamily="34" charset="0"/>
                <a:cs typeface="Times New Roman" panose="02020603050405020304" pitchFamily="18" charset="0"/>
              </a:rPr>
              <a:t>.</a:t>
            </a:r>
          </a:p>
          <a:p>
            <a:pPr>
              <a:lnSpc>
                <a:spcPct val="115000"/>
              </a:lnSpc>
              <a:spcAft>
                <a:spcPts val="0"/>
              </a:spcAft>
            </a:pPr>
            <a:endParaRPr lang="en-GB" sz="1200" dirty="0">
              <a:ea typeface="Calibri" panose="020F0502020204030204" pitchFamily="34" charset="0"/>
              <a:cs typeface="Times New Roman" panose="02020603050405020304" pitchFamily="18" charset="0"/>
            </a:endParaRPr>
          </a:p>
          <a:p>
            <a:pPr>
              <a:lnSpc>
                <a:spcPct val="115000"/>
              </a:lnSpc>
              <a:spcAft>
                <a:spcPts val="0"/>
              </a:spcAft>
            </a:pPr>
            <a:r>
              <a:rPr lang="en-GB" sz="2400" dirty="0">
                <a:ea typeface="Calibri" panose="020F0502020204030204" pitchFamily="34" charset="0"/>
                <a:cs typeface="Times New Roman" panose="02020603050405020304" pitchFamily="18" charset="0"/>
              </a:rPr>
              <a:t>We can use Hart’s Ladder of Participation to picture varying levels of participation ranging from nonparticipation to active participation.</a:t>
            </a:r>
          </a:p>
          <a:p>
            <a:pPr>
              <a:lnSpc>
                <a:spcPct val="115000"/>
              </a:lnSpc>
              <a:spcAft>
                <a:spcPts val="0"/>
              </a:spcAft>
            </a:pPr>
            <a:endParaRPr lang="en-GB" sz="400" dirty="0">
              <a:ea typeface="Calibri" panose="020F0502020204030204" pitchFamily="34" charset="0"/>
              <a:cs typeface="Times New Roman" panose="02020603050405020304" pitchFamily="18" charset="0"/>
            </a:endParaRPr>
          </a:p>
          <a:p>
            <a:pPr>
              <a:lnSpc>
                <a:spcPct val="115000"/>
              </a:lnSpc>
              <a:spcAft>
                <a:spcPts val="0"/>
              </a:spcAft>
            </a:pPr>
            <a:r>
              <a:rPr lang="en-GB" sz="2400" dirty="0">
                <a:ea typeface="Calibri" panose="020F0502020204030204" pitchFamily="34" charset="0"/>
                <a:cs typeface="Times New Roman" panose="02020603050405020304" pitchFamily="18" charset="0"/>
              </a:rPr>
              <a:t>(5-8) </a:t>
            </a:r>
            <a:r>
              <a:rPr lang="en-GB" sz="2400" b="1" dirty="0">
                <a:ea typeface="Calibri" panose="020F0502020204030204" pitchFamily="34" charset="0"/>
                <a:cs typeface="Times New Roman" panose="02020603050405020304" pitchFamily="18" charset="0"/>
              </a:rPr>
              <a:t>Degrees of Participation</a:t>
            </a:r>
          </a:p>
          <a:p>
            <a:pPr>
              <a:lnSpc>
                <a:spcPct val="115000"/>
              </a:lnSpc>
              <a:spcAft>
                <a:spcPts val="0"/>
              </a:spcAft>
            </a:pPr>
            <a:r>
              <a:rPr lang="en-GB" sz="2400" dirty="0">
                <a:ea typeface="Calibri" panose="020F0502020204030204" pitchFamily="34" charset="0"/>
                <a:cs typeface="Times New Roman" panose="02020603050405020304" pitchFamily="18" charset="0"/>
              </a:rPr>
              <a:t>(3-5) Tokenism</a:t>
            </a:r>
          </a:p>
          <a:p>
            <a:pPr>
              <a:lnSpc>
                <a:spcPct val="115000"/>
              </a:lnSpc>
              <a:spcAft>
                <a:spcPts val="0"/>
              </a:spcAft>
            </a:pPr>
            <a:r>
              <a:rPr lang="en-GB" sz="2400" dirty="0">
                <a:ea typeface="Calibri" panose="020F0502020204030204" pitchFamily="34" charset="0"/>
                <a:cs typeface="Times New Roman" panose="02020603050405020304" pitchFamily="18" charset="0"/>
              </a:rPr>
              <a:t>(1-3) Non-participation</a:t>
            </a:r>
            <a:endParaRPr lang="en-GB" sz="2800" dirty="0">
              <a:ea typeface="Calibri" panose="020F0502020204030204" pitchFamily="34" charset="0"/>
              <a:cs typeface="Times New Roman" panose="02020603050405020304" pitchFamily="18" charset="0"/>
            </a:endParaRPr>
          </a:p>
          <a:p>
            <a:pPr algn="ctr">
              <a:lnSpc>
                <a:spcPct val="115000"/>
              </a:lnSpc>
              <a:spcAft>
                <a:spcPts val="0"/>
              </a:spcAft>
            </a:pPr>
            <a:endParaRPr lang="en-GB" sz="12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14731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D10FC-2D06-4895-AE72-BB0AF6A17F4D}"/>
              </a:ext>
            </a:extLst>
          </p:cNvPr>
          <p:cNvSpPr>
            <a:spLocks noGrp="1"/>
          </p:cNvSpPr>
          <p:nvPr>
            <p:ph type="title"/>
          </p:nvPr>
        </p:nvSpPr>
        <p:spPr/>
        <p:txBody>
          <a:bodyPr/>
          <a:lstStyle/>
          <a:p>
            <a:r>
              <a:rPr lang="en-GB" dirty="0"/>
              <a:t>Methodology and method</a:t>
            </a:r>
          </a:p>
        </p:txBody>
      </p:sp>
      <p:sp>
        <p:nvSpPr>
          <p:cNvPr id="3" name="Content Placeholder 2">
            <a:extLst>
              <a:ext uri="{FF2B5EF4-FFF2-40B4-BE49-F238E27FC236}">
                <a16:creationId xmlns:a16="http://schemas.microsoft.com/office/drawing/2014/main" id="{BAFC7985-5C3E-4FC6-AEDC-70E23F31C9BD}"/>
              </a:ext>
            </a:extLst>
          </p:cNvPr>
          <p:cNvSpPr>
            <a:spLocks noGrp="1"/>
          </p:cNvSpPr>
          <p:nvPr>
            <p:ph idx="1"/>
          </p:nvPr>
        </p:nvSpPr>
        <p:spPr/>
        <p:txBody>
          <a:bodyPr/>
          <a:lstStyle/>
          <a:p>
            <a:endParaRPr lang="en-GB" sz="2400" dirty="0"/>
          </a:p>
          <a:p>
            <a:r>
              <a:rPr lang="en-GB" sz="2800" dirty="0"/>
              <a:t>These are two concepts that are often seen as confusing but can be made simple.</a:t>
            </a:r>
          </a:p>
          <a:p>
            <a:pPr marL="0" indent="0">
              <a:buNone/>
            </a:pPr>
            <a:endParaRPr lang="en-GB" sz="1000" dirty="0"/>
          </a:p>
          <a:p>
            <a:r>
              <a:rPr lang="en-GB" sz="2800" dirty="0"/>
              <a:t>They are both linked to the same ideas in research.</a:t>
            </a:r>
          </a:p>
          <a:p>
            <a:pPr marL="0" indent="0">
              <a:buNone/>
            </a:pPr>
            <a:endParaRPr lang="en-GB" sz="1000" dirty="0"/>
          </a:p>
          <a:p>
            <a:r>
              <a:rPr lang="en-GB" sz="2800" dirty="0"/>
              <a:t>Both methodology and method depends on our paradigm…</a:t>
            </a:r>
          </a:p>
          <a:p>
            <a:endParaRPr lang="en-GB" dirty="0"/>
          </a:p>
          <a:p>
            <a:endParaRPr lang="en-GB" dirty="0"/>
          </a:p>
        </p:txBody>
      </p:sp>
    </p:spTree>
    <p:extLst>
      <p:ext uri="{BB962C8B-B14F-4D97-AF65-F5344CB8AC3E}">
        <p14:creationId xmlns:p14="http://schemas.microsoft.com/office/powerpoint/2010/main" val="8236187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503A1E-0B05-4A90-9DF2-6F2207C3BD0E}"/>
              </a:ext>
            </a:extLst>
          </p:cNvPr>
          <p:cNvSpPr>
            <a:spLocks noGrp="1"/>
          </p:cNvSpPr>
          <p:nvPr>
            <p:ph type="title"/>
          </p:nvPr>
        </p:nvSpPr>
        <p:spPr>
          <a:xfrm>
            <a:off x="1069848" y="64755"/>
            <a:ext cx="10058400" cy="1609344"/>
          </a:xfrm>
        </p:spPr>
        <p:txBody>
          <a:bodyPr/>
          <a:lstStyle/>
          <a:p>
            <a:r>
              <a:rPr lang="en-GB" dirty="0"/>
              <a:t>Paradigm</a:t>
            </a:r>
          </a:p>
        </p:txBody>
      </p:sp>
      <p:sp>
        <p:nvSpPr>
          <p:cNvPr id="3" name="Content Placeholder 2">
            <a:extLst>
              <a:ext uri="{FF2B5EF4-FFF2-40B4-BE49-F238E27FC236}">
                <a16:creationId xmlns:a16="http://schemas.microsoft.com/office/drawing/2014/main" id="{F103959D-E110-4DA2-9794-B122F19E864B}"/>
              </a:ext>
            </a:extLst>
          </p:cNvPr>
          <p:cNvSpPr>
            <a:spLocks noGrp="1"/>
          </p:cNvSpPr>
          <p:nvPr>
            <p:ph idx="1"/>
          </p:nvPr>
        </p:nvSpPr>
        <p:spPr>
          <a:xfrm>
            <a:off x="1069848" y="1589560"/>
            <a:ext cx="10058400" cy="4050792"/>
          </a:xfrm>
        </p:spPr>
        <p:txBody>
          <a:bodyPr>
            <a:noAutofit/>
          </a:bodyPr>
          <a:lstStyle/>
          <a:p>
            <a:pPr>
              <a:lnSpc>
                <a:spcPct val="80000"/>
              </a:lnSpc>
            </a:pPr>
            <a:r>
              <a:rPr lang="en-GB" sz="2400" dirty="0"/>
              <a:t>A worldview or set of assumptions about how things work. </a:t>
            </a:r>
          </a:p>
          <a:p>
            <a:pPr>
              <a:lnSpc>
                <a:spcPct val="80000"/>
              </a:lnSpc>
            </a:pPr>
            <a:endParaRPr lang="en-GB" sz="100" dirty="0"/>
          </a:p>
          <a:p>
            <a:pPr>
              <a:lnSpc>
                <a:spcPct val="80000"/>
              </a:lnSpc>
            </a:pPr>
            <a:r>
              <a:rPr lang="en-GB" sz="2400" dirty="0"/>
              <a:t>It includes our own personal cultural ideologies, mindsets and views of the world.</a:t>
            </a:r>
          </a:p>
          <a:p>
            <a:pPr>
              <a:lnSpc>
                <a:spcPct val="80000"/>
              </a:lnSpc>
            </a:pPr>
            <a:endParaRPr lang="en-GB" sz="100" dirty="0"/>
          </a:p>
          <a:p>
            <a:pPr>
              <a:lnSpc>
                <a:spcPct val="80000"/>
              </a:lnSpc>
            </a:pPr>
            <a:r>
              <a:rPr lang="en-GB" sz="2400" dirty="0"/>
              <a:t>We will briefly look at 3 paradigms today in relation to research                           (there are more):</a:t>
            </a:r>
          </a:p>
          <a:p>
            <a:pPr>
              <a:lnSpc>
                <a:spcPct val="80000"/>
              </a:lnSpc>
            </a:pPr>
            <a:endParaRPr lang="en-GB" sz="100" dirty="0"/>
          </a:p>
          <a:p>
            <a:pPr>
              <a:lnSpc>
                <a:spcPct val="80000"/>
              </a:lnSpc>
            </a:pPr>
            <a:r>
              <a:rPr lang="en-GB" sz="2400" dirty="0"/>
              <a:t>Positivism – there is one single reality or truth (black and white).</a:t>
            </a:r>
          </a:p>
          <a:p>
            <a:pPr>
              <a:lnSpc>
                <a:spcPct val="80000"/>
              </a:lnSpc>
            </a:pPr>
            <a:endParaRPr lang="en-GB" sz="100" dirty="0"/>
          </a:p>
          <a:p>
            <a:pPr>
              <a:lnSpc>
                <a:spcPct val="80000"/>
              </a:lnSpc>
            </a:pPr>
            <a:r>
              <a:rPr lang="en-GB" sz="2400" dirty="0"/>
              <a:t>Constructivist – no single truth or reality but reality is created by individuals in groups.</a:t>
            </a:r>
          </a:p>
          <a:p>
            <a:pPr>
              <a:lnSpc>
                <a:spcPct val="80000"/>
              </a:lnSpc>
            </a:pPr>
            <a:endParaRPr lang="en-GB" sz="100" dirty="0"/>
          </a:p>
          <a:p>
            <a:pPr>
              <a:lnSpc>
                <a:spcPct val="80000"/>
              </a:lnSpc>
            </a:pPr>
            <a:r>
              <a:rPr lang="en-GB" sz="2400" dirty="0"/>
              <a:t>Pragmatism – reality is constantly debated, renegotiated so that it is useful in new situations.</a:t>
            </a:r>
          </a:p>
        </p:txBody>
      </p:sp>
    </p:spTree>
    <p:extLst>
      <p:ext uri="{BB962C8B-B14F-4D97-AF65-F5344CB8AC3E}">
        <p14:creationId xmlns:p14="http://schemas.microsoft.com/office/powerpoint/2010/main" val="2759740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D3AE56-0D5C-41A9-B99A-CE95EF0F9830}"/>
              </a:ext>
            </a:extLst>
          </p:cNvPr>
          <p:cNvSpPr>
            <a:spLocks noGrp="1"/>
          </p:cNvSpPr>
          <p:nvPr>
            <p:ph type="title"/>
          </p:nvPr>
        </p:nvSpPr>
        <p:spPr/>
        <p:txBody>
          <a:bodyPr/>
          <a:lstStyle/>
          <a:p>
            <a:r>
              <a:rPr lang="en-GB" dirty="0"/>
              <a:t>methodology</a:t>
            </a:r>
          </a:p>
        </p:txBody>
      </p:sp>
      <p:sp>
        <p:nvSpPr>
          <p:cNvPr id="3" name="Content Placeholder 2">
            <a:extLst>
              <a:ext uri="{FF2B5EF4-FFF2-40B4-BE49-F238E27FC236}">
                <a16:creationId xmlns:a16="http://schemas.microsoft.com/office/drawing/2014/main" id="{57295F66-11B3-408A-A2BB-012180DCE94A}"/>
              </a:ext>
            </a:extLst>
          </p:cNvPr>
          <p:cNvSpPr>
            <a:spLocks noGrp="1"/>
          </p:cNvSpPr>
          <p:nvPr>
            <p:ph idx="1"/>
          </p:nvPr>
        </p:nvSpPr>
        <p:spPr>
          <a:xfrm>
            <a:off x="1069848" y="2121408"/>
            <a:ext cx="10640070" cy="4050792"/>
          </a:xfrm>
        </p:spPr>
        <p:txBody>
          <a:bodyPr>
            <a:noAutofit/>
          </a:bodyPr>
          <a:lstStyle/>
          <a:p>
            <a:r>
              <a:rPr lang="en-GB" sz="2400" dirty="0"/>
              <a:t>Your personal methodology approach is linked to your paradigm.</a:t>
            </a:r>
          </a:p>
          <a:p>
            <a:pPr marL="0" indent="0">
              <a:buNone/>
            </a:pPr>
            <a:endParaRPr lang="en-GB" sz="200" dirty="0"/>
          </a:p>
          <a:p>
            <a:r>
              <a:rPr lang="en-GB" sz="2400" dirty="0"/>
              <a:t>The theoretical framework that outlines the rules to follow in a study.</a:t>
            </a:r>
          </a:p>
          <a:p>
            <a:endParaRPr lang="en-GB" sz="200" dirty="0"/>
          </a:p>
          <a:p>
            <a:r>
              <a:rPr lang="en-GB" sz="2400" u="sng" dirty="0"/>
              <a:t>Why</a:t>
            </a:r>
            <a:r>
              <a:rPr lang="en-GB" sz="2400" dirty="0"/>
              <a:t> am I doing this research in this specific way?</a:t>
            </a:r>
          </a:p>
          <a:p>
            <a:endParaRPr lang="en-GB" sz="200" dirty="0"/>
          </a:p>
          <a:p>
            <a:r>
              <a:rPr lang="en-GB" sz="2400" dirty="0"/>
              <a:t>For example, why might I use interviews in a piece of research and not focus groups?</a:t>
            </a:r>
          </a:p>
          <a:p>
            <a:endParaRPr lang="en-GB" sz="200" dirty="0"/>
          </a:p>
          <a:p>
            <a:r>
              <a:rPr lang="en-GB" sz="2400" dirty="0"/>
              <a:t>The theory that underpins how and why a piece of research is being done.</a:t>
            </a:r>
          </a:p>
        </p:txBody>
      </p:sp>
    </p:spTree>
    <p:extLst>
      <p:ext uri="{BB962C8B-B14F-4D97-AF65-F5344CB8AC3E}">
        <p14:creationId xmlns:p14="http://schemas.microsoft.com/office/powerpoint/2010/main" val="23355020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47179-4CAE-416F-BC47-226E11881C2B}"/>
              </a:ext>
            </a:extLst>
          </p:cNvPr>
          <p:cNvSpPr>
            <a:spLocks noGrp="1"/>
          </p:cNvSpPr>
          <p:nvPr>
            <p:ph type="title"/>
          </p:nvPr>
        </p:nvSpPr>
        <p:spPr/>
        <p:txBody>
          <a:bodyPr/>
          <a:lstStyle/>
          <a:p>
            <a:r>
              <a:rPr lang="en-GB" dirty="0"/>
              <a:t>Paradigm and methodology</a:t>
            </a:r>
          </a:p>
        </p:txBody>
      </p:sp>
      <p:sp>
        <p:nvSpPr>
          <p:cNvPr id="3" name="Content Placeholder 2">
            <a:extLst>
              <a:ext uri="{FF2B5EF4-FFF2-40B4-BE49-F238E27FC236}">
                <a16:creationId xmlns:a16="http://schemas.microsoft.com/office/drawing/2014/main" id="{FBFF4956-FD35-4645-954F-C3BB6090B28A}"/>
              </a:ext>
            </a:extLst>
          </p:cNvPr>
          <p:cNvSpPr>
            <a:spLocks noGrp="1"/>
          </p:cNvSpPr>
          <p:nvPr>
            <p:ph idx="1"/>
          </p:nvPr>
        </p:nvSpPr>
        <p:spPr/>
        <p:txBody>
          <a:bodyPr>
            <a:normAutofit/>
          </a:bodyPr>
          <a:lstStyle/>
          <a:p>
            <a:pPr marL="0" indent="0">
              <a:buNone/>
            </a:pPr>
            <a:r>
              <a:rPr lang="en-GB" sz="2400" dirty="0"/>
              <a:t>How this might impact our methodology:</a:t>
            </a:r>
          </a:p>
          <a:p>
            <a:pPr marL="0" indent="0">
              <a:buNone/>
            </a:pPr>
            <a:endParaRPr lang="en-GB" sz="600" dirty="0"/>
          </a:p>
          <a:p>
            <a:pPr marL="0" indent="0">
              <a:buNone/>
            </a:pPr>
            <a:r>
              <a:rPr lang="en-GB" sz="2400" b="1" dirty="0"/>
              <a:t>Positivist</a:t>
            </a:r>
          </a:p>
          <a:p>
            <a:r>
              <a:rPr lang="en-GB" sz="2400" dirty="0"/>
              <a:t>Experimental research, survey research, hypothesis-testing…</a:t>
            </a:r>
          </a:p>
          <a:p>
            <a:endParaRPr lang="en-GB" sz="600" dirty="0"/>
          </a:p>
          <a:p>
            <a:pPr marL="0" indent="0">
              <a:buNone/>
            </a:pPr>
            <a:r>
              <a:rPr lang="en-GB" sz="2400" b="1" dirty="0"/>
              <a:t>Constructivist</a:t>
            </a:r>
          </a:p>
          <a:p>
            <a:r>
              <a:rPr lang="en-GB" sz="2400" dirty="0"/>
              <a:t>Grounded theory, action research, discourse…</a:t>
            </a:r>
          </a:p>
          <a:p>
            <a:endParaRPr lang="en-GB" sz="600" b="1" dirty="0"/>
          </a:p>
          <a:p>
            <a:pPr marL="0" indent="0">
              <a:buNone/>
            </a:pPr>
            <a:r>
              <a:rPr lang="en-GB" sz="2400" b="1" dirty="0"/>
              <a:t>Pragmatist</a:t>
            </a:r>
          </a:p>
          <a:p>
            <a:r>
              <a:rPr lang="en-GB" sz="2400" dirty="0"/>
              <a:t>Mixed-methods, use the right tool for the right job…</a:t>
            </a:r>
          </a:p>
          <a:p>
            <a:pPr marL="0" indent="0">
              <a:buNone/>
            </a:pPr>
            <a:endParaRPr lang="en-GB" dirty="0"/>
          </a:p>
        </p:txBody>
      </p:sp>
    </p:spTree>
    <p:extLst>
      <p:ext uri="{BB962C8B-B14F-4D97-AF65-F5344CB8AC3E}">
        <p14:creationId xmlns:p14="http://schemas.microsoft.com/office/powerpoint/2010/main" val="34218483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76E8DB-45B7-40C2-A346-ED0E243E597C}"/>
              </a:ext>
            </a:extLst>
          </p:cNvPr>
          <p:cNvSpPr>
            <a:spLocks noGrp="1"/>
          </p:cNvSpPr>
          <p:nvPr>
            <p:ph type="title"/>
          </p:nvPr>
        </p:nvSpPr>
        <p:spPr/>
        <p:txBody>
          <a:bodyPr/>
          <a:lstStyle/>
          <a:p>
            <a:r>
              <a:rPr lang="en-GB" dirty="0"/>
              <a:t>Method</a:t>
            </a:r>
          </a:p>
        </p:txBody>
      </p:sp>
      <p:sp>
        <p:nvSpPr>
          <p:cNvPr id="3" name="Content Placeholder 2">
            <a:extLst>
              <a:ext uri="{FF2B5EF4-FFF2-40B4-BE49-F238E27FC236}">
                <a16:creationId xmlns:a16="http://schemas.microsoft.com/office/drawing/2014/main" id="{1C8EBA49-9CF3-461A-8817-5F0D65BB80AC}"/>
              </a:ext>
            </a:extLst>
          </p:cNvPr>
          <p:cNvSpPr>
            <a:spLocks noGrp="1"/>
          </p:cNvSpPr>
          <p:nvPr>
            <p:ph idx="1"/>
          </p:nvPr>
        </p:nvSpPr>
        <p:spPr/>
        <p:txBody>
          <a:bodyPr>
            <a:normAutofit/>
          </a:bodyPr>
          <a:lstStyle/>
          <a:p>
            <a:r>
              <a:rPr lang="en-GB" sz="2400" dirty="0"/>
              <a:t>The actual tools and steps taken when conducting a piece of research.</a:t>
            </a:r>
          </a:p>
          <a:p>
            <a:pPr marL="0" indent="0">
              <a:buNone/>
            </a:pPr>
            <a:endParaRPr lang="en-GB" sz="600" dirty="0"/>
          </a:p>
          <a:p>
            <a:r>
              <a:rPr lang="en-GB" sz="2400" dirty="0"/>
              <a:t>The practical ways research is gathered and designed.</a:t>
            </a:r>
          </a:p>
          <a:p>
            <a:endParaRPr lang="en-GB" sz="600" dirty="0"/>
          </a:p>
          <a:p>
            <a:r>
              <a:rPr lang="en-GB" sz="2400" dirty="0"/>
              <a:t>How the research will be conducted and </a:t>
            </a:r>
            <a:r>
              <a:rPr lang="en-GB" sz="2400" u="sng" dirty="0"/>
              <a:t>what</a:t>
            </a:r>
            <a:r>
              <a:rPr lang="en-GB" sz="2400" dirty="0"/>
              <a:t> you will do.</a:t>
            </a:r>
          </a:p>
        </p:txBody>
      </p:sp>
    </p:spTree>
    <p:extLst>
      <p:ext uri="{BB962C8B-B14F-4D97-AF65-F5344CB8AC3E}">
        <p14:creationId xmlns:p14="http://schemas.microsoft.com/office/powerpoint/2010/main" val="13259685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9397D-680B-4538-9310-13F1F5334D96}"/>
              </a:ext>
            </a:extLst>
          </p:cNvPr>
          <p:cNvSpPr>
            <a:spLocks noGrp="1"/>
          </p:cNvSpPr>
          <p:nvPr>
            <p:ph type="title"/>
          </p:nvPr>
        </p:nvSpPr>
        <p:spPr/>
        <p:txBody>
          <a:bodyPr/>
          <a:lstStyle/>
          <a:p>
            <a:r>
              <a:rPr lang="en-GB" dirty="0"/>
              <a:t>Paradigm and method</a:t>
            </a:r>
          </a:p>
        </p:txBody>
      </p:sp>
      <p:sp>
        <p:nvSpPr>
          <p:cNvPr id="3" name="Content Placeholder 2">
            <a:extLst>
              <a:ext uri="{FF2B5EF4-FFF2-40B4-BE49-F238E27FC236}">
                <a16:creationId xmlns:a16="http://schemas.microsoft.com/office/drawing/2014/main" id="{6B853F33-2814-456B-95E5-19CE68209415}"/>
              </a:ext>
            </a:extLst>
          </p:cNvPr>
          <p:cNvSpPr>
            <a:spLocks noGrp="1"/>
          </p:cNvSpPr>
          <p:nvPr>
            <p:ph idx="1"/>
          </p:nvPr>
        </p:nvSpPr>
        <p:spPr>
          <a:xfrm>
            <a:off x="1069848" y="2121408"/>
            <a:ext cx="10058400" cy="4418540"/>
          </a:xfrm>
        </p:spPr>
        <p:txBody>
          <a:bodyPr>
            <a:normAutofit lnSpcReduction="10000"/>
          </a:bodyPr>
          <a:lstStyle/>
          <a:p>
            <a:pPr marL="0" indent="0">
              <a:buNone/>
            </a:pPr>
            <a:r>
              <a:rPr lang="en-GB" sz="2400" b="1" dirty="0"/>
              <a:t>Positivist</a:t>
            </a:r>
          </a:p>
          <a:p>
            <a:r>
              <a:rPr lang="en-GB" sz="2400" dirty="0"/>
              <a:t>Usually quantitative, </a:t>
            </a:r>
            <a:r>
              <a:rPr lang="en-GB" sz="2400" dirty="0" err="1"/>
              <a:t>eg.</a:t>
            </a:r>
            <a:r>
              <a:rPr lang="en-GB" sz="2400" dirty="0"/>
              <a:t> sampling measurement, statistical analysis, questionnaires, focus group, interviews.</a:t>
            </a:r>
          </a:p>
          <a:p>
            <a:endParaRPr lang="en-GB" sz="200" dirty="0"/>
          </a:p>
          <a:p>
            <a:pPr marL="0" indent="0">
              <a:buNone/>
            </a:pPr>
            <a:r>
              <a:rPr lang="en-GB" sz="2400" b="1" dirty="0"/>
              <a:t>Constructivist</a:t>
            </a:r>
          </a:p>
          <a:p>
            <a:r>
              <a:rPr lang="en-GB" sz="2400" dirty="0"/>
              <a:t>Often qualitative, </a:t>
            </a:r>
            <a:r>
              <a:rPr lang="en-GB" sz="2400" dirty="0" err="1"/>
              <a:t>eg.</a:t>
            </a:r>
            <a:r>
              <a:rPr lang="en-GB" sz="2400" dirty="0"/>
              <a:t> qualitative interview, observation, case study, life history, narrative, focus groups, interviews.</a:t>
            </a:r>
          </a:p>
          <a:p>
            <a:endParaRPr lang="en-GB" sz="200" dirty="0"/>
          </a:p>
          <a:p>
            <a:pPr marL="0" indent="0">
              <a:buNone/>
            </a:pPr>
            <a:r>
              <a:rPr lang="en-GB" sz="2400" b="1" dirty="0"/>
              <a:t>Pragmatist</a:t>
            </a:r>
          </a:p>
          <a:p>
            <a:r>
              <a:rPr lang="en-GB" sz="2400" dirty="0"/>
              <a:t>Use the best tool for the job, combination of positivist and constructivist, physical prototypes, testing questions, usability testing…</a:t>
            </a:r>
          </a:p>
        </p:txBody>
      </p:sp>
    </p:spTree>
    <p:extLst>
      <p:ext uri="{BB962C8B-B14F-4D97-AF65-F5344CB8AC3E}">
        <p14:creationId xmlns:p14="http://schemas.microsoft.com/office/powerpoint/2010/main" val="18233065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F8B26-AA64-4274-BFDB-3BC205FAC62C}"/>
              </a:ext>
            </a:extLst>
          </p:cNvPr>
          <p:cNvSpPr>
            <a:spLocks noGrp="1"/>
          </p:cNvSpPr>
          <p:nvPr>
            <p:ph type="title"/>
          </p:nvPr>
        </p:nvSpPr>
        <p:spPr/>
        <p:txBody>
          <a:bodyPr/>
          <a:lstStyle/>
          <a:p>
            <a:r>
              <a:rPr lang="en-GB" dirty="0"/>
              <a:t>Who are you?</a:t>
            </a:r>
          </a:p>
        </p:txBody>
      </p:sp>
      <p:sp>
        <p:nvSpPr>
          <p:cNvPr id="3" name="Content Placeholder 2">
            <a:extLst>
              <a:ext uri="{FF2B5EF4-FFF2-40B4-BE49-F238E27FC236}">
                <a16:creationId xmlns:a16="http://schemas.microsoft.com/office/drawing/2014/main" id="{EB0A6C1C-2867-481C-B71E-E55F269CC0F5}"/>
              </a:ext>
            </a:extLst>
          </p:cNvPr>
          <p:cNvSpPr>
            <a:spLocks noGrp="1"/>
          </p:cNvSpPr>
          <p:nvPr>
            <p:ph idx="1"/>
          </p:nvPr>
        </p:nvSpPr>
        <p:spPr>
          <a:xfrm>
            <a:off x="1069848" y="2121407"/>
            <a:ext cx="10058400" cy="4468235"/>
          </a:xfrm>
        </p:spPr>
        <p:txBody>
          <a:bodyPr>
            <a:normAutofit/>
          </a:bodyPr>
          <a:lstStyle/>
          <a:p>
            <a:r>
              <a:rPr lang="en-GB" sz="2400" dirty="0"/>
              <a:t>In research, it is important that you are able to identify where you stand in your approach to research.</a:t>
            </a:r>
          </a:p>
          <a:p>
            <a:endParaRPr lang="en-GB" sz="200" dirty="0"/>
          </a:p>
          <a:p>
            <a:r>
              <a:rPr lang="en-GB" sz="2400" dirty="0"/>
              <a:t>Take 10 mins (in 2 groups) discuss how you might see yourself as a researcher…</a:t>
            </a:r>
          </a:p>
          <a:p>
            <a:endParaRPr lang="en-GB" sz="200" dirty="0"/>
          </a:p>
          <a:p>
            <a:r>
              <a:rPr lang="en-GB" sz="2400" b="1" dirty="0"/>
              <a:t>Positivist</a:t>
            </a:r>
          </a:p>
          <a:p>
            <a:r>
              <a:rPr lang="en-GB" sz="2400" b="1" dirty="0"/>
              <a:t>Constructivist</a:t>
            </a:r>
          </a:p>
          <a:p>
            <a:r>
              <a:rPr lang="en-GB" sz="2400" b="1" dirty="0"/>
              <a:t>Pragmatist</a:t>
            </a:r>
          </a:p>
          <a:p>
            <a:endParaRPr lang="en-GB" sz="200" dirty="0"/>
          </a:p>
          <a:p>
            <a:r>
              <a:rPr lang="en-GB" sz="2400" dirty="0"/>
              <a:t>Why?</a:t>
            </a:r>
          </a:p>
        </p:txBody>
      </p:sp>
    </p:spTree>
    <p:extLst>
      <p:ext uri="{BB962C8B-B14F-4D97-AF65-F5344CB8AC3E}">
        <p14:creationId xmlns:p14="http://schemas.microsoft.com/office/powerpoint/2010/main" val="24641982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2D9E2-D297-45D0-A79F-97F3EBE7F3AB}"/>
              </a:ext>
            </a:extLst>
          </p:cNvPr>
          <p:cNvSpPr>
            <a:spLocks noGrp="1"/>
          </p:cNvSpPr>
          <p:nvPr>
            <p:ph type="title"/>
          </p:nvPr>
        </p:nvSpPr>
        <p:spPr/>
        <p:txBody>
          <a:bodyPr/>
          <a:lstStyle/>
          <a:p>
            <a:r>
              <a:rPr lang="en-GB" dirty="0"/>
              <a:t>Any questions so far…</a:t>
            </a:r>
          </a:p>
        </p:txBody>
      </p:sp>
    </p:spTree>
    <p:extLst>
      <p:ext uri="{BB962C8B-B14F-4D97-AF65-F5344CB8AC3E}">
        <p14:creationId xmlns:p14="http://schemas.microsoft.com/office/powerpoint/2010/main" val="30700435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C4018-17E6-4F72-B9CD-CCF9EC3E81DB}"/>
              </a:ext>
            </a:extLst>
          </p:cNvPr>
          <p:cNvSpPr>
            <a:spLocks noGrp="1"/>
          </p:cNvSpPr>
          <p:nvPr>
            <p:ph type="title"/>
          </p:nvPr>
        </p:nvSpPr>
        <p:spPr/>
        <p:txBody>
          <a:bodyPr/>
          <a:lstStyle/>
          <a:p>
            <a:r>
              <a:rPr lang="en-GB" dirty="0"/>
              <a:t>Data collection - qualitative</a:t>
            </a:r>
          </a:p>
        </p:txBody>
      </p:sp>
      <p:sp>
        <p:nvSpPr>
          <p:cNvPr id="3" name="Content Placeholder 2">
            <a:extLst>
              <a:ext uri="{FF2B5EF4-FFF2-40B4-BE49-F238E27FC236}">
                <a16:creationId xmlns:a16="http://schemas.microsoft.com/office/drawing/2014/main" id="{DC7AF06B-6D61-49EE-B6E2-747FBE61E314}"/>
              </a:ext>
            </a:extLst>
          </p:cNvPr>
          <p:cNvSpPr>
            <a:spLocks noGrp="1"/>
          </p:cNvSpPr>
          <p:nvPr>
            <p:ph idx="1"/>
          </p:nvPr>
        </p:nvSpPr>
        <p:spPr/>
        <p:txBody>
          <a:bodyPr/>
          <a:lstStyle/>
          <a:p>
            <a:r>
              <a:rPr lang="en-US" sz="2400" dirty="0"/>
              <a:t>Involves semi / unstructured interviews, observation, focus groups and content analysis, participatory methods of data collection.</a:t>
            </a:r>
          </a:p>
          <a:p>
            <a:endParaRPr lang="en-US" sz="200" dirty="0"/>
          </a:p>
          <a:p>
            <a:r>
              <a:rPr lang="en-US" sz="2400" dirty="0"/>
              <a:t>Interested in the story and narrative of the participants.</a:t>
            </a:r>
          </a:p>
          <a:p>
            <a:endParaRPr lang="en-US" sz="200" dirty="0"/>
          </a:p>
          <a:p>
            <a:r>
              <a:rPr lang="en-US" sz="2400" dirty="0"/>
              <a:t>Researchers interpret what is said by participants and </a:t>
            </a:r>
            <a:r>
              <a:rPr lang="en-US" sz="2400" dirty="0" err="1"/>
              <a:t>analyse</a:t>
            </a:r>
            <a:r>
              <a:rPr lang="en-US" sz="2400" dirty="0"/>
              <a:t> data.</a:t>
            </a:r>
            <a:endParaRPr lang="en-US" dirty="0"/>
          </a:p>
          <a:p>
            <a:endParaRPr lang="en-US" sz="200" dirty="0"/>
          </a:p>
          <a:p>
            <a:r>
              <a:rPr lang="en-US" sz="2400" dirty="0"/>
              <a:t>Sometimes seen as non-scientific as results can be non-measurable.</a:t>
            </a:r>
            <a:endParaRPr lang="en-US" dirty="0"/>
          </a:p>
        </p:txBody>
      </p:sp>
    </p:spTree>
    <p:extLst>
      <p:ext uri="{BB962C8B-B14F-4D97-AF65-F5344CB8AC3E}">
        <p14:creationId xmlns:p14="http://schemas.microsoft.com/office/powerpoint/2010/main" val="14337160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BEFE2-271E-4A78-A3AC-3CE6AE3C8FE1}"/>
              </a:ext>
            </a:extLst>
          </p:cNvPr>
          <p:cNvSpPr>
            <a:spLocks noGrp="1"/>
          </p:cNvSpPr>
          <p:nvPr>
            <p:ph type="title"/>
          </p:nvPr>
        </p:nvSpPr>
        <p:spPr/>
        <p:txBody>
          <a:bodyPr/>
          <a:lstStyle/>
          <a:p>
            <a:r>
              <a:rPr lang="en-GB" dirty="0"/>
              <a:t>Data collection - quantitative</a:t>
            </a:r>
          </a:p>
        </p:txBody>
      </p:sp>
      <p:sp>
        <p:nvSpPr>
          <p:cNvPr id="3" name="Content Placeholder 2">
            <a:extLst>
              <a:ext uri="{FF2B5EF4-FFF2-40B4-BE49-F238E27FC236}">
                <a16:creationId xmlns:a16="http://schemas.microsoft.com/office/drawing/2014/main" id="{BA9DAE4C-B0A0-4D1A-BB17-10B5F2484D06}"/>
              </a:ext>
            </a:extLst>
          </p:cNvPr>
          <p:cNvSpPr>
            <a:spLocks noGrp="1"/>
          </p:cNvSpPr>
          <p:nvPr>
            <p:ph idx="1"/>
          </p:nvPr>
        </p:nvSpPr>
        <p:spPr>
          <a:xfrm>
            <a:off x="1069848" y="2121408"/>
            <a:ext cx="10058400" cy="4736592"/>
          </a:xfrm>
        </p:spPr>
        <p:txBody>
          <a:bodyPr>
            <a:normAutofit/>
          </a:bodyPr>
          <a:lstStyle/>
          <a:p>
            <a:r>
              <a:rPr lang="en-US" sz="2400" dirty="0"/>
              <a:t>Involves experiments, surveys, testing, and structured content analysis, structured interviews, and observation.</a:t>
            </a:r>
          </a:p>
          <a:p>
            <a:endParaRPr lang="en-GB" sz="200" dirty="0"/>
          </a:p>
          <a:p>
            <a:r>
              <a:rPr lang="en-GB" sz="2400" dirty="0"/>
              <a:t>Interested in numbers.</a:t>
            </a:r>
          </a:p>
          <a:p>
            <a:endParaRPr lang="en-GB" sz="200" dirty="0"/>
          </a:p>
          <a:p>
            <a:r>
              <a:rPr lang="en-GB" sz="2400" dirty="0"/>
              <a:t>Looks at correlation between action and reaction.</a:t>
            </a:r>
          </a:p>
          <a:p>
            <a:endParaRPr lang="en-GB" sz="200" dirty="0"/>
          </a:p>
          <a:p>
            <a:r>
              <a:rPr lang="en-GB" sz="2400" dirty="0"/>
              <a:t>Looks at facts of results.</a:t>
            </a:r>
          </a:p>
          <a:p>
            <a:endParaRPr lang="en-GB" sz="200" dirty="0"/>
          </a:p>
          <a:p>
            <a:r>
              <a:rPr lang="en-GB" sz="2400" dirty="0"/>
              <a:t>Not interested in the story or environment (other than maintaining the same environment/test conditions).</a:t>
            </a:r>
          </a:p>
        </p:txBody>
      </p:sp>
    </p:spTree>
    <p:extLst>
      <p:ext uri="{BB962C8B-B14F-4D97-AF65-F5344CB8AC3E}">
        <p14:creationId xmlns:p14="http://schemas.microsoft.com/office/powerpoint/2010/main" val="16780387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Know the Difference between Quantitative and Qualitative Research. | Yukti">
            <a:extLst>
              <a:ext uri="{FF2B5EF4-FFF2-40B4-BE49-F238E27FC236}">
                <a16:creationId xmlns:a16="http://schemas.microsoft.com/office/drawing/2014/main" id="{3B5B9ADC-4A90-491B-B29D-BA85FEDA63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063" y="576737"/>
            <a:ext cx="10860505" cy="58559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15261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317CF1-5FEB-4785-899E-0C56DA0BC2A7}"/>
              </a:ext>
            </a:extLst>
          </p:cNvPr>
          <p:cNvSpPr>
            <a:spLocks noGrp="1"/>
          </p:cNvSpPr>
          <p:nvPr>
            <p:ph type="title"/>
          </p:nvPr>
        </p:nvSpPr>
        <p:spPr/>
        <p:txBody>
          <a:bodyPr/>
          <a:lstStyle/>
          <a:p>
            <a:r>
              <a:rPr lang="en-GB" dirty="0"/>
              <a:t>Mixed method – combining the two</a:t>
            </a:r>
          </a:p>
        </p:txBody>
      </p:sp>
      <p:sp>
        <p:nvSpPr>
          <p:cNvPr id="4" name="Content Placeholder 3">
            <a:extLst>
              <a:ext uri="{FF2B5EF4-FFF2-40B4-BE49-F238E27FC236}">
                <a16:creationId xmlns:a16="http://schemas.microsoft.com/office/drawing/2014/main" id="{E76C80A4-5DE7-4034-BF0A-B06060D4B276}"/>
              </a:ext>
            </a:extLst>
          </p:cNvPr>
          <p:cNvSpPr>
            <a:spLocks noGrp="1"/>
          </p:cNvSpPr>
          <p:nvPr>
            <p:ph idx="1"/>
          </p:nvPr>
        </p:nvSpPr>
        <p:spPr/>
        <p:txBody>
          <a:bodyPr/>
          <a:lstStyle/>
          <a:p>
            <a:r>
              <a:rPr lang="en-GB" sz="2400" dirty="0"/>
              <a:t>Mixed methodology and mixed approaches often regarded  as a practical solution to research. </a:t>
            </a:r>
          </a:p>
          <a:p>
            <a:endParaRPr lang="en-GB" sz="200" dirty="0"/>
          </a:p>
          <a:p>
            <a:r>
              <a:rPr lang="en-GB" sz="2400" dirty="0"/>
              <a:t>Focus on using the right tool(s) for the specific research.</a:t>
            </a:r>
          </a:p>
          <a:p>
            <a:endParaRPr lang="en-GB" sz="200" dirty="0"/>
          </a:p>
          <a:p>
            <a:r>
              <a:rPr lang="en-GB" sz="2400" dirty="0"/>
              <a:t>Not overly concerned with what method is used as long as it is appropriate to the piece of research being carried out.</a:t>
            </a:r>
          </a:p>
          <a:p>
            <a:endParaRPr lang="en-GB" sz="200" dirty="0"/>
          </a:p>
          <a:p>
            <a:r>
              <a:rPr lang="en-GB" sz="2400" dirty="0"/>
              <a:t>Can be seen somewhere in the middle of qualitative and quantitative research…</a:t>
            </a:r>
            <a:endParaRPr lang="en-US" sz="2400" dirty="0"/>
          </a:p>
          <a:p>
            <a:endParaRPr lang="en-GB" dirty="0"/>
          </a:p>
        </p:txBody>
      </p:sp>
    </p:spTree>
    <p:extLst>
      <p:ext uri="{BB962C8B-B14F-4D97-AF65-F5344CB8AC3E}">
        <p14:creationId xmlns:p14="http://schemas.microsoft.com/office/powerpoint/2010/main" val="2413038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8C3133-0AFD-4526-8E74-3F862B35D17C}"/>
              </a:ext>
            </a:extLst>
          </p:cNvPr>
          <p:cNvSpPr>
            <a:spLocks noGrp="1"/>
          </p:cNvSpPr>
          <p:nvPr>
            <p:ph type="title"/>
          </p:nvPr>
        </p:nvSpPr>
        <p:spPr/>
        <p:txBody>
          <a:bodyPr/>
          <a:lstStyle/>
          <a:p>
            <a:r>
              <a:rPr lang="en-GB"/>
              <a:t>Qualitative </a:t>
            </a:r>
            <a:r>
              <a:rPr lang="en-GB" dirty="0"/>
              <a:t>Methods</a:t>
            </a:r>
          </a:p>
        </p:txBody>
      </p:sp>
      <p:sp>
        <p:nvSpPr>
          <p:cNvPr id="3" name="Content Placeholder 2">
            <a:extLst>
              <a:ext uri="{FF2B5EF4-FFF2-40B4-BE49-F238E27FC236}">
                <a16:creationId xmlns:a16="http://schemas.microsoft.com/office/drawing/2014/main" id="{809F5F51-0793-4E34-9BD3-A9653A426FFF}"/>
              </a:ext>
            </a:extLst>
          </p:cNvPr>
          <p:cNvSpPr>
            <a:spLocks noGrp="1"/>
          </p:cNvSpPr>
          <p:nvPr>
            <p:ph idx="1"/>
          </p:nvPr>
        </p:nvSpPr>
        <p:spPr/>
        <p:txBody>
          <a:bodyPr>
            <a:normAutofit/>
          </a:bodyPr>
          <a:lstStyle/>
          <a:p>
            <a:r>
              <a:rPr lang="en-GB" sz="2400" dirty="0"/>
              <a:t>Case Study </a:t>
            </a:r>
          </a:p>
          <a:p>
            <a:r>
              <a:rPr lang="en-GB" sz="2400" dirty="0"/>
              <a:t>Ethnography – observe in real life situations</a:t>
            </a:r>
          </a:p>
          <a:p>
            <a:r>
              <a:rPr lang="en-GB" sz="2400" dirty="0"/>
              <a:t>Phenomenology – looking at lived experiences</a:t>
            </a:r>
          </a:p>
          <a:p>
            <a:r>
              <a:rPr lang="en-GB" sz="2400" dirty="0"/>
              <a:t>Grounded Theory </a:t>
            </a:r>
          </a:p>
          <a:p>
            <a:r>
              <a:rPr lang="en-GB" sz="2400" dirty="0"/>
              <a:t>Life History </a:t>
            </a:r>
          </a:p>
          <a:p>
            <a:r>
              <a:rPr lang="en-GB" sz="2400" dirty="0"/>
              <a:t>Clinical Research  - Healthcare (</a:t>
            </a:r>
            <a:r>
              <a:rPr lang="en-GB" sz="2400" dirty="0" err="1"/>
              <a:t>eg.</a:t>
            </a:r>
            <a:r>
              <a:rPr lang="en-GB" sz="2400" dirty="0"/>
              <a:t> determine safety of medicines…)</a:t>
            </a:r>
          </a:p>
          <a:p>
            <a:r>
              <a:rPr lang="en-GB" sz="2400" dirty="0"/>
              <a:t>Action and Applied Research </a:t>
            </a:r>
          </a:p>
          <a:p>
            <a:r>
              <a:rPr lang="en-GB" sz="2400" dirty="0"/>
              <a:t>Participatory Research </a:t>
            </a:r>
          </a:p>
          <a:p>
            <a:endParaRPr lang="en-GB" dirty="0"/>
          </a:p>
        </p:txBody>
      </p:sp>
    </p:spTree>
    <p:extLst>
      <p:ext uri="{BB962C8B-B14F-4D97-AF65-F5344CB8AC3E}">
        <p14:creationId xmlns:p14="http://schemas.microsoft.com/office/powerpoint/2010/main" val="11207649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51ABB-90FB-456E-82CA-676E26F08972}"/>
              </a:ext>
            </a:extLst>
          </p:cNvPr>
          <p:cNvSpPr>
            <a:spLocks noGrp="1"/>
          </p:cNvSpPr>
          <p:nvPr>
            <p:ph type="title"/>
          </p:nvPr>
        </p:nvSpPr>
        <p:spPr/>
        <p:txBody>
          <a:bodyPr/>
          <a:lstStyle/>
          <a:p>
            <a:r>
              <a:rPr lang="en-GB" dirty="0"/>
              <a:t>Group activity </a:t>
            </a:r>
          </a:p>
        </p:txBody>
      </p:sp>
      <p:sp>
        <p:nvSpPr>
          <p:cNvPr id="3" name="Content Placeholder 2">
            <a:extLst>
              <a:ext uri="{FF2B5EF4-FFF2-40B4-BE49-F238E27FC236}">
                <a16:creationId xmlns:a16="http://schemas.microsoft.com/office/drawing/2014/main" id="{D6995FD1-A777-4045-BE26-1F8792E9ED46}"/>
              </a:ext>
            </a:extLst>
          </p:cNvPr>
          <p:cNvSpPr>
            <a:spLocks noGrp="1"/>
          </p:cNvSpPr>
          <p:nvPr>
            <p:ph idx="1"/>
          </p:nvPr>
        </p:nvSpPr>
        <p:spPr/>
        <p:txBody>
          <a:bodyPr>
            <a:normAutofit/>
          </a:bodyPr>
          <a:lstStyle/>
          <a:p>
            <a:pPr marL="0" indent="0">
              <a:buNone/>
            </a:pPr>
            <a:r>
              <a:rPr lang="en-GB" sz="2400" dirty="0"/>
              <a:t>In groups, look at one of the following methods of qualitative research ready to feedback to the main group and explain what it is:</a:t>
            </a:r>
          </a:p>
          <a:p>
            <a:endParaRPr lang="en-GB" sz="200" dirty="0"/>
          </a:p>
          <a:p>
            <a:r>
              <a:rPr lang="en-GB" sz="2400" dirty="0"/>
              <a:t>Group 1 – </a:t>
            </a:r>
            <a:r>
              <a:rPr lang="en-GB" sz="2400" b="1" dirty="0"/>
              <a:t>Grounded Theory</a:t>
            </a:r>
          </a:p>
          <a:p>
            <a:r>
              <a:rPr lang="en-GB" sz="2400" dirty="0"/>
              <a:t>Group 2 – </a:t>
            </a:r>
            <a:r>
              <a:rPr lang="en-GB" sz="2400" b="1" dirty="0"/>
              <a:t>Action Research</a:t>
            </a:r>
          </a:p>
          <a:p>
            <a:r>
              <a:rPr lang="en-GB" sz="2400" dirty="0"/>
              <a:t>Group 3 – </a:t>
            </a:r>
            <a:r>
              <a:rPr lang="en-GB" sz="2400" b="1" dirty="0"/>
              <a:t>Life History</a:t>
            </a:r>
          </a:p>
        </p:txBody>
      </p:sp>
    </p:spTree>
    <p:extLst>
      <p:ext uri="{BB962C8B-B14F-4D97-AF65-F5344CB8AC3E}">
        <p14:creationId xmlns:p14="http://schemas.microsoft.com/office/powerpoint/2010/main" val="2369553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51ABB-90FB-456E-82CA-676E26F08972}"/>
              </a:ext>
            </a:extLst>
          </p:cNvPr>
          <p:cNvSpPr>
            <a:spLocks noGrp="1"/>
          </p:cNvSpPr>
          <p:nvPr>
            <p:ph type="title"/>
          </p:nvPr>
        </p:nvSpPr>
        <p:spPr>
          <a:xfrm>
            <a:off x="1069848" y="405119"/>
            <a:ext cx="10058400" cy="1609344"/>
          </a:xfrm>
        </p:spPr>
        <p:txBody>
          <a:bodyPr/>
          <a:lstStyle/>
          <a:p>
            <a:r>
              <a:rPr lang="en-GB" dirty="0"/>
              <a:t>Group activity </a:t>
            </a:r>
          </a:p>
        </p:txBody>
      </p:sp>
      <p:sp>
        <p:nvSpPr>
          <p:cNvPr id="3" name="Content Placeholder 2">
            <a:extLst>
              <a:ext uri="{FF2B5EF4-FFF2-40B4-BE49-F238E27FC236}">
                <a16:creationId xmlns:a16="http://schemas.microsoft.com/office/drawing/2014/main" id="{D6995FD1-A777-4045-BE26-1F8792E9ED46}"/>
              </a:ext>
            </a:extLst>
          </p:cNvPr>
          <p:cNvSpPr>
            <a:spLocks noGrp="1"/>
          </p:cNvSpPr>
          <p:nvPr>
            <p:ph idx="1"/>
          </p:nvPr>
        </p:nvSpPr>
        <p:spPr>
          <a:xfrm>
            <a:off x="1069848" y="1895195"/>
            <a:ext cx="10058400" cy="4537809"/>
          </a:xfrm>
        </p:spPr>
        <p:txBody>
          <a:bodyPr>
            <a:normAutofit/>
          </a:bodyPr>
          <a:lstStyle/>
          <a:p>
            <a:pPr marL="0" indent="0">
              <a:lnSpc>
                <a:spcPct val="80000"/>
              </a:lnSpc>
              <a:buNone/>
            </a:pPr>
            <a:r>
              <a:rPr lang="en-GB" sz="2400" b="1" dirty="0"/>
              <a:t>Action Research</a:t>
            </a:r>
          </a:p>
          <a:p>
            <a:pPr>
              <a:lnSpc>
                <a:spcPct val="80000"/>
              </a:lnSpc>
            </a:pPr>
            <a:r>
              <a:rPr lang="en-GB" sz="2400" dirty="0"/>
              <a:t>Concerned with using research to change things.  Through/as a result of the research, action will be taken.</a:t>
            </a:r>
          </a:p>
          <a:p>
            <a:pPr marL="0" indent="0">
              <a:lnSpc>
                <a:spcPct val="80000"/>
              </a:lnSpc>
              <a:buNone/>
            </a:pPr>
            <a:endParaRPr lang="en-GB" sz="100" dirty="0"/>
          </a:p>
          <a:p>
            <a:pPr marL="0" indent="0">
              <a:lnSpc>
                <a:spcPct val="80000"/>
              </a:lnSpc>
              <a:buNone/>
            </a:pPr>
            <a:r>
              <a:rPr lang="en-GB" sz="2400" b="1" dirty="0"/>
              <a:t>Grounded Theory</a:t>
            </a:r>
          </a:p>
          <a:p>
            <a:pPr>
              <a:lnSpc>
                <a:spcPct val="80000"/>
              </a:lnSpc>
            </a:pPr>
            <a:r>
              <a:rPr lang="en-GB" sz="2400" dirty="0"/>
              <a:t>Concerned with generating ideas and hypotheses throughout the research and analysis of data, then producing theories as a result of those hypotheses.</a:t>
            </a:r>
          </a:p>
          <a:p>
            <a:pPr marL="0" indent="0">
              <a:lnSpc>
                <a:spcPct val="80000"/>
              </a:lnSpc>
              <a:buNone/>
            </a:pPr>
            <a:endParaRPr lang="en-GB" sz="100" b="1" dirty="0"/>
          </a:p>
          <a:p>
            <a:pPr marL="0" indent="0">
              <a:lnSpc>
                <a:spcPct val="80000"/>
              </a:lnSpc>
              <a:buNone/>
            </a:pPr>
            <a:r>
              <a:rPr lang="en-GB" sz="2400" b="1" dirty="0"/>
              <a:t>Life History</a:t>
            </a:r>
          </a:p>
          <a:p>
            <a:pPr>
              <a:lnSpc>
                <a:spcPct val="80000"/>
              </a:lnSpc>
            </a:pPr>
            <a:r>
              <a:rPr lang="en-GB" sz="2400" dirty="0"/>
              <a:t>Concerned with the documentation of participant/s life over a specific period of time.  Focus on individuals’ own experiences, in their own words.</a:t>
            </a:r>
          </a:p>
        </p:txBody>
      </p:sp>
    </p:spTree>
    <p:extLst>
      <p:ext uri="{BB962C8B-B14F-4D97-AF65-F5344CB8AC3E}">
        <p14:creationId xmlns:p14="http://schemas.microsoft.com/office/powerpoint/2010/main" val="15646017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CA15E9-C2B9-457C-BAC4-2C4677232E92}"/>
              </a:ext>
            </a:extLst>
          </p:cNvPr>
          <p:cNvSpPr>
            <a:spLocks noGrp="1"/>
          </p:cNvSpPr>
          <p:nvPr>
            <p:ph type="title"/>
          </p:nvPr>
        </p:nvSpPr>
        <p:spPr>
          <a:xfrm>
            <a:off x="1066800" y="434937"/>
            <a:ext cx="10058400" cy="1609344"/>
          </a:xfrm>
        </p:spPr>
        <p:txBody>
          <a:bodyPr/>
          <a:lstStyle/>
          <a:p>
            <a:r>
              <a:rPr lang="en-GB" dirty="0"/>
              <a:t>Quantitative Methods</a:t>
            </a:r>
          </a:p>
        </p:txBody>
      </p:sp>
      <p:sp>
        <p:nvSpPr>
          <p:cNvPr id="3" name="Content Placeholder 2">
            <a:extLst>
              <a:ext uri="{FF2B5EF4-FFF2-40B4-BE49-F238E27FC236}">
                <a16:creationId xmlns:a16="http://schemas.microsoft.com/office/drawing/2014/main" id="{CE37CFD8-4CC3-4C64-B7BF-9EFE0138D33C}"/>
              </a:ext>
            </a:extLst>
          </p:cNvPr>
          <p:cNvSpPr>
            <a:spLocks noGrp="1"/>
          </p:cNvSpPr>
          <p:nvPr>
            <p:ph idx="1"/>
          </p:nvPr>
        </p:nvSpPr>
        <p:spPr>
          <a:xfrm>
            <a:off x="1066800" y="1882871"/>
            <a:ext cx="10058400" cy="4468235"/>
          </a:xfrm>
        </p:spPr>
        <p:txBody>
          <a:bodyPr/>
          <a:lstStyle/>
          <a:p>
            <a:r>
              <a:rPr lang="en-GB" sz="2400" dirty="0"/>
              <a:t>Survey Research</a:t>
            </a:r>
          </a:p>
          <a:p>
            <a:r>
              <a:rPr lang="en-GB" sz="2400" dirty="0"/>
              <a:t>Experiments</a:t>
            </a:r>
          </a:p>
          <a:p>
            <a:r>
              <a:rPr lang="en-GB" sz="2400" dirty="0"/>
              <a:t>Customer Satisfaction Polls/Surveys</a:t>
            </a:r>
          </a:p>
          <a:p>
            <a:r>
              <a:rPr lang="en-GB" sz="2400" dirty="0"/>
              <a:t>Cross-Sectional Survey (usually observational)                                          – survey targets section(s) of the population</a:t>
            </a:r>
          </a:p>
          <a:p>
            <a:r>
              <a:rPr lang="en-GB" sz="2400" dirty="0"/>
              <a:t>Correlational Research                                                                                                  – establish the links between two (or more) entities</a:t>
            </a:r>
          </a:p>
          <a:p>
            <a:r>
              <a:rPr lang="en-GB" sz="2400" dirty="0"/>
              <a:t>Internet Data Review</a:t>
            </a:r>
          </a:p>
          <a:p>
            <a:r>
              <a:rPr lang="en-GB" sz="2400" dirty="0"/>
              <a:t>Census Data/Review</a:t>
            </a:r>
          </a:p>
          <a:p>
            <a:r>
              <a:rPr lang="en-GB" sz="2400" dirty="0"/>
              <a:t>ONS (Office for National Statistics) Data</a:t>
            </a:r>
          </a:p>
          <a:p>
            <a:endParaRPr lang="en-GB" dirty="0"/>
          </a:p>
        </p:txBody>
      </p:sp>
    </p:spTree>
    <p:extLst>
      <p:ext uri="{BB962C8B-B14F-4D97-AF65-F5344CB8AC3E}">
        <p14:creationId xmlns:p14="http://schemas.microsoft.com/office/powerpoint/2010/main" val="34865791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E9574-3239-4921-ACDF-51ED8DA97355}"/>
              </a:ext>
            </a:extLst>
          </p:cNvPr>
          <p:cNvSpPr>
            <a:spLocks noGrp="1"/>
          </p:cNvSpPr>
          <p:nvPr>
            <p:ph type="title"/>
          </p:nvPr>
        </p:nvSpPr>
        <p:spPr/>
        <p:txBody>
          <a:bodyPr/>
          <a:lstStyle/>
          <a:p>
            <a:r>
              <a:rPr lang="en-GB" dirty="0"/>
              <a:t>youth work RESEARCH</a:t>
            </a:r>
          </a:p>
        </p:txBody>
      </p:sp>
      <p:sp>
        <p:nvSpPr>
          <p:cNvPr id="3" name="Content Placeholder 2">
            <a:extLst>
              <a:ext uri="{FF2B5EF4-FFF2-40B4-BE49-F238E27FC236}">
                <a16:creationId xmlns:a16="http://schemas.microsoft.com/office/drawing/2014/main" id="{D5B2437D-DB1D-4702-98B2-AB5E8EEAF5C0}"/>
              </a:ext>
            </a:extLst>
          </p:cNvPr>
          <p:cNvSpPr>
            <a:spLocks noGrp="1"/>
          </p:cNvSpPr>
          <p:nvPr>
            <p:ph idx="1"/>
          </p:nvPr>
        </p:nvSpPr>
        <p:spPr>
          <a:xfrm>
            <a:off x="1069848" y="2121408"/>
            <a:ext cx="10058400" cy="4507992"/>
          </a:xfrm>
        </p:spPr>
        <p:txBody>
          <a:bodyPr>
            <a:normAutofit/>
          </a:bodyPr>
          <a:lstStyle/>
          <a:p>
            <a:pPr marL="0" indent="0">
              <a:buNone/>
            </a:pPr>
            <a:r>
              <a:rPr lang="en-GB" sz="2400" dirty="0"/>
              <a:t>As an extension of practice…</a:t>
            </a:r>
          </a:p>
          <a:p>
            <a:endParaRPr lang="en-GB" sz="200" dirty="0"/>
          </a:p>
          <a:p>
            <a:pPr marL="0" indent="0">
              <a:buNone/>
            </a:pPr>
            <a:r>
              <a:rPr lang="en-GB" sz="2400" dirty="0"/>
              <a:t>Think about an area of your current practice that you would like to research or evaluate: </a:t>
            </a:r>
          </a:p>
          <a:p>
            <a:endParaRPr lang="en-GB" sz="200" dirty="0"/>
          </a:p>
          <a:p>
            <a:r>
              <a:rPr lang="en-GB" sz="2400" dirty="0"/>
              <a:t>Meeting a need/solving a problem</a:t>
            </a:r>
          </a:p>
          <a:p>
            <a:r>
              <a:rPr lang="en-GB" sz="2400" dirty="0"/>
              <a:t>Improving practice</a:t>
            </a:r>
          </a:p>
          <a:p>
            <a:r>
              <a:rPr lang="en-GB" sz="2400" dirty="0"/>
              <a:t>Evaluating a new initiative to see if it works</a:t>
            </a:r>
          </a:p>
          <a:p>
            <a:pPr marL="0" indent="0">
              <a:buNone/>
            </a:pPr>
            <a:endParaRPr lang="en-GB" sz="1200" dirty="0">
              <a:solidFill>
                <a:srgbClr val="002060"/>
              </a:solidFill>
            </a:endParaRPr>
          </a:p>
          <a:p>
            <a:pPr marL="0" indent="0">
              <a:buNone/>
            </a:pPr>
            <a:r>
              <a:rPr lang="en-GB" sz="2400" dirty="0">
                <a:solidFill>
                  <a:srgbClr val="002060"/>
                </a:solidFill>
              </a:rPr>
              <a:t>Pause for Thought:  Who should determine the research theme/need?</a:t>
            </a:r>
          </a:p>
          <a:p>
            <a:endParaRPr lang="en-GB" dirty="0"/>
          </a:p>
        </p:txBody>
      </p:sp>
    </p:spTree>
    <p:extLst>
      <p:ext uri="{BB962C8B-B14F-4D97-AF65-F5344CB8AC3E}">
        <p14:creationId xmlns:p14="http://schemas.microsoft.com/office/powerpoint/2010/main" val="1138863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E9574-3239-4921-ACDF-51ED8DA97355}"/>
              </a:ext>
            </a:extLst>
          </p:cNvPr>
          <p:cNvSpPr>
            <a:spLocks noGrp="1"/>
          </p:cNvSpPr>
          <p:nvPr>
            <p:ph type="title"/>
          </p:nvPr>
        </p:nvSpPr>
        <p:spPr>
          <a:xfrm>
            <a:off x="1069848" y="246096"/>
            <a:ext cx="10058400" cy="1609344"/>
          </a:xfrm>
        </p:spPr>
        <p:txBody>
          <a:bodyPr/>
          <a:lstStyle/>
          <a:p>
            <a:r>
              <a:rPr lang="en-GB" dirty="0"/>
              <a:t>APPLIED RESEARCH EXAMPLES</a:t>
            </a:r>
          </a:p>
        </p:txBody>
      </p:sp>
      <p:sp>
        <p:nvSpPr>
          <p:cNvPr id="3" name="Content Placeholder 2">
            <a:extLst>
              <a:ext uri="{FF2B5EF4-FFF2-40B4-BE49-F238E27FC236}">
                <a16:creationId xmlns:a16="http://schemas.microsoft.com/office/drawing/2014/main" id="{D5B2437D-DB1D-4702-98B2-AB5E8EEAF5C0}"/>
              </a:ext>
            </a:extLst>
          </p:cNvPr>
          <p:cNvSpPr>
            <a:spLocks noGrp="1"/>
          </p:cNvSpPr>
          <p:nvPr>
            <p:ph idx="1"/>
          </p:nvPr>
        </p:nvSpPr>
        <p:spPr>
          <a:xfrm>
            <a:off x="1069848" y="1626843"/>
            <a:ext cx="10058400" cy="5760322"/>
          </a:xfrm>
        </p:spPr>
        <p:txBody>
          <a:bodyPr>
            <a:normAutofit/>
          </a:bodyPr>
          <a:lstStyle/>
          <a:p>
            <a:pPr>
              <a:lnSpc>
                <a:spcPct val="80000"/>
              </a:lnSpc>
            </a:pPr>
            <a:r>
              <a:rPr lang="en-GB" sz="2400" dirty="0"/>
              <a:t>Participatory Research</a:t>
            </a:r>
          </a:p>
          <a:p>
            <a:pPr>
              <a:lnSpc>
                <a:spcPct val="80000"/>
              </a:lnSpc>
            </a:pPr>
            <a:r>
              <a:rPr lang="en-GB" sz="2400" dirty="0"/>
              <a:t>Action research</a:t>
            </a:r>
          </a:p>
          <a:p>
            <a:endParaRPr lang="en-GB" sz="100" dirty="0"/>
          </a:p>
          <a:p>
            <a:pPr marL="0" indent="0">
              <a:buNone/>
            </a:pPr>
            <a:r>
              <a:rPr lang="en-GB" sz="2400" b="1" dirty="0"/>
              <a:t>Applied Research </a:t>
            </a:r>
            <a:r>
              <a:rPr lang="en-GB" sz="2400" dirty="0"/>
              <a:t>seeks to provide direct solutions to problems or issues facing a society.</a:t>
            </a:r>
          </a:p>
          <a:p>
            <a:pPr marL="0" indent="0">
              <a:buNone/>
            </a:pPr>
            <a:r>
              <a:rPr lang="en-GB" sz="2400" dirty="0">
                <a:solidFill>
                  <a:srgbClr val="002060"/>
                </a:solidFill>
              </a:rPr>
              <a:t>-Just remember that Young People are not problems to be solved!</a:t>
            </a:r>
            <a:endParaRPr lang="en-GB" sz="200" dirty="0"/>
          </a:p>
          <a:p>
            <a:pPr marL="0" indent="0">
              <a:buNone/>
            </a:pPr>
            <a:r>
              <a:rPr lang="en-GB" sz="2400" dirty="0"/>
              <a:t>-Applied Research – unlike Basic Research (Fundamental Research) – is not done for the sake of academic interest or curiosity. </a:t>
            </a:r>
          </a:p>
          <a:p>
            <a:pPr marL="0" indent="0">
              <a:buNone/>
            </a:pPr>
            <a:r>
              <a:rPr lang="en-GB" sz="2400" dirty="0">
                <a:solidFill>
                  <a:srgbClr val="002060"/>
                </a:solidFill>
              </a:rPr>
              <a:t>-Practitioners have ownership of the research process (even if young people are co-facilitators) </a:t>
            </a:r>
          </a:p>
          <a:p>
            <a:pPr marL="0" indent="0">
              <a:buNone/>
            </a:pPr>
            <a:r>
              <a:rPr lang="en-GB" sz="2400" dirty="0"/>
              <a:t>-Democratic</a:t>
            </a:r>
          </a:p>
          <a:p>
            <a:pPr marL="0" indent="0">
              <a:buNone/>
            </a:pPr>
            <a:r>
              <a:rPr lang="en-GB" sz="2400" dirty="0">
                <a:solidFill>
                  <a:srgbClr val="002060"/>
                </a:solidFill>
              </a:rPr>
              <a:t>-Reflection engenders personal or organisational change. </a:t>
            </a:r>
          </a:p>
          <a:p>
            <a:pPr marL="0" indent="0">
              <a:buNone/>
            </a:pPr>
            <a:endParaRPr lang="en-GB" sz="2400" dirty="0">
              <a:solidFill>
                <a:srgbClr val="002060"/>
              </a:solidFill>
            </a:endParaRPr>
          </a:p>
        </p:txBody>
      </p:sp>
    </p:spTree>
    <p:extLst>
      <p:ext uri="{BB962C8B-B14F-4D97-AF65-F5344CB8AC3E}">
        <p14:creationId xmlns:p14="http://schemas.microsoft.com/office/powerpoint/2010/main" val="31360861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4297EE-0E44-45FE-ADA5-11D045A79842}"/>
              </a:ext>
            </a:extLst>
          </p:cNvPr>
          <p:cNvSpPr>
            <a:spLocks noGrp="1"/>
          </p:cNvSpPr>
          <p:nvPr>
            <p:ph type="title"/>
          </p:nvPr>
        </p:nvSpPr>
        <p:spPr/>
        <p:txBody>
          <a:bodyPr/>
          <a:lstStyle/>
          <a:p>
            <a:r>
              <a:rPr lang="en-GB" dirty="0"/>
              <a:t>What can I research?</a:t>
            </a:r>
          </a:p>
        </p:txBody>
      </p:sp>
      <p:sp>
        <p:nvSpPr>
          <p:cNvPr id="3" name="Content Placeholder 2">
            <a:extLst>
              <a:ext uri="{FF2B5EF4-FFF2-40B4-BE49-F238E27FC236}">
                <a16:creationId xmlns:a16="http://schemas.microsoft.com/office/drawing/2014/main" id="{1339DE97-0C82-4F3D-ADF3-AB8D5A74106B}"/>
              </a:ext>
            </a:extLst>
          </p:cNvPr>
          <p:cNvSpPr>
            <a:spLocks noGrp="1"/>
          </p:cNvSpPr>
          <p:nvPr>
            <p:ph idx="1"/>
          </p:nvPr>
        </p:nvSpPr>
        <p:spPr/>
        <p:txBody>
          <a:bodyPr>
            <a:normAutofit lnSpcReduction="10000"/>
          </a:bodyPr>
          <a:lstStyle/>
          <a:p>
            <a:endParaRPr lang="en-GB" sz="2500" dirty="0"/>
          </a:p>
          <a:p>
            <a:pPr algn="just"/>
            <a:r>
              <a:rPr lang="en-GB" sz="2800" dirty="0"/>
              <a:t>Almost any social, political, cultural, economic or aesthetic phenomenon, issue or problem can be the subject of research.  The key thing is not what it’s about, but the way you approach the issue.  If you are looking for a subject for your research, the best thing to do is to develop a real sense of curiosity about how the world around you works or let yourself be open to ideas, objects, experiences or events.</a:t>
            </a:r>
            <a:endParaRPr lang="en-GB" sz="3200" dirty="0"/>
          </a:p>
          <a:p>
            <a:pPr marL="0" indent="0" algn="r">
              <a:buNone/>
            </a:pPr>
            <a:r>
              <a:rPr lang="en-GB" sz="2800" noProof="1"/>
              <a:t>(</a:t>
            </a:r>
            <a:r>
              <a:rPr lang="en-GB" sz="2400" noProof="1"/>
              <a:t>Boden, Kenway </a:t>
            </a:r>
            <a:r>
              <a:rPr lang="en-GB" sz="2400" dirty="0"/>
              <a:t>and Epstein, 2005)</a:t>
            </a:r>
          </a:p>
          <a:p>
            <a:endParaRPr lang="en-GB" dirty="0"/>
          </a:p>
        </p:txBody>
      </p:sp>
    </p:spTree>
    <p:extLst>
      <p:ext uri="{BB962C8B-B14F-4D97-AF65-F5344CB8AC3E}">
        <p14:creationId xmlns:p14="http://schemas.microsoft.com/office/powerpoint/2010/main" val="40183754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C8B85F-58D4-4EB3-8619-9C2CE4F74531}"/>
              </a:ext>
            </a:extLst>
          </p:cNvPr>
          <p:cNvSpPr>
            <a:spLocks noGrp="1"/>
          </p:cNvSpPr>
          <p:nvPr>
            <p:ph type="title"/>
          </p:nvPr>
        </p:nvSpPr>
        <p:spPr/>
        <p:txBody>
          <a:bodyPr/>
          <a:lstStyle/>
          <a:p>
            <a:r>
              <a:rPr lang="en-GB" dirty="0"/>
              <a:t>WHICH TYPE OF RESEARCH?</a:t>
            </a:r>
          </a:p>
        </p:txBody>
      </p:sp>
      <p:sp>
        <p:nvSpPr>
          <p:cNvPr id="3" name="Content Placeholder 2">
            <a:extLst>
              <a:ext uri="{FF2B5EF4-FFF2-40B4-BE49-F238E27FC236}">
                <a16:creationId xmlns:a16="http://schemas.microsoft.com/office/drawing/2014/main" id="{A421E586-9417-44C3-AC3C-74900020DE94}"/>
              </a:ext>
            </a:extLst>
          </p:cNvPr>
          <p:cNvSpPr>
            <a:spLocks noGrp="1"/>
          </p:cNvSpPr>
          <p:nvPr>
            <p:ph idx="1"/>
          </p:nvPr>
        </p:nvSpPr>
        <p:spPr/>
        <p:txBody>
          <a:bodyPr>
            <a:normAutofit/>
          </a:bodyPr>
          <a:lstStyle/>
          <a:p>
            <a:pPr marL="0" indent="0">
              <a:buNone/>
            </a:pPr>
            <a:r>
              <a:rPr lang="en-GB" sz="2600" dirty="0"/>
              <a:t>What kind of research methodology do you think would be              best-suited to Youth Work?</a:t>
            </a:r>
          </a:p>
          <a:p>
            <a:pPr marL="0" indent="0">
              <a:buNone/>
            </a:pPr>
            <a:endParaRPr lang="en-GB" sz="400" dirty="0"/>
          </a:p>
          <a:p>
            <a:r>
              <a:rPr lang="en-GB" sz="2600" dirty="0"/>
              <a:t>Qualitative, Quantitative, Mixed-Methods..?</a:t>
            </a:r>
          </a:p>
          <a:p>
            <a:pPr marL="0" indent="0">
              <a:buNone/>
            </a:pPr>
            <a:endParaRPr lang="en-GB" sz="400" dirty="0"/>
          </a:p>
          <a:p>
            <a:r>
              <a:rPr lang="en-GB" sz="2600" dirty="0"/>
              <a:t>Discuss…</a:t>
            </a:r>
          </a:p>
        </p:txBody>
      </p:sp>
    </p:spTree>
    <p:extLst>
      <p:ext uri="{BB962C8B-B14F-4D97-AF65-F5344CB8AC3E}">
        <p14:creationId xmlns:p14="http://schemas.microsoft.com/office/powerpoint/2010/main" val="6873225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CFD29C9D-2082-4845-919C-EFEC48181D9A}"/>
              </a:ext>
            </a:extLst>
          </p:cNvPr>
          <p:cNvSpPr>
            <a:spLocks noGrp="1"/>
          </p:cNvSpPr>
          <p:nvPr>
            <p:ph type="title"/>
          </p:nvPr>
        </p:nvSpPr>
        <p:spPr>
          <a:xfrm>
            <a:off x="1004531" y="484632"/>
            <a:ext cx="10058400" cy="1609344"/>
          </a:xfrm>
        </p:spPr>
        <p:txBody>
          <a:bodyPr/>
          <a:lstStyle/>
          <a:p>
            <a:r>
              <a:rPr lang="en-GB" dirty="0"/>
              <a:t>Assessment</a:t>
            </a:r>
          </a:p>
        </p:txBody>
      </p:sp>
      <p:sp>
        <p:nvSpPr>
          <p:cNvPr id="14" name="Content Placeholder 2">
            <a:extLst>
              <a:ext uri="{FF2B5EF4-FFF2-40B4-BE49-F238E27FC236}">
                <a16:creationId xmlns:a16="http://schemas.microsoft.com/office/drawing/2014/main" id="{BF8E0D58-BD0A-4A99-AF39-04DCA6A2622D}"/>
              </a:ext>
            </a:extLst>
          </p:cNvPr>
          <p:cNvSpPr>
            <a:spLocks noGrp="1"/>
          </p:cNvSpPr>
          <p:nvPr>
            <p:ph idx="1"/>
          </p:nvPr>
        </p:nvSpPr>
        <p:spPr>
          <a:xfrm>
            <a:off x="1004531" y="2121408"/>
            <a:ext cx="10058400" cy="4050792"/>
          </a:xfrm>
        </p:spPr>
        <p:txBody>
          <a:bodyPr>
            <a:normAutofit fontScale="92500" lnSpcReduction="20000"/>
          </a:bodyPr>
          <a:lstStyle/>
          <a:p>
            <a:pPr algn="just"/>
            <a:r>
              <a:rPr lang="en-GB" dirty="0"/>
              <a:t>4000 word Assignment</a:t>
            </a:r>
          </a:p>
          <a:p>
            <a:pPr algn="just"/>
            <a:r>
              <a:rPr lang="en-GB" dirty="0"/>
              <a:t>Due: 16</a:t>
            </a:r>
            <a:r>
              <a:rPr lang="en-GB" baseline="30000" dirty="0"/>
              <a:t>th</a:t>
            </a:r>
            <a:r>
              <a:rPr lang="en-GB" dirty="0"/>
              <a:t> May 2022</a:t>
            </a:r>
          </a:p>
          <a:p>
            <a:pPr algn="just"/>
            <a:r>
              <a:rPr lang="en-GB" dirty="0"/>
              <a:t>Provisional Grade and Feedback: 15</a:t>
            </a:r>
            <a:r>
              <a:rPr lang="en-GB" baseline="30000" dirty="0"/>
              <a:t>th</a:t>
            </a:r>
            <a:r>
              <a:rPr lang="en-GB" dirty="0"/>
              <a:t> June 2022</a:t>
            </a:r>
          </a:p>
          <a:p>
            <a:pPr algn="just"/>
            <a:r>
              <a:rPr lang="en-GB" dirty="0"/>
              <a:t>Question: </a:t>
            </a:r>
          </a:p>
          <a:p>
            <a:pPr algn="just">
              <a:lnSpc>
                <a:spcPct val="115000"/>
              </a:lnSpc>
            </a:pPr>
            <a:r>
              <a:rPr lang="en-GB" sz="1800" b="1" dirty="0">
                <a:effectLst/>
                <a:latin typeface="Arial" panose="020B0604020202020204" pitchFamily="34" charset="0"/>
                <a:ea typeface="Calibri" panose="020F0502020204030204" pitchFamily="34" charset="0"/>
              </a:rPr>
              <a:t>Part 1: 2000 words</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dirty="0">
                <a:effectLst/>
                <a:latin typeface="Arial" panose="020B0604020202020204" pitchFamily="34" charset="0"/>
                <a:ea typeface="Calibri" panose="020F0502020204030204" pitchFamily="34" charset="0"/>
              </a:rPr>
              <a:t>Students are required to prepare a research proposal, which could be applied to their Level 6 Dissertation module.  Students are asked to consider the background context and themes of their research topic, and to outline the proposed methodology and methods of this research proposal.  The assignment should be supported by wider reading, and linked to the Youth Work National Occupational Standards (CLD Standards Council Scotland, </a:t>
            </a:r>
            <a:r>
              <a:rPr lang="en-GB" sz="1800">
                <a:effectLst/>
                <a:latin typeface="Arial" panose="020B0604020202020204" pitchFamily="34" charset="0"/>
                <a:ea typeface="Calibri" panose="020F0502020204030204" pitchFamily="34" charset="0"/>
              </a:rPr>
              <a:t>2019).</a:t>
            </a:r>
            <a:endParaRPr lang="en-GB" sz="1800" dirty="0">
              <a:effectLst/>
              <a:latin typeface="Times New Roman" panose="02020603050405020304" pitchFamily="18" charset="0"/>
              <a:ea typeface="Times New Roman" panose="02020603050405020304" pitchFamily="18" charset="0"/>
            </a:endParaRPr>
          </a:p>
          <a:p>
            <a:pPr algn="just">
              <a:lnSpc>
                <a:spcPct val="115000"/>
              </a:lnSpc>
            </a:pPr>
            <a:r>
              <a:rPr lang="en-GB" sz="1800" b="1" dirty="0">
                <a:effectLst/>
                <a:latin typeface="Arial" panose="020B0604020202020204" pitchFamily="34" charset="0"/>
                <a:ea typeface="Calibri" panose="020F0502020204030204" pitchFamily="34" charset="0"/>
              </a:rPr>
              <a:t>Part 2: 2000 words</a:t>
            </a:r>
            <a:endParaRPr lang="en-GB" sz="1800" dirty="0">
              <a:effectLst/>
              <a:latin typeface="Times New Roman" panose="02020603050405020304" pitchFamily="18" charset="0"/>
              <a:ea typeface="Times New Roman" panose="02020603050405020304" pitchFamily="18" charset="0"/>
            </a:endParaRPr>
          </a:p>
          <a:p>
            <a:r>
              <a:rPr lang="en-GB" sz="1800" dirty="0">
                <a:effectLst/>
                <a:latin typeface="Arial" panose="020B0604020202020204" pitchFamily="34" charset="0"/>
                <a:ea typeface="Calibri" panose="020F0502020204030204" pitchFamily="34" charset="0"/>
              </a:rPr>
              <a:t>Students are required to complete an Ethics Form which reflects their chosen research proposal.</a:t>
            </a:r>
            <a:endParaRPr lang="en-GB" dirty="0"/>
          </a:p>
        </p:txBody>
      </p:sp>
    </p:spTree>
    <p:extLst>
      <p:ext uri="{BB962C8B-B14F-4D97-AF65-F5344CB8AC3E}">
        <p14:creationId xmlns:p14="http://schemas.microsoft.com/office/powerpoint/2010/main" val="7968866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AD1A7-AE92-410D-83B1-00D8C9D0425F}"/>
              </a:ext>
            </a:extLst>
          </p:cNvPr>
          <p:cNvSpPr>
            <a:spLocks noGrp="1"/>
          </p:cNvSpPr>
          <p:nvPr>
            <p:ph type="title"/>
          </p:nvPr>
        </p:nvSpPr>
        <p:spPr/>
        <p:txBody>
          <a:bodyPr/>
          <a:lstStyle/>
          <a:p>
            <a:r>
              <a:rPr lang="en-GB" dirty="0"/>
              <a:t>Next lecture</a:t>
            </a:r>
          </a:p>
        </p:txBody>
      </p:sp>
      <p:sp>
        <p:nvSpPr>
          <p:cNvPr id="3" name="Content Placeholder 2">
            <a:extLst>
              <a:ext uri="{FF2B5EF4-FFF2-40B4-BE49-F238E27FC236}">
                <a16:creationId xmlns:a16="http://schemas.microsoft.com/office/drawing/2014/main" id="{1E2421D5-5DB5-4CA6-A76A-AE284A257BBC}"/>
              </a:ext>
            </a:extLst>
          </p:cNvPr>
          <p:cNvSpPr>
            <a:spLocks noGrp="1"/>
          </p:cNvSpPr>
          <p:nvPr>
            <p:ph idx="1"/>
          </p:nvPr>
        </p:nvSpPr>
        <p:spPr/>
        <p:txBody>
          <a:bodyPr>
            <a:normAutofit/>
          </a:bodyPr>
          <a:lstStyle/>
          <a:p>
            <a:r>
              <a:rPr lang="en-GB" sz="2600" dirty="0"/>
              <a:t>What is Your Question?</a:t>
            </a:r>
          </a:p>
          <a:p>
            <a:r>
              <a:rPr lang="en-GB" sz="2600" dirty="0"/>
              <a:t>Ethics</a:t>
            </a:r>
          </a:p>
          <a:p>
            <a:r>
              <a:rPr lang="en-GB" sz="2600" dirty="0"/>
              <a:t>Self-directed Study</a:t>
            </a:r>
          </a:p>
        </p:txBody>
      </p:sp>
    </p:spTree>
    <p:extLst>
      <p:ext uri="{BB962C8B-B14F-4D97-AF65-F5344CB8AC3E}">
        <p14:creationId xmlns:p14="http://schemas.microsoft.com/office/powerpoint/2010/main" val="13740764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AD1A7-AE92-410D-83B1-00D8C9D0425F}"/>
              </a:ext>
            </a:extLst>
          </p:cNvPr>
          <p:cNvSpPr>
            <a:spLocks noGrp="1"/>
          </p:cNvSpPr>
          <p:nvPr>
            <p:ph type="title"/>
          </p:nvPr>
        </p:nvSpPr>
        <p:spPr/>
        <p:txBody>
          <a:bodyPr/>
          <a:lstStyle/>
          <a:p>
            <a:r>
              <a:rPr lang="en-GB" dirty="0"/>
              <a:t>DIRECTED-STUDY FOR NEXT LECTURE</a:t>
            </a:r>
          </a:p>
        </p:txBody>
      </p:sp>
      <p:sp>
        <p:nvSpPr>
          <p:cNvPr id="3" name="Content Placeholder 2">
            <a:extLst>
              <a:ext uri="{FF2B5EF4-FFF2-40B4-BE49-F238E27FC236}">
                <a16:creationId xmlns:a16="http://schemas.microsoft.com/office/drawing/2014/main" id="{1E2421D5-5DB5-4CA6-A76A-AE284A257BBC}"/>
              </a:ext>
            </a:extLst>
          </p:cNvPr>
          <p:cNvSpPr>
            <a:spLocks noGrp="1"/>
          </p:cNvSpPr>
          <p:nvPr>
            <p:ph idx="1"/>
          </p:nvPr>
        </p:nvSpPr>
        <p:spPr/>
        <p:txBody>
          <a:bodyPr>
            <a:normAutofit/>
          </a:bodyPr>
          <a:lstStyle/>
          <a:p>
            <a:r>
              <a:rPr lang="en-GB" sz="2400" dirty="0"/>
              <a:t>Think about a question you may want to answer in your practice with young people.</a:t>
            </a:r>
          </a:p>
          <a:p>
            <a:endParaRPr lang="en-GB" sz="200" dirty="0"/>
          </a:p>
          <a:p>
            <a:r>
              <a:rPr lang="en-GB" sz="2400" dirty="0"/>
              <a:t>What Methodology and Methods might you use?  Why?</a:t>
            </a:r>
          </a:p>
          <a:p>
            <a:endParaRPr lang="en-GB" sz="200" dirty="0"/>
          </a:p>
          <a:p>
            <a:r>
              <a:rPr lang="en-GB" sz="2400" dirty="0"/>
              <a:t>What are some of the Ethical Considerations (we will start to look at these in more detail next lecture)?</a:t>
            </a:r>
          </a:p>
          <a:p>
            <a:endParaRPr lang="en-GB" sz="200" dirty="0"/>
          </a:p>
          <a:p>
            <a:r>
              <a:rPr lang="en-GB" sz="2400" dirty="0"/>
              <a:t>Please be ready to feedback your question and a couple of points on each of the above next lecture.</a:t>
            </a:r>
          </a:p>
        </p:txBody>
      </p:sp>
    </p:spTree>
    <p:extLst>
      <p:ext uri="{BB962C8B-B14F-4D97-AF65-F5344CB8AC3E}">
        <p14:creationId xmlns:p14="http://schemas.microsoft.com/office/powerpoint/2010/main" val="15542174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FED6B-BA2E-4332-B884-D5D0569D81F9}"/>
              </a:ext>
            </a:extLst>
          </p:cNvPr>
          <p:cNvSpPr>
            <a:spLocks noGrp="1"/>
          </p:cNvSpPr>
          <p:nvPr>
            <p:ph type="title"/>
          </p:nvPr>
        </p:nvSpPr>
        <p:spPr>
          <a:xfrm>
            <a:off x="1069848" y="325608"/>
            <a:ext cx="10058400" cy="1609344"/>
          </a:xfrm>
        </p:spPr>
        <p:txBody>
          <a:bodyPr/>
          <a:lstStyle/>
          <a:p>
            <a:r>
              <a:rPr lang="en-GB" dirty="0"/>
              <a:t>references</a:t>
            </a:r>
          </a:p>
        </p:txBody>
      </p:sp>
      <p:sp>
        <p:nvSpPr>
          <p:cNvPr id="3" name="Content Placeholder 2">
            <a:extLst>
              <a:ext uri="{FF2B5EF4-FFF2-40B4-BE49-F238E27FC236}">
                <a16:creationId xmlns:a16="http://schemas.microsoft.com/office/drawing/2014/main" id="{C0A0E3FC-B135-4BA7-B4F0-613D44CFA395}"/>
              </a:ext>
            </a:extLst>
          </p:cNvPr>
          <p:cNvSpPr>
            <a:spLocks noGrp="1"/>
          </p:cNvSpPr>
          <p:nvPr>
            <p:ph idx="1"/>
          </p:nvPr>
        </p:nvSpPr>
        <p:spPr>
          <a:xfrm>
            <a:off x="1069848" y="1769167"/>
            <a:ext cx="10058400" cy="4661451"/>
          </a:xfrm>
        </p:spPr>
        <p:txBody>
          <a:bodyPr>
            <a:normAutofit fontScale="92500" lnSpcReduction="10000"/>
          </a:bodyPr>
          <a:lstStyle/>
          <a:p>
            <a:pPr lvl="1"/>
            <a:r>
              <a:rPr lang="en-GB" sz="2600" noProof="1"/>
              <a:t>Boden, R. Kenway, J. and Epstein, D. (2005) </a:t>
            </a:r>
            <a:r>
              <a:rPr lang="en-GB" sz="2600" i="1" noProof="1"/>
              <a:t>Getting started on research</a:t>
            </a:r>
            <a:r>
              <a:rPr lang="en-GB" sz="2600" noProof="1"/>
              <a:t>.  London: SAGE.</a:t>
            </a:r>
          </a:p>
          <a:p>
            <a:pPr marL="274320" lvl="1" indent="0">
              <a:buNone/>
            </a:pPr>
            <a:endParaRPr lang="en-GB" sz="400" noProof="1"/>
          </a:p>
          <a:p>
            <a:pPr lvl="1"/>
            <a:r>
              <a:rPr lang="en-GB" sz="2600" noProof="1"/>
              <a:t>Bryman,</a:t>
            </a:r>
            <a:r>
              <a:rPr lang="en-GB" sz="2600" dirty="0"/>
              <a:t> A. (2001) </a:t>
            </a:r>
            <a:r>
              <a:rPr lang="en-GB" sz="2600" i="1" dirty="0"/>
              <a:t>Social Research Methods</a:t>
            </a:r>
            <a:r>
              <a:rPr lang="en-GB" sz="2600" dirty="0"/>
              <a:t>. Oxford: Oxford University Press.</a:t>
            </a:r>
          </a:p>
          <a:p>
            <a:pPr lvl="1"/>
            <a:endParaRPr lang="en-GB" sz="400" dirty="0"/>
          </a:p>
          <a:p>
            <a:pPr lvl="1"/>
            <a:r>
              <a:rPr lang="en-GB" sz="2600" dirty="0"/>
              <a:t>Louis, Cohen, </a:t>
            </a:r>
            <a:r>
              <a:rPr lang="en-GB" sz="2600" noProof="1"/>
              <a:t>Manion </a:t>
            </a:r>
            <a:r>
              <a:rPr lang="en-GB" sz="2600" dirty="0"/>
              <a:t>&amp; Morrison. (2000) </a:t>
            </a:r>
            <a:r>
              <a:rPr lang="en-GB" sz="2600" i="1" dirty="0"/>
              <a:t>Research Methods in Education.</a:t>
            </a:r>
            <a:r>
              <a:rPr lang="en-GB" sz="2600" dirty="0"/>
              <a:t> London: </a:t>
            </a:r>
            <a:r>
              <a:rPr lang="en-GB" sz="2600" noProof="1"/>
              <a:t>Routledge Falmer.</a:t>
            </a:r>
          </a:p>
          <a:p>
            <a:pPr lvl="1"/>
            <a:endParaRPr lang="en-GB" altLang="en-US" sz="400" dirty="0"/>
          </a:p>
          <a:p>
            <a:pPr lvl="1"/>
            <a:r>
              <a:rPr lang="en-GB" altLang="en-US" sz="2600" dirty="0"/>
              <a:t>Macintyre. (2000) </a:t>
            </a:r>
            <a:r>
              <a:rPr lang="en-GB" altLang="en-US" sz="2600" i="1" dirty="0"/>
              <a:t>The Art of Action Research</a:t>
            </a:r>
            <a:r>
              <a:rPr lang="en-GB" altLang="en-US" sz="2600" dirty="0"/>
              <a:t>. London: David Fulton Publishers.</a:t>
            </a:r>
          </a:p>
          <a:p>
            <a:pPr marL="274320" lvl="1" indent="0">
              <a:buNone/>
            </a:pPr>
            <a:endParaRPr lang="en-GB" altLang="en-US" sz="400" noProof="1"/>
          </a:p>
          <a:p>
            <a:pPr lvl="1"/>
            <a:r>
              <a:rPr lang="en-GB" altLang="en-US" sz="2600" noProof="1"/>
              <a:t>McNiff,</a:t>
            </a:r>
            <a:r>
              <a:rPr lang="en-GB" altLang="en-US" sz="2600" dirty="0"/>
              <a:t> J., Lomax, P. &amp; White, J.(2003) </a:t>
            </a:r>
            <a:r>
              <a:rPr lang="en-GB" altLang="en-US" sz="2600" i="1" dirty="0"/>
              <a:t>You and Your Action Research Project</a:t>
            </a:r>
            <a:r>
              <a:rPr lang="en-GB" altLang="en-US" sz="2600" dirty="0"/>
              <a:t>. 2nd Edition. London: </a:t>
            </a:r>
            <a:r>
              <a:rPr lang="en-GB" altLang="en-US" sz="2600" noProof="1"/>
              <a:t>Routledge Falmer</a:t>
            </a:r>
            <a:r>
              <a:rPr lang="en-GB" altLang="en-US" sz="2600" dirty="0"/>
              <a:t>.</a:t>
            </a:r>
          </a:p>
          <a:p>
            <a:pPr marL="274320" lvl="1" indent="0">
              <a:buNone/>
            </a:pPr>
            <a:endParaRPr lang="en-GB" sz="400" dirty="0"/>
          </a:p>
          <a:p>
            <a:pPr lvl="1"/>
            <a:r>
              <a:rPr lang="en-GB" sz="2600" dirty="0"/>
              <a:t>Robson, C. (2002) </a:t>
            </a:r>
            <a:r>
              <a:rPr lang="en-GB" sz="2600" i="1" dirty="0"/>
              <a:t>Real World Research</a:t>
            </a:r>
            <a:r>
              <a:rPr lang="en-GB" sz="2600" dirty="0"/>
              <a:t>. Oxford: Blackwell Publishers</a:t>
            </a:r>
          </a:p>
          <a:p>
            <a:endParaRPr lang="en-GB" dirty="0"/>
          </a:p>
        </p:txBody>
      </p:sp>
    </p:spTree>
    <p:extLst>
      <p:ext uri="{BB962C8B-B14F-4D97-AF65-F5344CB8AC3E}">
        <p14:creationId xmlns:p14="http://schemas.microsoft.com/office/powerpoint/2010/main" val="32368497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TM03090434[[fn=Wood Type]]</Template>
  <TotalTime>0</TotalTime>
  <Words>1642</Words>
  <Application>Microsoft Office PowerPoint</Application>
  <PresentationFormat>Widescreen</PresentationFormat>
  <Paragraphs>263</Paragraphs>
  <Slides>33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Arial</vt:lpstr>
      <vt:lpstr>Calibri</vt:lpstr>
      <vt:lpstr>Rockwell</vt:lpstr>
      <vt:lpstr>Rockwell Condensed</vt:lpstr>
      <vt:lpstr>Times New Roman</vt:lpstr>
      <vt:lpstr>Wingdings</vt:lpstr>
      <vt:lpstr>Wood Type</vt:lpstr>
      <vt:lpstr>Social Research for Professional Practice</vt:lpstr>
      <vt:lpstr>Today’s lecture</vt:lpstr>
      <vt:lpstr>Last lecture… </vt:lpstr>
      <vt:lpstr>Why research in youth work?</vt:lpstr>
      <vt:lpstr>Why research in youth work?</vt:lpstr>
      <vt:lpstr>Why research in youth work?</vt:lpstr>
      <vt:lpstr>PowerPoint Presentation</vt:lpstr>
      <vt:lpstr>research in youth work</vt:lpstr>
      <vt:lpstr>ACTIVE PARTICIPATION AS RESEARCH?</vt:lpstr>
      <vt:lpstr>Methodology and method</vt:lpstr>
      <vt:lpstr>Paradigm</vt:lpstr>
      <vt:lpstr>methodology</vt:lpstr>
      <vt:lpstr>Paradigm and methodology</vt:lpstr>
      <vt:lpstr>Method</vt:lpstr>
      <vt:lpstr>Paradigm and method</vt:lpstr>
      <vt:lpstr>Who are you?</vt:lpstr>
      <vt:lpstr>Any questions so far…</vt:lpstr>
      <vt:lpstr>Data collection - qualitative</vt:lpstr>
      <vt:lpstr>Data collection - quantitative</vt:lpstr>
      <vt:lpstr>PowerPoint Presentation</vt:lpstr>
      <vt:lpstr>Mixed method – combining the two</vt:lpstr>
      <vt:lpstr>Qualitative Methods</vt:lpstr>
      <vt:lpstr>Group activity </vt:lpstr>
      <vt:lpstr>Group activity </vt:lpstr>
      <vt:lpstr>Quantitative Methods</vt:lpstr>
      <vt:lpstr>youth work RESEARCH</vt:lpstr>
      <vt:lpstr>APPLIED RESEARCH EXAMPLES</vt:lpstr>
      <vt:lpstr>What can I research?</vt:lpstr>
      <vt:lpstr>WHICH TYPE OF RESEARCH?</vt:lpstr>
      <vt:lpstr>Assessment</vt:lpstr>
      <vt:lpstr>Next lecture</vt:lpstr>
      <vt:lpstr>DIRECTED-STUDY FOR NEXT LECTURE</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Research for Professional Practice</dc:title>
  <dc:creator>katie gardner</dc:creator>
  <cp:lastModifiedBy>Darren O'Connor</cp:lastModifiedBy>
  <cp:revision>102</cp:revision>
  <dcterms:created xsi:type="dcterms:W3CDTF">2021-04-21T09:15:23Z</dcterms:created>
  <dcterms:modified xsi:type="dcterms:W3CDTF">2023-03-01T10:59:49Z</dcterms:modified>
</cp:coreProperties>
</file>