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8288000" cy="10287000"/>
  <p:notesSz cx="6858000" cy="9144000"/>
  <p:embeddedFontLst>
    <p:embeddedFont>
      <p:font typeface="Children One" charset="1" panose="00000000000000000000"/>
      <p:regular r:id="rId36"/>
    </p:embeddedFont>
    <p:embeddedFont>
      <p:font typeface="Comic Relief" charset="1" panose="030F0702030302020204"/>
      <p:regular r:id="rId37"/>
    </p:embeddedFont>
    <p:embeddedFont>
      <p:font typeface="Playwrite US Trad" charset="1" panose="00000000000000000000"/>
      <p:regular r:id="rId38"/>
    </p:embeddedFont>
    <p:embeddedFont>
      <p:font typeface="Alfa Slab One" charset="1" panose="00000500000000000000"/>
      <p:regular r:id="rId39"/>
    </p:embeddedFont>
    <p:embeddedFont>
      <p:font typeface="Chewy" charset="1" panose="02000000000000000000"/>
      <p:regular r:id="rId40"/>
    </p:embeddedFont>
    <p:embeddedFont>
      <p:font typeface="League Spartan" charset="1" panose="00000800000000000000"/>
      <p:regular r:id="rId41"/>
    </p:embeddedFont>
    <p:embeddedFont>
      <p:font typeface="Lazydog" charset="1" panose="00000000000000000000"/>
      <p:regular r:id="rId42"/>
    </p:embeddedFont>
    <p:embeddedFont>
      <p:font typeface="Roboto" charset="1" panose="02000000000000000000"/>
      <p:regular r:id="rId43"/>
    </p:embeddedFont>
    <p:embeddedFont>
      <p:font typeface="TT Hoves Bold" charset="1" panose="02000003020000060003"/>
      <p:regular r:id="rId44"/>
    </p:embeddedFont>
    <p:embeddedFont>
      <p:font typeface="Ahkio Heavy" charset="1" panose="00000000000000000000"/>
      <p:regular r:id="rId45"/>
    </p:embeddedFont>
    <p:embeddedFont>
      <p:font typeface="Canva Sans" charset="1" panose="020B0503030501040103"/>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8.svg" Type="http://schemas.openxmlformats.org/officeDocument/2006/relationships/image"/><Relationship Id="rId11" Target="../media/image19.png" Type="http://schemas.openxmlformats.org/officeDocument/2006/relationships/image"/><Relationship Id="rId12" Target="../media/image20.svg" Type="http://schemas.openxmlformats.org/officeDocument/2006/relationships/image"/><Relationship Id="rId2" Target="../media/image1.jpe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 Id="rId6" Target="../media/image14.svg" Type="http://schemas.openxmlformats.org/officeDocument/2006/relationships/image"/><Relationship Id="rId7" Target="../media/image15.png" Type="http://schemas.openxmlformats.org/officeDocument/2006/relationships/image"/><Relationship Id="rId8" Target="../media/image16.svg" Type="http://schemas.openxmlformats.org/officeDocument/2006/relationships/image"/><Relationship Id="rId9" Target="../media/image17.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1.png" Type="http://schemas.openxmlformats.org/officeDocument/2006/relationships/image"/><Relationship Id="rId4" Target="../media/image22.svg" Type="http://schemas.openxmlformats.org/officeDocument/2006/relationships/image"/><Relationship Id="rId5" Target="../media/image23.png" Type="http://schemas.openxmlformats.org/officeDocument/2006/relationships/image"/><Relationship Id="rId6" Target="../media/image24.svg" Type="http://schemas.openxmlformats.org/officeDocument/2006/relationships/image"/><Relationship Id="rId7" Target="../media/image25.png" Type="http://schemas.openxmlformats.org/officeDocument/2006/relationships/image"/><Relationship Id="rId8" Target="../media/image26.png" Type="http://schemas.openxmlformats.org/officeDocument/2006/relationships/image"/><Relationship Id="rId9" Target="../media/image27.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8.jpeg" Type="http://schemas.openxmlformats.org/officeDocument/2006/relationships/image"/><Relationship Id="rId3" Target="../media/image23.png" Type="http://schemas.openxmlformats.org/officeDocument/2006/relationships/image"/><Relationship Id="rId4" Target="../media/image24.sv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 Id="rId7" Target="../media/image29.png" Type="http://schemas.openxmlformats.org/officeDocument/2006/relationships/image"/><Relationship Id="rId8" Target="../media/image30.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1.jpeg" Type="http://schemas.openxmlformats.org/officeDocument/2006/relationships/image"/><Relationship Id="rId3" Target="../media/image32.png" Type="http://schemas.openxmlformats.org/officeDocument/2006/relationships/image"/><Relationship Id="rId4" Target="../media/image33.jpeg" Type="http://schemas.openxmlformats.org/officeDocument/2006/relationships/image"/><Relationship Id="rId5" Target="../media/image34.png" Type="http://schemas.openxmlformats.org/officeDocument/2006/relationships/image"/><Relationship Id="rId6" Target="../media/image35.jpeg" Type="http://schemas.openxmlformats.org/officeDocument/2006/relationships/image"/><Relationship Id="rId7" Target="../media/image36.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1.jpeg" Type="http://schemas.openxmlformats.org/officeDocument/2006/relationships/image"/><Relationship Id="rId3" Target="../media/image34.png" Type="http://schemas.openxmlformats.org/officeDocument/2006/relationships/image"/><Relationship Id="rId4" Target="../media/image37.png" Type="http://schemas.openxmlformats.org/officeDocument/2006/relationships/image"/><Relationship Id="rId5" Target="../media/image38.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jpeg" Type="http://schemas.openxmlformats.org/officeDocument/2006/relationships/image"/><Relationship Id="rId3" Target="../media/image40.png" Type="http://schemas.openxmlformats.org/officeDocument/2006/relationships/image"/><Relationship Id="rId4" Target="../media/image41.svg" Type="http://schemas.openxmlformats.org/officeDocument/2006/relationships/image"/><Relationship Id="rId5" Target="../media/image42.pn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2.png" Type="http://schemas.openxmlformats.org/officeDocument/2006/relationships/image"/><Relationship Id="rId11" Target="../media/image53.svg" Type="http://schemas.openxmlformats.org/officeDocument/2006/relationships/image"/><Relationship Id="rId2" Target="../media/image1.jpeg" Type="http://schemas.openxmlformats.org/officeDocument/2006/relationships/image"/><Relationship Id="rId3" Target="../media/image45.png" Type="http://schemas.openxmlformats.org/officeDocument/2006/relationships/image"/><Relationship Id="rId4" Target="../media/image46.png" Type="http://schemas.openxmlformats.org/officeDocument/2006/relationships/image"/><Relationship Id="rId5" Target="../media/image47.svg" Type="http://schemas.openxmlformats.org/officeDocument/2006/relationships/image"/><Relationship Id="rId6" Target="../media/image48.png" Type="http://schemas.openxmlformats.org/officeDocument/2006/relationships/image"/><Relationship Id="rId7" Target="../media/image49.svg" Type="http://schemas.openxmlformats.org/officeDocument/2006/relationships/image"/><Relationship Id="rId8" Target="../media/image50.png" Type="http://schemas.openxmlformats.org/officeDocument/2006/relationships/image"/><Relationship Id="rId9" Target="../media/image51.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0.jpeg" Type="http://schemas.openxmlformats.org/officeDocument/2006/relationships/image"/><Relationship Id="rId3" Target="../media/image61.png" Type="http://schemas.openxmlformats.org/officeDocument/2006/relationships/image"/><Relationship Id="rId4" Target="../media/image62.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63.png" Type="http://schemas.openxmlformats.org/officeDocument/2006/relationships/image"/><Relationship Id="rId4" Target="../media/image64.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72.png" Type="http://schemas.openxmlformats.org/officeDocument/2006/relationships/image"/><Relationship Id="rId11" Target="../media/image73.svg" Type="http://schemas.openxmlformats.org/officeDocument/2006/relationships/image"/><Relationship Id="rId12" Target="../media/image74.png" Type="http://schemas.openxmlformats.org/officeDocument/2006/relationships/image"/><Relationship Id="rId13" Target="../media/image75.svg" Type="http://schemas.openxmlformats.org/officeDocument/2006/relationships/image"/><Relationship Id="rId2" Target="../media/image1.jpeg" Type="http://schemas.openxmlformats.org/officeDocument/2006/relationships/image"/><Relationship Id="rId3" Target="../media/image65.png" Type="http://schemas.openxmlformats.org/officeDocument/2006/relationships/image"/><Relationship Id="rId4" Target="../media/image66.png" Type="http://schemas.openxmlformats.org/officeDocument/2006/relationships/image"/><Relationship Id="rId5" Target="../media/image67.svg" Type="http://schemas.openxmlformats.org/officeDocument/2006/relationships/image"/><Relationship Id="rId6" Target="../media/image68.png" Type="http://schemas.openxmlformats.org/officeDocument/2006/relationships/image"/><Relationship Id="rId7" Target="../media/image69.svg" Type="http://schemas.openxmlformats.org/officeDocument/2006/relationships/image"/><Relationship Id="rId8" Target="../media/image70.png" Type="http://schemas.openxmlformats.org/officeDocument/2006/relationships/image"/><Relationship Id="rId9" Target="../media/image71.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7.png" Type="http://schemas.openxmlformats.org/officeDocument/2006/relationships/image"/><Relationship Id="rId11" Target="../media/image58.svg" Type="http://schemas.openxmlformats.org/officeDocument/2006/relationships/image"/><Relationship Id="rId2" Target="../media/image76.jpeg" Type="http://schemas.openxmlformats.org/officeDocument/2006/relationships/image"/><Relationship Id="rId3" Target="../media/image77.png" Type="http://schemas.openxmlformats.org/officeDocument/2006/relationships/image"/><Relationship Id="rId4" Target="../media/image78.svg" Type="http://schemas.openxmlformats.org/officeDocument/2006/relationships/image"/><Relationship Id="rId5" Target="../media/image79.png" Type="http://schemas.openxmlformats.org/officeDocument/2006/relationships/image"/><Relationship Id="rId6" Target="../media/image80.png" Type="http://schemas.openxmlformats.org/officeDocument/2006/relationships/image"/><Relationship Id="rId7" Target="../media/image81.png" Type="http://schemas.openxmlformats.org/officeDocument/2006/relationships/image"/><Relationship Id="rId8" Target="../media/image82.png" Type="http://schemas.openxmlformats.org/officeDocument/2006/relationships/image"/><Relationship Id="rId9" Target="../media/image83.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4.jpeg" Type="http://schemas.openxmlformats.org/officeDocument/2006/relationships/image"/><Relationship Id="rId3" Target="../media/image85.png" Type="http://schemas.openxmlformats.org/officeDocument/2006/relationships/image"/><Relationship Id="rId4" Target="../media/image86.svg" Type="http://schemas.openxmlformats.org/officeDocument/2006/relationships/image"/><Relationship Id="rId5" Target="../media/image79.png" Type="http://schemas.openxmlformats.org/officeDocument/2006/relationships/image"/><Relationship Id="rId6" Target="../media/image80.png" Type="http://schemas.openxmlformats.org/officeDocument/2006/relationships/image"/><Relationship Id="rId7" Target="../media/image81.png" Type="http://schemas.openxmlformats.org/officeDocument/2006/relationships/image"/><Relationship Id="rId8" Target="../media/image57.png" Type="http://schemas.openxmlformats.org/officeDocument/2006/relationships/image"/><Relationship Id="rId9" Target="../media/image58.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4.jpeg" Type="http://schemas.openxmlformats.org/officeDocument/2006/relationships/image"/><Relationship Id="rId3" Target="../media/image85.png" Type="http://schemas.openxmlformats.org/officeDocument/2006/relationships/image"/><Relationship Id="rId4" Target="../media/image86.svg" Type="http://schemas.openxmlformats.org/officeDocument/2006/relationships/image"/><Relationship Id="rId5" Target="../media/image79.png" Type="http://schemas.openxmlformats.org/officeDocument/2006/relationships/image"/><Relationship Id="rId6" Target="../media/image57.png" Type="http://schemas.openxmlformats.org/officeDocument/2006/relationships/image"/><Relationship Id="rId7" Target="../media/image58.svg" Type="http://schemas.openxmlformats.org/officeDocument/2006/relationships/image"/><Relationship Id="rId8" Target="../media/image82.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7.jpeg" Type="http://schemas.openxmlformats.org/officeDocument/2006/relationships/image"/><Relationship Id="rId3" Target="../media/image57.png" Type="http://schemas.openxmlformats.org/officeDocument/2006/relationships/image"/><Relationship Id="rId4" Target="../media/image58.svg" Type="http://schemas.openxmlformats.org/officeDocument/2006/relationships/image"/><Relationship Id="rId5" Target="../media/image88.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6.png" Type="http://schemas.openxmlformats.org/officeDocument/2006/relationships/image"/><Relationship Id="rId11" Target="../media/image97.svg" Type="http://schemas.openxmlformats.org/officeDocument/2006/relationships/image"/><Relationship Id="rId2" Target="../media/image1.jpeg" Type="http://schemas.openxmlformats.org/officeDocument/2006/relationships/image"/><Relationship Id="rId3" Target="../media/image89.png" Type="http://schemas.openxmlformats.org/officeDocument/2006/relationships/image"/><Relationship Id="rId4" Target="../media/image90.png" Type="http://schemas.openxmlformats.org/officeDocument/2006/relationships/image"/><Relationship Id="rId5" Target="../media/image91.svg" Type="http://schemas.openxmlformats.org/officeDocument/2006/relationships/image"/><Relationship Id="rId6" Target="../media/image92.png" Type="http://schemas.openxmlformats.org/officeDocument/2006/relationships/image"/><Relationship Id="rId7" Target="../media/image93.svg" Type="http://schemas.openxmlformats.org/officeDocument/2006/relationships/image"/><Relationship Id="rId8" Target="../media/image94.png" Type="http://schemas.openxmlformats.org/officeDocument/2006/relationships/image"/><Relationship Id="rId9" Target="../media/image95.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 Id="rId8" Target="../media/image98.png" Type="http://schemas.openxmlformats.org/officeDocument/2006/relationships/image"/><Relationship Id="rId9" Target="../media/image99.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 Id="rId8" Target="../media/image98.png" Type="http://schemas.openxmlformats.org/officeDocument/2006/relationships/image"/><Relationship Id="rId9" Target="../media/image99.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9.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02.png" Type="http://schemas.openxmlformats.org/officeDocument/2006/relationships/image"/><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 Id="rId8" Target="../media/image100.png" Type="http://schemas.openxmlformats.org/officeDocument/2006/relationships/image"/><Relationship Id="rId9" Target="../media/image101.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05.png" Type="http://schemas.openxmlformats.org/officeDocument/2006/relationships/image"/><Relationship Id="rId11" Target="../media/image106.png" Type="http://schemas.openxmlformats.org/officeDocument/2006/relationships/image"/><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 Id="rId8" Target="../media/image103.png" Type="http://schemas.openxmlformats.org/officeDocument/2006/relationships/image"/><Relationship Id="rId9" Target="../media/image104.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 Id="rId7" Target="../media/image59.png" Type="http://schemas.openxmlformats.org/officeDocument/2006/relationships/image"/><Relationship Id="rId8" Target="../media/image107.png" Type="http://schemas.openxmlformats.org/officeDocument/2006/relationships/image"/><Relationship Id="rId9" Target="../media/image108.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7.png" Type="http://schemas.openxmlformats.org/officeDocument/2006/relationships/image"/><Relationship Id="rId4" Target="../media/image58.svg" Type="http://schemas.openxmlformats.org/officeDocument/2006/relationships/image"/><Relationship Id="rId5" Target="../media/image59.png" Type="http://schemas.openxmlformats.org/officeDocument/2006/relationships/image"/><Relationship Id="rId6" Target="../media/image109.png" Type="http://schemas.openxmlformats.org/officeDocument/2006/relationships/image"/><Relationship Id="rId7" Target="../media/image110.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9.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jpeg" Type="http://schemas.openxmlformats.org/officeDocument/2006/relationships/image"/><Relationship Id="rId3" Target="../media/image55.png" Type="http://schemas.openxmlformats.org/officeDocument/2006/relationships/image"/><Relationship Id="rId4" Target="../media/image56.svg" Type="http://schemas.openxmlformats.org/officeDocument/2006/relationships/image"/><Relationship Id="rId5" Target="../media/image57.png" Type="http://schemas.openxmlformats.org/officeDocument/2006/relationships/image"/><Relationship Id="rId6" Target="../media/image58.sv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1.png" Type="http://schemas.openxmlformats.org/officeDocument/2006/relationships/image"/><Relationship Id="rId3" Target="../media/image112.sv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77" r="0" b="-9277"/>
            </a:stretch>
          </a:blipFill>
        </p:spPr>
      </p:sp>
      <p:sp>
        <p:nvSpPr>
          <p:cNvPr name="Freeform 3" id="3"/>
          <p:cNvSpPr/>
          <p:nvPr/>
        </p:nvSpPr>
        <p:spPr>
          <a:xfrm flipH="false" flipV="false" rot="0">
            <a:off x="14299319" y="2081436"/>
            <a:ext cx="4436442" cy="4114800"/>
          </a:xfrm>
          <a:custGeom>
            <a:avLst/>
            <a:gdLst/>
            <a:ahLst/>
            <a:cxnLst/>
            <a:rect r="r" b="b" t="t" l="l"/>
            <a:pathLst>
              <a:path h="4114800" w="4436442">
                <a:moveTo>
                  <a:pt x="0" y="0"/>
                </a:moveTo>
                <a:lnTo>
                  <a:pt x="4436442" y="0"/>
                </a:lnTo>
                <a:lnTo>
                  <a:pt x="443644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false" rot="0">
            <a:off x="9666782" y="3627728"/>
            <a:ext cx="9265074" cy="6659272"/>
          </a:xfrm>
          <a:custGeom>
            <a:avLst/>
            <a:gdLst/>
            <a:ahLst/>
            <a:cxnLst/>
            <a:rect r="r" b="b" t="t" l="l"/>
            <a:pathLst>
              <a:path h="6659272" w="9265074">
                <a:moveTo>
                  <a:pt x="9265074" y="0"/>
                </a:moveTo>
                <a:lnTo>
                  <a:pt x="0" y="0"/>
                </a:lnTo>
                <a:lnTo>
                  <a:pt x="0" y="6659272"/>
                </a:lnTo>
                <a:lnTo>
                  <a:pt x="9265074" y="6659272"/>
                </a:lnTo>
                <a:lnTo>
                  <a:pt x="9265074" y="0"/>
                </a:lnTo>
                <a:close/>
              </a:path>
            </a:pathLst>
          </a:custGeom>
          <a:blipFill>
            <a:blip r:embed="rId5"/>
            <a:stretch>
              <a:fillRect l="0" t="0" r="0" b="0"/>
            </a:stretch>
          </a:blipFill>
        </p:spPr>
      </p:sp>
      <p:sp>
        <p:nvSpPr>
          <p:cNvPr name="Freeform 5" id="5"/>
          <p:cNvSpPr/>
          <p:nvPr/>
        </p:nvSpPr>
        <p:spPr>
          <a:xfrm flipH="false" flipV="false" rot="0">
            <a:off x="-407457" y="8008016"/>
            <a:ext cx="3356557" cy="1632126"/>
          </a:xfrm>
          <a:custGeom>
            <a:avLst/>
            <a:gdLst/>
            <a:ahLst/>
            <a:cxnLst/>
            <a:rect r="r" b="b" t="t" l="l"/>
            <a:pathLst>
              <a:path h="1632126" w="3356557">
                <a:moveTo>
                  <a:pt x="0" y="0"/>
                </a:moveTo>
                <a:lnTo>
                  <a:pt x="3356557" y="0"/>
                </a:lnTo>
                <a:lnTo>
                  <a:pt x="3356557" y="1632125"/>
                </a:lnTo>
                <a:lnTo>
                  <a:pt x="0" y="163212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1490019" y="6957364"/>
            <a:ext cx="7315200" cy="658368"/>
          </a:xfrm>
          <a:custGeom>
            <a:avLst/>
            <a:gdLst/>
            <a:ahLst/>
            <a:cxnLst/>
            <a:rect r="r" b="b" t="t" l="l"/>
            <a:pathLst>
              <a:path h="658368" w="7315200">
                <a:moveTo>
                  <a:pt x="0" y="0"/>
                </a:moveTo>
                <a:lnTo>
                  <a:pt x="7315200" y="0"/>
                </a:lnTo>
                <a:lnTo>
                  <a:pt x="7315200" y="658368"/>
                </a:lnTo>
                <a:lnTo>
                  <a:pt x="0" y="658368"/>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7" id="7"/>
          <p:cNvSpPr txBox="true"/>
          <p:nvPr/>
        </p:nvSpPr>
        <p:spPr>
          <a:xfrm rot="0">
            <a:off x="1490019" y="2938701"/>
            <a:ext cx="9373925" cy="3837235"/>
          </a:xfrm>
          <a:prstGeom prst="rect">
            <a:avLst/>
          </a:prstGeom>
        </p:spPr>
        <p:txBody>
          <a:bodyPr anchor="t" rtlCol="false" tIns="0" lIns="0" bIns="0" rIns="0">
            <a:spAutoFit/>
          </a:bodyPr>
          <a:lstStyle/>
          <a:p>
            <a:pPr algn="l">
              <a:lnSpc>
                <a:spcPts val="10286"/>
              </a:lnSpc>
              <a:spcBef>
                <a:spcPct val="0"/>
              </a:spcBef>
            </a:pPr>
            <a:r>
              <a:rPr lang="en-US" sz="7347">
                <a:solidFill>
                  <a:srgbClr val="034093"/>
                </a:solidFill>
                <a:latin typeface="Children One"/>
                <a:ea typeface="Children One"/>
                <a:cs typeface="Children One"/>
                <a:sym typeface="Children One"/>
              </a:rPr>
              <a:t>Professional and pedagogical studies: ecad4017</a:t>
            </a:r>
          </a:p>
        </p:txBody>
      </p:sp>
      <p:sp>
        <p:nvSpPr>
          <p:cNvPr name="Freeform 8" id="8"/>
          <p:cNvSpPr/>
          <p:nvPr/>
        </p:nvSpPr>
        <p:spPr>
          <a:xfrm flipH="false" flipV="false" rot="-3811188">
            <a:off x="11305909" y="1477700"/>
            <a:ext cx="1604417" cy="1980762"/>
          </a:xfrm>
          <a:custGeom>
            <a:avLst/>
            <a:gdLst/>
            <a:ahLst/>
            <a:cxnLst/>
            <a:rect r="r" b="b" t="t" l="l"/>
            <a:pathLst>
              <a:path h="1980762" w="1604417">
                <a:moveTo>
                  <a:pt x="0" y="0"/>
                </a:moveTo>
                <a:lnTo>
                  <a:pt x="1604417" y="0"/>
                </a:lnTo>
                <a:lnTo>
                  <a:pt x="1604417" y="1980762"/>
                </a:lnTo>
                <a:lnTo>
                  <a:pt x="0" y="1980762"/>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9" id="9"/>
          <p:cNvSpPr txBox="true"/>
          <p:nvPr/>
        </p:nvSpPr>
        <p:spPr>
          <a:xfrm rot="0">
            <a:off x="1662042" y="1805234"/>
            <a:ext cx="4931312" cy="834038"/>
          </a:xfrm>
          <a:prstGeom prst="rect">
            <a:avLst/>
          </a:prstGeom>
        </p:spPr>
        <p:txBody>
          <a:bodyPr anchor="t" rtlCol="false" tIns="0" lIns="0" bIns="0" rIns="0">
            <a:spAutoFit/>
          </a:bodyPr>
          <a:lstStyle/>
          <a:p>
            <a:pPr algn="l">
              <a:lnSpc>
                <a:spcPts val="6845"/>
              </a:lnSpc>
              <a:spcBef>
                <a:spcPct val="0"/>
              </a:spcBef>
            </a:pPr>
            <a:r>
              <a:rPr lang="en-US" sz="4889">
                <a:solidFill>
                  <a:srgbClr val="034093"/>
                </a:solidFill>
                <a:latin typeface="Children One"/>
                <a:ea typeface="Children One"/>
                <a:cs typeface="Children One"/>
                <a:sym typeface="Children One"/>
              </a:rPr>
              <a:t>Megan peterson</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77" r="0" b="-9277"/>
            </a:stretch>
          </a:blipFill>
        </p:spPr>
      </p:sp>
      <p:sp>
        <p:nvSpPr>
          <p:cNvPr name="Freeform 3" id="3"/>
          <p:cNvSpPr/>
          <p:nvPr/>
        </p:nvSpPr>
        <p:spPr>
          <a:xfrm flipH="false" flipV="false" rot="0">
            <a:off x="1331306" y="3621999"/>
            <a:ext cx="4833500" cy="3196152"/>
          </a:xfrm>
          <a:custGeom>
            <a:avLst/>
            <a:gdLst/>
            <a:ahLst/>
            <a:cxnLst/>
            <a:rect r="r" b="b" t="t" l="l"/>
            <a:pathLst>
              <a:path h="3196152" w="4833500">
                <a:moveTo>
                  <a:pt x="0" y="0"/>
                </a:moveTo>
                <a:lnTo>
                  <a:pt x="4833500" y="0"/>
                </a:lnTo>
                <a:lnTo>
                  <a:pt x="4833500" y="3196152"/>
                </a:lnTo>
                <a:lnTo>
                  <a:pt x="0" y="319615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7791632" y="4330284"/>
            <a:ext cx="8528643" cy="2045576"/>
          </a:xfrm>
          <a:prstGeom prst="rect">
            <a:avLst/>
          </a:prstGeom>
        </p:spPr>
        <p:txBody>
          <a:bodyPr anchor="t" rtlCol="false" tIns="0" lIns="0" bIns="0" rIns="0">
            <a:spAutoFit/>
          </a:bodyPr>
          <a:lstStyle/>
          <a:p>
            <a:pPr algn="l">
              <a:lnSpc>
                <a:spcPts val="7838"/>
              </a:lnSpc>
            </a:pPr>
            <a:r>
              <a:rPr lang="en-US" sz="8428">
                <a:solidFill>
                  <a:srgbClr val="034093"/>
                </a:solidFill>
                <a:latin typeface="Children One"/>
                <a:ea typeface="Children One"/>
                <a:cs typeface="Children One"/>
                <a:sym typeface="Children One"/>
              </a:rPr>
              <a:t>welcome to my presentation! </a:t>
            </a:r>
          </a:p>
        </p:txBody>
      </p:sp>
      <p:sp>
        <p:nvSpPr>
          <p:cNvPr name="Freeform 5" id="5"/>
          <p:cNvSpPr/>
          <p:nvPr/>
        </p:nvSpPr>
        <p:spPr>
          <a:xfrm flipH="false" flipV="false" rot="2031449">
            <a:off x="14308605" y="2488254"/>
            <a:ext cx="756148" cy="1543159"/>
          </a:xfrm>
          <a:custGeom>
            <a:avLst/>
            <a:gdLst/>
            <a:ahLst/>
            <a:cxnLst/>
            <a:rect r="r" b="b" t="t" l="l"/>
            <a:pathLst>
              <a:path h="1543159" w="756148">
                <a:moveTo>
                  <a:pt x="0" y="0"/>
                </a:moveTo>
                <a:lnTo>
                  <a:pt x="756147" y="0"/>
                </a:lnTo>
                <a:lnTo>
                  <a:pt x="756147" y="1543159"/>
                </a:lnTo>
                <a:lnTo>
                  <a:pt x="0" y="154315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727829" y="9258300"/>
            <a:ext cx="7315200" cy="2953512"/>
          </a:xfrm>
          <a:custGeom>
            <a:avLst/>
            <a:gdLst/>
            <a:ahLst/>
            <a:cxnLst/>
            <a:rect r="r" b="b" t="t" l="l"/>
            <a:pathLst>
              <a:path h="2953512" w="7315200">
                <a:moveTo>
                  <a:pt x="0" y="0"/>
                </a:moveTo>
                <a:lnTo>
                  <a:pt x="7315200" y="0"/>
                </a:lnTo>
                <a:lnTo>
                  <a:pt x="7315200" y="2953512"/>
                </a:lnTo>
                <a:lnTo>
                  <a:pt x="0" y="2953512"/>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7" id="7"/>
          <p:cNvSpPr/>
          <p:nvPr/>
        </p:nvSpPr>
        <p:spPr>
          <a:xfrm flipH="false" flipV="false" rot="0">
            <a:off x="16612715" y="8288883"/>
            <a:ext cx="2147651" cy="3201105"/>
          </a:xfrm>
          <a:custGeom>
            <a:avLst/>
            <a:gdLst/>
            <a:ahLst/>
            <a:cxnLst/>
            <a:rect r="r" b="b" t="t" l="l"/>
            <a:pathLst>
              <a:path h="3201105" w="2147651">
                <a:moveTo>
                  <a:pt x="0" y="0"/>
                </a:moveTo>
                <a:lnTo>
                  <a:pt x="2147651" y="0"/>
                </a:lnTo>
                <a:lnTo>
                  <a:pt x="2147651" y="3201105"/>
                </a:lnTo>
                <a:lnTo>
                  <a:pt x="0" y="3201105"/>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8" id="8"/>
          <p:cNvSpPr/>
          <p:nvPr/>
        </p:nvSpPr>
        <p:spPr>
          <a:xfrm flipH="false" flipV="false" rot="2074589">
            <a:off x="3187076" y="2470571"/>
            <a:ext cx="4258179" cy="1240195"/>
          </a:xfrm>
          <a:custGeom>
            <a:avLst/>
            <a:gdLst/>
            <a:ahLst/>
            <a:cxnLst/>
            <a:rect r="r" b="b" t="t" l="l"/>
            <a:pathLst>
              <a:path h="1240195" w="4258179">
                <a:moveTo>
                  <a:pt x="0" y="0"/>
                </a:moveTo>
                <a:lnTo>
                  <a:pt x="4258179" y="0"/>
                </a:lnTo>
                <a:lnTo>
                  <a:pt x="4258179" y="1240194"/>
                </a:lnTo>
                <a:lnTo>
                  <a:pt x="0" y="1240194"/>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77" r="0" b="-9277"/>
            </a:stretch>
          </a:blipFill>
        </p:spPr>
      </p:sp>
      <p:sp>
        <p:nvSpPr>
          <p:cNvPr name="Freeform 3" id="3"/>
          <p:cNvSpPr/>
          <p:nvPr/>
        </p:nvSpPr>
        <p:spPr>
          <a:xfrm flipH="false" flipV="false" rot="0">
            <a:off x="6179203" y="5200368"/>
            <a:ext cx="546711" cy="667739"/>
          </a:xfrm>
          <a:custGeom>
            <a:avLst/>
            <a:gdLst/>
            <a:ahLst/>
            <a:cxnLst/>
            <a:rect r="r" b="b" t="t" l="l"/>
            <a:pathLst>
              <a:path h="667739" w="546711">
                <a:moveTo>
                  <a:pt x="0" y="0"/>
                </a:moveTo>
                <a:lnTo>
                  <a:pt x="546712" y="0"/>
                </a:lnTo>
                <a:lnTo>
                  <a:pt x="546712" y="667739"/>
                </a:lnTo>
                <a:lnTo>
                  <a:pt x="0" y="66773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6179203" y="7100412"/>
            <a:ext cx="546711" cy="667739"/>
          </a:xfrm>
          <a:custGeom>
            <a:avLst/>
            <a:gdLst/>
            <a:ahLst/>
            <a:cxnLst/>
            <a:rect r="r" b="b" t="t" l="l"/>
            <a:pathLst>
              <a:path h="667739" w="546711">
                <a:moveTo>
                  <a:pt x="0" y="0"/>
                </a:moveTo>
                <a:lnTo>
                  <a:pt x="546712" y="0"/>
                </a:lnTo>
                <a:lnTo>
                  <a:pt x="546712" y="667740"/>
                </a:lnTo>
                <a:lnTo>
                  <a:pt x="0" y="66774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875595" y="2676493"/>
            <a:ext cx="2010611" cy="2467007"/>
          </a:xfrm>
          <a:custGeom>
            <a:avLst/>
            <a:gdLst/>
            <a:ahLst/>
            <a:cxnLst/>
            <a:rect r="r" b="b" t="t" l="l"/>
            <a:pathLst>
              <a:path h="2467007" w="2010611">
                <a:moveTo>
                  <a:pt x="0" y="0"/>
                </a:moveTo>
                <a:lnTo>
                  <a:pt x="2010611" y="0"/>
                </a:lnTo>
                <a:lnTo>
                  <a:pt x="2010611" y="2467007"/>
                </a:lnTo>
                <a:lnTo>
                  <a:pt x="0" y="246700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406792" y="5787942"/>
            <a:ext cx="6585995" cy="4499058"/>
          </a:xfrm>
          <a:custGeom>
            <a:avLst/>
            <a:gdLst/>
            <a:ahLst/>
            <a:cxnLst/>
            <a:rect r="r" b="b" t="t" l="l"/>
            <a:pathLst>
              <a:path h="4499058" w="6585995">
                <a:moveTo>
                  <a:pt x="0" y="0"/>
                </a:moveTo>
                <a:lnTo>
                  <a:pt x="6585995" y="0"/>
                </a:lnTo>
                <a:lnTo>
                  <a:pt x="6585995" y="4499058"/>
                </a:lnTo>
                <a:lnTo>
                  <a:pt x="0" y="4499058"/>
                </a:lnTo>
                <a:lnTo>
                  <a:pt x="0" y="0"/>
                </a:lnTo>
                <a:close/>
              </a:path>
            </a:pathLst>
          </a:custGeom>
          <a:blipFill>
            <a:blip r:embed="rId7"/>
            <a:stretch>
              <a:fillRect l="0" t="0" r="0" b="0"/>
            </a:stretch>
          </a:blipFill>
        </p:spPr>
      </p:sp>
      <p:sp>
        <p:nvSpPr>
          <p:cNvPr name="Freeform 7" id="7"/>
          <p:cNvSpPr/>
          <p:nvPr/>
        </p:nvSpPr>
        <p:spPr>
          <a:xfrm flipH="false" flipV="false" rot="0">
            <a:off x="15500984" y="1252392"/>
            <a:ext cx="2010611" cy="2467007"/>
          </a:xfrm>
          <a:custGeom>
            <a:avLst/>
            <a:gdLst/>
            <a:ahLst/>
            <a:cxnLst/>
            <a:rect r="r" b="b" t="t" l="l"/>
            <a:pathLst>
              <a:path h="2467007" w="2010611">
                <a:moveTo>
                  <a:pt x="0" y="0"/>
                </a:moveTo>
                <a:lnTo>
                  <a:pt x="2010612" y="0"/>
                </a:lnTo>
                <a:lnTo>
                  <a:pt x="2010612" y="2467007"/>
                </a:lnTo>
                <a:lnTo>
                  <a:pt x="0" y="246700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false" rot="0">
            <a:off x="14471772" y="2690732"/>
            <a:ext cx="1211294" cy="2057400"/>
          </a:xfrm>
          <a:custGeom>
            <a:avLst/>
            <a:gdLst/>
            <a:ahLst/>
            <a:cxnLst/>
            <a:rect r="r" b="b" t="t" l="l"/>
            <a:pathLst>
              <a:path h="2057400" w="1211294">
                <a:moveTo>
                  <a:pt x="0" y="0"/>
                </a:moveTo>
                <a:lnTo>
                  <a:pt x="1211294" y="0"/>
                </a:lnTo>
                <a:lnTo>
                  <a:pt x="1211294" y="2057400"/>
                </a:lnTo>
                <a:lnTo>
                  <a:pt x="0" y="20574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9" id="9"/>
          <p:cNvSpPr/>
          <p:nvPr/>
        </p:nvSpPr>
        <p:spPr>
          <a:xfrm flipH="false" flipV="false" rot="0">
            <a:off x="6179203" y="8924430"/>
            <a:ext cx="546711" cy="667739"/>
          </a:xfrm>
          <a:custGeom>
            <a:avLst/>
            <a:gdLst/>
            <a:ahLst/>
            <a:cxnLst/>
            <a:rect r="r" b="b" t="t" l="l"/>
            <a:pathLst>
              <a:path h="667739" w="546711">
                <a:moveTo>
                  <a:pt x="0" y="0"/>
                </a:moveTo>
                <a:lnTo>
                  <a:pt x="546712" y="0"/>
                </a:lnTo>
                <a:lnTo>
                  <a:pt x="546712" y="667740"/>
                </a:lnTo>
                <a:lnTo>
                  <a:pt x="0" y="66774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0" id="10"/>
          <p:cNvSpPr txBox="true"/>
          <p:nvPr/>
        </p:nvSpPr>
        <p:spPr>
          <a:xfrm rot="0">
            <a:off x="7240456" y="5477087"/>
            <a:ext cx="9076608" cy="481298"/>
          </a:xfrm>
          <a:prstGeom prst="rect">
            <a:avLst/>
          </a:prstGeom>
        </p:spPr>
        <p:txBody>
          <a:bodyPr anchor="t" rtlCol="false" tIns="0" lIns="0" bIns="0" rIns="0">
            <a:spAutoFit/>
          </a:bodyPr>
          <a:lstStyle/>
          <a:p>
            <a:pPr algn="just">
              <a:lnSpc>
                <a:spcPts val="3921"/>
              </a:lnSpc>
              <a:spcBef>
                <a:spcPct val="0"/>
              </a:spcBef>
            </a:pPr>
            <a:r>
              <a:rPr lang="en-US" sz="2801">
                <a:solidFill>
                  <a:srgbClr val="034093"/>
                </a:solidFill>
                <a:latin typeface="Comic Relief"/>
                <a:ea typeface="Comic Relief"/>
                <a:cs typeface="Comic Relief"/>
                <a:sym typeface="Comic Relief"/>
              </a:rPr>
              <a:t>Differentiation.</a:t>
            </a:r>
          </a:p>
        </p:txBody>
      </p:sp>
      <p:sp>
        <p:nvSpPr>
          <p:cNvPr name="TextBox 11" id="11"/>
          <p:cNvSpPr txBox="true"/>
          <p:nvPr/>
        </p:nvSpPr>
        <p:spPr>
          <a:xfrm rot="0">
            <a:off x="7240456" y="7303363"/>
            <a:ext cx="9076608" cy="464788"/>
          </a:xfrm>
          <a:prstGeom prst="rect">
            <a:avLst/>
          </a:prstGeom>
        </p:spPr>
        <p:txBody>
          <a:bodyPr anchor="t" rtlCol="false" tIns="0" lIns="0" bIns="0" rIns="0">
            <a:spAutoFit/>
          </a:bodyPr>
          <a:lstStyle/>
          <a:p>
            <a:pPr algn="just">
              <a:lnSpc>
                <a:spcPts val="3781"/>
              </a:lnSpc>
              <a:spcBef>
                <a:spcPct val="0"/>
              </a:spcBef>
            </a:pPr>
            <a:r>
              <a:rPr lang="en-US" sz="2701">
                <a:solidFill>
                  <a:srgbClr val="034093"/>
                </a:solidFill>
                <a:latin typeface="Comic Relief"/>
                <a:ea typeface="Comic Relief"/>
                <a:cs typeface="Comic Relief"/>
                <a:sym typeface="Comic Relief"/>
              </a:rPr>
              <a:t>Managing the classroom environment.</a:t>
            </a:r>
          </a:p>
        </p:txBody>
      </p:sp>
      <p:sp>
        <p:nvSpPr>
          <p:cNvPr name="TextBox 12" id="12"/>
          <p:cNvSpPr txBox="true"/>
          <p:nvPr/>
        </p:nvSpPr>
        <p:spPr>
          <a:xfrm rot="0">
            <a:off x="7063475" y="9111177"/>
            <a:ext cx="9076608" cy="464788"/>
          </a:xfrm>
          <a:prstGeom prst="rect">
            <a:avLst/>
          </a:prstGeom>
        </p:spPr>
        <p:txBody>
          <a:bodyPr anchor="t" rtlCol="false" tIns="0" lIns="0" bIns="0" rIns="0">
            <a:spAutoFit/>
          </a:bodyPr>
          <a:lstStyle/>
          <a:p>
            <a:pPr algn="just">
              <a:lnSpc>
                <a:spcPts val="3781"/>
              </a:lnSpc>
              <a:spcBef>
                <a:spcPct val="0"/>
              </a:spcBef>
            </a:pPr>
            <a:r>
              <a:rPr lang="en-US" sz="2701">
                <a:solidFill>
                  <a:srgbClr val="034093"/>
                </a:solidFill>
                <a:latin typeface="Comic Relief"/>
                <a:ea typeface="Comic Relief"/>
                <a:cs typeface="Comic Relief"/>
                <a:sym typeface="Comic Relief"/>
              </a:rPr>
              <a:t>Exploiting subject disiplines in areas of learning (AoLes)</a:t>
            </a:r>
          </a:p>
        </p:txBody>
      </p:sp>
      <p:sp>
        <p:nvSpPr>
          <p:cNvPr name="TextBox 13" id="13"/>
          <p:cNvSpPr txBox="true"/>
          <p:nvPr/>
        </p:nvSpPr>
        <p:spPr>
          <a:xfrm rot="0">
            <a:off x="4402006" y="1327449"/>
            <a:ext cx="9483987" cy="2917162"/>
          </a:xfrm>
          <a:prstGeom prst="rect">
            <a:avLst/>
          </a:prstGeom>
        </p:spPr>
        <p:txBody>
          <a:bodyPr anchor="t" rtlCol="false" tIns="0" lIns="0" bIns="0" rIns="0">
            <a:spAutoFit/>
          </a:bodyPr>
          <a:lstStyle/>
          <a:p>
            <a:pPr algn="ctr" marL="0" indent="0" lvl="0">
              <a:lnSpc>
                <a:spcPts val="7559"/>
              </a:lnSpc>
              <a:spcBef>
                <a:spcPct val="0"/>
              </a:spcBef>
            </a:pPr>
            <a:r>
              <a:rPr lang="en-US" sz="8128">
                <a:solidFill>
                  <a:srgbClr val="034093"/>
                </a:solidFill>
                <a:latin typeface="Children One"/>
                <a:ea typeface="Children One"/>
                <a:cs typeface="Children One"/>
                <a:sym typeface="Children One"/>
              </a:rPr>
              <a:t>Today,  I will discuss three of the central strands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true" flipV="false" rot="0">
            <a:off x="0" y="0"/>
            <a:ext cx="18288000" cy="10287000"/>
          </a:xfrm>
          <a:custGeom>
            <a:avLst/>
            <a:gdLst/>
            <a:ahLst/>
            <a:cxnLst/>
            <a:rect r="r" b="b" t="t" l="l"/>
            <a:pathLst>
              <a:path h="10287000" w="18288000">
                <a:moveTo>
                  <a:pt x="18288000" y="0"/>
                </a:moveTo>
                <a:lnTo>
                  <a:pt x="0" y="0"/>
                </a:lnTo>
                <a:lnTo>
                  <a:pt x="0" y="10287000"/>
                </a:lnTo>
                <a:lnTo>
                  <a:pt x="18288000" y="10287000"/>
                </a:lnTo>
                <a:lnTo>
                  <a:pt x="18288000" y="0"/>
                </a:lnTo>
                <a:close/>
              </a:path>
            </a:pathLst>
          </a:custGeom>
          <a:blipFill>
            <a:blip r:embed="rId2"/>
            <a:stretch>
              <a:fillRect l="0" t="-9222" r="0" b="-9222"/>
            </a:stretch>
          </a:blipFill>
        </p:spPr>
      </p:sp>
      <p:sp>
        <p:nvSpPr>
          <p:cNvPr name="Freeform 3" id="3"/>
          <p:cNvSpPr/>
          <p:nvPr/>
        </p:nvSpPr>
        <p:spPr>
          <a:xfrm flipH="false" flipV="false" rot="0">
            <a:off x="9483987" y="0"/>
            <a:ext cx="1233099" cy="1513005"/>
          </a:xfrm>
          <a:custGeom>
            <a:avLst/>
            <a:gdLst/>
            <a:ahLst/>
            <a:cxnLst/>
            <a:rect r="r" b="b" t="t" l="l"/>
            <a:pathLst>
              <a:path h="1513005" w="1233099">
                <a:moveTo>
                  <a:pt x="0" y="0"/>
                </a:moveTo>
                <a:lnTo>
                  <a:pt x="1233099" y="0"/>
                </a:lnTo>
                <a:lnTo>
                  <a:pt x="1233099" y="1513005"/>
                </a:lnTo>
                <a:lnTo>
                  <a:pt x="0" y="151300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349873" y="4011549"/>
            <a:ext cx="769953" cy="1307775"/>
          </a:xfrm>
          <a:custGeom>
            <a:avLst/>
            <a:gdLst/>
            <a:ahLst/>
            <a:cxnLst/>
            <a:rect r="r" b="b" t="t" l="l"/>
            <a:pathLst>
              <a:path h="1307775" w="769953">
                <a:moveTo>
                  <a:pt x="0" y="0"/>
                </a:moveTo>
                <a:lnTo>
                  <a:pt x="769953" y="0"/>
                </a:lnTo>
                <a:lnTo>
                  <a:pt x="769953" y="1307775"/>
                </a:lnTo>
                <a:lnTo>
                  <a:pt x="0" y="130777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5" id="5"/>
          <p:cNvSpPr/>
          <p:nvPr/>
        </p:nvSpPr>
        <p:spPr>
          <a:xfrm flipH="false" flipV="false" rot="0">
            <a:off x="2523517" y="-2734190"/>
            <a:ext cx="15578132" cy="15755380"/>
          </a:xfrm>
          <a:custGeom>
            <a:avLst/>
            <a:gdLst/>
            <a:ahLst/>
            <a:cxnLst/>
            <a:rect r="r" b="b" t="t" l="l"/>
            <a:pathLst>
              <a:path h="15755380" w="15578132">
                <a:moveTo>
                  <a:pt x="0" y="0"/>
                </a:moveTo>
                <a:lnTo>
                  <a:pt x="15578132" y="0"/>
                </a:lnTo>
                <a:lnTo>
                  <a:pt x="15578132" y="15755380"/>
                </a:lnTo>
                <a:lnTo>
                  <a:pt x="0" y="15755380"/>
                </a:lnTo>
                <a:lnTo>
                  <a:pt x="0" y="0"/>
                </a:lnTo>
                <a:close/>
              </a:path>
            </a:pathLst>
          </a:custGeom>
          <a:blipFill>
            <a:blip r:embed="rId7">
              <a:alphaModFix amt="56000"/>
              <a:extLst>
                <a:ext uri="{96DAC541-7B7A-43D3-8B79-37D633B846F1}">
                  <asvg:svgBlip xmlns:asvg="http://schemas.microsoft.com/office/drawing/2016/SVG/main" r:embed="rId8"/>
                </a:ext>
              </a:extLst>
            </a:blip>
            <a:stretch>
              <a:fillRect l="0" t="0" r="0" b="0"/>
            </a:stretch>
          </a:blipFill>
        </p:spPr>
      </p:sp>
      <p:sp>
        <p:nvSpPr>
          <p:cNvPr name="TextBox 6" id="6"/>
          <p:cNvSpPr txBox="true"/>
          <p:nvPr/>
        </p:nvSpPr>
        <p:spPr>
          <a:xfrm rot="-804450">
            <a:off x="615301" y="5019686"/>
            <a:ext cx="6339644" cy="1316861"/>
          </a:xfrm>
          <a:prstGeom prst="rect">
            <a:avLst/>
          </a:prstGeom>
        </p:spPr>
        <p:txBody>
          <a:bodyPr anchor="t" rtlCol="false" tIns="0" lIns="0" bIns="0" rIns="0">
            <a:spAutoFit/>
          </a:bodyPr>
          <a:lstStyle/>
          <a:p>
            <a:pPr algn="ctr" marL="0" indent="0" lvl="0">
              <a:lnSpc>
                <a:spcPts val="5053"/>
              </a:lnSpc>
              <a:spcBef>
                <a:spcPct val="0"/>
              </a:spcBef>
            </a:pPr>
            <a:r>
              <a:rPr lang="en-US" sz="5433">
                <a:solidFill>
                  <a:srgbClr val="034093"/>
                </a:solidFill>
                <a:latin typeface="Children One"/>
                <a:ea typeface="Children One"/>
                <a:cs typeface="Children One"/>
                <a:sym typeface="Children One"/>
              </a:rPr>
              <a:t>But first, what Is the purpose of this? </a:t>
            </a:r>
          </a:p>
        </p:txBody>
      </p:sp>
      <p:sp>
        <p:nvSpPr>
          <p:cNvPr name="TextBox 7" id="7"/>
          <p:cNvSpPr txBox="true"/>
          <p:nvPr/>
        </p:nvSpPr>
        <p:spPr>
          <a:xfrm rot="0">
            <a:off x="8799033" y="4141732"/>
            <a:ext cx="3836107" cy="1898761"/>
          </a:xfrm>
          <a:prstGeom prst="rect">
            <a:avLst/>
          </a:prstGeom>
        </p:spPr>
        <p:txBody>
          <a:bodyPr anchor="t" rtlCol="false" tIns="0" lIns="0" bIns="0" rIns="0">
            <a:spAutoFit/>
          </a:bodyPr>
          <a:lstStyle/>
          <a:p>
            <a:pPr algn="ctr">
              <a:lnSpc>
                <a:spcPts val="7641"/>
              </a:lnSpc>
            </a:pPr>
            <a:r>
              <a:rPr lang="en-US" sz="5458">
                <a:solidFill>
                  <a:srgbClr val="000000"/>
                </a:solidFill>
                <a:latin typeface="Playwrite US Trad"/>
                <a:ea typeface="Playwrite US Trad"/>
                <a:cs typeface="Playwrite US Trad"/>
                <a:sym typeface="Playwrite US Trad"/>
              </a:rPr>
              <a:t>To be </a:t>
            </a:r>
          </a:p>
          <a:p>
            <a:pPr algn="ctr">
              <a:lnSpc>
                <a:spcPts val="7641"/>
              </a:lnSpc>
            </a:pPr>
            <a:r>
              <a:rPr lang="en-US" sz="5458">
                <a:solidFill>
                  <a:srgbClr val="000000"/>
                </a:solidFill>
                <a:latin typeface="Playwrite US Trad"/>
                <a:ea typeface="Playwrite US Trad"/>
                <a:cs typeface="Playwrite US Trad"/>
                <a:sym typeface="Playwrite US Trad"/>
              </a:rPr>
              <a:t>reflective!  </a:t>
            </a:r>
          </a:p>
        </p:txBody>
      </p:sp>
      <p:sp>
        <p:nvSpPr>
          <p:cNvPr name="TextBox 8" id="8"/>
          <p:cNvSpPr txBox="true"/>
          <p:nvPr/>
        </p:nvSpPr>
        <p:spPr>
          <a:xfrm rot="0">
            <a:off x="3386759" y="7783355"/>
            <a:ext cx="3877903" cy="1157264"/>
          </a:xfrm>
          <a:prstGeom prst="rect">
            <a:avLst/>
          </a:prstGeom>
        </p:spPr>
        <p:txBody>
          <a:bodyPr anchor="t" rtlCol="false" tIns="0" lIns="0" bIns="0" rIns="0">
            <a:spAutoFit/>
          </a:bodyPr>
          <a:lstStyle/>
          <a:p>
            <a:pPr algn="ctr">
              <a:lnSpc>
                <a:spcPts val="4645"/>
              </a:lnSpc>
            </a:pPr>
            <a:r>
              <a:rPr lang="en-US" sz="3318">
                <a:solidFill>
                  <a:srgbClr val="000000"/>
                </a:solidFill>
                <a:latin typeface="Playwrite US Trad"/>
                <a:ea typeface="Playwrite US Trad"/>
                <a:cs typeface="Playwrite US Trad"/>
                <a:sym typeface="Playwrite US Trad"/>
              </a:rPr>
              <a:t>Taylor 2010</a:t>
            </a:r>
          </a:p>
          <a:p>
            <a:pPr algn="ctr">
              <a:lnSpc>
                <a:spcPts val="4645"/>
              </a:lnSpc>
            </a:pPr>
            <a:r>
              <a:rPr lang="en-US" sz="3318">
                <a:solidFill>
                  <a:srgbClr val="000000"/>
                </a:solidFill>
                <a:latin typeface="Playwrite US Trad"/>
                <a:ea typeface="Playwrite US Trad"/>
                <a:cs typeface="Playwrite US Trad"/>
                <a:sym typeface="Playwrite US Trad"/>
              </a:rPr>
              <a:t>defensive attitudes</a:t>
            </a:r>
          </a:p>
        </p:txBody>
      </p:sp>
      <p:sp>
        <p:nvSpPr>
          <p:cNvPr name="TextBox 9" id="9"/>
          <p:cNvSpPr txBox="true"/>
          <p:nvPr/>
        </p:nvSpPr>
        <p:spPr>
          <a:xfrm rot="0">
            <a:off x="13279218" y="699352"/>
            <a:ext cx="4619504" cy="1070444"/>
          </a:xfrm>
          <a:prstGeom prst="rect">
            <a:avLst/>
          </a:prstGeom>
        </p:spPr>
        <p:txBody>
          <a:bodyPr anchor="t" rtlCol="false" tIns="0" lIns="0" bIns="0" rIns="0">
            <a:spAutoFit/>
          </a:bodyPr>
          <a:lstStyle/>
          <a:p>
            <a:pPr algn="ctr">
              <a:lnSpc>
                <a:spcPts val="4316"/>
              </a:lnSpc>
            </a:pPr>
            <a:r>
              <a:rPr lang="en-US" sz="3082">
                <a:solidFill>
                  <a:srgbClr val="000000"/>
                </a:solidFill>
                <a:latin typeface="Playwrite US Trad"/>
                <a:ea typeface="Playwrite US Trad"/>
                <a:cs typeface="Playwrite US Trad"/>
                <a:sym typeface="Playwrite US Trad"/>
              </a:rPr>
              <a:t>Miulescu and Tacca 2023</a:t>
            </a:r>
          </a:p>
        </p:txBody>
      </p:sp>
      <p:sp>
        <p:nvSpPr>
          <p:cNvPr name="TextBox 10" id="10"/>
          <p:cNvSpPr txBox="true"/>
          <p:nvPr/>
        </p:nvSpPr>
        <p:spPr>
          <a:xfrm rot="0">
            <a:off x="3599897" y="297363"/>
            <a:ext cx="3664765" cy="731337"/>
          </a:xfrm>
          <a:prstGeom prst="rect">
            <a:avLst/>
          </a:prstGeom>
        </p:spPr>
        <p:txBody>
          <a:bodyPr anchor="t" rtlCol="false" tIns="0" lIns="0" bIns="0" rIns="0">
            <a:spAutoFit/>
          </a:bodyPr>
          <a:lstStyle/>
          <a:p>
            <a:pPr algn="ctr">
              <a:lnSpc>
                <a:spcPts val="5960"/>
              </a:lnSpc>
            </a:pPr>
            <a:r>
              <a:rPr lang="en-US" sz="4257">
                <a:solidFill>
                  <a:srgbClr val="000000"/>
                </a:solidFill>
                <a:latin typeface="Playwrite US Trad"/>
                <a:ea typeface="Playwrite US Trad"/>
                <a:cs typeface="Playwrite US Trad"/>
                <a:sym typeface="Playwrite US Trad"/>
              </a:rPr>
              <a:t>Dewey 1910 </a:t>
            </a:r>
          </a:p>
        </p:txBody>
      </p:sp>
      <p:sp>
        <p:nvSpPr>
          <p:cNvPr name="TextBox 11" id="11"/>
          <p:cNvSpPr txBox="true"/>
          <p:nvPr/>
        </p:nvSpPr>
        <p:spPr>
          <a:xfrm rot="0">
            <a:off x="13160542" y="8100756"/>
            <a:ext cx="4643476" cy="531986"/>
          </a:xfrm>
          <a:prstGeom prst="rect">
            <a:avLst/>
          </a:prstGeom>
        </p:spPr>
        <p:txBody>
          <a:bodyPr anchor="t" rtlCol="false" tIns="0" lIns="0" bIns="0" rIns="0">
            <a:spAutoFit/>
          </a:bodyPr>
          <a:lstStyle/>
          <a:p>
            <a:pPr algn="ctr">
              <a:lnSpc>
                <a:spcPts val="4383"/>
              </a:lnSpc>
            </a:pPr>
            <a:r>
              <a:rPr lang="en-US" sz="3131">
                <a:solidFill>
                  <a:srgbClr val="000000"/>
                </a:solidFill>
                <a:latin typeface="Playwrite US Trad"/>
                <a:ea typeface="Playwrite US Trad"/>
                <a:cs typeface="Playwrite US Trad"/>
                <a:sym typeface="Playwrite US Trad"/>
              </a:rPr>
              <a:t>How was I reflective?</a:t>
            </a:r>
          </a:p>
        </p:txBody>
      </p:sp>
      <p:sp>
        <p:nvSpPr>
          <p:cNvPr name="TextBox 12" id="12"/>
          <p:cNvSpPr txBox="true"/>
          <p:nvPr/>
        </p:nvSpPr>
        <p:spPr>
          <a:xfrm rot="0">
            <a:off x="3494176" y="1199062"/>
            <a:ext cx="3935986" cy="570734"/>
          </a:xfrm>
          <a:prstGeom prst="rect">
            <a:avLst/>
          </a:prstGeom>
        </p:spPr>
        <p:txBody>
          <a:bodyPr anchor="t" rtlCol="false" tIns="0" lIns="0" bIns="0" rIns="0">
            <a:spAutoFit/>
          </a:bodyPr>
          <a:lstStyle/>
          <a:p>
            <a:pPr algn="ctr">
              <a:lnSpc>
                <a:spcPts val="4741"/>
              </a:lnSpc>
            </a:pPr>
            <a:r>
              <a:rPr lang="en-US" sz="3386">
                <a:solidFill>
                  <a:srgbClr val="000000"/>
                </a:solidFill>
                <a:latin typeface="Playwrite US Trad"/>
                <a:ea typeface="Playwrite US Trad"/>
                <a:cs typeface="Playwrite US Trad"/>
                <a:sym typeface="Playwrite US Trad"/>
              </a:rPr>
              <a:t>training the mind </a:t>
            </a:r>
          </a:p>
        </p:txBody>
      </p:sp>
      <p:sp>
        <p:nvSpPr>
          <p:cNvPr name="TextBox 13" id="13"/>
          <p:cNvSpPr txBox="true"/>
          <p:nvPr/>
        </p:nvSpPr>
        <p:spPr>
          <a:xfrm rot="0">
            <a:off x="14419226" y="1712647"/>
            <a:ext cx="3087797" cy="570734"/>
          </a:xfrm>
          <a:prstGeom prst="rect">
            <a:avLst/>
          </a:prstGeom>
        </p:spPr>
        <p:txBody>
          <a:bodyPr anchor="t" rtlCol="false" tIns="0" lIns="0" bIns="0" rIns="0">
            <a:spAutoFit/>
          </a:bodyPr>
          <a:lstStyle/>
          <a:p>
            <a:pPr algn="ctr">
              <a:lnSpc>
                <a:spcPts val="4741"/>
              </a:lnSpc>
            </a:pPr>
            <a:r>
              <a:rPr lang="en-US" sz="3386">
                <a:solidFill>
                  <a:srgbClr val="000000"/>
                </a:solidFill>
                <a:latin typeface="Playwrite US Trad"/>
                <a:ea typeface="Playwrite US Trad"/>
                <a:cs typeface="Playwrite US Trad"/>
                <a:sym typeface="Playwrite US Trad"/>
              </a:rPr>
              <a:t>critical pause </a:t>
            </a:r>
          </a:p>
        </p:txBody>
      </p:sp>
      <p:sp>
        <p:nvSpPr>
          <p:cNvPr name="TextBox 14" id="14"/>
          <p:cNvSpPr txBox="true"/>
          <p:nvPr/>
        </p:nvSpPr>
        <p:spPr>
          <a:xfrm rot="0">
            <a:off x="13373922" y="8812564"/>
            <a:ext cx="4430096" cy="629724"/>
          </a:xfrm>
          <a:prstGeom prst="rect">
            <a:avLst/>
          </a:prstGeom>
        </p:spPr>
        <p:txBody>
          <a:bodyPr anchor="t" rtlCol="false" tIns="0" lIns="0" bIns="0" rIns="0">
            <a:spAutoFit/>
          </a:bodyPr>
          <a:lstStyle/>
          <a:p>
            <a:pPr algn="ctr">
              <a:lnSpc>
                <a:spcPts val="5198"/>
              </a:lnSpc>
            </a:pPr>
            <a:r>
              <a:rPr lang="en-US" sz="3713">
                <a:solidFill>
                  <a:srgbClr val="000000"/>
                </a:solidFill>
                <a:latin typeface="Playwrite US Trad"/>
                <a:ea typeface="Playwrite US Trad"/>
                <a:cs typeface="Playwrite US Trad"/>
                <a:sym typeface="Playwrite US Trad"/>
              </a:rPr>
              <a:t>relating to Taylor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4999" r="0" b="-15000"/>
            </a:stretch>
          </a:blipFill>
        </p:spPr>
      </p:sp>
      <p:sp>
        <p:nvSpPr>
          <p:cNvPr name="Freeform 3" id="3"/>
          <p:cNvSpPr/>
          <p:nvPr/>
        </p:nvSpPr>
        <p:spPr>
          <a:xfrm flipH="false" flipV="false" rot="0">
            <a:off x="5497258" y="4609950"/>
            <a:ext cx="2692948" cy="3038587"/>
          </a:xfrm>
          <a:custGeom>
            <a:avLst/>
            <a:gdLst/>
            <a:ahLst/>
            <a:cxnLst/>
            <a:rect r="r" b="b" t="t" l="l"/>
            <a:pathLst>
              <a:path h="3038587" w="2692948">
                <a:moveTo>
                  <a:pt x="0" y="0"/>
                </a:moveTo>
                <a:lnTo>
                  <a:pt x="2692948" y="0"/>
                </a:lnTo>
                <a:lnTo>
                  <a:pt x="2692948" y="3038587"/>
                </a:lnTo>
                <a:lnTo>
                  <a:pt x="0" y="3038587"/>
                </a:lnTo>
                <a:lnTo>
                  <a:pt x="0" y="0"/>
                </a:lnTo>
                <a:close/>
              </a:path>
            </a:pathLst>
          </a:custGeom>
          <a:blipFill>
            <a:blip r:embed="rId3"/>
            <a:stretch>
              <a:fillRect l="0" t="0" r="0" b="0"/>
            </a:stretch>
          </a:blipFill>
        </p:spPr>
      </p:sp>
      <p:sp>
        <p:nvSpPr>
          <p:cNvPr name="Freeform 4" id="4"/>
          <p:cNvSpPr/>
          <p:nvPr/>
        </p:nvSpPr>
        <p:spPr>
          <a:xfrm flipH="false" flipV="false" rot="0">
            <a:off x="9814467" y="361740"/>
            <a:ext cx="6259731" cy="9218876"/>
          </a:xfrm>
          <a:custGeom>
            <a:avLst/>
            <a:gdLst/>
            <a:ahLst/>
            <a:cxnLst/>
            <a:rect r="r" b="b" t="t" l="l"/>
            <a:pathLst>
              <a:path h="9218876" w="6259731">
                <a:moveTo>
                  <a:pt x="0" y="0"/>
                </a:moveTo>
                <a:lnTo>
                  <a:pt x="6259731" y="0"/>
                </a:lnTo>
                <a:lnTo>
                  <a:pt x="6259731" y="9218877"/>
                </a:lnTo>
                <a:lnTo>
                  <a:pt x="0" y="9218877"/>
                </a:lnTo>
                <a:lnTo>
                  <a:pt x="0" y="0"/>
                </a:lnTo>
                <a:close/>
              </a:path>
            </a:pathLst>
          </a:custGeom>
          <a:blipFill>
            <a:blip r:embed="rId4"/>
            <a:stretch>
              <a:fillRect l="-10909" t="-5663" r="-12331" b="-5913"/>
            </a:stretch>
          </a:blipFill>
        </p:spPr>
      </p:sp>
      <p:sp>
        <p:nvSpPr>
          <p:cNvPr name="Freeform 5" id="5"/>
          <p:cNvSpPr/>
          <p:nvPr/>
        </p:nvSpPr>
        <p:spPr>
          <a:xfrm flipH="false" flipV="false" rot="0">
            <a:off x="14892389" y="7648537"/>
            <a:ext cx="3645545" cy="2638463"/>
          </a:xfrm>
          <a:custGeom>
            <a:avLst/>
            <a:gdLst/>
            <a:ahLst/>
            <a:cxnLst/>
            <a:rect r="r" b="b" t="t" l="l"/>
            <a:pathLst>
              <a:path h="2638463" w="3645545">
                <a:moveTo>
                  <a:pt x="0" y="0"/>
                </a:moveTo>
                <a:lnTo>
                  <a:pt x="3645544" y="0"/>
                </a:lnTo>
                <a:lnTo>
                  <a:pt x="3645544" y="2638463"/>
                </a:lnTo>
                <a:lnTo>
                  <a:pt x="0" y="2638463"/>
                </a:lnTo>
                <a:lnTo>
                  <a:pt x="0" y="0"/>
                </a:lnTo>
                <a:close/>
              </a:path>
            </a:pathLst>
          </a:custGeom>
          <a:blipFill>
            <a:blip r:embed="rId5"/>
            <a:stretch>
              <a:fillRect l="0" t="0" r="0" b="0"/>
            </a:stretch>
          </a:blipFill>
        </p:spPr>
      </p:sp>
      <p:sp>
        <p:nvSpPr>
          <p:cNvPr name="Freeform 6" id="6"/>
          <p:cNvSpPr/>
          <p:nvPr/>
        </p:nvSpPr>
        <p:spPr>
          <a:xfrm flipH="false" flipV="false" rot="-5400000">
            <a:off x="2523196" y="-778644"/>
            <a:ext cx="1849777" cy="5854448"/>
          </a:xfrm>
          <a:custGeom>
            <a:avLst/>
            <a:gdLst/>
            <a:ahLst/>
            <a:cxnLst/>
            <a:rect r="r" b="b" t="t" l="l"/>
            <a:pathLst>
              <a:path h="5854448" w="1849777">
                <a:moveTo>
                  <a:pt x="0" y="0"/>
                </a:moveTo>
                <a:lnTo>
                  <a:pt x="1849777" y="0"/>
                </a:lnTo>
                <a:lnTo>
                  <a:pt x="1849777" y="5854448"/>
                </a:lnTo>
                <a:lnTo>
                  <a:pt x="0" y="5854448"/>
                </a:lnTo>
                <a:lnTo>
                  <a:pt x="0" y="0"/>
                </a:lnTo>
                <a:close/>
              </a:path>
            </a:pathLst>
          </a:custGeom>
          <a:blipFill>
            <a:blip r:embed="rId6"/>
            <a:stretch>
              <a:fillRect l="-98173" t="-17091" r="-100235" b="-8622"/>
            </a:stretch>
          </a:blipFill>
        </p:spPr>
      </p:sp>
      <p:sp>
        <p:nvSpPr>
          <p:cNvPr name="Freeform 7" id="7"/>
          <p:cNvSpPr/>
          <p:nvPr/>
        </p:nvSpPr>
        <p:spPr>
          <a:xfrm flipH="false" flipV="false" rot="0">
            <a:off x="400467" y="3169769"/>
            <a:ext cx="4805606" cy="6846081"/>
          </a:xfrm>
          <a:custGeom>
            <a:avLst/>
            <a:gdLst/>
            <a:ahLst/>
            <a:cxnLst/>
            <a:rect r="r" b="b" t="t" l="l"/>
            <a:pathLst>
              <a:path h="6846081" w="4805606">
                <a:moveTo>
                  <a:pt x="0" y="0"/>
                </a:moveTo>
                <a:lnTo>
                  <a:pt x="4805606" y="0"/>
                </a:lnTo>
                <a:lnTo>
                  <a:pt x="4805606" y="6846081"/>
                </a:lnTo>
                <a:lnTo>
                  <a:pt x="0" y="6846081"/>
                </a:lnTo>
                <a:lnTo>
                  <a:pt x="0" y="0"/>
                </a:lnTo>
                <a:close/>
              </a:path>
            </a:pathLst>
          </a:custGeom>
          <a:blipFill>
            <a:blip r:embed="rId7"/>
            <a:stretch>
              <a:fillRect l="-8333" t="-3891" r="-6530" b="-3613"/>
            </a:stretch>
          </a:blipFill>
        </p:spPr>
      </p:sp>
      <p:sp>
        <p:nvSpPr>
          <p:cNvPr name="TextBox 8" id="8"/>
          <p:cNvSpPr txBox="true"/>
          <p:nvPr/>
        </p:nvSpPr>
        <p:spPr>
          <a:xfrm rot="0">
            <a:off x="842199" y="266490"/>
            <a:ext cx="7348007" cy="860901"/>
          </a:xfrm>
          <a:prstGeom prst="rect">
            <a:avLst/>
          </a:prstGeom>
        </p:spPr>
        <p:txBody>
          <a:bodyPr anchor="t" rtlCol="false" tIns="0" lIns="0" bIns="0" rIns="0">
            <a:spAutoFit/>
          </a:bodyPr>
          <a:lstStyle/>
          <a:p>
            <a:pPr algn="ctr">
              <a:lnSpc>
                <a:spcPts val="7051"/>
              </a:lnSpc>
              <a:spcBef>
                <a:spcPct val="0"/>
              </a:spcBef>
            </a:pPr>
            <a:r>
              <a:rPr lang="en-US" sz="5036">
                <a:solidFill>
                  <a:srgbClr val="034093"/>
                </a:solidFill>
                <a:latin typeface="Children One"/>
                <a:ea typeface="Children One"/>
                <a:cs typeface="Children One"/>
                <a:sym typeface="Children One"/>
              </a:rPr>
              <a:t>how have i been reflective?</a:t>
            </a:r>
          </a:p>
        </p:txBody>
      </p:sp>
      <p:sp>
        <p:nvSpPr>
          <p:cNvPr name="TextBox 9" id="9"/>
          <p:cNvSpPr txBox="true"/>
          <p:nvPr/>
        </p:nvSpPr>
        <p:spPr>
          <a:xfrm rot="-639726">
            <a:off x="4203637" y="3280865"/>
            <a:ext cx="5255486" cy="1139734"/>
          </a:xfrm>
          <a:prstGeom prst="rect">
            <a:avLst/>
          </a:prstGeom>
        </p:spPr>
        <p:txBody>
          <a:bodyPr anchor="t" rtlCol="false" tIns="0" lIns="0" bIns="0" rIns="0">
            <a:spAutoFit/>
          </a:bodyPr>
          <a:lstStyle/>
          <a:p>
            <a:pPr algn="ctr" marL="0" indent="0" lvl="0">
              <a:lnSpc>
                <a:spcPts val="4388"/>
              </a:lnSpc>
              <a:spcBef>
                <a:spcPct val="0"/>
              </a:spcBef>
            </a:pPr>
            <a:r>
              <a:rPr lang="en-US" sz="4388" spc="184">
                <a:solidFill>
                  <a:srgbClr val="000000"/>
                </a:solidFill>
                <a:latin typeface="Alfa Slab One"/>
                <a:ea typeface="Alfa Slab One"/>
                <a:cs typeface="Alfa Slab One"/>
                <a:sym typeface="Alfa Slab One"/>
              </a:rPr>
              <a:t>LEARNING JOURNAL</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4999" r="0" b="-15000"/>
            </a:stretch>
          </a:blipFill>
        </p:spPr>
      </p:sp>
      <p:sp>
        <p:nvSpPr>
          <p:cNvPr name="Freeform 3" id="3"/>
          <p:cNvSpPr/>
          <p:nvPr/>
        </p:nvSpPr>
        <p:spPr>
          <a:xfrm flipH="false" flipV="false" rot="0">
            <a:off x="14892389" y="7648537"/>
            <a:ext cx="3645545" cy="2638463"/>
          </a:xfrm>
          <a:custGeom>
            <a:avLst/>
            <a:gdLst/>
            <a:ahLst/>
            <a:cxnLst/>
            <a:rect r="r" b="b" t="t" l="l"/>
            <a:pathLst>
              <a:path h="2638463" w="3645545">
                <a:moveTo>
                  <a:pt x="0" y="0"/>
                </a:moveTo>
                <a:lnTo>
                  <a:pt x="3645544" y="0"/>
                </a:lnTo>
                <a:lnTo>
                  <a:pt x="3645544" y="2638463"/>
                </a:lnTo>
                <a:lnTo>
                  <a:pt x="0" y="2638463"/>
                </a:lnTo>
                <a:lnTo>
                  <a:pt x="0" y="0"/>
                </a:lnTo>
                <a:close/>
              </a:path>
            </a:pathLst>
          </a:custGeom>
          <a:blipFill>
            <a:blip r:embed="rId3"/>
            <a:stretch>
              <a:fillRect l="0" t="0" r="0" b="0"/>
            </a:stretch>
          </a:blipFill>
        </p:spPr>
      </p:sp>
      <p:sp>
        <p:nvSpPr>
          <p:cNvPr name="Freeform 4" id="4"/>
          <p:cNvSpPr/>
          <p:nvPr/>
        </p:nvSpPr>
        <p:spPr>
          <a:xfrm flipH="false" flipV="false" rot="-840036">
            <a:off x="6913994" y="3285583"/>
            <a:ext cx="2680976" cy="2657518"/>
          </a:xfrm>
          <a:custGeom>
            <a:avLst/>
            <a:gdLst/>
            <a:ahLst/>
            <a:cxnLst/>
            <a:rect r="r" b="b" t="t" l="l"/>
            <a:pathLst>
              <a:path h="2657518" w="2680976">
                <a:moveTo>
                  <a:pt x="0" y="0"/>
                </a:moveTo>
                <a:lnTo>
                  <a:pt x="2680976" y="0"/>
                </a:lnTo>
                <a:lnTo>
                  <a:pt x="2680976" y="2657518"/>
                </a:lnTo>
                <a:lnTo>
                  <a:pt x="0" y="265751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842199" y="266490"/>
            <a:ext cx="7348007" cy="860901"/>
          </a:xfrm>
          <a:prstGeom prst="rect">
            <a:avLst/>
          </a:prstGeom>
        </p:spPr>
        <p:txBody>
          <a:bodyPr anchor="t" rtlCol="false" tIns="0" lIns="0" bIns="0" rIns="0">
            <a:spAutoFit/>
          </a:bodyPr>
          <a:lstStyle/>
          <a:p>
            <a:pPr algn="ctr">
              <a:lnSpc>
                <a:spcPts val="7051"/>
              </a:lnSpc>
              <a:spcBef>
                <a:spcPct val="0"/>
              </a:spcBef>
            </a:pPr>
            <a:r>
              <a:rPr lang="en-US" sz="5036">
                <a:solidFill>
                  <a:srgbClr val="034093"/>
                </a:solidFill>
                <a:latin typeface="Children One"/>
                <a:ea typeface="Children One"/>
                <a:cs typeface="Children One"/>
                <a:sym typeface="Children One"/>
              </a:rPr>
              <a:t>how have i been reflective?</a:t>
            </a:r>
          </a:p>
        </p:txBody>
      </p:sp>
      <p:sp>
        <p:nvSpPr>
          <p:cNvPr name="TextBox 6" id="6"/>
          <p:cNvSpPr txBox="true"/>
          <p:nvPr/>
        </p:nvSpPr>
        <p:spPr>
          <a:xfrm rot="-823364">
            <a:off x="6064172" y="6031981"/>
            <a:ext cx="5255486" cy="1139734"/>
          </a:xfrm>
          <a:prstGeom prst="rect">
            <a:avLst/>
          </a:prstGeom>
        </p:spPr>
        <p:txBody>
          <a:bodyPr anchor="t" rtlCol="false" tIns="0" lIns="0" bIns="0" rIns="0">
            <a:spAutoFit/>
          </a:bodyPr>
          <a:lstStyle/>
          <a:p>
            <a:pPr algn="ctr" marL="0" indent="0" lvl="0">
              <a:lnSpc>
                <a:spcPts val="4388"/>
              </a:lnSpc>
              <a:spcBef>
                <a:spcPct val="0"/>
              </a:spcBef>
            </a:pPr>
            <a:r>
              <a:rPr lang="en-US" sz="4388" spc="184">
                <a:solidFill>
                  <a:srgbClr val="000000"/>
                </a:solidFill>
                <a:latin typeface="Alfa Slab One"/>
                <a:ea typeface="Alfa Slab One"/>
                <a:cs typeface="Alfa Slab One"/>
                <a:sym typeface="Alfa Slab One"/>
              </a:rPr>
              <a:t>FINAL REPORT COMMENTS</a:t>
            </a:r>
          </a:p>
        </p:txBody>
      </p:sp>
      <p:sp>
        <p:nvSpPr>
          <p:cNvPr name="TextBox 7" id="7"/>
          <p:cNvSpPr txBox="true"/>
          <p:nvPr/>
        </p:nvSpPr>
        <p:spPr>
          <a:xfrm rot="0">
            <a:off x="8986689" y="4652505"/>
            <a:ext cx="314623" cy="1810665"/>
          </a:xfrm>
          <a:prstGeom prst="rect">
            <a:avLst/>
          </a:prstGeom>
        </p:spPr>
        <p:txBody>
          <a:bodyPr anchor="t" rtlCol="false" tIns="0" lIns="0" bIns="0" rIns="0">
            <a:spAutoFit/>
          </a:bodyPr>
          <a:lstStyle/>
          <a:p>
            <a:pPr algn="ctr">
              <a:lnSpc>
                <a:spcPts val="7299"/>
              </a:lnSpc>
              <a:spcBef>
                <a:spcPct val="0"/>
              </a:spcBef>
            </a:pPr>
            <a:r>
              <a:rPr lang="en-US" sz="5213">
                <a:solidFill>
                  <a:srgbClr val="000000"/>
                </a:solidFill>
                <a:latin typeface="Children One"/>
                <a:ea typeface="Children One"/>
                <a:cs typeface="Children One"/>
                <a:sym typeface="Children One"/>
              </a:rPr>
              <a:t>R</a:t>
            </a:r>
          </a:p>
          <a:p>
            <a:pPr algn="ctr">
              <a:lnSpc>
                <a:spcPts val="7299"/>
              </a:lnSpc>
              <a:spcBef>
                <a:spcPct val="0"/>
              </a:spcBef>
            </a:pPr>
          </a:p>
        </p:txBody>
      </p:sp>
      <p:sp>
        <p:nvSpPr>
          <p:cNvPr name="TextBox 8" id="8"/>
          <p:cNvSpPr txBox="true"/>
          <p:nvPr/>
        </p:nvSpPr>
        <p:spPr>
          <a:xfrm rot="0">
            <a:off x="302890" y="1674070"/>
            <a:ext cx="5680770" cy="2783524"/>
          </a:xfrm>
          <a:prstGeom prst="rect">
            <a:avLst/>
          </a:prstGeom>
        </p:spPr>
        <p:txBody>
          <a:bodyPr anchor="t" rtlCol="false" tIns="0" lIns="0" bIns="0" rIns="0">
            <a:spAutoFit/>
          </a:bodyPr>
          <a:lstStyle/>
          <a:p>
            <a:pPr algn="ctr">
              <a:lnSpc>
                <a:spcPts val="5565"/>
              </a:lnSpc>
              <a:spcBef>
                <a:spcPct val="0"/>
              </a:spcBef>
            </a:pPr>
            <a:r>
              <a:rPr lang="en-US" sz="3975">
                <a:solidFill>
                  <a:srgbClr val="000000"/>
                </a:solidFill>
                <a:latin typeface="Children One"/>
                <a:ea typeface="Children One"/>
                <a:cs typeface="Children One"/>
                <a:sym typeface="Children One"/>
              </a:rPr>
              <a:t>“</a:t>
            </a:r>
            <a:r>
              <a:rPr lang="en-US" sz="3975">
                <a:solidFill>
                  <a:srgbClr val="000000"/>
                </a:solidFill>
                <a:latin typeface="Children One"/>
                <a:ea typeface="Children One"/>
                <a:cs typeface="Children One"/>
                <a:sym typeface="Children One"/>
              </a:rPr>
              <a:t>Meg has been a reflective student teacher who has been proactive in seeking information”</a:t>
            </a:r>
          </a:p>
        </p:txBody>
      </p:sp>
      <p:sp>
        <p:nvSpPr>
          <p:cNvPr name="TextBox 9" id="9"/>
          <p:cNvSpPr txBox="true"/>
          <p:nvPr/>
        </p:nvSpPr>
        <p:spPr>
          <a:xfrm rot="0">
            <a:off x="11082037" y="677891"/>
            <a:ext cx="5255694" cy="3076439"/>
          </a:xfrm>
          <a:prstGeom prst="rect">
            <a:avLst/>
          </a:prstGeom>
        </p:spPr>
        <p:txBody>
          <a:bodyPr anchor="t" rtlCol="false" tIns="0" lIns="0" bIns="0" rIns="0">
            <a:spAutoFit/>
          </a:bodyPr>
          <a:lstStyle/>
          <a:p>
            <a:pPr algn="ctr">
              <a:lnSpc>
                <a:spcPts val="4896"/>
              </a:lnSpc>
              <a:spcBef>
                <a:spcPct val="0"/>
              </a:spcBef>
            </a:pPr>
            <a:r>
              <a:rPr lang="en-US" sz="3497">
                <a:solidFill>
                  <a:srgbClr val="000000"/>
                </a:solidFill>
                <a:latin typeface="Children One"/>
                <a:ea typeface="Children One"/>
                <a:cs typeface="Children One"/>
                <a:sym typeface="Children One"/>
              </a:rPr>
              <a:t>“</a:t>
            </a:r>
            <a:r>
              <a:rPr lang="en-US" sz="3497">
                <a:solidFill>
                  <a:srgbClr val="000000"/>
                </a:solidFill>
                <a:latin typeface="Children One"/>
                <a:ea typeface="Children One"/>
                <a:cs typeface="Children One"/>
                <a:sym typeface="Children One"/>
              </a:rPr>
              <a:t>Meg reflects in real time and is confident and flexible enough to make changes to her lesson as she goes along.” </a:t>
            </a:r>
          </a:p>
        </p:txBody>
      </p:sp>
      <p:sp>
        <p:nvSpPr>
          <p:cNvPr name="TextBox 10" id="10"/>
          <p:cNvSpPr txBox="true"/>
          <p:nvPr/>
        </p:nvSpPr>
        <p:spPr>
          <a:xfrm rot="0">
            <a:off x="7848819" y="7964944"/>
            <a:ext cx="7062034" cy="1502292"/>
          </a:xfrm>
          <a:prstGeom prst="rect">
            <a:avLst/>
          </a:prstGeom>
        </p:spPr>
        <p:txBody>
          <a:bodyPr anchor="t" rtlCol="false" tIns="0" lIns="0" bIns="0" rIns="0">
            <a:spAutoFit/>
          </a:bodyPr>
          <a:lstStyle/>
          <a:p>
            <a:pPr algn="ctr">
              <a:lnSpc>
                <a:spcPts val="3994"/>
              </a:lnSpc>
            </a:pPr>
            <a:r>
              <a:rPr lang="en-US" sz="2853">
                <a:solidFill>
                  <a:srgbClr val="FF3131"/>
                </a:solidFill>
                <a:latin typeface="Children One"/>
                <a:ea typeface="Children One"/>
                <a:cs typeface="Children One"/>
                <a:sym typeface="Children One"/>
              </a:rPr>
              <a:t>To continu</a:t>
            </a:r>
            <a:r>
              <a:rPr lang="en-US" sz="2853">
                <a:solidFill>
                  <a:srgbClr val="FF3131"/>
                </a:solidFill>
                <a:latin typeface="Children One"/>
                <a:ea typeface="Children One"/>
                <a:cs typeface="Children One"/>
                <a:sym typeface="Children One"/>
              </a:rPr>
              <a:t>e to strengthen her reflection skills to develop planning and collaboration in her next setting. </a:t>
            </a:r>
          </a:p>
        </p:txBody>
      </p:sp>
      <p:sp>
        <p:nvSpPr>
          <p:cNvPr name="TextBox 11" id="11"/>
          <p:cNvSpPr txBox="true"/>
          <p:nvPr/>
        </p:nvSpPr>
        <p:spPr>
          <a:xfrm rot="0">
            <a:off x="842199" y="7206872"/>
            <a:ext cx="4169917" cy="2051428"/>
          </a:xfrm>
          <a:prstGeom prst="rect">
            <a:avLst/>
          </a:prstGeom>
        </p:spPr>
        <p:txBody>
          <a:bodyPr anchor="t" rtlCol="false" tIns="0" lIns="0" bIns="0" rIns="0">
            <a:spAutoFit/>
          </a:bodyPr>
          <a:lstStyle/>
          <a:p>
            <a:pPr algn="ctr">
              <a:lnSpc>
                <a:spcPts val="4085"/>
              </a:lnSpc>
              <a:spcBef>
                <a:spcPct val="0"/>
              </a:spcBef>
            </a:pPr>
            <a:r>
              <a:rPr lang="en-US" sz="2918">
                <a:solidFill>
                  <a:srgbClr val="000000"/>
                </a:solidFill>
                <a:latin typeface="Children One"/>
                <a:ea typeface="Children One"/>
                <a:cs typeface="Children One"/>
                <a:sym typeface="Children One"/>
              </a:rPr>
              <a:t>“She </a:t>
            </a:r>
            <a:r>
              <a:rPr lang="en-US" sz="2918">
                <a:solidFill>
                  <a:srgbClr val="000000"/>
                </a:solidFill>
                <a:latin typeface="Children One"/>
                <a:ea typeface="Children One"/>
                <a:cs typeface="Children One"/>
                <a:sym typeface="Children One"/>
              </a:rPr>
              <a:t>engages in action research and reflection, alone or in collaboration with her peers.”</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111" r="0" b="-9111"/>
            </a:stretch>
          </a:blipFill>
        </p:spPr>
      </p:sp>
      <p:sp>
        <p:nvSpPr>
          <p:cNvPr name="Freeform 3" id="3"/>
          <p:cNvSpPr/>
          <p:nvPr/>
        </p:nvSpPr>
        <p:spPr>
          <a:xfrm flipH="false" flipV="false" rot="0">
            <a:off x="403073" y="1314406"/>
            <a:ext cx="3168439" cy="1211928"/>
          </a:xfrm>
          <a:custGeom>
            <a:avLst/>
            <a:gdLst/>
            <a:ahLst/>
            <a:cxnLst/>
            <a:rect r="r" b="b" t="t" l="l"/>
            <a:pathLst>
              <a:path h="1211928" w="3168439">
                <a:moveTo>
                  <a:pt x="0" y="0"/>
                </a:moveTo>
                <a:lnTo>
                  <a:pt x="3168439" y="0"/>
                </a:lnTo>
                <a:lnTo>
                  <a:pt x="3168439" y="1211928"/>
                </a:lnTo>
                <a:lnTo>
                  <a:pt x="0" y="121192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913030" y="7420767"/>
            <a:ext cx="8969084" cy="4865728"/>
          </a:xfrm>
          <a:custGeom>
            <a:avLst/>
            <a:gdLst/>
            <a:ahLst/>
            <a:cxnLst/>
            <a:rect r="r" b="b" t="t" l="l"/>
            <a:pathLst>
              <a:path h="4865728" w="8969084">
                <a:moveTo>
                  <a:pt x="0" y="0"/>
                </a:moveTo>
                <a:lnTo>
                  <a:pt x="8969084" y="0"/>
                </a:lnTo>
                <a:lnTo>
                  <a:pt x="8969084" y="4865728"/>
                </a:lnTo>
                <a:lnTo>
                  <a:pt x="0" y="4865728"/>
                </a:lnTo>
                <a:lnTo>
                  <a:pt x="0" y="0"/>
                </a:lnTo>
                <a:close/>
              </a:path>
            </a:pathLst>
          </a:custGeom>
          <a:blipFill>
            <a:blip r:embed="rId5"/>
            <a:stretch>
              <a:fillRect l="0" t="0" r="0" b="0"/>
            </a:stretch>
          </a:blipFill>
        </p:spPr>
      </p:sp>
      <p:sp>
        <p:nvSpPr>
          <p:cNvPr name="Freeform 5" id="5"/>
          <p:cNvSpPr/>
          <p:nvPr/>
        </p:nvSpPr>
        <p:spPr>
          <a:xfrm flipH="false" flipV="false" rot="577739">
            <a:off x="15599024" y="590834"/>
            <a:ext cx="2566464" cy="1681034"/>
          </a:xfrm>
          <a:custGeom>
            <a:avLst/>
            <a:gdLst/>
            <a:ahLst/>
            <a:cxnLst/>
            <a:rect r="r" b="b" t="t" l="l"/>
            <a:pathLst>
              <a:path h="1681034" w="2566464">
                <a:moveTo>
                  <a:pt x="0" y="0"/>
                </a:moveTo>
                <a:lnTo>
                  <a:pt x="2566464" y="0"/>
                </a:lnTo>
                <a:lnTo>
                  <a:pt x="2566464" y="1681034"/>
                </a:lnTo>
                <a:lnTo>
                  <a:pt x="0" y="168103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Freeform 6" id="6"/>
          <p:cNvSpPr/>
          <p:nvPr/>
        </p:nvSpPr>
        <p:spPr>
          <a:xfrm flipH="false" flipV="false" rot="0">
            <a:off x="12301774" y="7218677"/>
            <a:ext cx="3168439" cy="1211928"/>
          </a:xfrm>
          <a:custGeom>
            <a:avLst/>
            <a:gdLst/>
            <a:ahLst/>
            <a:cxnLst/>
            <a:rect r="r" b="b" t="t" l="l"/>
            <a:pathLst>
              <a:path h="1211928" w="3168439">
                <a:moveTo>
                  <a:pt x="0" y="0"/>
                </a:moveTo>
                <a:lnTo>
                  <a:pt x="3168439" y="0"/>
                </a:lnTo>
                <a:lnTo>
                  <a:pt x="3168439" y="1211928"/>
                </a:lnTo>
                <a:lnTo>
                  <a:pt x="0" y="121192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402006" y="3334412"/>
            <a:ext cx="9483987" cy="2051146"/>
          </a:xfrm>
          <a:prstGeom prst="rect">
            <a:avLst/>
          </a:prstGeom>
        </p:spPr>
        <p:txBody>
          <a:bodyPr anchor="t" rtlCol="false" tIns="0" lIns="0" bIns="0" rIns="0">
            <a:spAutoFit/>
          </a:bodyPr>
          <a:lstStyle/>
          <a:p>
            <a:pPr algn="ctr" marL="0" indent="0" lvl="0">
              <a:lnSpc>
                <a:spcPts val="7838"/>
              </a:lnSpc>
              <a:spcBef>
                <a:spcPct val="0"/>
              </a:spcBef>
            </a:pPr>
            <a:r>
              <a:rPr lang="en-US" sz="8428">
                <a:solidFill>
                  <a:srgbClr val="000000"/>
                </a:solidFill>
                <a:latin typeface="Children One"/>
                <a:ea typeface="Children One"/>
                <a:cs typeface="Children One"/>
                <a:sym typeface="Children One"/>
              </a:rPr>
              <a:t>What are central strands? </a:t>
            </a:r>
          </a:p>
        </p:txBody>
      </p:sp>
      <p:sp>
        <p:nvSpPr>
          <p:cNvPr name="TextBox 8" id="8"/>
          <p:cNvSpPr txBox="true"/>
          <p:nvPr/>
        </p:nvSpPr>
        <p:spPr>
          <a:xfrm rot="0">
            <a:off x="583560" y="273732"/>
            <a:ext cx="6876007" cy="1040673"/>
          </a:xfrm>
          <a:prstGeom prst="rect">
            <a:avLst/>
          </a:prstGeom>
        </p:spPr>
        <p:txBody>
          <a:bodyPr anchor="t" rtlCol="false" tIns="0" lIns="0" bIns="0" rIns="0">
            <a:spAutoFit/>
          </a:bodyPr>
          <a:lstStyle/>
          <a:p>
            <a:pPr algn="ctr">
              <a:lnSpc>
                <a:spcPts val="8531"/>
              </a:lnSpc>
              <a:spcBef>
                <a:spcPct val="0"/>
              </a:spcBef>
            </a:pPr>
            <a:r>
              <a:rPr lang="en-US" sz="6093">
                <a:solidFill>
                  <a:srgbClr val="000000"/>
                </a:solidFill>
                <a:latin typeface="Children One"/>
                <a:ea typeface="Children One"/>
                <a:cs typeface="Children One"/>
                <a:sym typeface="Children One"/>
              </a:rPr>
              <a:t>professional roadmap</a:t>
            </a:r>
          </a:p>
        </p:txBody>
      </p:sp>
      <p:sp>
        <p:nvSpPr>
          <p:cNvPr name="TextBox 9" id="9"/>
          <p:cNvSpPr txBox="true"/>
          <p:nvPr/>
        </p:nvSpPr>
        <p:spPr>
          <a:xfrm rot="0">
            <a:off x="10262388" y="6178003"/>
            <a:ext cx="6363729" cy="1040673"/>
          </a:xfrm>
          <a:prstGeom prst="rect">
            <a:avLst/>
          </a:prstGeom>
        </p:spPr>
        <p:txBody>
          <a:bodyPr anchor="t" rtlCol="false" tIns="0" lIns="0" bIns="0" rIns="0">
            <a:spAutoFit/>
          </a:bodyPr>
          <a:lstStyle/>
          <a:p>
            <a:pPr algn="ctr">
              <a:lnSpc>
                <a:spcPts val="8531"/>
              </a:lnSpc>
              <a:spcBef>
                <a:spcPct val="0"/>
              </a:spcBef>
            </a:pPr>
            <a:r>
              <a:rPr lang="en-US" sz="6093">
                <a:solidFill>
                  <a:srgbClr val="000000"/>
                </a:solidFill>
                <a:latin typeface="Children One"/>
                <a:ea typeface="Children One"/>
                <a:cs typeface="Children One"/>
                <a:sym typeface="Children One"/>
              </a:rPr>
              <a:t>what’s the purpose?</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77" r="0" b="-9277"/>
            </a:stretch>
          </a:blipFill>
        </p:spPr>
      </p:sp>
      <p:sp>
        <p:nvSpPr>
          <p:cNvPr name="Freeform 3" id="3"/>
          <p:cNvSpPr/>
          <p:nvPr/>
        </p:nvSpPr>
        <p:spPr>
          <a:xfrm flipH="false" flipV="false" rot="0">
            <a:off x="13663482" y="6940005"/>
            <a:ext cx="4624518" cy="3346995"/>
          </a:xfrm>
          <a:custGeom>
            <a:avLst/>
            <a:gdLst/>
            <a:ahLst/>
            <a:cxnLst/>
            <a:rect r="r" b="b" t="t" l="l"/>
            <a:pathLst>
              <a:path h="3346995" w="4624518">
                <a:moveTo>
                  <a:pt x="0" y="0"/>
                </a:moveTo>
                <a:lnTo>
                  <a:pt x="4624518" y="0"/>
                </a:lnTo>
                <a:lnTo>
                  <a:pt x="4624518" y="3346995"/>
                </a:lnTo>
                <a:lnTo>
                  <a:pt x="0" y="3346995"/>
                </a:lnTo>
                <a:lnTo>
                  <a:pt x="0" y="0"/>
                </a:lnTo>
                <a:close/>
              </a:path>
            </a:pathLst>
          </a:custGeom>
          <a:blipFill>
            <a:blip r:embed="rId3"/>
            <a:stretch>
              <a:fillRect l="0" t="0" r="0" b="0"/>
            </a:stretch>
          </a:blipFill>
        </p:spPr>
      </p:sp>
      <p:sp>
        <p:nvSpPr>
          <p:cNvPr name="Freeform 4" id="4"/>
          <p:cNvSpPr/>
          <p:nvPr/>
        </p:nvSpPr>
        <p:spPr>
          <a:xfrm flipH="false" flipV="false" rot="0">
            <a:off x="1741203" y="4809630"/>
            <a:ext cx="546711" cy="667739"/>
          </a:xfrm>
          <a:custGeom>
            <a:avLst/>
            <a:gdLst/>
            <a:ahLst/>
            <a:cxnLst/>
            <a:rect r="r" b="b" t="t" l="l"/>
            <a:pathLst>
              <a:path h="667739" w="546711">
                <a:moveTo>
                  <a:pt x="0" y="0"/>
                </a:moveTo>
                <a:lnTo>
                  <a:pt x="546711" y="0"/>
                </a:lnTo>
                <a:lnTo>
                  <a:pt x="546711" y="667740"/>
                </a:lnTo>
                <a:lnTo>
                  <a:pt x="0" y="66774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741203" y="7232347"/>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1001652">
            <a:off x="13378395" y="1677762"/>
            <a:ext cx="2166662" cy="2483281"/>
          </a:xfrm>
          <a:custGeom>
            <a:avLst/>
            <a:gdLst/>
            <a:ahLst/>
            <a:cxnLst/>
            <a:rect r="r" b="b" t="t" l="l"/>
            <a:pathLst>
              <a:path h="2483281" w="2166662">
                <a:moveTo>
                  <a:pt x="2166663" y="0"/>
                </a:moveTo>
                <a:lnTo>
                  <a:pt x="0" y="0"/>
                </a:lnTo>
                <a:lnTo>
                  <a:pt x="0" y="2483281"/>
                </a:lnTo>
                <a:lnTo>
                  <a:pt x="2166663" y="2483281"/>
                </a:lnTo>
                <a:lnTo>
                  <a:pt x="2166663"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639928">
            <a:off x="168118" y="8033103"/>
            <a:ext cx="1721165" cy="3039585"/>
          </a:xfrm>
          <a:custGeom>
            <a:avLst/>
            <a:gdLst/>
            <a:ahLst/>
            <a:cxnLst/>
            <a:rect r="r" b="b" t="t" l="l"/>
            <a:pathLst>
              <a:path h="3039585" w="1721165">
                <a:moveTo>
                  <a:pt x="0" y="0"/>
                </a:moveTo>
                <a:lnTo>
                  <a:pt x="1721164" y="0"/>
                </a:lnTo>
                <a:lnTo>
                  <a:pt x="1721164" y="3039585"/>
                </a:lnTo>
                <a:lnTo>
                  <a:pt x="0" y="303958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8" id="8"/>
          <p:cNvSpPr/>
          <p:nvPr/>
        </p:nvSpPr>
        <p:spPr>
          <a:xfrm flipH="false" flipV="false" rot="0">
            <a:off x="9144000" y="1418894"/>
            <a:ext cx="2291763" cy="1850598"/>
          </a:xfrm>
          <a:custGeom>
            <a:avLst/>
            <a:gdLst/>
            <a:ahLst/>
            <a:cxnLst/>
            <a:rect r="r" b="b" t="t" l="l"/>
            <a:pathLst>
              <a:path h="1850598" w="2291763">
                <a:moveTo>
                  <a:pt x="0" y="0"/>
                </a:moveTo>
                <a:lnTo>
                  <a:pt x="2291763" y="0"/>
                </a:lnTo>
                <a:lnTo>
                  <a:pt x="2291763" y="1850598"/>
                </a:lnTo>
                <a:lnTo>
                  <a:pt x="0" y="185059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9" id="9"/>
          <p:cNvSpPr txBox="true"/>
          <p:nvPr/>
        </p:nvSpPr>
        <p:spPr>
          <a:xfrm rot="0">
            <a:off x="1173525" y="712248"/>
            <a:ext cx="6341700" cy="3138789"/>
          </a:xfrm>
          <a:prstGeom prst="rect">
            <a:avLst/>
          </a:prstGeom>
        </p:spPr>
        <p:txBody>
          <a:bodyPr anchor="t" rtlCol="false" tIns="0" lIns="0" bIns="0" rIns="0">
            <a:spAutoFit/>
          </a:bodyPr>
          <a:lstStyle/>
          <a:p>
            <a:pPr algn="l" marL="0" indent="0" lvl="0">
              <a:lnSpc>
                <a:spcPts val="6079"/>
              </a:lnSpc>
              <a:spcBef>
                <a:spcPct val="0"/>
              </a:spcBef>
            </a:pPr>
            <a:r>
              <a:rPr lang="en-US" sz="6536">
                <a:solidFill>
                  <a:srgbClr val="737373"/>
                </a:solidFill>
                <a:latin typeface="Children One"/>
                <a:ea typeface="Children One"/>
                <a:cs typeface="Children One"/>
                <a:sym typeface="Children One"/>
              </a:rPr>
              <a:t>Managing the learning environment in a flash </a:t>
            </a:r>
          </a:p>
        </p:txBody>
      </p:sp>
      <p:sp>
        <p:nvSpPr>
          <p:cNvPr name="Freeform 10" id="10"/>
          <p:cNvSpPr/>
          <p:nvPr/>
        </p:nvSpPr>
        <p:spPr>
          <a:xfrm flipH="false" flipV="false" rot="0">
            <a:off x="1741203" y="8279633"/>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1" id="11"/>
          <p:cNvSpPr/>
          <p:nvPr/>
        </p:nvSpPr>
        <p:spPr>
          <a:xfrm flipH="false" flipV="false" rot="0">
            <a:off x="1741203" y="6053864"/>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2" id="12"/>
          <p:cNvSpPr txBox="true"/>
          <p:nvPr/>
        </p:nvSpPr>
        <p:spPr>
          <a:xfrm rot="0">
            <a:off x="2507890" y="4685805"/>
            <a:ext cx="15780110" cy="4384575"/>
          </a:xfrm>
          <a:prstGeom prst="rect">
            <a:avLst/>
          </a:prstGeom>
        </p:spPr>
        <p:txBody>
          <a:bodyPr anchor="t" rtlCol="false" tIns="0" lIns="0" bIns="0" rIns="0">
            <a:spAutoFit/>
          </a:bodyPr>
          <a:lstStyle/>
          <a:p>
            <a:pPr algn="l">
              <a:lnSpc>
                <a:spcPts val="8755"/>
              </a:lnSpc>
              <a:spcBef>
                <a:spcPct val="0"/>
              </a:spcBef>
            </a:pPr>
            <a:r>
              <a:rPr lang="en-US" sz="6253">
                <a:solidFill>
                  <a:srgbClr val="737373"/>
                </a:solidFill>
                <a:latin typeface="Children One"/>
                <a:ea typeface="Children One"/>
                <a:cs typeface="Children One"/>
                <a:sym typeface="Children One"/>
              </a:rPr>
              <a:t>welsh government (2017) </a:t>
            </a:r>
          </a:p>
          <a:p>
            <a:pPr algn="l">
              <a:lnSpc>
                <a:spcPts val="8755"/>
              </a:lnSpc>
              <a:spcBef>
                <a:spcPct val="0"/>
              </a:spcBef>
            </a:pPr>
            <a:r>
              <a:rPr lang="en-US" sz="6253">
                <a:solidFill>
                  <a:srgbClr val="737373"/>
                </a:solidFill>
                <a:latin typeface="Children One"/>
                <a:ea typeface="Children One"/>
                <a:cs typeface="Children One"/>
                <a:sym typeface="Children One"/>
              </a:rPr>
              <a:t>CLASSROOM ROUTINES FOR EFFECTIVE LEARNING </a:t>
            </a:r>
          </a:p>
          <a:p>
            <a:pPr algn="l">
              <a:lnSpc>
                <a:spcPts val="8755"/>
              </a:lnSpc>
              <a:spcBef>
                <a:spcPct val="0"/>
              </a:spcBef>
            </a:pPr>
            <a:r>
              <a:rPr lang="en-US" sz="6253">
                <a:solidFill>
                  <a:srgbClr val="737373"/>
                </a:solidFill>
                <a:latin typeface="Children One"/>
                <a:ea typeface="Children One"/>
                <a:cs typeface="Children One"/>
                <a:sym typeface="Children One"/>
              </a:rPr>
              <a:t>SAFE </a:t>
            </a:r>
          </a:p>
          <a:p>
            <a:pPr algn="l">
              <a:lnSpc>
                <a:spcPts val="8755"/>
              </a:lnSpc>
              <a:spcBef>
                <a:spcPct val="0"/>
              </a:spcBef>
            </a:pPr>
            <a:r>
              <a:rPr lang="en-US" sz="6253">
                <a:solidFill>
                  <a:srgbClr val="737373"/>
                </a:solidFill>
                <a:latin typeface="Children One"/>
                <a:ea typeface="Children One"/>
                <a:cs typeface="Children One"/>
                <a:sym typeface="Children One"/>
              </a:rPr>
              <a:t>SUPPORT</a:t>
            </a:r>
            <a:r>
              <a:rPr lang="en-US" sz="6253">
                <a:solidFill>
                  <a:srgbClr val="737373"/>
                </a:solidFill>
                <a:latin typeface="Children One"/>
                <a:ea typeface="Children One"/>
                <a:cs typeface="Children One"/>
                <a:sym typeface="Children One"/>
              </a:rPr>
              <a:t>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754813">
            <a:off x="11832071" y="3205112"/>
            <a:ext cx="874763" cy="2010950"/>
          </a:xfrm>
          <a:custGeom>
            <a:avLst/>
            <a:gdLst/>
            <a:ahLst/>
            <a:cxnLst/>
            <a:rect r="r" b="b" t="t" l="l"/>
            <a:pathLst>
              <a:path h="2010950" w="874763">
                <a:moveTo>
                  <a:pt x="0" y="0"/>
                </a:moveTo>
                <a:lnTo>
                  <a:pt x="874763" y="0"/>
                </a:lnTo>
                <a:lnTo>
                  <a:pt x="874763" y="2010950"/>
                </a:lnTo>
                <a:lnTo>
                  <a:pt x="0" y="201095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5" id="5"/>
          <p:cNvGrpSpPr/>
          <p:nvPr/>
        </p:nvGrpSpPr>
        <p:grpSpPr>
          <a:xfrm rot="0">
            <a:off x="4311201" y="3620626"/>
            <a:ext cx="6944204" cy="1606964"/>
            <a:chOff x="0" y="0"/>
            <a:chExt cx="9258938" cy="2142618"/>
          </a:xfrm>
        </p:grpSpPr>
        <p:sp>
          <p:nvSpPr>
            <p:cNvPr name="TextBox 6" id="6"/>
            <p:cNvSpPr txBox="true"/>
            <p:nvPr/>
          </p:nvSpPr>
          <p:spPr>
            <a:xfrm rot="0">
              <a:off x="0" y="66675"/>
              <a:ext cx="9258938" cy="794371"/>
            </a:xfrm>
            <a:prstGeom prst="rect">
              <a:avLst/>
            </a:prstGeom>
          </p:spPr>
          <p:txBody>
            <a:bodyPr anchor="t" rtlCol="false" tIns="0" lIns="0" bIns="0" rIns="0">
              <a:spAutoFit/>
            </a:bodyPr>
            <a:lstStyle/>
            <a:p>
              <a:pPr algn="ctr">
                <a:lnSpc>
                  <a:spcPts val="4202"/>
                </a:lnSpc>
              </a:pPr>
              <a:r>
                <a:rPr lang="en-US" sz="4245">
                  <a:solidFill>
                    <a:srgbClr val="000000"/>
                  </a:solidFill>
                  <a:latin typeface="Chewy"/>
                  <a:ea typeface="Chewy"/>
                  <a:cs typeface="Chewy"/>
                  <a:sym typeface="Chewy"/>
                </a:rPr>
                <a:t>Positive communication</a:t>
              </a:r>
            </a:p>
          </p:txBody>
        </p:sp>
        <p:sp>
          <p:nvSpPr>
            <p:cNvPr name="TextBox 7" id="7"/>
            <p:cNvSpPr txBox="true"/>
            <p:nvPr/>
          </p:nvSpPr>
          <p:spPr>
            <a:xfrm rot="0">
              <a:off x="0" y="1045487"/>
              <a:ext cx="9258938" cy="1097131"/>
            </a:xfrm>
            <a:prstGeom prst="rect">
              <a:avLst/>
            </a:prstGeom>
          </p:spPr>
          <p:txBody>
            <a:bodyPr anchor="t" rtlCol="false" tIns="0" lIns="0" bIns="0" rIns="0">
              <a:spAutoFit/>
            </a:bodyPr>
            <a:lstStyle/>
            <a:p>
              <a:pPr algn="ctr">
                <a:lnSpc>
                  <a:spcPts val="2245"/>
                </a:lnSpc>
              </a:pPr>
              <a:r>
                <a:rPr lang="en-US" sz="1701" spc="309">
                  <a:solidFill>
                    <a:srgbClr val="000000"/>
                  </a:solidFill>
                  <a:latin typeface="League Spartan"/>
                  <a:ea typeface="League Spartan"/>
                  <a:cs typeface="League Spartan"/>
                  <a:sym typeface="League Spartan"/>
                </a:rPr>
                <a:t>CREATED A SAFE INCLUSIVE ENVIRONMENT.</a:t>
              </a:r>
            </a:p>
            <a:p>
              <a:pPr algn="ctr">
                <a:lnSpc>
                  <a:spcPts val="2245"/>
                </a:lnSpc>
              </a:pPr>
              <a:r>
                <a:rPr lang="en-US" sz="1701" spc="309">
                  <a:solidFill>
                    <a:srgbClr val="000000"/>
                  </a:solidFill>
                  <a:latin typeface="League Spartan"/>
                  <a:ea typeface="League Spartan"/>
                  <a:cs typeface="League Spartan"/>
                  <a:sym typeface="League Spartan"/>
                </a:rPr>
                <a:t>UNICEF (2024)</a:t>
              </a:r>
            </a:p>
            <a:p>
              <a:pPr algn="ctr">
                <a:lnSpc>
                  <a:spcPts val="2245"/>
                </a:lnSpc>
              </a:pPr>
            </a:p>
          </p:txBody>
        </p:sp>
      </p:grpSp>
      <p:sp>
        <p:nvSpPr>
          <p:cNvPr name="Freeform 8" id="8"/>
          <p:cNvSpPr/>
          <p:nvPr/>
        </p:nvSpPr>
        <p:spPr>
          <a:xfrm flipH="true" flipV="false" rot="97892">
            <a:off x="3930248" y="4745099"/>
            <a:ext cx="761906" cy="1751508"/>
          </a:xfrm>
          <a:custGeom>
            <a:avLst/>
            <a:gdLst/>
            <a:ahLst/>
            <a:cxnLst/>
            <a:rect r="r" b="b" t="t" l="l"/>
            <a:pathLst>
              <a:path h="1751508" w="761906">
                <a:moveTo>
                  <a:pt x="761905" y="0"/>
                </a:moveTo>
                <a:lnTo>
                  <a:pt x="0" y="0"/>
                </a:lnTo>
                <a:lnTo>
                  <a:pt x="0" y="1751508"/>
                </a:lnTo>
                <a:lnTo>
                  <a:pt x="761905" y="1751508"/>
                </a:lnTo>
                <a:lnTo>
                  <a:pt x="761905"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9" id="9"/>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grpSp>
        <p:nvGrpSpPr>
          <p:cNvPr name="Group 10" id="10"/>
          <p:cNvGrpSpPr/>
          <p:nvPr/>
        </p:nvGrpSpPr>
        <p:grpSpPr>
          <a:xfrm rot="0">
            <a:off x="4716933" y="2336944"/>
            <a:ext cx="6401814" cy="1283682"/>
            <a:chOff x="0" y="0"/>
            <a:chExt cx="8535752" cy="1711576"/>
          </a:xfrm>
        </p:grpSpPr>
        <p:sp>
          <p:nvSpPr>
            <p:cNvPr name="TextBox 11" id="11"/>
            <p:cNvSpPr txBox="true"/>
            <p:nvPr/>
          </p:nvSpPr>
          <p:spPr>
            <a:xfrm rot="0">
              <a:off x="0" y="66675"/>
              <a:ext cx="8535752" cy="727117"/>
            </a:xfrm>
            <a:prstGeom prst="rect">
              <a:avLst/>
            </a:prstGeom>
          </p:spPr>
          <p:txBody>
            <a:bodyPr anchor="t" rtlCol="false" tIns="0" lIns="0" bIns="0" rIns="0">
              <a:spAutoFit/>
            </a:bodyPr>
            <a:lstStyle/>
            <a:p>
              <a:pPr algn="ctr">
                <a:lnSpc>
                  <a:spcPts val="3874"/>
                </a:lnSpc>
              </a:pPr>
              <a:r>
                <a:rPr lang="en-US" sz="3913">
                  <a:solidFill>
                    <a:srgbClr val="000000"/>
                  </a:solidFill>
                  <a:latin typeface="Chewy"/>
                  <a:ea typeface="Chewy"/>
                  <a:cs typeface="Chewy"/>
                  <a:sym typeface="Chewy"/>
                </a:rPr>
                <a:t>Morning check-ins</a:t>
              </a:r>
            </a:p>
          </p:txBody>
        </p:sp>
        <p:sp>
          <p:nvSpPr>
            <p:cNvPr name="TextBox 12" id="12"/>
            <p:cNvSpPr txBox="true"/>
            <p:nvPr/>
          </p:nvSpPr>
          <p:spPr>
            <a:xfrm rot="0">
              <a:off x="0" y="971865"/>
              <a:ext cx="8535752" cy="739712"/>
            </a:xfrm>
            <a:prstGeom prst="rect">
              <a:avLst/>
            </a:prstGeom>
          </p:spPr>
          <p:txBody>
            <a:bodyPr anchor="t" rtlCol="false" tIns="0" lIns="0" bIns="0" rIns="0">
              <a:spAutoFit/>
            </a:bodyPr>
            <a:lstStyle/>
            <a:p>
              <a:pPr algn="ctr">
                <a:lnSpc>
                  <a:spcPts val="2274"/>
                </a:lnSpc>
              </a:pPr>
              <a:r>
                <a:rPr lang="en-US" sz="1723" spc="313">
                  <a:solidFill>
                    <a:srgbClr val="000000"/>
                  </a:solidFill>
                  <a:latin typeface="League Spartan"/>
                  <a:ea typeface="League Spartan"/>
                  <a:cs typeface="League Spartan"/>
                  <a:sym typeface="League Spartan"/>
                </a:rPr>
                <a:t>ALLEN-HUGHES (2013)</a:t>
              </a:r>
            </a:p>
            <a:p>
              <a:pPr algn="ctr">
                <a:lnSpc>
                  <a:spcPts val="2274"/>
                </a:lnSpc>
              </a:pPr>
              <a:r>
                <a:rPr lang="en-US" sz="1723" spc="313">
                  <a:solidFill>
                    <a:srgbClr val="000000"/>
                  </a:solidFill>
                  <a:latin typeface="League Spartan"/>
                  <a:ea typeface="League Spartan"/>
                  <a:cs typeface="League Spartan"/>
                  <a:sym typeface="League Spartan"/>
                </a:rPr>
                <a:t>BENEFIT FOR ME AS A TEACHER...</a:t>
              </a:r>
            </a:p>
          </p:txBody>
        </p:sp>
      </p:grpSp>
      <p:grpSp>
        <p:nvGrpSpPr>
          <p:cNvPr name="Group 13" id="13"/>
          <p:cNvGrpSpPr/>
          <p:nvPr/>
        </p:nvGrpSpPr>
        <p:grpSpPr>
          <a:xfrm rot="0">
            <a:off x="4674773" y="5143500"/>
            <a:ext cx="6948800" cy="1940535"/>
            <a:chOff x="0" y="0"/>
            <a:chExt cx="9265066" cy="2587380"/>
          </a:xfrm>
        </p:grpSpPr>
        <p:sp>
          <p:nvSpPr>
            <p:cNvPr name="TextBox 14" id="14"/>
            <p:cNvSpPr txBox="true"/>
            <p:nvPr/>
          </p:nvSpPr>
          <p:spPr>
            <a:xfrm rot="0">
              <a:off x="0" y="66675"/>
              <a:ext cx="9265066" cy="1505502"/>
            </a:xfrm>
            <a:prstGeom prst="rect">
              <a:avLst/>
            </a:prstGeom>
          </p:spPr>
          <p:txBody>
            <a:bodyPr anchor="t" rtlCol="false" tIns="0" lIns="0" bIns="0" rIns="0">
              <a:spAutoFit/>
            </a:bodyPr>
            <a:lstStyle/>
            <a:p>
              <a:pPr algn="ctr">
                <a:lnSpc>
                  <a:spcPts val="4205"/>
                </a:lnSpc>
              </a:pPr>
              <a:r>
                <a:rPr lang="en-US" sz="4247">
                  <a:solidFill>
                    <a:srgbClr val="000000"/>
                  </a:solidFill>
                  <a:latin typeface="Chewy"/>
                  <a:ea typeface="Chewy"/>
                  <a:cs typeface="Chewy"/>
                  <a:sym typeface="Chewy"/>
                </a:rPr>
                <a:t>‘Macaroni cheese, everybody freeze’</a:t>
              </a:r>
            </a:p>
          </p:txBody>
        </p:sp>
        <p:sp>
          <p:nvSpPr>
            <p:cNvPr name="TextBox 15" id="15"/>
            <p:cNvSpPr txBox="true"/>
            <p:nvPr/>
          </p:nvSpPr>
          <p:spPr>
            <a:xfrm rot="0">
              <a:off x="0" y="1756753"/>
              <a:ext cx="9265066" cy="830627"/>
            </a:xfrm>
            <a:prstGeom prst="rect">
              <a:avLst/>
            </a:prstGeom>
          </p:spPr>
          <p:txBody>
            <a:bodyPr anchor="t" rtlCol="false" tIns="0" lIns="0" bIns="0" rIns="0">
              <a:spAutoFit/>
            </a:bodyPr>
            <a:lstStyle/>
            <a:p>
              <a:pPr algn="ctr">
                <a:lnSpc>
                  <a:spcPts val="2686"/>
                </a:lnSpc>
              </a:pPr>
              <a:r>
                <a:rPr lang="en-US" sz="2035" spc="370">
                  <a:solidFill>
                    <a:srgbClr val="000000"/>
                  </a:solidFill>
                  <a:latin typeface="League Spartan"/>
                  <a:ea typeface="League Spartan"/>
                  <a:cs typeface="League Spartan"/>
                  <a:sym typeface="League Spartan"/>
                </a:rPr>
                <a:t>WHITE (2022)</a:t>
              </a:r>
            </a:p>
            <a:p>
              <a:pPr algn="ctr">
                <a:lnSpc>
                  <a:spcPts val="2422"/>
                </a:lnSpc>
              </a:pPr>
              <a:r>
                <a:rPr lang="en-US" sz="1835" spc="334">
                  <a:solidFill>
                    <a:srgbClr val="000000"/>
                  </a:solidFill>
                  <a:latin typeface="League Spartan"/>
                  <a:ea typeface="League Spartan"/>
                  <a:cs typeface="League Spartan"/>
                  <a:sym typeface="League Spartan"/>
                </a:rPr>
                <a:t>PAVLOV (1927)</a:t>
              </a:r>
            </a:p>
          </p:txBody>
        </p:sp>
      </p:grpSp>
      <p:sp>
        <p:nvSpPr>
          <p:cNvPr name="TextBox 16" id="16"/>
          <p:cNvSpPr txBox="true"/>
          <p:nvPr/>
        </p:nvSpPr>
        <p:spPr>
          <a:xfrm rot="0">
            <a:off x="4707547" y="723596"/>
            <a:ext cx="9674986" cy="2404406"/>
          </a:xfrm>
          <a:prstGeom prst="rect">
            <a:avLst/>
          </a:prstGeom>
        </p:spPr>
        <p:txBody>
          <a:bodyPr anchor="t" rtlCol="false" tIns="0" lIns="0" bIns="0" rIns="0">
            <a:spAutoFit/>
          </a:bodyPr>
          <a:lstStyle/>
          <a:p>
            <a:pPr algn="ctr">
              <a:lnSpc>
                <a:spcPts val="6070"/>
              </a:lnSpc>
            </a:pPr>
            <a:r>
              <a:rPr lang="en-US" sz="4335">
                <a:solidFill>
                  <a:srgbClr val="737373"/>
                </a:solidFill>
                <a:latin typeface="Lazydog"/>
                <a:ea typeface="Lazydog"/>
                <a:cs typeface="Lazydog"/>
                <a:sym typeface="Lazydog"/>
              </a:rPr>
              <a:t>Building positive relationships </a:t>
            </a:r>
          </a:p>
          <a:p>
            <a:pPr algn="ctr">
              <a:lnSpc>
                <a:spcPts val="6070"/>
              </a:lnSpc>
            </a:pPr>
            <a:r>
              <a:rPr lang="en-US" sz="4335">
                <a:solidFill>
                  <a:srgbClr val="737373"/>
                </a:solidFill>
                <a:latin typeface="Lazydog"/>
                <a:ea typeface="Lazydog"/>
                <a:cs typeface="Lazydog"/>
                <a:sym typeface="Lazydog"/>
              </a:rPr>
              <a:t>and student well-being. </a:t>
            </a:r>
          </a:p>
          <a:p>
            <a:pPr algn="ctr">
              <a:lnSpc>
                <a:spcPts val="7070"/>
              </a:lnSpc>
              <a:spcBef>
                <a:spcPct val="0"/>
              </a:spcBef>
            </a:pPr>
          </a:p>
        </p:txBody>
      </p:sp>
      <p:sp>
        <p:nvSpPr>
          <p:cNvPr name="TextBox 17" id="17"/>
          <p:cNvSpPr txBox="true"/>
          <p:nvPr/>
        </p:nvSpPr>
        <p:spPr>
          <a:xfrm rot="0">
            <a:off x="13417345" y="2527815"/>
            <a:ext cx="4291953" cy="2950364"/>
          </a:xfrm>
          <a:prstGeom prst="rect">
            <a:avLst/>
          </a:prstGeom>
        </p:spPr>
        <p:txBody>
          <a:bodyPr anchor="t" rtlCol="false" tIns="0" lIns="0" bIns="0" rIns="0">
            <a:spAutoFit/>
          </a:bodyPr>
          <a:lstStyle/>
          <a:p>
            <a:pPr algn="ctr">
              <a:lnSpc>
                <a:spcPts val="3902"/>
              </a:lnSpc>
              <a:spcBef>
                <a:spcPct val="0"/>
              </a:spcBef>
            </a:pPr>
            <a:r>
              <a:rPr lang="en-US" sz="2787">
                <a:solidFill>
                  <a:srgbClr val="000000"/>
                </a:solidFill>
                <a:latin typeface="Children One"/>
                <a:ea typeface="Children One"/>
                <a:cs typeface="Children One"/>
                <a:sym typeface="Children One"/>
              </a:rPr>
              <a:t>“</a:t>
            </a:r>
            <a:r>
              <a:rPr lang="en-US" sz="2787">
                <a:solidFill>
                  <a:srgbClr val="000000"/>
                </a:solidFill>
                <a:latin typeface="Children One"/>
                <a:ea typeface="Children One"/>
                <a:cs typeface="Children One"/>
                <a:sym typeface="Children One"/>
              </a:rPr>
              <a:t>Meg has a repertoire of teaching techniques she has employed during her placement which has meant she has had total control in the class”</a:t>
            </a:r>
          </a:p>
        </p:txBody>
      </p:sp>
      <p:sp>
        <p:nvSpPr>
          <p:cNvPr name="TextBox 18" id="18"/>
          <p:cNvSpPr txBox="true"/>
          <p:nvPr/>
        </p:nvSpPr>
        <p:spPr>
          <a:xfrm rot="0">
            <a:off x="142372" y="172963"/>
            <a:ext cx="6944249" cy="1387015"/>
          </a:xfrm>
          <a:prstGeom prst="rect">
            <a:avLst/>
          </a:prstGeom>
        </p:spPr>
        <p:txBody>
          <a:bodyPr anchor="t" rtlCol="false" tIns="0" lIns="0" bIns="0" rIns="0">
            <a:spAutoFit/>
          </a:bodyPr>
          <a:lstStyle/>
          <a:p>
            <a:pPr algn="l">
              <a:lnSpc>
                <a:spcPts val="3563"/>
              </a:lnSpc>
            </a:pPr>
            <a:r>
              <a:rPr lang="en-US" sz="3831">
                <a:solidFill>
                  <a:srgbClr val="737373"/>
                </a:solidFill>
                <a:latin typeface="Children One"/>
                <a:ea typeface="Children One"/>
                <a:cs typeface="Children One"/>
                <a:sym typeface="Children One"/>
              </a:rPr>
              <a:t>managing the learning environment</a:t>
            </a:r>
          </a:p>
          <a:p>
            <a:pPr algn="l">
              <a:lnSpc>
                <a:spcPts val="3563"/>
              </a:lnSpc>
            </a:pPr>
          </a:p>
          <a:p>
            <a:pPr algn="l" marL="0" indent="0" lvl="0">
              <a:lnSpc>
                <a:spcPts val="3563"/>
              </a:lnSpc>
              <a:spcBef>
                <a:spcPct val="0"/>
              </a:spcBef>
            </a:pPr>
            <a:r>
              <a:rPr lang="en-US" sz="3831">
                <a:solidFill>
                  <a:srgbClr val="737373"/>
                </a:solidFill>
                <a:latin typeface="Children One"/>
                <a:ea typeface="Children One"/>
                <a:cs typeface="Children One"/>
                <a:sym typeface="Children One"/>
              </a:rPr>
              <a:t>through my eyes..  </a:t>
            </a:r>
          </a:p>
        </p:txBody>
      </p:sp>
      <p:grpSp>
        <p:nvGrpSpPr>
          <p:cNvPr name="Group 19" id="19"/>
          <p:cNvGrpSpPr/>
          <p:nvPr/>
        </p:nvGrpSpPr>
        <p:grpSpPr>
          <a:xfrm rot="0">
            <a:off x="4550681" y="7123153"/>
            <a:ext cx="7568607" cy="2173721"/>
            <a:chOff x="0" y="0"/>
            <a:chExt cx="10091476" cy="2898295"/>
          </a:xfrm>
        </p:grpSpPr>
        <p:sp>
          <p:nvSpPr>
            <p:cNvPr name="TextBox 20" id="20"/>
            <p:cNvSpPr txBox="true"/>
            <p:nvPr/>
          </p:nvSpPr>
          <p:spPr>
            <a:xfrm rot="0">
              <a:off x="0" y="66675"/>
              <a:ext cx="10091476" cy="795807"/>
            </a:xfrm>
            <a:prstGeom prst="rect">
              <a:avLst/>
            </a:prstGeom>
          </p:spPr>
          <p:txBody>
            <a:bodyPr anchor="t" rtlCol="false" tIns="0" lIns="0" bIns="0" rIns="0">
              <a:spAutoFit/>
            </a:bodyPr>
            <a:lstStyle/>
            <a:p>
              <a:pPr algn="ctr">
                <a:lnSpc>
                  <a:spcPts val="4211"/>
                </a:lnSpc>
              </a:pPr>
              <a:r>
                <a:rPr lang="en-US" sz="4254">
                  <a:solidFill>
                    <a:srgbClr val="000000"/>
                  </a:solidFill>
                  <a:latin typeface="Chewy"/>
                  <a:ea typeface="Chewy"/>
                  <a:cs typeface="Chewy"/>
                  <a:sym typeface="Chewy"/>
                </a:rPr>
                <a:t>Plan ahead of time</a:t>
              </a:r>
            </a:p>
          </p:txBody>
        </p:sp>
        <p:sp>
          <p:nvSpPr>
            <p:cNvPr name="TextBox 21" id="21"/>
            <p:cNvSpPr txBox="true"/>
            <p:nvPr/>
          </p:nvSpPr>
          <p:spPr>
            <a:xfrm rot="0">
              <a:off x="0" y="1008955"/>
              <a:ext cx="10091476" cy="1889340"/>
            </a:xfrm>
            <a:prstGeom prst="rect">
              <a:avLst/>
            </a:prstGeom>
          </p:spPr>
          <p:txBody>
            <a:bodyPr anchor="t" rtlCol="false" tIns="0" lIns="0" bIns="0" rIns="0">
              <a:spAutoFit/>
            </a:bodyPr>
            <a:lstStyle/>
            <a:p>
              <a:pPr algn="ctr">
                <a:lnSpc>
                  <a:spcPts val="1891"/>
                </a:lnSpc>
              </a:pPr>
              <a:r>
                <a:rPr lang="en-US" sz="1433" spc="260">
                  <a:solidFill>
                    <a:srgbClr val="000000"/>
                  </a:solidFill>
                  <a:latin typeface="League Spartan"/>
                  <a:ea typeface="League Spartan"/>
                  <a:cs typeface="League Spartan"/>
                  <a:sym typeface="League Spartan"/>
                </a:rPr>
                <a:t>DEPARTMENT FOR ED (</a:t>
              </a:r>
              <a:r>
                <a:rPr lang="en-US" sz="1433" spc="260">
                  <a:solidFill>
                    <a:srgbClr val="000000"/>
                  </a:solidFill>
                  <a:latin typeface="League Spartan"/>
                  <a:ea typeface="League Spartan"/>
                  <a:cs typeface="League Spartan"/>
                  <a:sym typeface="League Spartan"/>
                </a:rPr>
                <a:t>2016) ACCOUNTABILITY REQUIREMENTS </a:t>
              </a:r>
            </a:p>
            <a:p>
              <a:pPr algn="ctr">
                <a:lnSpc>
                  <a:spcPts val="1891"/>
                </a:lnSpc>
              </a:pPr>
            </a:p>
            <a:p>
              <a:pPr algn="ctr">
                <a:lnSpc>
                  <a:spcPts val="1891"/>
                </a:lnSpc>
              </a:pPr>
              <a:r>
                <a:rPr lang="en-US" sz="1433" spc="260">
                  <a:solidFill>
                    <a:srgbClr val="000000"/>
                  </a:solidFill>
                  <a:latin typeface="League Spartan"/>
                  <a:ea typeface="League Spartan"/>
                  <a:cs typeface="League Spartan"/>
                  <a:sym typeface="League Spartan"/>
                </a:rPr>
                <a:t>KREPF AND KONIG (2022) STRUCTURING SKILLS LEAD TO FLOW</a:t>
              </a:r>
            </a:p>
            <a:p>
              <a:pPr algn="ctr">
                <a:lnSpc>
                  <a:spcPts val="1891"/>
                </a:lnSpc>
              </a:pPr>
              <a:r>
                <a:rPr lang="en-US" sz="1433" spc="260">
                  <a:solidFill>
                    <a:srgbClr val="000000"/>
                  </a:solidFill>
                  <a:latin typeface="League Spartan"/>
                  <a:ea typeface="League Spartan"/>
                  <a:cs typeface="League Spartan"/>
                  <a:sym typeface="League Spartan"/>
                </a:rPr>
                <a:t>NORWICH ET AL. (2025) COLLABORATIVE PLANNING </a:t>
              </a:r>
            </a:p>
          </p:txBody>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0">
            <a:off x="7993626" y="4639643"/>
            <a:ext cx="9907644" cy="5647357"/>
          </a:xfrm>
          <a:custGeom>
            <a:avLst/>
            <a:gdLst/>
            <a:ahLst/>
            <a:cxnLst/>
            <a:rect r="r" b="b" t="t" l="l"/>
            <a:pathLst>
              <a:path h="5647357" w="9907644">
                <a:moveTo>
                  <a:pt x="0" y="0"/>
                </a:moveTo>
                <a:lnTo>
                  <a:pt x="9907643" y="0"/>
                </a:lnTo>
                <a:lnTo>
                  <a:pt x="9907643" y="5647357"/>
                </a:lnTo>
                <a:lnTo>
                  <a:pt x="0" y="5647357"/>
                </a:lnTo>
                <a:lnTo>
                  <a:pt x="0" y="0"/>
                </a:lnTo>
                <a:close/>
              </a:path>
            </a:pathLst>
          </a:custGeom>
          <a:blipFill>
            <a:blip r:embed="rId3"/>
            <a:stretch>
              <a:fillRect l="0" t="0" r="0" b="0"/>
            </a:stretch>
          </a:blipFill>
        </p:spPr>
      </p:sp>
      <p:sp>
        <p:nvSpPr>
          <p:cNvPr name="Freeform 4" id="4"/>
          <p:cNvSpPr/>
          <p:nvPr/>
        </p:nvSpPr>
        <p:spPr>
          <a:xfrm flipH="false" flipV="false" rot="0">
            <a:off x="484700" y="229287"/>
            <a:ext cx="9356923" cy="5158004"/>
          </a:xfrm>
          <a:custGeom>
            <a:avLst/>
            <a:gdLst/>
            <a:ahLst/>
            <a:cxnLst/>
            <a:rect r="r" b="b" t="t" l="l"/>
            <a:pathLst>
              <a:path h="5158004" w="9356923">
                <a:moveTo>
                  <a:pt x="0" y="0"/>
                </a:moveTo>
                <a:lnTo>
                  <a:pt x="9356923" y="0"/>
                </a:lnTo>
                <a:lnTo>
                  <a:pt x="9356923" y="5158004"/>
                </a:lnTo>
                <a:lnTo>
                  <a:pt x="0" y="5158004"/>
                </a:lnTo>
                <a:lnTo>
                  <a:pt x="0" y="0"/>
                </a:lnTo>
                <a:close/>
              </a:path>
            </a:pathLst>
          </a:custGeom>
          <a:blipFill>
            <a:blip r:embed="rId4"/>
            <a:stretch>
              <a:fillRect l="0" t="0" r="0" b="0"/>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326116">
            <a:off x="12198862" y="3552891"/>
            <a:ext cx="1383830" cy="3181218"/>
          </a:xfrm>
          <a:custGeom>
            <a:avLst/>
            <a:gdLst/>
            <a:ahLst/>
            <a:cxnLst/>
            <a:rect r="r" b="b" t="t" l="l"/>
            <a:pathLst>
              <a:path h="3181218" w="1383830">
                <a:moveTo>
                  <a:pt x="0" y="0"/>
                </a:moveTo>
                <a:lnTo>
                  <a:pt x="1383830" y="0"/>
                </a:lnTo>
                <a:lnTo>
                  <a:pt x="1383830" y="3181218"/>
                </a:lnTo>
                <a:lnTo>
                  <a:pt x="0" y="318121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5" id="5"/>
          <p:cNvGrpSpPr/>
          <p:nvPr/>
        </p:nvGrpSpPr>
        <p:grpSpPr>
          <a:xfrm rot="0">
            <a:off x="3859271" y="3732840"/>
            <a:ext cx="9957784" cy="2304338"/>
            <a:chOff x="0" y="0"/>
            <a:chExt cx="13277045" cy="3072451"/>
          </a:xfrm>
        </p:grpSpPr>
        <p:sp>
          <p:nvSpPr>
            <p:cNvPr name="TextBox 6" id="6"/>
            <p:cNvSpPr txBox="true"/>
            <p:nvPr/>
          </p:nvSpPr>
          <p:spPr>
            <a:xfrm rot="0">
              <a:off x="0" y="104775"/>
              <a:ext cx="13277045" cy="1129939"/>
            </a:xfrm>
            <a:prstGeom prst="rect">
              <a:avLst/>
            </a:prstGeom>
          </p:spPr>
          <p:txBody>
            <a:bodyPr anchor="t" rtlCol="false" tIns="0" lIns="0" bIns="0" rIns="0">
              <a:spAutoFit/>
            </a:bodyPr>
            <a:lstStyle/>
            <a:p>
              <a:pPr algn="ctr">
                <a:lnSpc>
                  <a:spcPts val="6026"/>
                </a:lnSpc>
              </a:pPr>
              <a:r>
                <a:rPr lang="en-US" sz="6087">
                  <a:solidFill>
                    <a:srgbClr val="000000"/>
                  </a:solidFill>
                  <a:latin typeface="Chewy"/>
                  <a:ea typeface="Chewy"/>
                  <a:cs typeface="Chewy"/>
                  <a:sym typeface="Chewy"/>
                </a:rPr>
                <a:t>Setting clear goals</a:t>
              </a:r>
            </a:p>
          </p:txBody>
        </p:sp>
        <p:sp>
          <p:nvSpPr>
            <p:cNvPr name="TextBox 7" id="7"/>
            <p:cNvSpPr txBox="true"/>
            <p:nvPr/>
          </p:nvSpPr>
          <p:spPr>
            <a:xfrm rot="0">
              <a:off x="0" y="1488415"/>
              <a:ext cx="13277045" cy="1584036"/>
            </a:xfrm>
            <a:prstGeom prst="rect">
              <a:avLst/>
            </a:prstGeom>
          </p:spPr>
          <p:txBody>
            <a:bodyPr anchor="t" rtlCol="false" tIns="0" lIns="0" bIns="0" rIns="0">
              <a:spAutoFit/>
            </a:bodyPr>
            <a:lstStyle/>
            <a:p>
              <a:pPr algn="ctr">
                <a:lnSpc>
                  <a:spcPts val="3219"/>
                </a:lnSpc>
              </a:pPr>
              <a:r>
                <a:rPr lang="en-US" sz="2439" spc="443">
                  <a:solidFill>
                    <a:srgbClr val="000000"/>
                  </a:solidFill>
                  <a:latin typeface="League Spartan"/>
                  <a:ea typeface="League Spartan"/>
                  <a:cs typeface="League Spartan"/>
                  <a:sym typeface="League Spartan"/>
                </a:rPr>
                <a:t>SUCCESS CRITERIAS</a:t>
              </a:r>
            </a:p>
            <a:p>
              <a:pPr algn="ctr">
                <a:lnSpc>
                  <a:spcPts val="3219"/>
                </a:lnSpc>
              </a:pPr>
              <a:r>
                <a:rPr lang="en-US" sz="2439" spc="443">
                  <a:solidFill>
                    <a:srgbClr val="000000"/>
                  </a:solidFill>
                  <a:latin typeface="League Spartan"/>
                  <a:ea typeface="League Spartan"/>
                  <a:cs typeface="League Spartan"/>
                  <a:sym typeface="League Spartan"/>
                </a:rPr>
                <a:t>EAGAN (2023)</a:t>
              </a:r>
            </a:p>
            <a:p>
              <a:pPr algn="ctr">
                <a:lnSpc>
                  <a:spcPts val="3219"/>
                </a:lnSpc>
              </a:pPr>
            </a:p>
          </p:txBody>
        </p:sp>
      </p:grpSp>
      <p:sp>
        <p:nvSpPr>
          <p:cNvPr name="Freeform 8" id="8"/>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TextBox 9" id="9"/>
          <p:cNvSpPr txBox="true"/>
          <p:nvPr/>
        </p:nvSpPr>
        <p:spPr>
          <a:xfrm rot="0">
            <a:off x="4121999" y="5999079"/>
            <a:ext cx="9302514" cy="1121254"/>
          </a:xfrm>
          <a:prstGeom prst="rect">
            <a:avLst/>
          </a:prstGeom>
        </p:spPr>
        <p:txBody>
          <a:bodyPr anchor="t" rtlCol="false" tIns="0" lIns="0" bIns="0" rIns="0">
            <a:spAutoFit/>
          </a:bodyPr>
          <a:lstStyle/>
          <a:p>
            <a:pPr algn="ctr">
              <a:lnSpc>
                <a:spcPts val="3007"/>
              </a:lnSpc>
            </a:pPr>
          </a:p>
          <a:p>
            <a:pPr algn="ctr">
              <a:lnSpc>
                <a:spcPts val="3007"/>
              </a:lnSpc>
            </a:pPr>
            <a:r>
              <a:rPr lang="en-US" sz="2278" spc="414">
                <a:solidFill>
                  <a:srgbClr val="000000"/>
                </a:solidFill>
                <a:latin typeface="League Spartan"/>
                <a:ea typeface="League Spartan"/>
                <a:cs typeface="League Spartan"/>
                <a:sym typeface="League Spartan"/>
              </a:rPr>
              <a:t>TURNER (1997) STRUCTURE- SURFACE LEVEL COMPLIANCE </a:t>
            </a:r>
          </a:p>
        </p:txBody>
      </p:sp>
      <p:sp>
        <p:nvSpPr>
          <p:cNvPr name="TextBox 10" id="10"/>
          <p:cNvSpPr txBox="true"/>
          <p:nvPr/>
        </p:nvSpPr>
        <p:spPr>
          <a:xfrm rot="0">
            <a:off x="3259636" y="1186507"/>
            <a:ext cx="11157053" cy="1758950"/>
          </a:xfrm>
          <a:prstGeom prst="rect">
            <a:avLst/>
          </a:prstGeom>
        </p:spPr>
        <p:txBody>
          <a:bodyPr anchor="t" rtlCol="false" tIns="0" lIns="0" bIns="0" rIns="0">
            <a:spAutoFit/>
          </a:bodyPr>
          <a:lstStyle/>
          <a:p>
            <a:pPr algn="ctr">
              <a:lnSpc>
                <a:spcPts val="7000"/>
              </a:lnSpc>
              <a:spcBef>
                <a:spcPct val="0"/>
              </a:spcBef>
            </a:pPr>
            <a:r>
              <a:rPr lang="en-US" sz="5000">
                <a:solidFill>
                  <a:srgbClr val="737373"/>
                </a:solidFill>
                <a:latin typeface="Lazydog"/>
                <a:ea typeface="Lazydog"/>
                <a:cs typeface="Lazydog"/>
                <a:sym typeface="Lazydog"/>
              </a:rPr>
              <a:t>promoting motivation and engagement</a:t>
            </a:r>
          </a:p>
        </p:txBody>
      </p:sp>
      <p:sp>
        <p:nvSpPr>
          <p:cNvPr name="TextBox 11" id="11"/>
          <p:cNvSpPr txBox="true"/>
          <p:nvPr/>
        </p:nvSpPr>
        <p:spPr>
          <a:xfrm rot="0">
            <a:off x="280032" y="172963"/>
            <a:ext cx="7120020" cy="1357244"/>
          </a:xfrm>
          <a:prstGeom prst="rect">
            <a:avLst/>
          </a:prstGeom>
        </p:spPr>
        <p:txBody>
          <a:bodyPr anchor="t" rtlCol="false" tIns="0" lIns="0" bIns="0" rIns="0">
            <a:spAutoFit/>
          </a:bodyPr>
          <a:lstStyle/>
          <a:p>
            <a:pPr algn="l">
              <a:lnSpc>
                <a:spcPts val="3491"/>
              </a:lnSpc>
            </a:pPr>
            <a:r>
              <a:rPr lang="en-US" sz="3754">
                <a:solidFill>
                  <a:srgbClr val="737373"/>
                </a:solidFill>
                <a:latin typeface="Children One"/>
                <a:ea typeface="Children One"/>
                <a:cs typeface="Children One"/>
                <a:sym typeface="Children One"/>
              </a:rPr>
              <a:t>managing the learning environment</a:t>
            </a:r>
          </a:p>
          <a:p>
            <a:pPr algn="l">
              <a:lnSpc>
                <a:spcPts val="3491"/>
              </a:lnSpc>
            </a:pPr>
          </a:p>
          <a:p>
            <a:pPr algn="l" marL="0" indent="0" lvl="0">
              <a:lnSpc>
                <a:spcPts val="3491"/>
              </a:lnSpc>
              <a:spcBef>
                <a:spcPct val="0"/>
              </a:spcBef>
            </a:pPr>
            <a:r>
              <a:rPr lang="en-US" sz="3754">
                <a:solidFill>
                  <a:srgbClr val="737373"/>
                </a:solidFill>
                <a:latin typeface="Children One"/>
                <a:ea typeface="Children One"/>
                <a:cs typeface="Children One"/>
                <a:sym typeface="Children One"/>
              </a:rPr>
              <a:t>through my eyes..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326116">
            <a:off x="12228359" y="4050025"/>
            <a:ext cx="1383830" cy="3181218"/>
          </a:xfrm>
          <a:custGeom>
            <a:avLst/>
            <a:gdLst/>
            <a:ahLst/>
            <a:cxnLst/>
            <a:rect r="r" b="b" t="t" l="l"/>
            <a:pathLst>
              <a:path h="3181218" w="1383830">
                <a:moveTo>
                  <a:pt x="0" y="0"/>
                </a:moveTo>
                <a:lnTo>
                  <a:pt x="1383830" y="0"/>
                </a:lnTo>
                <a:lnTo>
                  <a:pt x="1383830" y="3181218"/>
                </a:lnTo>
                <a:lnTo>
                  <a:pt x="0" y="318121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5" id="5"/>
          <p:cNvGrpSpPr/>
          <p:nvPr/>
        </p:nvGrpSpPr>
        <p:grpSpPr>
          <a:xfrm rot="0">
            <a:off x="4121263" y="3134087"/>
            <a:ext cx="8322587" cy="1592561"/>
            <a:chOff x="0" y="0"/>
            <a:chExt cx="11096783" cy="2123415"/>
          </a:xfrm>
        </p:grpSpPr>
        <p:sp>
          <p:nvSpPr>
            <p:cNvPr name="TextBox 6" id="6"/>
            <p:cNvSpPr txBox="true"/>
            <p:nvPr/>
          </p:nvSpPr>
          <p:spPr>
            <a:xfrm rot="0">
              <a:off x="0" y="85725"/>
              <a:ext cx="11096783" cy="946233"/>
            </a:xfrm>
            <a:prstGeom prst="rect">
              <a:avLst/>
            </a:prstGeom>
          </p:spPr>
          <p:txBody>
            <a:bodyPr anchor="t" rtlCol="false" tIns="0" lIns="0" bIns="0" rIns="0">
              <a:spAutoFit/>
            </a:bodyPr>
            <a:lstStyle/>
            <a:p>
              <a:pPr algn="ctr">
                <a:lnSpc>
                  <a:spcPts val="5036"/>
                </a:lnSpc>
              </a:pPr>
              <a:r>
                <a:rPr lang="en-US" sz="5087">
                  <a:solidFill>
                    <a:srgbClr val="000000"/>
                  </a:solidFill>
                  <a:latin typeface="Chewy"/>
                  <a:ea typeface="Chewy"/>
                  <a:cs typeface="Chewy"/>
                  <a:sym typeface="Chewy"/>
                </a:rPr>
                <a:t>Resource library </a:t>
              </a:r>
            </a:p>
          </p:txBody>
        </p:sp>
        <p:sp>
          <p:nvSpPr>
            <p:cNvPr name="TextBox 7" id="7"/>
            <p:cNvSpPr txBox="true"/>
            <p:nvPr/>
          </p:nvSpPr>
          <p:spPr>
            <a:xfrm rot="0">
              <a:off x="0" y="1256792"/>
              <a:ext cx="11096783" cy="866623"/>
            </a:xfrm>
            <a:prstGeom prst="rect">
              <a:avLst/>
            </a:prstGeom>
          </p:spPr>
          <p:txBody>
            <a:bodyPr anchor="t" rtlCol="false" tIns="0" lIns="0" bIns="0" rIns="0">
              <a:spAutoFit/>
            </a:bodyPr>
            <a:lstStyle/>
            <a:p>
              <a:pPr algn="ctr">
                <a:lnSpc>
                  <a:spcPts val="2691"/>
                </a:lnSpc>
              </a:pPr>
              <a:r>
                <a:rPr lang="en-US" sz="2038" spc="371">
                  <a:solidFill>
                    <a:srgbClr val="000000"/>
                  </a:solidFill>
                  <a:latin typeface="League Spartan"/>
                  <a:ea typeface="League Spartan"/>
                  <a:cs typeface="League Spartan"/>
                  <a:sym typeface="League Spartan"/>
                </a:rPr>
                <a:t>PHYSICAL AND DIGITAL- ALLOWING ADAPTION FOR REPURPOSING.</a:t>
              </a:r>
            </a:p>
          </p:txBody>
        </p:sp>
      </p:grpSp>
      <p:sp>
        <p:nvSpPr>
          <p:cNvPr name="Freeform 8" id="8"/>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grpSp>
        <p:nvGrpSpPr>
          <p:cNvPr name="Group 9" id="9"/>
          <p:cNvGrpSpPr/>
          <p:nvPr/>
        </p:nvGrpSpPr>
        <p:grpSpPr>
          <a:xfrm rot="0">
            <a:off x="4156349" y="7213771"/>
            <a:ext cx="8287502" cy="2033273"/>
            <a:chOff x="0" y="0"/>
            <a:chExt cx="11050002" cy="2711030"/>
          </a:xfrm>
        </p:grpSpPr>
        <p:sp>
          <p:nvSpPr>
            <p:cNvPr name="TextBox 10" id="10"/>
            <p:cNvSpPr txBox="true"/>
            <p:nvPr/>
          </p:nvSpPr>
          <p:spPr>
            <a:xfrm rot="0">
              <a:off x="0" y="85725"/>
              <a:ext cx="11050002" cy="941883"/>
            </a:xfrm>
            <a:prstGeom prst="rect">
              <a:avLst/>
            </a:prstGeom>
          </p:spPr>
          <p:txBody>
            <a:bodyPr anchor="t" rtlCol="false" tIns="0" lIns="0" bIns="0" rIns="0">
              <a:spAutoFit/>
            </a:bodyPr>
            <a:lstStyle/>
            <a:p>
              <a:pPr algn="ctr">
                <a:lnSpc>
                  <a:spcPts val="5015"/>
                </a:lnSpc>
              </a:pPr>
              <a:r>
                <a:rPr lang="en-US" sz="5066">
                  <a:solidFill>
                    <a:srgbClr val="000000"/>
                  </a:solidFill>
                  <a:latin typeface="Chewy"/>
                  <a:ea typeface="Chewy"/>
                  <a:cs typeface="Chewy"/>
                  <a:sym typeface="Chewy"/>
                </a:rPr>
                <a:t>Final report and feedback</a:t>
              </a:r>
            </a:p>
          </p:txBody>
        </p:sp>
        <p:sp>
          <p:nvSpPr>
            <p:cNvPr name="TextBox 11" id="11"/>
            <p:cNvSpPr txBox="true"/>
            <p:nvPr/>
          </p:nvSpPr>
          <p:spPr>
            <a:xfrm rot="0">
              <a:off x="0" y="1241888"/>
              <a:ext cx="11050002" cy="1469142"/>
            </a:xfrm>
            <a:prstGeom prst="rect">
              <a:avLst/>
            </a:prstGeom>
          </p:spPr>
          <p:txBody>
            <a:bodyPr anchor="t" rtlCol="false" tIns="0" lIns="0" bIns="0" rIns="0">
              <a:spAutoFit/>
            </a:bodyPr>
            <a:lstStyle/>
            <a:p>
              <a:pPr algn="ctr">
                <a:lnSpc>
                  <a:spcPts val="2944"/>
                </a:lnSpc>
              </a:pPr>
              <a:r>
                <a:rPr lang="en-US" sz="2230" spc="406">
                  <a:solidFill>
                    <a:srgbClr val="000000"/>
                  </a:solidFill>
                  <a:latin typeface="League Spartan"/>
                  <a:ea typeface="League Spartan"/>
                  <a:cs typeface="League Spartan"/>
                  <a:sym typeface="League Spartan"/>
                </a:rPr>
                <a:t>TO INDEPENDENTLY PLAN FOR PROGRESS IN LEARNING. </a:t>
              </a:r>
            </a:p>
            <a:p>
              <a:pPr algn="ctr">
                <a:lnSpc>
                  <a:spcPts val="2944"/>
                </a:lnSpc>
              </a:pPr>
            </a:p>
          </p:txBody>
        </p:sp>
      </p:grpSp>
      <p:sp>
        <p:nvSpPr>
          <p:cNvPr name="TextBox 12" id="12"/>
          <p:cNvSpPr txBox="true"/>
          <p:nvPr/>
        </p:nvSpPr>
        <p:spPr>
          <a:xfrm rot="0">
            <a:off x="3348127" y="1844111"/>
            <a:ext cx="11157053" cy="873125"/>
          </a:xfrm>
          <a:prstGeom prst="rect">
            <a:avLst/>
          </a:prstGeom>
        </p:spPr>
        <p:txBody>
          <a:bodyPr anchor="t" rtlCol="false" tIns="0" lIns="0" bIns="0" rIns="0">
            <a:spAutoFit/>
          </a:bodyPr>
          <a:lstStyle/>
          <a:p>
            <a:pPr algn="ctr">
              <a:lnSpc>
                <a:spcPts val="7000"/>
              </a:lnSpc>
              <a:spcBef>
                <a:spcPct val="0"/>
              </a:spcBef>
            </a:pPr>
            <a:r>
              <a:rPr lang="en-US" sz="5000">
                <a:solidFill>
                  <a:srgbClr val="FF3131"/>
                </a:solidFill>
                <a:latin typeface="Lazydog"/>
                <a:ea typeface="Lazydog"/>
                <a:cs typeface="Lazydog"/>
                <a:sym typeface="Lazydog"/>
              </a:rPr>
              <a:t>areas for development </a:t>
            </a:r>
          </a:p>
        </p:txBody>
      </p:sp>
      <p:grpSp>
        <p:nvGrpSpPr>
          <p:cNvPr name="Group 13" id="13"/>
          <p:cNvGrpSpPr/>
          <p:nvPr/>
        </p:nvGrpSpPr>
        <p:grpSpPr>
          <a:xfrm rot="0">
            <a:off x="3758218" y="5143500"/>
            <a:ext cx="8322587" cy="1592561"/>
            <a:chOff x="0" y="0"/>
            <a:chExt cx="11096783" cy="2123415"/>
          </a:xfrm>
        </p:grpSpPr>
        <p:sp>
          <p:nvSpPr>
            <p:cNvPr name="TextBox 14" id="14"/>
            <p:cNvSpPr txBox="true"/>
            <p:nvPr/>
          </p:nvSpPr>
          <p:spPr>
            <a:xfrm rot="0">
              <a:off x="0" y="85725"/>
              <a:ext cx="11096783" cy="946233"/>
            </a:xfrm>
            <a:prstGeom prst="rect">
              <a:avLst/>
            </a:prstGeom>
          </p:spPr>
          <p:txBody>
            <a:bodyPr anchor="t" rtlCol="false" tIns="0" lIns="0" bIns="0" rIns="0">
              <a:spAutoFit/>
            </a:bodyPr>
            <a:lstStyle/>
            <a:p>
              <a:pPr algn="ctr">
                <a:lnSpc>
                  <a:spcPts val="5036"/>
                </a:lnSpc>
              </a:pPr>
              <a:r>
                <a:rPr lang="en-US" sz="5087">
                  <a:solidFill>
                    <a:srgbClr val="000000"/>
                  </a:solidFill>
                  <a:latin typeface="Chewy"/>
                  <a:ea typeface="Chewy"/>
                  <a:cs typeface="Chewy"/>
                  <a:sym typeface="Chewy"/>
                </a:rPr>
                <a:t>Classroom awareness</a:t>
              </a:r>
            </a:p>
          </p:txBody>
        </p:sp>
        <p:sp>
          <p:nvSpPr>
            <p:cNvPr name="TextBox 15" id="15"/>
            <p:cNvSpPr txBox="true"/>
            <p:nvPr/>
          </p:nvSpPr>
          <p:spPr>
            <a:xfrm rot="0">
              <a:off x="0" y="1256792"/>
              <a:ext cx="11096783" cy="866623"/>
            </a:xfrm>
            <a:prstGeom prst="rect">
              <a:avLst/>
            </a:prstGeom>
          </p:spPr>
          <p:txBody>
            <a:bodyPr anchor="t" rtlCol="false" tIns="0" lIns="0" bIns="0" rIns="0">
              <a:spAutoFit/>
            </a:bodyPr>
            <a:lstStyle/>
            <a:p>
              <a:pPr algn="ctr">
                <a:lnSpc>
                  <a:spcPts val="2691"/>
                </a:lnSpc>
              </a:pPr>
              <a:r>
                <a:rPr lang="en-US" sz="2038" spc="371">
                  <a:solidFill>
                    <a:srgbClr val="000000"/>
                  </a:solidFill>
                  <a:latin typeface="League Spartan"/>
                  <a:ea typeface="League Spartan"/>
                  <a:cs typeface="League Spartan"/>
                  <a:sym typeface="League Spartan"/>
                </a:rPr>
                <a:t>ABILITY TO OBSERVE CLASS AS A WHOLE WHEN IN FOCUS GROUPS.</a:t>
              </a:r>
            </a:p>
          </p:txBody>
        </p:sp>
      </p:grpSp>
      <p:sp>
        <p:nvSpPr>
          <p:cNvPr name="TextBox 16" id="16"/>
          <p:cNvSpPr txBox="true"/>
          <p:nvPr/>
        </p:nvSpPr>
        <p:spPr>
          <a:xfrm rot="0">
            <a:off x="280032" y="172963"/>
            <a:ext cx="7120020" cy="1357244"/>
          </a:xfrm>
          <a:prstGeom prst="rect">
            <a:avLst/>
          </a:prstGeom>
        </p:spPr>
        <p:txBody>
          <a:bodyPr anchor="t" rtlCol="false" tIns="0" lIns="0" bIns="0" rIns="0">
            <a:spAutoFit/>
          </a:bodyPr>
          <a:lstStyle/>
          <a:p>
            <a:pPr algn="l">
              <a:lnSpc>
                <a:spcPts val="3491"/>
              </a:lnSpc>
            </a:pPr>
            <a:r>
              <a:rPr lang="en-US" sz="3754">
                <a:solidFill>
                  <a:srgbClr val="737373"/>
                </a:solidFill>
                <a:latin typeface="Children One"/>
                <a:ea typeface="Children One"/>
                <a:cs typeface="Children One"/>
                <a:sym typeface="Children One"/>
              </a:rPr>
              <a:t>managing the learning environment</a:t>
            </a:r>
          </a:p>
          <a:p>
            <a:pPr algn="l">
              <a:lnSpc>
                <a:spcPts val="3491"/>
              </a:lnSpc>
            </a:pPr>
          </a:p>
          <a:p>
            <a:pPr algn="l" marL="0" indent="0" lvl="0">
              <a:lnSpc>
                <a:spcPts val="3491"/>
              </a:lnSpc>
              <a:spcBef>
                <a:spcPct val="0"/>
              </a:spcBef>
            </a:pPr>
            <a:r>
              <a:rPr lang="en-US" sz="3754">
                <a:solidFill>
                  <a:srgbClr val="737373"/>
                </a:solidFill>
                <a:latin typeface="Children One"/>
                <a:ea typeface="Children One"/>
                <a:cs typeface="Children One"/>
                <a:sym typeface="Children One"/>
              </a:rPr>
              <a:t>through my eyes..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77" r="0" b="-9277"/>
            </a:stretch>
          </a:blipFill>
        </p:spPr>
      </p:sp>
      <p:sp>
        <p:nvSpPr>
          <p:cNvPr name="Freeform 3" id="3"/>
          <p:cNvSpPr/>
          <p:nvPr/>
        </p:nvSpPr>
        <p:spPr>
          <a:xfrm flipH="false" flipV="false" rot="0">
            <a:off x="12204684" y="5512779"/>
            <a:ext cx="5784688" cy="4186668"/>
          </a:xfrm>
          <a:custGeom>
            <a:avLst/>
            <a:gdLst/>
            <a:ahLst/>
            <a:cxnLst/>
            <a:rect r="r" b="b" t="t" l="l"/>
            <a:pathLst>
              <a:path h="4186668" w="5784688">
                <a:moveTo>
                  <a:pt x="0" y="0"/>
                </a:moveTo>
                <a:lnTo>
                  <a:pt x="5784688" y="0"/>
                </a:lnTo>
                <a:lnTo>
                  <a:pt x="5784688" y="4186668"/>
                </a:lnTo>
                <a:lnTo>
                  <a:pt x="0" y="4186668"/>
                </a:lnTo>
                <a:lnTo>
                  <a:pt x="0" y="0"/>
                </a:lnTo>
                <a:close/>
              </a:path>
            </a:pathLst>
          </a:custGeom>
          <a:blipFill>
            <a:blip r:embed="rId3"/>
            <a:stretch>
              <a:fillRect l="0" t="0" r="0" b="0"/>
            </a:stretch>
          </a:blipFill>
        </p:spPr>
      </p:sp>
      <p:sp>
        <p:nvSpPr>
          <p:cNvPr name="Freeform 4" id="4"/>
          <p:cNvSpPr/>
          <p:nvPr/>
        </p:nvSpPr>
        <p:spPr>
          <a:xfrm flipH="false" flipV="false" rot="0">
            <a:off x="1741203" y="4419911"/>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741203" y="7900086"/>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true" flipV="false" rot="-1001652">
            <a:off x="13378395" y="1677762"/>
            <a:ext cx="2166662" cy="2483281"/>
          </a:xfrm>
          <a:custGeom>
            <a:avLst/>
            <a:gdLst/>
            <a:ahLst/>
            <a:cxnLst/>
            <a:rect r="r" b="b" t="t" l="l"/>
            <a:pathLst>
              <a:path h="2483281" w="2166662">
                <a:moveTo>
                  <a:pt x="2166663" y="0"/>
                </a:moveTo>
                <a:lnTo>
                  <a:pt x="0" y="0"/>
                </a:lnTo>
                <a:lnTo>
                  <a:pt x="0" y="2483281"/>
                </a:lnTo>
                <a:lnTo>
                  <a:pt x="2166663" y="2483281"/>
                </a:lnTo>
                <a:lnTo>
                  <a:pt x="2166663"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639928">
            <a:off x="168118" y="8033103"/>
            <a:ext cx="1721165" cy="3039585"/>
          </a:xfrm>
          <a:custGeom>
            <a:avLst/>
            <a:gdLst/>
            <a:ahLst/>
            <a:cxnLst/>
            <a:rect r="r" b="b" t="t" l="l"/>
            <a:pathLst>
              <a:path h="3039585" w="1721165">
                <a:moveTo>
                  <a:pt x="0" y="0"/>
                </a:moveTo>
                <a:lnTo>
                  <a:pt x="1721164" y="0"/>
                </a:lnTo>
                <a:lnTo>
                  <a:pt x="1721164" y="3039585"/>
                </a:lnTo>
                <a:lnTo>
                  <a:pt x="0" y="303958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Freeform 8" id="8"/>
          <p:cNvSpPr/>
          <p:nvPr/>
        </p:nvSpPr>
        <p:spPr>
          <a:xfrm flipH="false" flipV="false" rot="0">
            <a:off x="9144000" y="1418894"/>
            <a:ext cx="2291763" cy="1850598"/>
          </a:xfrm>
          <a:custGeom>
            <a:avLst/>
            <a:gdLst/>
            <a:ahLst/>
            <a:cxnLst/>
            <a:rect r="r" b="b" t="t" l="l"/>
            <a:pathLst>
              <a:path h="1850598" w="2291763">
                <a:moveTo>
                  <a:pt x="0" y="0"/>
                </a:moveTo>
                <a:lnTo>
                  <a:pt x="2291763" y="0"/>
                </a:lnTo>
                <a:lnTo>
                  <a:pt x="2291763" y="1850598"/>
                </a:lnTo>
                <a:lnTo>
                  <a:pt x="0" y="1850598"/>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9" id="9"/>
          <p:cNvSpPr txBox="true"/>
          <p:nvPr/>
        </p:nvSpPr>
        <p:spPr>
          <a:xfrm rot="0">
            <a:off x="1028700" y="968590"/>
            <a:ext cx="6840231" cy="3366276"/>
          </a:xfrm>
          <a:prstGeom prst="rect">
            <a:avLst/>
          </a:prstGeom>
        </p:spPr>
        <p:txBody>
          <a:bodyPr anchor="t" rtlCol="false" tIns="0" lIns="0" bIns="0" rIns="0">
            <a:spAutoFit/>
          </a:bodyPr>
          <a:lstStyle/>
          <a:p>
            <a:pPr algn="l" marL="0" indent="0" lvl="0">
              <a:lnSpc>
                <a:spcPts val="6540"/>
              </a:lnSpc>
              <a:spcBef>
                <a:spcPct val="0"/>
              </a:spcBef>
            </a:pPr>
            <a:r>
              <a:rPr lang="en-US" sz="7032">
                <a:solidFill>
                  <a:srgbClr val="318F9A"/>
                </a:solidFill>
                <a:latin typeface="Children One"/>
                <a:ea typeface="Children One"/>
                <a:cs typeface="Children One"/>
                <a:sym typeface="Children One"/>
              </a:rPr>
              <a:t>Exploiting subject disciplines in areas of learning in a flash </a:t>
            </a:r>
          </a:p>
        </p:txBody>
      </p:sp>
      <p:sp>
        <p:nvSpPr>
          <p:cNvPr name="Freeform 10" id="10"/>
          <p:cNvSpPr/>
          <p:nvPr/>
        </p:nvSpPr>
        <p:spPr>
          <a:xfrm flipH="false" flipV="false" rot="0">
            <a:off x="1741203" y="5595075"/>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1" id="11"/>
          <p:cNvSpPr/>
          <p:nvPr/>
        </p:nvSpPr>
        <p:spPr>
          <a:xfrm flipH="false" flipV="false" rot="0">
            <a:off x="1741203" y="4419911"/>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2" id="12"/>
          <p:cNvSpPr/>
          <p:nvPr/>
        </p:nvSpPr>
        <p:spPr>
          <a:xfrm flipH="false" flipV="false" rot="0">
            <a:off x="1741203" y="6770239"/>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3" id="13"/>
          <p:cNvSpPr/>
          <p:nvPr/>
        </p:nvSpPr>
        <p:spPr>
          <a:xfrm flipH="false" flipV="false" rot="0">
            <a:off x="1741203" y="8885156"/>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4" id="14"/>
          <p:cNvSpPr txBox="true"/>
          <p:nvPr/>
        </p:nvSpPr>
        <p:spPr>
          <a:xfrm rot="0">
            <a:off x="3184722" y="4390549"/>
            <a:ext cx="5058541" cy="5560470"/>
          </a:xfrm>
          <a:prstGeom prst="rect">
            <a:avLst/>
          </a:prstGeom>
        </p:spPr>
        <p:txBody>
          <a:bodyPr anchor="t" rtlCol="false" tIns="0" lIns="0" bIns="0" rIns="0">
            <a:spAutoFit/>
          </a:bodyPr>
          <a:lstStyle/>
          <a:p>
            <a:pPr algn="l">
              <a:lnSpc>
                <a:spcPts val="4848"/>
              </a:lnSpc>
            </a:pPr>
            <a:r>
              <a:rPr lang="en-US" sz="5213">
                <a:solidFill>
                  <a:srgbClr val="318F9A"/>
                </a:solidFill>
                <a:latin typeface="Children One"/>
                <a:ea typeface="Children One"/>
                <a:cs typeface="Children One"/>
                <a:sym typeface="Children One"/>
              </a:rPr>
              <a:t>welsh government (2017) </a:t>
            </a:r>
          </a:p>
          <a:p>
            <a:pPr algn="l">
              <a:lnSpc>
                <a:spcPts val="4848"/>
              </a:lnSpc>
            </a:pPr>
          </a:p>
          <a:p>
            <a:pPr algn="l">
              <a:lnSpc>
                <a:spcPts val="4848"/>
              </a:lnSpc>
            </a:pPr>
            <a:r>
              <a:rPr lang="en-US" sz="5213">
                <a:solidFill>
                  <a:srgbClr val="318F9A"/>
                </a:solidFill>
                <a:latin typeface="Children One"/>
                <a:ea typeface="Children One"/>
                <a:cs typeface="Children One"/>
                <a:sym typeface="Children One"/>
              </a:rPr>
              <a:t>richer learning </a:t>
            </a:r>
          </a:p>
          <a:p>
            <a:pPr algn="l">
              <a:lnSpc>
                <a:spcPts val="4848"/>
              </a:lnSpc>
            </a:pPr>
          </a:p>
          <a:p>
            <a:pPr algn="l">
              <a:lnSpc>
                <a:spcPts val="4848"/>
              </a:lnSpc>
            </a:pPr>
            <a:r>
              <a:rPr lang="en-US" sz="5213">
                <a:solidFill>
                  <a:srgbClr val="318F9A"/>
                </a:solidFill>
                <a:latin typeface="Children One"/>
                <a:ea typeface="Children One"/>
                <a:cs typeface="Children One"/>
                <a:sym typeface="Children One"/>
              </a:rPr>
              <a:t>understanding </a:t>
            </a:r>
          </a:p>
          <a:p>
            <a:pPr algn="l">
              <a:lnSpc>
                <a:spcPts val="4848"/>
              </a:lnSpc>
            </a:pPr>
          </a:p>
          <a:p>
            <a:pPr algn="l" marL="0" indent="0" lvl="0">
              <a:lnSpc>
                <a:spcPts val="4848"/>
              </a:lnSpc>
              <a:spcBef>
                <a:spcPct val="0"/>
              </a:spcBef>
            </a:pPr>
            <a:r>
              <a:rPr lang="en-US" sz="5213">
                <a:solidFill>
                  <a:srgbClr val="318F9A"/>
                </a:solidFill>
                <a:latin typeface="Children One"/>
                <a:ea typeface="Children One"/>
                <a:cs typeface="Children One"/>
                <a:sym typeface="Children One"/>
              </a:rPr>
              <a:t>deeper and relevant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8888" r="0" b="-38888"/>
            </a:stretch>
          </a:blipFill>
        </p:spPr>
      </p:sp>
      <p:sp>
        <p:nvSpPr>
          <p:cNvPr name="Freeform 3" id="3"/>
          <p:cNvSpPr/>
          <p:nvPr/>
        </p:nvSpPr>
        <p:spPr>
          <a:xfrm flipH="false" flipV="false" rot="-639928">
            <a:off x="168118" y="8033103"/>
            <a:ext cx="1721165" cy="3039585"/>
          </a:xfrm>
          <a:custGeom>
            <a:avLst/>
            <a:gdLst/>
            <a:ahLst/>
            <a:cxnLst/>
            <a:rect r="r" b="b" t="t" l="l"/>
            <a:pathLst>
              <a:path h="3039585" w="1721165">
                <a:moveTo>
                  <a:pt x="0" y="0"/>
                </a:moveTo>
                <a:lnTo>
                  <a:pt x="1721164" y="0"/>
                </a:lnTo>
                <a:lnTo>
                  <a:pt x="1721164" y="3039585"/>
                </a:lnTo>
                <a:lnTo>
                  <a:pt x="0" y="303958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0">
            <a:off x="8281067" y="285785"/>
            <a:ext cx="8042602" cy="2721985"/>
          </a:xfrm>
          <a:custGeom>
            <a:avLst/>
            <a:gdLst/>
            <a:ahLst/>
            <a:cxnLst/>
            <a:rect r="r" b="b" t="t" l="l"/>
            <a:pathLst>
              <a:path h="2721985" w="8042602">
                <a:moveTo>
                  <a:pt x="0" y="0"/>
                </a:moveTo>
                <a:lnTo>
                  <a:pt x="8042602" y="0"/>
                </a:lnTo>
                <a:lnTo>
                  <a:pt x="8042602" y="2721985"/>
                </a:lnTo>
                <a:lnTo>
                  <a:pt x="0" y="2721985"/>
                </a:lnTo>
                <a:lnTo>
                  <a:pt x="0" y="0"/>
                </a:lnTo>
                <a:close/>
              </a:path>
            </a:pathLst>
          </a:custGeom>
          <a:blipFill>
            <a:blip r:embed="rId5"/>
            <a:stretch>
              <a:fillRect l="0" t="0" r="0" b="0"/>
            </a:stretch>
          </a:blipFill>
        </p:spPr>
      </p:sp>
      <p:sp>
        <p:nvSpPr>
          <p:cNvPr name="Freeform 5" id="5"/>
          <p:cNvSpPr/>
          <p:nvPr/>
        </p:nvSpPr>
        <p:spPr>
          <a:xfrm flipH="false" flipV="false" rot="0">
            <a:off x="1028700" y="2504429"/>
            <a:ext cx="4001837" cy="5713537"/>
          </a:xfrm>
          <a:custGeom>
            <a:avLst/>
            <a:gdLst/>
            <a:ahLst/>
            <a:cxnLst/>
            <a:rect r="r" b="b" t="t" l="l"/>
            <a:pathLst>
              <a:path h="5713537" w="4001837">
                <a:moveTo>
                  <a:pt x="0" y="0"/>
                </a:moveTo>
                <a:lnTo>
                  <a:pt x="4001837" y="0"/>
                </a:lnTo>
                <a:lnTo>
                  <a:pt x="4001837" y="5713538"/>
                </a:lnTo>
                <a:lnTo>
                  <a:pt x="0" y="5713538"/>
                </a:lnTo>
                <a:lnTo>
                  <a:pt x="0" y="0"/>
                </a:lnTo>
                <a:close/>
              </a:path>
            </a:pathLst>
          </a:custGeom>
          <a:blipFill>
            <a:blip r:embed="rId6"/>
            <a:stretch>
              <a:fillRect l="0" t="0" r="0" b="0"/>
            </a:stretch>
          </a:blipFill>
        </p:spPr>
      </p:sp>
      <p:sp>
        <p:nvSpPr>
          <p:cNvPr name="Freeform 6" id="6"/>
          <p:cNvSpPr/>
          <p:nvPr/>
        </p:nvSpPr>
        <p:spPr>
          <a:xfrm flipH="false" flipV="false" rot="0">
            <a:off x="3234119" y="6912689"/>
            <a:ext cx="2960141" cy="2822460"/>
          </a:xfrm>
          <a:custGeom>
            <a:avLst/>
            <a:gdLst/>
            <a:ahLst/>
            <a:cxnLst/>
            <a:rect r="r" b="b" t="t" l="l"/>
            <a:pathLst>
              <a:path h="2822460" w="2960141">
                <a:moveTo>
                  <a:pt x="0" y="0"/>
                </a:moveTo>
                <a:lnTo>
                  <a:pt x="2960142" y="0"/>
                </a:lnTo>
                <a:lnTo>
                  <a:pt x="2960142" y="2822460"/>
                </a:lnTo>
                <a:lnTo>
                  <a:pt x="0" y="2822460"/>
                </a:lnTo>
                <a:lnTo>
                  <a:pt x="0" y="0"/>
                </a:lnTo>
                <a:close/>
              </a:path>
            </a:pathLst>
          </a:custGeom>
          <a:blipFill>
            <a:blip r:embed="rId7"/>
            <a:stretch>
              <a:fillRect l="0" t="0" r="0" b="0"/>
            </a:stretch>
          </a:blipFill>
        </p:spPr>
      </p:sp>
      <p:sp>
        <p:nvSpPr>
          <p:cNvPr name="Freeform 7" id="7"/>
          <p:cNvSpPr/>
          <p:nvPr/>
        </p:nvSpPr>
        <p:spPr>
          <a:xfrm flipH="false" flipV="false" rot="0">
            <a:off x="13424683" y="3692443"/>
            <a:ext cx="3834617" cy="5565857"/>
          </a:xfrm>
          <a:custGeom>
            <a:avLst/>
            <a:gdLst/>
            <a:ahLst/>
            <a:cxnLst/>
            <a:rect r="r" b="b" t="t" l="l"/>
            <a:pathLst>
              <a:path h="5565857" w="3834617">
                <a:moveTo>
                  <a:pt x="0" y="0"/>
                </a:moveTo>
                <a:lnTo>
                  <a:pt x="3834617" y="0"/>
                </a:lnTo>
                <a:lnTo>
                  <a:pt x="3834617" y="5565857"/>
                </a:lnTo>
                <a:lnTo>
                  <a:pt x="0" y="5565857"/>
                </a:lnTo>
                <a:lnTo>
                  <a:pt x="0" y="0"/>
                </a:lnTo>
                <a:close/>
              </a:path>
            </a:pathLst>
          </a:custGeom>
          <a:blipFill>
            <a:blip r:embed="rId8"/>
            <a:stretch>
              <a:fillRect l="0" t="0" r="0" b="0"/>
            </a:stretch>
          </a:blipFill>
        </p:spPr>
      </p:sp>
      <p:sp>
        <p:nvSpPr>
          <p:cNvPr name="Freeform 8" id="8"/>
          <p:cNvSpPr/>
          <p:nvPr/>
        </p:nvSpPr>
        <p:spPr>
          <a:xfrm flipH="false" flipV="false" rot="0">
            <a:off x="7457860" y="4809347"/>
            <a:ext cx="5078461" cy="4925802"/>
          </a:xfrm>
          <a:custGeom>
            <a:avLst/>
            <a:gdLst/>
            <a:ahLst/>
            <a:cxnLst/>
            <a:rect r="r" b="b" t="t" l="l"/>
            <a:pathLst>
              <a:path h="4925802" w="5078461">
                <a:moveTo>
                  <a:pt x="0" y="0"/>
                </a:moveTo>
                <a:lnTo>
                  <a:pt x="5078462" y="0"/>
                </a:lnTo>
                <a:lnTo>
                  <a:pt x="5078462" y="4925802"/>
                </a:lnTo>
                <a:lnTo>
                  <a:pt x="0" y="4925802"/>
                </a:lnTo>
                <a:lnTo>
                  <a:pt x="0" y="0"/>
                </a:lnTo>
                <a:close/>
              </a:path>
            </a:pathLst>
          </a:custGeom>
          <a:blipFill>
            <a:blip r:embed="rId9"/>
            <a:stretch>
              <a:fillRect l="0" t="0" r="0" b="0"/>
            </a:stretch>
          </a:blipFill>
        </p:spPr>
      </p:sp>
      <p:sp>
        <p:nvSpPr>
          <p:cNvPr name="TextBox 9" id="9"/>
          <p:cNvSpPr txBox="true"/>
          <p:nvPr/>
        </p:nvSpPr>
        <p:spPr>
          <a:xfrm rot="0">
            <a:off x="4566968" y="3374264"/>
            <a:ext cx="8677729" cy="1364900"/>
          </a:xfrm>
          <a:prstGeom prst="rect">
            <a:avLst/>
          </a:prstGeom>
        </p:spPr>
        <p:txBody>
          <a:bodyPr anchor="t" rtlCol="false" tIns="0" lIns="0" bIns="0" rIns="0">
            <a:spAutoFit/>
          </a:bodyPr>
          <a:lstStyle/>
          <a:p>
            <a:pPr algn="ctr">
              <a:lnSpc>
                <a:spcPts val="5444"/>
              </a:lnSpc>
              <a:spcBef>
                <a:spcPct val="0"/>
              </a:spcBef>
            </a:pPr>
            <a:r>
              <a:rPr lang="en-US" sz="3888">
                <a:solidFill>
                  <a:srgbClr val="35A9B0"/>
                </a:solidFill>
                <a:latin typeface="Lazydog"/>
                <a:ea typeface="Lazydog"/>
                <a:cs typeface="Lazydog"/>
                <a:sym typeface="Lazydog"/>
              </a:rPr>
              <a:t>to demonstrate all of these strategies....</a:t>
            </a:r>
          </a:p>
        </p:txBody>
      </p:sp>
      <p:sp>
        <p:nvSpPr>
          <p:cNvPr name="Freeform 10" id="10"/>
          <p:cNvSpPr/>
          <p:nvPr/>
        </p:nvSpPr>
        <p:spPr>
          <a:xfrm flipH="true" flipV="false" rot="-4687850">
            <a:off x="5484762" y="3911491"/>
            <a:ext cx="1261245" cy="2899413"/>
          </a:xfrm>
          <a:custGeom>
            <a:avLst/>
            <a:gdLst/>
            <a:ahLst/>
            <a:cxnLst/>
            <a:rect r="r" b="b" t="t" l="l"/>
            <a:pathLst>
              <a:path h="2899413" w="1261245">
                <a:moveTo>
                  <a:pt x="1261245" y="0"/>
                </a:moveTo>
                <a:lnTo>
                  <a:pt x="0" y="0"/>
                </a:lnTo>
                <a:lnTo>
                  <a:pt x="0" y="2899414"/>
                </a:lnTo>
                <a:lnTo>
                  <a:pt x="1261245" y="2899414"/>
                </a:lnTo>
                <a:lnTo>
                  <a:pt x="1261245"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1" id="11"/>
          <p:cNvSpPr txBox="true"/>
          <p:nvPr/>
        </p:nvSpPr>
        <p:spPr>
          <a:xfrm rot="0">
            <a:off x="716861" y="866185"/>
            <a:ext cx="7193389" cy="420280"/>
          </a:xfrm>
          <a:prstGeom prst="rect">
            <a:avLst/>
          </a:prstGeom>
        </p:spPr>
        <p:txBody>
          <a:bodyPr anchor="t" rtlCol="false" tIns="0" lIns="0" bIns="0" rIns="0">
            <a:spAutoFit/>
          </a:bodyPr>
          <a:lstStyle/>
          <a:p>
            <a:pPr algn="l" marL="0" indent="0" lvl="0">
              <a:lnSpc>
                <a:spcPts val="3158"/>
              </a:lnSpc>
              <a:spcBef>
                <a:spcPct val="0"/>
              </a:spcBef>
            </a:pPr>
            <a:r>
              <a:rPr lang="en-US" sz="3395">
                <a:solidFill>
                  <a:srgbClr val="318F9A"/>
                </a:solidFill>
                <a:latin typeface="Children One"/>
                <a:ea typeface="Children One"/>
                <a:cs typeface="Children One"/>
                <a:sym typeface="Children One"/>
              </a:rPr>
              <a:t>exploiting subject disciplines in aoles</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8888" r="0" b="-38888"/>
            </a:stretch>
          </a:blipFill>
        </p:spPr>
      </p:sp>
      <p:sp>
        <p:nvSpPr>
          <p:cNvPr name="Freeform 3" id="3"/>
          <p:cNvSpPr/>
          <p:nvPr/>
        </p:nvSpPr>
        <p:spPr>
          <a:xfrm flipH="false" flipV="false" rot="-639928">
            <a:off x="168118" y="8033103"/>
            <a:ext cx="1721165" cy="3039585"/>
          </a:xfrm>
          <a:custGeom>
            <a:avLst/>
            <a:gdLst/>
            <a:ahLst/>
            <a:cxnLst/>
            <a:rect r="r" b="b" t="t" l="l"/>
            <a:pathLst>
              <a:path h="3039585" w="1721165">
                <a:moveTo>
                  <a:pt x="0" y="0"/>
                </a:moveTo>
                <a:lnTo>
                  <a:pt x="1721164" y="0"/>
                </a:lnTo>
                <a:lnTo>
                  <a:pt x="1721164" y="3039585"/>
                </a:lnTo>
                <a:lnTo>
                  <a:pt x="0" y="303958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0">
            <a:off x="12667565" y="231449"/>
            <a:ext cx="4809621" cy="1627796"/>
          </a:xfrm>
          <a:custGeom>
            <a:avLst/>
            <a:gdLst/>
            <a:ahLst/>
            <a:cxnLst/>
            <a:rect r="r" b="b" t="t" l="l"/>
            <a:pathLst>
              <a:path h="1627796" w="4809621">
                <a:moveTo>
                  <a:pt x="0" y="0"/>
                </a:moveTo>
                <a:lnTo>
                  <a:pt x="4809622" y="0"/>
                </a:lnTo>
                <a:lnTo>
                  <a:pt x="4809622" y="1627796"/>
                </a:lnTo>
                <a:lnTo>
                  <a:pt x="0" y="1627796"/>
                </a:lnTo>
                <a:lnTo>
                  <a:pt x="0" y="0"/>
                </a:lnTo>
                <a:close/>
              </a:path>
            </a:pathLst>
          </a:custGeom>
          <a:blipFill>
            <a:blip r:embed="rId5"/>
            <a:stretch>
              <a:fillRect l="0" t="0" r="0" b="0"/>
            </a:stretch>
          </a:blipFill>
        </p:spPr>
      </p:sp>
      <p:sp>
        <p:nvSpPr>
          <p:cNvPr name="Freeform 5" id="5"/>
          <p:cNvSpPr/>
          <p:nvPr/>
        </p:nvSpPr>
        <p:spPr>
          <a:xfrm flipH="false" flipV="false" rot="0">
            <a:off x="8764100" y="4021928"/>
            <a:ext cx="4001837" cy="5713537"/>
          </a:xfrm>
          <a:custGeom>
            <a:avLst/>
            <a:gdLst/>
            <a:ahLst/>
            <a:cxnLst/>
            <a:rect r="r" b="b" t="t" l="l"/>
            <a:pathLst>
              <a:path h="5713537" w="4001837">
                <a:moveTo>
                  <a:pt x="0" y="0"/>
                </a:moveTo>
                <a:lnTo>
                  <a:pt x="4001837" y="0"/>
                </a:lnTo>
                <a:lnTo>
                  <a:pt x="4001837" y="5713537"/>
                </a:lnTo>
                <a:lnTo>
                  <a:pt x="0" y="5713537"/>
                </a:lnTo>
                <a:lnTo>
                  <a:pt x="0" y="0"/>
                </a:lnTo>
                <a:close/>
              </a:path>
            </a:pathLst>
          </a:custGeom>
          <a:blipFill>
            <a:blip r:embed="rId6"/>
            <a:stretch>
              <a:fillRect l="0" t="0" r="0" b="0"/>
            </a:stretch>
          </a:blipFill>
        </p:spPr>
      </p:sp>
      <p:sp>
        <p:nvSpPr>
          <p:cNvPr name="Freeform 6" id="6"/>
          <p:cNvSpPr/>
          <p:nvPr/>
        </p:nvSpPr>
        <p:spPr>
          <a:xfrm flipH="false" flipV="false" rot="0">
            <a:off x="12013937" y="2007146"/>
            <a:ext cx="3583543" cy="3416866"/>
          </a:xfrm>
          <a:custGeom>
            <a:avLst/>
            <a:gdLst/>
            <a:ahLst/>
            <a:cxnLst/>
            <a:rect r="r" b="b" t="t" l="l"/>
            <a:pathLst>
              <a:path h="3416866" w="3583543">
                <a:moveTo>
                  <a:pt x="0" y="0"/>
                </a:moveTo>
                <a:lnTo>
                  <a:pt x="3583542" y="0"/>
                </a:lnTo>
                <a:lnTo>
                  <a:pt x="3583542" y="3416866"/>
                </a:lnTo>
                <a:lnTo>
                  <a:pt x="0" y="3416866"/>
                </a:lnTo>
                <a:lnTo>
                  <a:pt x="0" y="0"/>
                </a:lnTo>
                <a:close/>
              </a:path>
            </a:pathLst>
          </a:custGeom>
          <a:blipFill>
            <a:blip r:embed="rId7"/>
            <a:stretch>
              <a:fillRect l="0" t="0" r="0" b="0"/>
            </a:stretch>
          </a:blipFill>
        </p:spPr>
      </p:sp>
      <p:sp>
        <p:nvSpPr>
          <p:cNvPr name="Freeform 7" id="7"/>
          <p:cNvSpPr/>
          <p:nvPr/>
        </p:nvSpPr>
        <p:spPr>
          <a:xfrm flipH="true" flipV="false" rot="-4687850">
            <a:off x="7461046" y="8103189"/>
            <a:ext cx="1261245" cy="2899413"/>
          </a:xfrm>
          <a:custGeom>
            <a:avLst/>
            <a:gdLst/>
            <a:ahLst/>
            <a:cxnLst/>
            <a:rect r="r" b="b" t="t" l="l"/>
            <a:pathLst>
              <a:path h="2899413" w="1261245">
                <a:moveTo>
                  <a:pt x="1261245" y="0"/>
                </a:moveTo>
                <a:lnTo>
                  <a:pt x="0" y="0"/>
                </a:lnTo>
                <a:lnTo>
                  <a:pt x="0" y="2899413"/>
                </a:lnTo>
                <a:lnTo>
                  <a:pt x="1261245" y="2899413"/>
                </a:lnTo>
                <a:lnTo>
                  <a:pt x="1261245"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8" id="8"/>
          <p:cNvSpPr txBox="true"/>
          <p:nvPr/>
        </p:nvSpPr>
        <p:spPr>
          <a:xfrm rot="0">
            <a:off x="716861" y="866185"/>
            <a:ext cx="7193389" cy="420280"/>
          </a:xfrm>
          <a:prstGeom prst="rect">
            <a:avLst/>
          </a:prstGeom>
        </p:spPr>
        <p:txBody>
          <a:bodyPr anchor="t" rtlCol="false" tIns="0" lIns="0" bIns="0" rIns="0">
            <a:spAutoFit/>
          </a:bodyPr>
          <a:lstStyle/>
          <a:p>
            <a:pPr algn="l" marL="0" indent="0" lvl="0">
              <a:lnSpc>
                <a:spcPts val="3158"/>
              </a:lnSpc>
              <a:spcBef>
                <a:spcPct val="0"/>
              </a:spcBef>
            </a:pPr>
            <a:r>
              <a:rPr lang="en-US" sz="3395">
                <a:solidFill>
                  <a:srgbClr val="318F9A"/>
                </a:solidFill>
                <a:latin typeface="Children One"/>
                <a:ea typeface="Children One"/>
                <a:cs typeface="Children One"/>
                <a:sym typeface="Children One"/>
              </a:rPr>
              <a:t>exploiting subject disciplines in aoles</a:t>
            </a:r>
          </a:p>
        </p:txBody>
      </p:sp>
      <p:sp>
        <p:nvSpPr>
          <p:cNvPr name="TextBox 9" id="9"/>
          <p:cNvSpPr txBox="true"/>
          <p:nvPr/>
        </p:nvSpPr>
        <p:spPr>
          <a:xfrm rot="0">
            <a:off x="238272" y="1763995"/>
            <a:ext cx="8905728" cy="774743"/>
          </a:xfrm>
          <a:prstGeom prst="rect">
            <a:avLst/>
          </a:prstGeom>
        </p:spPr>
        <p:txBody>
          <a:bodyPr anchor="t" rtlCol="false" tIns="0" lIns="0" bIns="0" rIns="0">
            <a:spAutoFit/>
          </a:bodyPr>
          <a:lstStyle/>
          <a:p>
            <a:pPr algn="ctr">
              <a:lnSpc>
                <a:spcPts val="6268"/>
              </a:lnSpc>
              <a:spcBef>
                <a:spcPct val="0"/>
              </a:spcBef>
            </a:pPr>
            <a:r>
              <a:rPr lang="en-US" sz="4477">
                <a:solidFill>
                  <a:srgbClr val="35A9B0"/>
                </a:solidFill>
                <a:latin typeface="Lazydog"/>
                <a:ea typeface="Lazydog"/>
                <a:cs typeface="Lazydog"/>
                <a:sym typeface="Lazydog"/>
              </a:rPr>
              <a:t>THE DIGITAL LITERACY ELEMENT...</a:t>
            </a:r>
          </a:p>
        </p:txBody>
      </p:sp>
      <p:grpSp>
        <p:nvGrpSpPr>
          <p:cNvPr name="Group 10" id="10"/>
          <p:cNvGrpSpPr/>
          <p:nvPr/>
        </p:nvGrpSpPr>
        <p:grpSpPr>
          <a:xfrm rot="0">
            <a:off x="0" y="5143500"/>
            <a:ext cx="8764100" cy="2730228"/>
            <a:chOff x="0" y="0"/>
            <a:chExt cx="11685467" cy="3640304"/>
          </a:xfrm>
        </p:grpSpPr>
        <p:sp>
          <p:nvSpPr>
            <p:cNvPr name="TextBox 11" id="11"/>
            <p:cNvSpPr txBox="true"/>
            <p:nvPr/>
          </p:nvSpPr>
          <p:spPr>
            <a:xfrm rot="0">
              <a:off x="0" y="95250"/>
              <a:ext cx="11685467" cy="991454"/>
            </a:xfrm>
            <a:prstGeom prst="rect">
              <a:avLst/>
            </a:prstGeom>
          </p:spPr>
          <p:txBody>
            <a:bodyPr anchor="t" rtlCol="false" tIns="0" lIns="0" bIns="0" rIns="0">
              <a:spAutoFit/>
            </a:bodyPr>
            <a:lstStyle/>
            <a:p>
              <a:pPr algn="ctr">
                <a:lnSpc>
                  <a:spcPts val="5304"/>
                </a:lnSpc>
              </a:pPr>
              <a:r>
                <a:rPr lang="en-US" sz="5357">
                  <a:solidFill>
                    <a:srgbClr val="000000"/>
                  </a:solidFill>
                  <a:latin typeface="Chewy"/>
                  <a:ea typeface="Chewy"/>
                  <a:cs typeface="Chewy"/>
                  <a:sym typeface="Chewy"/>
                </a:rPr>
                <a:t>WHY DID I USE THIS STRATEGY?</a:t>
              </a:r>
            </a:p>
          </p:txBody>
        </p:sp>
        <p:sp>
          <p:nvSpPr>
            <p:cNvPr name="TextBox 12" id="12"/>
            <p:cNvSpPr txBox="true"/>
            <p:nvPr/>
          </p:nvSpPr>
          <p:spPr>
            <a:xfrm rot="0">
              <a:off x="0" y="1314950"/>
              <a:ext cx="11685467" cy="2325354"/>
            </a:xfrm>
            <a:prstGeom prst="rect">
              <a:avLst/>
            </a:prstGeom>
          </p:spPr>
          <p:txBody>
            <a:bodyPr anchor="t" rtlCol="false" tIns="0" lIns="0" bIns="0" rIns="0">
              <a:spAutoFit/>
            </a:bodyPr>
            <a:lstStyle/>
            <a:p>
              <a:pPr algn="ctr">
                <a:lnSpc>
                  <a:spcPts val="2833"/>
                </a:lnSpc>
              </a:pPr>
              <a:r>
                <a:rPr lang="en-US" sz="2146" spc="390">
                  <a:solidFill>
                    <a:srgbClr val="000000"/>
                  </a:solidFill>
                  <a:latin typeface="League Spartan"/>
                  <a:ea typeface="League Spartan"/>
                  <a:cs typeface="League Spartan"/>
                  <a:sym typeface="League Spartan"/>
                </a:rPr>
                <a:t>WELSH GOV (2016)</a:t>
              </a:r>
            </a:p>
            <a:p>
              <a:pPr algn="ctr">
                <a:lnSpc>
                  <a:spcPts val="2833"/>
                </a:lnSpc>
              </a:pPr>
            </a:p>
            <a:p>
              <a:pPr algn="ctr">
                <a:lnSpc>
                  <a:spcPts val="2833"/>
                </a:lnSpc>
              </a:pPr>
              <a:r>
                <a:rPr lang="en-US" sz="2146" spc="390">
                  <a:solidFill>
                    <a:srgbClr val="000000"/>
                  </a:solidFill>
                  <a:latin typeface="League Spartan"/>
                  <a:ea typeface="League Spartan"/>
                  <a:cs typeface="League Spartan"/>
                  <a:sym typeface="League Spartan"/>
                </a:rPr>
                <a:t>STEP-BY-STEP </a:t>
              </a:r>
            </a:p>
            <a:p>
              <a:pPr algn="ctr">
                <a:lnSpc>
                  <a:spcPts val="2833"/>
                </a:lnSpc>
              </a:pPr>
            </a:p>
            <a:p>
              <a:pPr algn="ctr">
                <a:lnSpc>
                  <a:spcPts val="2833"/>
                </a:lnSpc>
              </a:pPr>
              <a:r>
                <a:rPr lang="en-US" sz="2146" spc="390">
                  <a:solidFill>
                    <a:srgbClr val="000000"/>
                  </a:solidFill>
                  <a:latin typeface="League Spartan"/>
                  <a:ea typeface="League Spartan"/>
                  <a:cs typeface="League Spartan"/>
                  <a:sym typeface="League Spartan"/>
                </a:rPr>
                <a:t>DEWIYANI (2024) BOOST IN ENGAGEMENT</a:t>
              </a:r>
            </a:p>
          </p:txBody>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38888" r="0" b="-38888"/>
            </a:stretch>
          </a:blipFill>
        </p:spPr>
      </p:sp>
      <p:sp>
        <p:nvSpPr>
          <p:cNvPr name="Freeform 3" id="3"/>
          <p:cNvSpPr/>
          <p:nvPr/>
        </p:nvSpPr>
        <p:spPr>
          <a:xfrm flipH="false" flipV="false" rot="-639928">
            <a:off x="168118" y="8033103"/>
            <a:ext cx="1721165" cy="3039585"/>
          </a:xfrm>
          <a:custGeom>
            <a:avLst/>
            <a:gdLst/>
            <a:ahLst/>
            <a:cxnLst/>
            <a:rect r="r" b="b" t="t" l="l"/>
            <a:pathLst>
              <a:path h="3039585" w="1721165">
                <a:moveTo>
                  <a:pt x="0" y="0"/>
                </a:moveTo>
                <a:lnTo>
                  <a:pt x="1721164" y="0"/>
                </a:lnTo>
                <a:lnTo>
                  <a:pt x="1721164" y="3039585"/>
                </a:lnTo>
                <a:lnTo>
                  <a:pt x="0" y="303958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0">
            <a:off x="6212607" y="2822174"/>
            <a:ext cx="12056343" cy="4080419"/>
          </a:xfrm>
          <a:custGeom>
            <a:avLst/>
            <a:gdLst/>
            <a:ahLst/>
            <a:cxnLst/>
            <a:rect r="r" b="b" t="t" l="l"/>
            <a:pathLst>
              <a:path h="4080419" w="12056343">
                <a:moveTo>
                  <a:pt x="0" y="0"/>
                </a:moveTo>
                <a:lnTo>
                  <a:pt x="12056343" y="0"/>
                </a:lnTo>
                <a:lnTo>
                  <a:pt x="12056343" y="4080418"/>
                </a:lnTo>
                <a:lnTo>
                  <a:pt x="0" y="4080418"/>
                </a:lnTo>
                <a:lnTo>
                  <a:pt x="0" y="0"/>
                </a:lnTo>
                <a:close/>
              </a:path>
            </a:pathLst>
          </a:custGeom>
          <a:blipFill>
            <a:blip r:embed="rId5"/>
            <a:stretch>
              <a:fillRect l="0" t="0" r="0" b="0"/>
            </a:stretch>
          </a:blipFill>
        </p:spPr>
      </p:sp>
      <p:sp>
        <p:nvSpPr>
          <p:cNvPr name="Freeform 5" id="5"/>
          <p:cNvSpPr/>
          <p:nvPr/>
        </p:nvSpPr>
        <p:spPr>
          <a:xfrm flipH="true" flipV="false" rot="-7596751">
            <a:off x="7903498" y="7309459"/>
            <a:ext cx="1261245" cy="2899413"/>
          </a:xfrm>
          <a:custGeom>
            <a:avLst/>
            <a:gdLst/>
            <a:ahLst/>
            <a:cxnLst/>
            <a:rect r="r" b="b" t="t" l="l"/>
            <a:pathLst>
              <a:path h="2899413" w="1261245">
                <a:moveTo>
                  <a:pt x="1261245" y="0"/>
                </a:moveTo>
                <a:lnTo>
                  <a:pt x="0" y="0"/>
                </a:lnTo>
                <a:lnTo>
                  <a:pt x="0" y="2899413"/>
                </a:lnTo>
                <a:lnTo>
                  <a:pt x="1261245" y="2899413"/>
                </a:lnTo>
                <a:lnTo>
                  <a:pt x="1261245"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6" id="6"/>
          <p:cNvSpPr txBox="true"/>
          <p:nvPr/>
        </p:nvSpPr>
        <p:spPr>
          <a:xfrm rot="0">
            <a:off x="0" y="870452"/>
            <a:ext cx="7193389" cy="420280"/>
          </a:xfrm>
          <a:prstGeom prst="rect">
            <a:avLst/>
          </a:prstGeom>
        </p:spPr>
        <p:txBody>
          <a:bodyPr anchor="t" rtlCol="false" tIns="0" lIns="0" bIns="0" rIns="0">
            <a:spAutoFit/>
          </a:bodyPr>
          <a:lstStyle/>
          <a:p>
            <a:pPr algn="l" marL="0" indent="0" lvl="0">
              <a:lnSpc>
                <a:spcPts val="3158"/>
              </a:lnSpc>
              <a:spcBef>
                <a:spcPct val="0"/>
              </a:spcBef>
            </a:pPr>
            <a:r>
              <a:rPr lang="en-US" sz="3395">
                <a:solidFill>
                  <a:srgbClr val="318F9A"/>
                </a:solidFill>
                <a:latin typeface="Children One"/>
                <a:ea typeface="Children One"/>
                <a:cs typeface="Children One"/>
                <a:sym typeface="Children One"/>
              </a:rPr>
              <a:t>exploiting subject disciplines in aoles</a:t>
            </a:r>
          </a:p>
        </p:txBody>
      </p:sp>
      <p:sp>
        <p:nvSpPr>
          <p:cNvPr name="TextBox 7" id="7"/>
          <p:cNvSpPr txBox="true"/>
          <p:nvPr/>
        </p:nvSpPr>
        <p:spPr>
          <a:xfrm rot="0">
            <a:off x="-995478" y="1681257"/>
            <a:ext cx="8905728" cy="1567958"/>
          </a:xfrm>
          <a:prstGeom prst="rect">
            <a:avLst/>
          </a:prstGeom>
        </p:spPr>
        <p:txBody>
          <a:bodyPr anchor="t" rtlCol="false" tIns="0" lIns="0" bIns="0" rIns="0">
            <a:spAutoFit/>
          </a:bodyPr>
          <a:lstStyle/>
          <a:p>
            <a:pPr algn="ctr">
              <a:lnSpc>
                <a:spcPts val="6268"/>
              </a:lnSpc>
              <a:spcBef>
                <a:spcPct val="0"/>
              </a:spcBef>
            </a:pPr>
            <a:r>
              <a:rPr lang="en-US" sz="4477">
                <a:solidFill>
                  <a:srgbClr val="35A9B0"/>
                </a:solidFill>
                <a:latin typeface="Lazydog"/>
                <a:ea typeface="Lazydog"/>
                <a:cs typeface="Lazydog"/>
                <a:sym typeface="Lazydog"/>
              </a:rPr>
              <a:t>THE CROSS CURRICULAR  ELEMENT...</a:t>
            </a:r>
          </a:p>
        </p:txBody>
      </p:sp>
      <p:grpSp>
        <p:nvGrpSpPr>
          <p:cNvPr name="Group 8" id="8"/>
          <p:cNvGrpSpPr/>
          <p:nvPr/>
        </p:nvGrpSpPr>
        <p:grpSpPr>
          <a:xfrm rot="0">
            <a:off x="0" y="4265849"/>
            <a:ext cx="8764100" cy="4485531"/>
            <a:chOff x="0" y="0"/>
            <a:chExt cx="11685467" cy="5980708"/>
          </a:xfrm>
        </p:grpSpPr>
        <p:sp>
          <p:nvSpPr>
            <p:cNvPr name="TextBox 9" id="9"/>
            <p:cNvSpPr txBox="true"/>
            <p:nvPr/>
          </p:nvSpPr>
          <p:spPr>
            <a:xfrm rot="0">
              <a:off x="0" y="95250"/>
              <a:ext cx="11685467" cy="991454"/>
            </a:xfrm>
            <a:prstGeom prst="rect">
              <a:avLst/>
            </a:prstGeom>
          </p:spPr>
          <p:txBody>
            <a:bodyPr anchor="t" rtlCol="false" tIns="0" lIns="0" bIns="0" rIns="0">
              <a:spAutoFit/>
            </a:bodyPr>
            <a:lstStyle/>
            <a:p>
              <a:pPr algn="ctr">
                <a:lnSpc>
                  <a:spcPts val="5304"/>
                </a:lnSpc>
              </a:pPr>
              <a:r>
                <a:rPr lang="en-US" sz="5357">
                  <a:solidFill>
                    <a:srgbClr val="000000"/>
                  </a:solidFill>
                  <a:latin typeface="Chewy"/>
                  <a:ea typeface="Chewy"/>
                  <a:cs typeface="Chewy"/>
                  <a:sym typeface="Chewy"/>
                </a:rPr>
                <a:t>WHY DID I USE THIS STRATEGY?</a:t>
              </a:r>
            </a:p>
          </p:txBody>
        </p:sp>
        <p:sp>
          <p:nvSpPr>
            <p:cNvPr name="TextBox 10" id="10"/>
            <p:cNvSpPr txBox="true"/>
            <p:nvPr/>
          </p:nvSpPr>
          <p:spPr>
            <a:xfrm rot="0">
              <a:off x="0" y="1314950"/>
              <a:ext cx="11685467" cy="4665758"/>
            </a:xfrm>
            <a:prstGeom prst="rect">
              <a:avLst/>
            </a:prstGeom>
          </p:spPr>
          <p:txBody>
            <a:bodyPr anchor="t" rtlCol="false" tIns="0" lIns="0" bIns="0" rIns="0">
              <a:spAutoFit/>
            </a:bodyPr>
            <a:lstStyle/>
            <a:p>
              <a:pPr algn="ctr">
                <a:lnSpc>
                  <a:spcPts val="2833"/>
                </a:lnSpc>
              </a:pPr>
              <a:r>
                <a:rPr lang="en-US" sz="2146" spc="390">
                  <a:solidFill>
                    <a:srgbClr val="000000"/>
                  </a:solidFill>
                  <a:latin typeface="League Spartan"/>
                  <a:ea typeface="League Spartan"/>
                  <a:cs typeface="League Spartan"/>
                  <a:sym typeface="League Spartan"/>
                </a:rPr>
                <a:t>WELSH GOV (2020) GAIN SKILLS TO ACHIEVE FOUR PURPOSES</a:t>
              </a:r>
            </a:p>
            <a:p>
              <a:pPr algn="ctr">
                <a:lnSpc>
                  <a:spcPts val="2833"/>
                </a:lnSpc>
              </a:pPr>
            </a:p>
            <a:p>
              <a:pPr algn="ctr">
                <a:lnSpc>
                  <a:spcPts val="2833"/>
                </a:lnSpc>
              </a:pPr>
              <a:r>
                <a:rPr lang="en-US" sz="2146" spc="390">
                  <a:solidFill>
                    <a:srgbClr val="000000"/>
                  </a:solidFill>
                  <a:latin typeface="League Spartan"/>
                  <a:ea typeface="League Spartan"/>
                  <a:cs typeface="League Spartan"/>
                  <a:sym typeface="League Spartan"/>
                </a:rPr>
                <a:t>BECKMANN (2009)</a:t>
              </a:r>
            </a:p>
            <a:p>
              <a:pPr algn="ctr">
                <a:lnSpc>
                  <a:spcPts val="2833"/>
                </a:lnSpc>
              </a:pPr>
            </a:p>
            <a:p>
              <a:pPr algn="ctr">
                <a:lnSpc>
                  <a:spcPts val="2833"/>
                </a:lnSpc>
              </a:pPr>
              <a:r>
                <a:rPr lang="en-US" sz="2146" spc="390">
                  <a:solidFill>
                    <a:srgbClr val="000000"/>
                  </a:solidFill>
                  <a:latin typeface="League Spartan"/>
                  <a:ea typeface="League Spartan"/>
                  <a:cs typeface="League Spartan"/>
                  <a:sym typeface="League Spartan"/>
                </a:rPr>
                <a:t>TINNERMAN (2017)</a:t>
              </a:r>
            </a:p>
            <a:p>
              <a:pPr algn="ctr">
                <a:lnSpc>
                  <a:spcPts val="2833"/>
                </a:lnSpc>
              </a:pPr>
            </a:p>
            <a:p>
              <a:pPr algn="ctr">
                <a:lnSpc>
                  <a:spcPts val="2833"/>
                </a:lnSpc>
              </a:pPr>
              <a:r>
                <a:rPr lang="en-US" sz="2146" spc="390">
                  <a:solidFill>
                    <a:srgbClr val="000000"/>
                  </a:solidFill>
                  <a:latin typeface="League Spartan"/>
                  <a:ea typeface="League Spartan"/>
                  <a:cs typeface="League Spartan"/>
                  <a:sym typeface="League Spartan"/>
                </a:rPr>
                <a:t>MAKIHARJIU AND HILLI (2024) </a:t>
              </a:r>
            </a:p>
            <a:p>
              <a:pPr algn="ctr">
                <a:lnSpc>
                  <a:spcPts val="2833"/>
                </a:lnSpc>
              </a:pPr>
            </a:p>
            <a:p>
              <a:pPr algn="ctr">
                <a:lnSpc>
                  <a:spcPts val="2833"/>
                </a:lnSpc>
              </a:pPr>
            </a:p>
          </p:txBody>
        </p:sp>
      </p:grpSp>
      <p:sp>
        <p:nvSpPr>
          <p:cNvPr name="TextBox 11" id="11"/>
          <p:cNvSpPr txBox="true"/>
          <p:nvPr/>
        </p:nvSpPr>
        <p:spPr>
          <a:xfrm rot="0">
            <a:off x="4382050" y="2102396"/>
            <a:ext cx="8764100" cy="719778"/>
          </a:xfrm>
          <a:prstGeom prst="rect">
            <a:avLst/>
          </a:prstGeom>
        </p:spPr>
        <p:txBody>
          <a:bodyPr anchor="t" rtlCol="false" tIns="0" lIns="0" bIns="0" rIns="0">
            <a:spAutoFit/>
          </a:bodyPr>
          <a:lstStyle/>
          <a:p>
            <a:pPr algn="ctr">
              <a:lnSpc>
                <a:spcPts val="5304"/>
              </a:lnSpc>
            </a:pPr>
          </a:p>
        </p:txBody>
      </p:sp>
      <p:sp>
        <p:nvSpPr>
          <p:cNvPr name="Freeform 12" id="12"/>
          <p:cNvSpPr/>
          <p:nvPr/>
        </p:nvSpPr>
        <p:spPr>
          <a:xfrm flipH="false" flipV="false" rot="0">
            <a:off x="15608095" y="6902592"/>
            <a:ext cx="2211644" cy="3210150"/>
          </a:xfrm>
          <a:custGeom>
            <a:avLst/>
            <a:gdLst/>
            <a:ahLst/>
            <a:cxnLst/>
            <a:rect r="r" b="b" t="t" l="l"/>
            <a:pathLst>
              <a:path h="3210150" w="2211644">
                <a:moveTo>
                  <a:pt x="0" y="0"/>
                </a:moveTo>
                <a:lnTo>
                  <a:pt x="2211644" y="0"/>
                </a:lnTo>
                <a:lnTo>
                  <a:pt x="2211644" y="3210150"/>
                </a:lnTo>
                <a:lnTo>
                  <a:pt x="0" y="3210150"/>
                </a:lnTo>
                <a:lnTo>
                  <a:pt x="0" y="0"/>
                </a:lnTo>
                <a:close/>
              </a:path>
            </a:pathLst>
          </a:custGeom>
          <a:blipFill>
            <a:blip r:embed="rId8"/>
            <a:stretch>
              <a:fillRect l="0" t="0" r="0" b="0"/>
            </a:stretch>
          </a:blipFill>
        </p:spPr>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8312097">
            <a:off x="5223378" y="1733811"/>
            <a:ext cx="1383830" cy="3181218"/>
          </a:xfrm>
          <a:custGeom>
            <a:avLst/>
            <a:gdLst/>
            <a:ahLst/>
            <a:cxnLst/>
            <a:rect r="r" b="b" t="t" l="l"/>
            <a:pathLst>
              <a:path h="3181218" w="1383830">
                <a:moveTo>
                  <a:pt x="0" y="0"/>
                </a:moveTo>
                <a:lnTo>
                  <a:pt x="1383830" y="0"/>
                </a:lnTo>
                <a:lnTo>
                  <a:pt x="1383830" y="3181218"/>
                </a:lnTo>
                <a:lnTo>
                  <a:pt x="0" y="318121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714750" y="5143500"/>
            <a:ext cx="7929656" cy="4398282"/>
          </a:xfrm>
          <a:custGeom>
            <a:avLst/>
            <a:gdLst/>
            <a:ahLst/>
            <a:cxnLst/>
            <a:rect r="r" b="b" t="t" l="l"/>
            <a:pathLst>
              <a:path h="4398282" w="7929656">
                <a:moveTo>
                  <a:pt x="0" y="0"/>
                </a:moveTo>
                <a:lnTo>
                  <a:pt x="7929656" y="0"/>
                </a:lnTo>
                <a:lnTo>
                  <a:pt x="7929656" y="4398282"/>
                </a:lnTo>
                <a:lnTo>
                  <a:pt x="0" y="4398282"/>
                </a:lnTo>
                <a:lnTo>
                  <a:pt x="0" y="0"/>
                </a:lnTo>
                <a:close/>
              </a:path>
            </a:pathLst>
          </a:custGeom>
          <a:blipFill>
            <a:blip r:embed="rId5"/>
            <a:stretch>
              <a:fillRect l="0" t="0" r="0" b="0"/>
            </a:stretch>
          </a:blipFill>
        </p:spPr>
      </p:sp>
      <p:grpSp>
        <p:nvGrpSpPr>
          <p:cNvPr name="Group 5" id="5"/>
          <p:cNvGrpSpPr/>
          <p:nvPr/>
        </p:nvGrpSpPr>
        <p:grpSpPr>
          <a:xfrm rot="0">
            <a:off x="6880160" y="1865754"/>
            <a:ext cx="11407840" cy="6217529"/>
            <a:chOff x="0" y="0"/>
            <a:chExt cx="15210453" cy="8290039"/>
          </a:xfrm>
        </p:grpSpPr>
        <p:sp>
          <p:nvSpPr>
            <p:cNvPr name="TextBox 6" id="6"/>
            <p:cNvSpPr txBox="true"/>
            <p:nvPr/>
          </p:nvSpPr>
          <p:spPr>
            <a:xfrm rot="0">
              <a:off x="0" y="123825"/>
              <a:ext cx="15210453" cy="3623746"/>
            </a:xfrm>
            <a:prstGeom prst="rect">
              <a:avLst/>
            </a:prstGeom>
          </p:spPr>
          <p:txBody>
            <a:bodyPr anchor="t" rtlCol="false" tIns="0" lIns="0" bIns="0" rIns="0">
              <a:spAutoFit/>
            </a:bodyPr>
            <a:lstStyle/>
            <a:p>
              <a:pPr algn="ctr">
                <a:lnSpc>
                  <a:spcPts val="6903"/>
                </a:lnSpc>
              </a:pPr>
              <a:r>
                <a:rPr lang="en-US" sz="6973">
                  <a:solidFill>
                    <a:srgbClr val="000000"/>
                  </a:solidFill>
                  <a:latin typeface="Chewy"/>
                  <a:ea typeface="Chewy"/>
                  <a:cs typeface="Chewy"/>
                  <a:sym typeface="Chewy"/>
                </a:rPr>
                <a:t>HOW DID I DEVELOP THIS AND OTHER LESSONS WITH THE FOUR PURPOSES?</a:t>
              </a:r>
            </a:p>
          </p:txBody>
        </p:sp>
        <p:sp>
          <p:nvSpPr>
            <p:cNvPr name="TextBox 7" id="7"/>
            <p:cNvSpPr txBox="true"/>
            <p:nvPr/>
          </p:nvSpPr>
          <p:spPr>
            <a:xfrm rot="0">
              <a:off x="0" y="4053289"/>
              <a:ext cx="15210453" cy="4236750"/>
            </a:xfrm>
            <a:prstGeom prst="rect">
              <a:avLst/>
            </a:prstGeom>
          </p:spPr>
          <p:txBody>
            <a:bodyPr anchor="t" rtlCol="false" tIns="0" lIns="0" bIns="0" rIns="0">
              <a:spAutoFit/>
            </a:bodyPr>
            <a:lstStyle/>
            <a:p>
              <a:pPr algn="ctr">
                <a:lnSpc>
                  <a:spcPts val="3688"/>
                </a:lnSpc>
              </a:pPr>
              <a:r>
                <a:rPr lang="en-US" sz="2794" spc="508">
                  <a:solidFill>
                    <a:srgbClr val="000000"/>
                  </a:solidFill>
                  <a:latin typeface="League Spartan"/>
                  <a:ea typeface="League Spartan"/>
                  <a:cs typeface="League Spartan"/>
                  <a:sym typeface="League Spartan"/>
                </a:rPr>
                <a:t>AMBITION</a:t>
              </a:r>
            </a:p>
            <a:p>
              <a:pPr algn="ctr">
                <a:lnSpc>
                  <a:spcPts val="3688"/>
                </a:lnSpc>
              </a:pPr>
            </a:p>
            <a:p>
              <a:pPr algn="ctr">
                <a:lnSpc>
                  <a:spcPts val="3688"/>
                </a:lnSpc>
              </a:pPr>
              <a:r>
                <a:rPr lang="en-US" sz="2794" spc="508">
                  <a:solidFill>
                    <a:srgbClr val="000000"/>
                  </a:solidFill>
                  <a:latin typeface="League Spartan"/>
                  <a:ea typeface="League Spartan"/>
                  <a:cs typeface="League Spartan"/>
                  <a:sym typeface="League Spartan"/>
                </a:rPr>
                <a:t>ENTERPRISE</a:t>
              </a:r>
            </a:p>
            <a:p>
              <a:pPr algn="ctr">
                <a:lnSpc>
                  <a:spcPts val="3688"/>
                </a:lnSpc>
              </a:pPr>
            </a:p>
            <a:p>
              <a:pPr algn="ctr">
                <a:lnSpc>
                  <a:spcPts val="3688"/>
                </a:lnSpc>
              </a:pPr>
              <a:r>
                <a:rPr lang="en-US" sz="2794" spc="508">
                  <a:solidFill>
                    <a:srgbClr val="000000"/>
                  </a:solidFill>
                  <a:latin typeface="League Spartan"/>
                  <a:ea typeface="League Spartan"/>
                  <a:cs typeface="League Spartan"/>
                  <a:sym typeface="League Spartan"/>
                </a:rPr>
                <a:t>ETHICAL</a:t>
              </a:r>
            </a:p>
            <a:p>
              <a:pPr algn="ctr">
                <a:lnSpc>
                  <a:spcPts val="3688"/>
                </a:lnSpc>
              </a:pPr>
            </a:p>
            <a:p>
              <a:pPr algn="ctr">
                <a:lnSpc>
                  <a:spcPts val="3688"/>
                </a:lnSpc>
              </a:pPr>
              <a:r>
                <a:rPr lang="en-US" sz="2794" spc="508">
                  <a:solidFill>
                    <a:srgbClr val="000000"/>
                  </a:solidFill>
                  <a:latin typeface="League Spartan"/>
                  <a:ea typeface="League Spartan"/>
                  <a:cs typeface="League Spartan"/>
                  <a:sym typeface="League Spartan"/>
                </a:rPr>
                <a:t>HEALTHY</a:t>
              </a:r>
            </a:p>
          </p:txBody>
        </p:sp>
      </p:grpSp>
      <p:sp>
        <p:nvSpPr>
          <p:cNvPr name="TextBox 8" id="8"/>
          <p:cNvSpPr txBox="true"/>
          <p:nvPr/>
        </p:nvSpPr>
        <p:spPr>
          <a:xfrm rot="0">
            <a:off x="8286476" y="3048583"/>
            <a:ext cx="8322587" cy="688244"/>
          </a:xfrm>
          <a:prstGeom prst="rect">
            <a:avLst/>
          </a:prstGeom>
        </p:spPr>
        <p:txBody>
          <a:bodyPr anchor="t" rtlCol="false" tIns="0" lIns="0" bIns="0" rIns="0">
            <a:spAutoFit/>
          </a:bodyPr>
          <a:lstStyle/>
          <a:p>
            <a:pPr algn="ctr">
              <a:lnSpc>
                <a:spcPts val="5036"/>
              </a:lnSpc>
            </a:pPr>
          </a:p>
        </p:txBody>
      </p:sp>
      <p:sp>
        <p:nvSpPr>
          <p:cNvPr name="TextBox 9" id="9"/>
          <p:cNvSpPr txBox="true"/>
          <p:nvPr/>
        </p:nvSpPr>
        <p:spPr>
          <a:xfrm rot="0">
            <a:off x="474237" y="328814"/>
            <a:ext cx="3706970" cy="4108659"/>
          </a:xfrm>
          <a:prstGeom prst="rect">
            <a:avLst/>
          </a:prstGeom>
        </p:spPr>
        <p:txBody>
          <a:bodyPr anchor="t" rtlCol="false" tIns="0" lIns="0" bIns="0" rIns="0">
            <a:spAutoFit/>
          </a:bodyPr>
          <a:lstStyle/>
          <a:p>
            <a:pPr algn="ctr">
              <a:lnSpc>
                <a:spcPts val="2379"/>
              </a:lnSpc>
              <a:spcBef>
                <a:spcPct val="0"/>
              </a:spcBef>
            </a:pPr>
            <a:r>
              <a:rPr lang="en-US" sz="1802" spc="328">
                <a:solidFill>
                  <a:srgbClr val="000000"/>
                </a:solidFill>
                <a:latin typeface="League Spartan"/>
                <a:ea typeface="League Spartan"/>
                <a:cs typeface="League Spartan"/>
                <a:sym typeface="League Spartan"/>
              </a:rPr>
              <a:t>“</a:t>
            </a:r>
            <a:r>
              <a:rPr lang="en-US" b="true" sz="1802" spc="328">
                <a:solidFill>
                  <a:srgbClr val="000000"/>
                </a:solidFill>
                <a:latin typeface="League Spartan"/>
                <a:ea typeface="League Spartan"/>
                <a:cs typeface="League Spartan"/>
                <a:sym typeface="League Spartan"/>
              </a:rPr>
              <a:t>SHE DEMONSTRATES AN EXCELLENT KNOWLEDGE AND UNDERSTANDING OF THE NEEDS OF ALL LEARNERS IN PLANNING, PREPARATION AND TEACHING, ENSURING THAT THE FOUR PURPOSES ARE THE DRIVERS FOR LEARNER’S EXPERIENCES.”</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326116">
            <a:off x="12228359" y="4050025"/>
            <a:ext cx="1383830" cy="3181218"/>
          </a:xfrm>
          <a:custGeom>
            <a:avLst/>
            <a:gdLst/>
            <a:ahLst/>
            <a:cxnLst/>
            <a:rect r="r" b="b" t="t" l="l"/>
            <a:pathLst>
              <a:path h="3181218" w="1383830">
                <a:moveTo>
                  <a:pt x="0" y="0"/>
                </a:moveTo>
                <a:lnTo>
                  <a:pt x="1383830" y="0"/>
                </a:lnTo>
                <a:lnTo>
                  <a:pt x="1383830" y="3181218"/>
                </a:lnTo>
                <a:lnTo>
                  <a:pt x="0" y="318121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5" id="5"/>
          <p:cNvGrpSpPr/>
          <p:nvPr/>
        </p:nvGrpSpPr>
        <p:grpSpPr>
          <a:xfrm rot="0">
            <a:off x="4121263" y="2375594"/>
            <a:ext cx="8322587" cy="2230842"/>
            <a:chOff x="0" y="0"/>
            <a:chExt cx="11096783" cy="2974455"/>
          </a:xfrm>
        </p:grpSpPr>
        <p:sp>
          <p:nvSpPr>
            <p:cNvPr name="TextBox 6" id="6"/>
            <p:cNvSpPr txBox="true"/>
            <p:nvPr/>
          </p:nvSpPr>
          <p:spPr>
            <a:xfrm rot="0">
              <a:off x="0" y="85725"/>
              <a:ext cx="11096783" cy="1797274"/>
            </a:xfrm>
            <a:prstGeom prst="rect">
              <a:avLst/>
            </a:prstGeom>
          </p:spPr>
          <p:txBody>
            <a:bodyPr anchor="t" rtlCol="false" tIns="0" lIns="0" bIns="0" rIns="0">
              <a:spAutoFit/>
            </a:bodyPr>
            <a:lstStyle/>
            <a:p>
              <a:pPr algn="ctr">
                <a:lnSpc>
                  <a:spcPts val="5036"/>
                </a:lnSpc>
              </a:pPr>
              <a:r>
                <a:rPr lang="en-US" sz="5087">
                  <a:solidFill>
                    <a:srgbClr val="000000"/>
                  </a:solidFill>
                  <a:latin typeface="Chewy"/>
                  <a:ea typeface="Chewy"/>
                  <a:cs typeface="Chewy"/>
                  <a:sym typeface="Chewy"/>
                </a:rPr>
                <a:t>Enhancing pupil-led use of digital tools</a:t>
              </a:r>
            </a:p>
          </p:txBody>
        </p:sp>
        <p:sp>
          <p:nvSpPr>
            <p:cNvPr name="TextBox 7" id="7"/>
            <p:cNvSpPr txBox="true"/>
            <p:nvPr/>
          </p:nvSpPr>
          <p:spPr>
            <a:xfrm rot="0">
              <a:off x="0" y="2107832"/>
              <a:ext cx="11096783" cy="866623"/>
            </a:xfrm>
            <a:prstGeom prst="rect">
              <a:avLst/>
            </a:prstGeom>
          </p:spPr>
          <p:txBody>
            <a:bodyPr anchor="t" rtlCol="false" tIns="0" lIns="0" bIns="0" rIns="0">
              <a:spAutoFit/>
            </a:bodyPr>
            <a:lstStyle/>
            <a:p>
              <a:pPr algn="ctr">
                <a:lnSpc>
                  <a:spcPts val="2691"/>
                </a:lnSpc>
              </a:pPr>
              <a:r>
                <a:rPr lang="en-US" sz="2038" spc="371">
                  <a:solidFill>
                    <a:srgbClr val="000000"/>
                  </a:solidFill>
                  <a:latin typeface="League Spartan"/>
                  <a:ea typeface="League Spartan"/>
                  <a:cs typeface="League Spartan"/>
                  <a:sym typeface="League Spartan"/>
                </a:rPr>
                <a:t>CREATE AND COLLABORATE NOT JUST CONSUME</a:t>
              </a:r>
            </a:p>
          </p:txBody>
        </p:sp>
      </p:grpSp>
      <p:sp>
        <p:nvSpPr>
          <p:cNvPr name="Freeform 8" id="8"/>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TextBox 9" id="9"/>
          <p:cNvSpPr txBox="true"/>
          <p:nvPr/>
        </p:nvSpPr>
        <p:spPr>
          <a:xfrm rot="0">
            <a:off x="3348127" y="1436997"/>
            <a:ext cx="11157053" cy="873125"/>
          </a:xfrm>
          <a:prstGeom prst="rect">
            <a:avLst/>
          </a:prstGeom>
        </p:spPr>
        <p:txBody>
          <a:bodyPr anchor="t" rtlCol="false" tIns="0" lIns="0" bIns="0" rIns="0">
            <a:spAutoFit/>
          </a:bodyPr>
          <a:lstStyle/>
          <a:p>
            <a:pPr algn="ctr">
              <a:lnSpc>
                <a:spcPts val="7000"/>
              </a:lnSpc>
              <a:spcBef>
                <a:spcPct val="0"/>
              </a:spcBef>
            </a:pPr>
            <a:r>
              <a:rPr lang="en-US" sz="5000">
                <a:solidFill>
                  <a:srgbClr val="FF3131"/>
                </a:solidFill>
                <a:latin typeface="Lazydog"/>
                <a:ea typeface="Lazydog"/>
                <a:cs typeface="Lazydog"/>
                <a:sym typeface="Lazydog"/>
              </a:rPr>
              <a:t>areas for development </a:t>
            </a:r>
          </a:p>
        </p:txBody>
      </p:sp>
      <p:grpSp>
        <p:nvGrpSpPr>
          <p:cNvPr name="Group 10" id="10"/>
          <p:cNvGrpSpPr/>
          <p:nvPr/>
        </p:nvGrpSpPr>
        <p:grpSpPr>
          <a:xfrm rot="0">
            <a:off x="4138806" y="4545967"/>
            <a:ext cx="8322587" cy="2535747"/>
            <a:chOff x="0" y="0"/>
            <a:chExt cx="11096783" cy="3380996"/>
          </a:xfrm>
        </p:grpSpPr>
        <p:sp>
          <p:nvSpPr>
            <p:cNvPr name="TextBox 11" id="11"/>
            <p:cNvSpPr txBox="true"/>
            <p:nvPr/>
          </p:nvSpPr>
          <p:spPr>
            <a:xfrm rot="0">
              <a:off x="0" y="85725"/>
              <a:ext cx="11096783" cy="2648314"/>
            </a:xfrm>
            <a:prstGeom prst="rect">
              <a:avLst/>
            </a:prstGeom>
          </p:spPr>
          <p:txBody>
            <a:bodyPr anchor="t" rtlCol="false" tIns="0" lIns="0" bIns="0" rIns="0">
              <a:spAutoFit/>
            </a:bodyPr>
            <a:lstStyle/>
            <a:p>
              <a:pPr algn="ctr">
                <a:lnSpc>
                  <a:spcPts val="5036"/>
                </a:lnSpc>
              </a:pPr>
              <a:r>
                <a:rPr lang="en-US" sz="5087">
                  <a:solidFill>
                    <a:srgbClr val="000000"/>
                  </a:solidFill>
                  <a:latin typeface="Chewy"/>
                  <a:ea typeface="Chewy"/>
                  <a:cs typeface="Chewy"/>
                  <a:sym typeface="Chewy"/>
                </a:rPr>
                <a:t>Making the four purposes explicit in planning and reflection</a:t>
              </a:r>
            </a:p>
          </p:txBody>
        </p:sp>
        <p:sp>
          <p:nvSpPr>
            <p:cNvPr name="TextBox 12" id="12"/>
            <p:cNvSpPr txBox="true"/>
            <p:nvPr/>
          </p:nvSpPr>
          <p:spPr>
            <a:xfrm rot="0">
              <a:off x="0" y="2958873"/>
              <a:ext cx="11096783" cy="422123"/>
            </a:xfrm>
            <a:prstGeom prst="rect">
              <a:avLst/>
            </a:prstGeom>
          </p:spPr>
          <p:txBody>
            <a:bodyPr anchor="t" rtlCol="false" tIns="0" lIns="0" bIns="0" rIns="0">
              <a:spAutoFit/>
            </a:bodyPr>
            <a:lstStyle/>
            <a:p>
              <a:pPr algn="ctr">
                <a:lnSpc>
                  <a:spcPts val="2691"/>
                </a:lnSpc>
              </a:pPr>
              <a:r>
                <a:rPr lang="en-US" sz="2038" spc="371">
                  <a:solidFill>
                    <a:srgbClr val="000000"/>
                  </a:solidFill>
                  <a:latin typeface="League Spartan"/>
                  <a:ea typeface="League Spartan"/>
                  <a:cs typeface="League Spartan"/>
                  <a:sym typeface="League Spartan"/>
                </a:rPr>
                <a:t>CONFIDENCE WHEN EMBEDDING </a:t>
              </a:r>
            </a:p>
          </p:txBody>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77" r="0" b="-9277"/>
            </a:stretch>
          </a:blipFill>
        </p:spPr>
      </p:sp>
      <p:sp>
        <p:nvSpPr>
          <p:cNvPr name="Freeform 3" id="3"/>
          <p:cNvSpPr/>
          <p:nvPr/>
        </p:nvSpPr>
        <p:spPr>
          <a:xfrm flipH="false" flipV="false" rot="0">
            <a:off x="12363916" y="5628024"/>
            <a:ext cx="5625456" cy="4071424"/>
          </a:xfrm>
          <a:custGeom>
            <a:avLst/>
            <a:gdLst/>
            <a:ahLst/>
            <a:cxnLst/>
            <a:rect r="r" b="b" t="t" l="l"/>
            <a:pathLst>
              <a:path h="4071424" w="5625456">
                <a:moveTo>
                  <a:pt x="0" y="0"/>
                </a:moveTo>
                <a:lnTo>
                  <a:pt x="5625456" y="0"/>
                </a:lnTo>
                <a:lnTo>
                  <a:pt x="5625456" y="4071423"/>
                </a:lnTo>
                <a:lnTo>
                  <a:pt x="0" y="4071423"/>
                </a:lnTo>
                <a:lnTo>
                  <a:pt x="0" y="0"/>
                </a:lnTo>
                <a:close/>
              </a:path>
            </a:pathLst>
          </a:custGeom>
          <a:blipFill>
            <a:blip r:embed="rId3"/>
            <a:stretch>
              <a:fillRect l="0" t="0" r="0" b="0"/>
            </a:stretch>
          </a:blipFill>
        </p:spPr>
      </p:sp>
      <p:sp>
        <p:nvSpPr>
          <p:cNvPr name="Freeform 4" id="4"/>
          <p:cNvSpPr/>
          <p:nvPr/>
        </p:nvSpPr>
        <p:spPr>
          <a:xfrm flipH="false" flipV="false" rot="0">
            <a:off x="1741203" y="4419911"/>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741203" y="7232347"/>
            <a:ext cx="546711" cy="667739"/>
          </a:xfrm>
          <a:custGeom>
            <a:avLst/>
            <a:gdLst/>
            <a:ahLst/>
            <a:cxnLst/>
            <a:rect r="r" b="b" t="t" l="l"/>
            <a:pathLst>
              <a:path h="667739" w="546711">
                <a:moveTo>
                  <a:pt x="0" y="0"/>
                </a:moveTo>
                <a:lnTo>
                  <a:pt x="546711" y="0"/>
                </a:lnTo>
                <a:lnTo>
                  <a:pt x="546711" y="667739"/>
                </a:lnTo>
                <a:lnTo>
                  <a:pt x="0" y="6677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1001652">
            <a:off x="13378395" y="1677762"/>
            <a:ext cx="2166662" cy="2483281"/>
          </a:xfrm>
          <a:custGeom>
            <a:avLst/>
            <a:gdLst/>
            <a:ahLst/>
            <a:cxnLst/>
            <a:rect r="r" b="b" t="t" l="l"/>
            <a:pathLst>
              <a:path h="2483281" w="2166662">
                <a:moveTo>
                  <a:pt x="2166663" y="0"/>
                </a:moveTo>
                <a:lnTo>
                  <a:pt x="0" y="0"/>
                </a:lnTo>
                <a:lnTo>
                  <a:pt x="0" y="2483281"/>
                </a:lnTo>
                <a:lnTo>
                  <a:pt x="2166663" y="2483281"/>
                </a:lnTo>
                <a:lnTo>
                  <a:pt x="2166663"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639928">
            <a:off x="168118" y="8033103"/>
            <a:ext cx="1721165" cy="3039585"/>
          </a:xfrm>
          <a:custGeom>
            <a:avLst/>
            <a:gdLst/>
            <a:ahLst/>
            <a:cxnLst/>
            <a:rect r="r" b="b" t="t" l="l"/>
            <a:pathLst>
              <a:path h="3039585" w="1721165">
                <a:moveTo>
                  <a:pt x="0" y="0"/>
                </a:moveTo>
                <a:lnTo>
                  <a:pt x="1721164" y="0"/>
                </a:lnTo>
                <a:lnTo>
                  <a:pt x="1721164" y="3039585"/>
                </a:lnTo>
                <a:lnTo>
                  <a:pt x="0" y="303958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8" id="8"/>
          <p:cNvSpPr/>
          <p:nvPr/>
        </p:nvSpPr>
        <p:spPr>
          <a:xfrm flipH="false" flipV="false" rot="0">
            <a:off x="9144000" y="1418894"/>
            <a:ext cx="2291763" cy="1850598"/>
          </a:xfrm>
          <a:custGeom>
            <a:avLst/>
            <a:gdLst/>
            <a:ahLst/>
            <a:cxnLst/>
            <a:rect r="r" b="b" t="t" l="l"/>
            <a:pathLst>
              <a:path h="1850598" w="2291763">
                <a:moveTo>
                  <a:pt x="0" y="0"/>
                </a:moveTo>
                <a:lnTo>
                  <a:pt x="2291763" y="0"/>
                </a:lnTo>
                <a:lnTo>
                  <a:pt x="2291763" y="1850598"/>
                </a:lnTo>
                <a:lnTo>
                  <a:pt x="0" y="185059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9" id="9"/>
          <p:cNvSpPr txBox="true"/>
          <p:nvPr/>
        </p:nvSpPr>
        <p:spPr>
          <a:xfrm rot="0">
            <a:off x="620325" y="1368640"/>
            <a:ext cx="8177453" cy="2051146"/>
          </a:xfrm>
          <a:prstGeom prst="rect">
            <a:avLst/>
          </a:prstGeom>
        </p:spPr>
        <p:txBody>
          <a:bodyPr anchor="t" rtlCol="false" tIns="0" lIns="0" bIns="0" rIns="0">
            <a:spAutoFit/>
          </a:bodyPr>
          <a:lstStyle/>
          <a:p>
            <a:pPr algn="l" marL="0" indent="0" lvl="0">
              <a:lnSpc>
                <a:spcPts val="7838"/>
              </a:lnSpc>
              <a:spcBef>
                <a:spcPct val="0"/>
              </a:spcBef>
            </a:pPr>
            <a:r>
              <a:rPr lang="en-US" sz="8428">
                <a:solidFill>
                  <a:srgbClr val="5E17EB"/>
                </a:solidFill>
                <a:latin typeface="Children One"/>
                <a:ea typeface="Children One"/>
                <a:cs typeface="Children One"/>
                <a:sym typeface="Children One"/>
              </a:rPr>
              <a:t>Differentiation in a flash </a:t>
            </a:r>
          </a:p>
        </p:txBody>
      </p:sp>
      <p:sp>
        <p:nvSpPr>
          <p:cNvPr name="TextBox 10" id="10"/>
          <p:cNvSpPr txBox="true"/>
          <p:nvPr/>
        </p:nvSpPr>
        <p:spPr>
          <a:xfrm rot="0">
            <a:off x="2722481" y="4534211"/>
            <a:ext cx="4535970" cy="3846493"/>
          </a:xfrm>
          <a:prstGeom prst="rect">
            <a:avLst/>
          </a:prstGeom>
        </p:spPr>
        <p:txBody>
          <a:bodyPr anchor="t" rtlCol="false" tIns="0" lIns="0" bIns="0" rIns="0">
            <a:spAutoFit/>
          </a:bodyPr>
          <a:lstStyle/>
          <a:p>
            <a:pPr algn="l">
              <a:lnSpc>
                <a:spcPts val="4348"/>
              </a:lnSpc>
            </a:pPr>
            <a:r>
              <a:rPr lang="en-US" sz="4675">
                <a:solidFill>
                  <a:srgbClr val="5E17EB"/>
                </a:solidFill>
                <a:latin typeface="Children One"/>
                <a:ea typeface="Children One"/>
                <a:cs typeface="Children One"/>
                <a:sym typeface="Children One"/>
              </a:rPr>
              <a:t>welsh Government (2017) </a:t>
            </a:r>
          </a:p>
          <a:p>
            <a:pPr algn="l">
              <a:lnSpc>
                <a:spcPts val="4348"/>
              </a:lnSpc>
            </a:pPr>
          </a:p>
          <a:p>
            <a:pPr algn="l">
              <a:lnSpc>
                <a:spcPts val="4348"/>
              </a:lnSpc>
            </a:pPr>
            <a:r>
              <a:rPr lang="en-US" sz="4675">
                <a:solidFill>
                  <a:srgbClr val="5E17EB"/>
                </a:solidFill>
                <a:latin typeface="Children One"/>
                <a:ea typeface="Children One"/>
                <a:cs typeface="Children One"/>
                <a:sym typeface="Children One"/>
              </a:rPr>
              <a:t>tomlinson (1999)</a:t>
            </a:r>
          </a:p>
          <a:p>
            <a:pPr algn="l">
              <a:lnSpc>
                <a:spcPts val="4348"/>
              </a:lnSpc>
            </a:pPr>
          </a:p>
          <a:p>
            <a:pPr algn="l">
              <a:lnSpc>
                <a:spcPts val="4348"/>
              </a:lnSpc>
            </a:pPr>
            <a:r>
              <a:rPr lang="en-US" sz="4675">
                <a:solidFill>
                  <a:srgbClr val="5E17EB"/>
                </a:solidFill>
                <a:latin typeface="Children One"/>
                <a:ea typeface="Children One"/>
                <a:cs typeface="Children One"/>
                <a:sym typeface="Children One"/>
              </a:rPr>
              <a:t>flexible</a:t>
            </a:r>
          </a:p>
          <a:p>
            <a:pPr algn="l" marL="0" indent="0" lvl="0">
              <a:lnSpc>
                <a:spcPts val="4348"/>
              </a:lnSpc>
              <a:spcBef>
                <a:spcPct val="0"/>
              </a:spcBef>
            </a:pPr>
            <a:r>
              <a:rPr lang="en-US" sz="4675">
                <a:solidFill>
                  <a:srgbClr val="5E17EB"/>
                </a:solidFill>
                <a:latin typeface="Children One"/>
                <a:ea typeface="Children One"/>
                <a:cs typeface="Children One"/>
                <a:sym typeface="Children One"/>
              </a:rPr>
              <a:t>modifying </a:t>
            </a:r>
          </a:p>
        </p:txBody>
      </p:sp>
      <p:sp>
        <p:nvSpPr>
          <p:cNvPr name="Freeform 11" id="11"/>
          <p:cNvSpPr/>
          <p:nvPr/>
        </p:nvSpPr>
        <p:spPr>
          <a:xfrm flipH="false" flipV="false" rot="0">
            <a:off x="1678814" y="6083799"/>
            <a:ext cx="671489" cy="820139"/>
          </a:xfrm>
          <a:custGeom>
            <a:avLst/>
            <a:gdLst/>
            <a:ahLst/>
            <a:cxnLst/>
            <a:rect r="r" b="b" t="t" l="l"/>
            <a:pathLst>
              <a:path h="820139" w="671489">
                <a:moveTo>
                  <a:pt x="0" y="0"/>
                </a:moveTo>
                <a:lnTo>
                  <a:pt x="671489" y="0"/>
                </a:lnTo>
                <a:lnTo>
                  <a:pt x="671489" y="820139"/>
                </a:lnTo>
                <a:lnTo>
                  <a:pt x="0" y="8201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true" flipV="false" rot="-2700000">
            <a:off x="4519749" y="4586213"/>
            <a:ext cx="1383830" cy="3181218"/>
          </a:xfrm>
          <a:custGeom>
            <a:avLst/>
            <a:gdLst/>
            <a:ahLst/>
            <a:cxnLst/>
            <a:rect r="r" b="b" t="t" l="l"/>
            <a:pathLst>
              <a:path h="3181218" w="1383830">
                <a:moveTo>
                  <a:pt x="1383829" y="0"/>
                </a:moveTo>
                <a:lnTo>
                  <a:pt x="0" y="0"/>
                </a:lnTo>
                <a:lnTo>
                  <a:pt x="0" y="3181218"/>
                </a:lnTo>
                <a:lnTo>
                  <a:pt x="1383829" y="3181218"/>
                </a:lnTo>
                <a:lnTo>
                  <a:pt x="1383829"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Freeform 6" id="6"/>
          <p:cNvSpPr/>
          <p:nvPr/>
        </p:nvSpPr>
        <p:spPr>
          <a:xfrm flipH="false" flipV="false" rot="0">
            <a:off x="6300635" y="2833240"/>
            <a:ext cx="6268426" cy="6268426"/>
          </a:xfrm>
          <a:custGeom>
            <a:avLst/>
            <a:gdLst/>
            <a:ahLst/>
            <a:cxnLst/>
            <a:rect r="r" b="b" t="t" l="l"/>
            <a:pathLst>
              <a:path h="6268426" w="6268426">
                <a:moveTo>
                  <a:pt x="0" y="0"/>
                </a:moveTo>
                <a:lnTo>
                  <a:pt x="6268426" y="0"/>
                </a:lnTo>
                <a:lnTo>
                  <a:pt x="6268426" y="6268426"/>
                </a:lnTo>
                <a:lnTo>
                  <a:pt x="0" y="6268426"/>
                </a:lnTo>
                <a:lnTo>
                  <a:pt x="0" y="0"/>
                </a:lnTo>
                <a:close/>
              </a:path>
            </a:pathLst>
          </a:custGeom>
          <a:blipFill>
            <a:blip r:embed="rId8"/>
            <a:stretch>
              <a:fillRect l="0" t="0" r="0" b="0"/>
            </a:stretch>
          </a:blipFill>
        </p:spPr>
      </p:sp>
      <p:sp>
        <p:nvSpPr>
          <p:cNvPr name="Freeform 7" id="7"/>
          <p:cNvSpPr/>
          <p:nvPr/>
        </p:nvSpPr>
        <p:spPr>
          <a:xfrm flipH="false" flipV="false" rot="0">
            <a:off x="13060923" y="897849"/>
            <a:ext cx="4422195" cy="6187577"/>
          </a:xfrm>
          <a:custGeom>
            <a:avLst/>
            <a:gdLst/>
            <a:ahLst/>
            <a:cxnLst/>
            <a:rect r="r" b="b" t="t" l="l"/>
            <a:pathLst>
              <a:path h="6187577" w="4422195">
                <a:moveTo>
                  <a:pt x="0" y="0"/>
                </a:moveTo>
                <a:lnTo>
                  <a:pt x="4422195" y="0"/>
                </a:lnTo>
                <a:lnTo>
                  <a:pt x="4422195" y="6187577"/>
                </a:lnTo>
                <a:lnTo>
                  <a:pt x="0" y="6187577"/>
                </a:lnTo>
                <a:lnTo>
                  <a:pt x="0" y="0"/>
                </a:lnTo>
                <a:close/>
              </a:path>
            </a:pathLst>
          </a:custGeom>
          <a:blipFill>
            <a:blip r:embed="rId9"/>
            <a:stretch>
              <a:fillRect l="0" t="0" r="0" b="0"/>
            </a:stretch>
          </a:blipFill>
        </p:spPr>
      </p:sp>
      <p:grpSp>
        <p:nvGrpSpPr>
          <p:cNvPr name="Group 8" id="8"/>
          <p:cNvGrpSpPr/>
          <p:nvPr/>
        </p:nvGrpSpPr>
        <p:grpSpPr>
          <a:xfrm rot="0">
            <a:off x="438791" y="2615597"/>
            <a:ext cx="6317769" cy="1946526"/>
            <a:chOff x="0" y="0"/>
            <a:chExt cx="8423692" cy="2595367"/>
          </a:xfrm>
        </p:grpSpPr>
        <p:sp>
          <p:nvSpPr>
            <p:cNvPr name="TextBox 9" id="9"/>
            <p:cNvSpPr txBox="true"/>
            <p:nvPr/>
          </p:nvSpPr>
          <p:spPr>
            <a:xfrm rot="0">
              <a:off x="0" y="57150"/>
              <a:ext cx="8423692" cy="1372255"/>
            </a:xfrm>
            <a:prstGeom prst="rect">
              <a:avLst/>
            </a:prstGeom>
          </p:spPr>
          <p:txBody>
            <a:bodyPr anchor="t" rtlCol="false" tIns="0" lIns="0" bIns="0" rIns="0">
              <a:spAutoFit/>
            </a:bodyPr>
            <a:lstStyle/>
            <a:p>
              <a:pPr algn="ctr">
                <a:lnSpc>
                  <a:spcPts val="3823"/>
                </a:lnSpc>
              </a:pPr>
              <a:r>
                <a:rPr lang="en-US" sz="3862">
                  <a:solidFill>
                    <a:srgbClr val="000000"/>
                  </a:solidFill>
                  <a:latin typeface="Chewy"/>
                  <a:ea typeface="Chewy"/>
                  <a:cs typeface="Chewy"/>
                  <a:sym typeface="Chewy"/>
                </a:rPr>
                <a:t>Using challenges for differentiation </a:t>
              </a:r>
            </a:p>
          </p:txBody>
        </p:sp>
        <p:sp>
          <p:nvSpPr>
            <p:cNvPr name="TextBox 10" id="10"/>
            <p:cNvSpPr txBox="true"/>
            <p:nvPr/>
          </p:nvSpPr>
          <p:spPr>
            <a:xfrm rot="0">
              <a:off x="0" y="1595490"/>
              <a:ext cx="8423692" cy="999877"/>
            </a:xfrm>
            <a:prstGeom prst="rect">
              <a:avLst/>
            </a:prstGeom>
          </p:spPr>
          <p:txBody>
            <a:bodyPr anchor="t" rtlCol="false" tIns="0" lIns="0" bIns="0" rIns="0">
              <a:spAutoFit/>
            </a:bodyPr>
            <a:lstStyle/>
            <a:p>
              <a:pPr algn="ctr">
                <a:lnSpc>
                  <a:spcPts val="2042"/>
                </a:lnSpc>
              </a:pPr>
              <a:r>
                <a:rPr lang="en-US" sz="1547" spc="281">
                  <a:solidFill>
                    <a:srgbClr val="000000"/>
                  </a:solidFill>
                  <a:latin typeface="League Spartan"/>
                  <a:ea typeface="League Spartan"/>
                  <a:cs typeface="League Spartan"/>
                  <a:sym typeface="League Spartan"/>
                </a:rPr>
                <a:t>INFORMATION SHEETS </a:t>
              </a:r>
            </a:p>
            <a:p>
              <a:pPr algn="ctr">
                <a:lnSpc>
                  <a:spcPts val="2042"/>
                </a:lnSpc>
              </a:pPr>
            </a:p>
            <a:p>
              <a:pPr algn="ctr">
                <a:lnSpc>
                  <a:spcPts val="2042"/>
                </a:lnSpc>
              </a:pPr>
              <a:r>
                <a:rPr lang="en-US" sz="1547" spc="281">
                  <a:solidFill>
                    <a:srgbClr val="000000"/>
                  </a:solidFill>
                  <a:latin typeface="League Spartan"/>
                  <a:ea typeface="League Spartan"/>
                  <a:cs typeface="League Spartan"/>
                  <a:sym typeface="League Spartan"/>
                </a:rPr>
                <a:t>THIS SUPPORTED VYGOTSKY (2015) ZPD MKO</a:t>
              </a:r>
            </a:p>
          </p:txBody>
        </p:sp>
      </p:grpSp>
      <p:sp>
        <p:nvSpPr>
          <p:cNvPr name="TextBox 11" id="11"/>
          <p:cNvSpPr txBox="true"/>
          <p:nvPr/>
        </p:nvSpPr>
        <p:spPr>
          <a:xfrm rot="0">
            <a:off x="142372" y="286162"/>
            <a:ext cx="11157053" cy="1758950"/>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Adjusting/diff</a:t>
            </a:r>
            <a:r>
              <a:rPr lang="en-US" sz="5000">
                <a:solidFill>
                  <a:srgbClr val="000000"/>
                </a:solidFill>
                <a:latin typeface="Lazydog"/>
                <a:ea typeface="Lazydog"/>
                <a:cs typeface="Lazydog"/>
                <a:sym typeface="Lazydog"/>
              </a:rPr>
              <a:t>entiation for diverse learners </a:t>
            </a:r>
          </a:p>
        </p:txBody>
      </p:sp>
      <p:sp>
        <p:nvSpPr>
          <p:cNvPr name="TextBox 12" id="12"/>
          <p:cNvSpPr txBox="true"/>
          <p:nvPr/>
        </p:nvSpPr>
        <p:spPr>
          <a:xfrm rot="0">
            <a:off x="10711247" y="95250"/>
            <a:ext cx="7216999" cy="482506"/>
          </a:xfrm>
          <a:prstGeom prst="rect">
            <a:avLst/>
          </a:prstGeom>
        </p:spPr>
        <p:txBody>
          <a:bodyPr anchor="t" rtlCol="false" tIns="0" lIns="0" bIns="0" rIns="0">
            <a:spAutoFit/>
          </a:bodyPr>
          <a:lstStyle/>
          <a:p>
            <a:pPr algn="l" marL="0" indent="0" lvl="0">
              <a:lnSpc>
                <a:spcPts val="3539"/>
              </a:lnSpc>
              <a:spcBef>
                <a:spcPct val="0"/>
              </a:spcBef>
            </a:pPr>
            <a:r>
              <a:rPr lang="en-US" sz="3805">
                <a:solidFill>
                  <a:srgbClr val="5E17EB"/>
                </a:solidFill>
                <a:latin typeface="Children One"/>
                <a:ea typeface="Children One"/>
                <a:cs typeface="Children One"/>
                <a:sym typeface="Children One"/>
              </a:rPr>
              <a:t>differentiation through my eyes...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true" flipV="false" rot="-2700000">
            <a:off x="4519749" y="5166879"/>
            <a:ext cx="1383830" cy="3181218"/>
          </a:xfrm>
          <a:custGeom>
            <a:avLst/>
            <a:gdLst/>
            <a:ahLst/>
            <a:cxnLst/>
            <a:rect r="r" b="b" t="t" l="l"/>
            <a:pathLst>
              <a:path h="3181218" w="1383830">
                <a:moveTo>
                  <a:pt x="1383829" y="0"/>
                </a:moveTo>
                <a:lnTo>
                  <a:pt x="0" y="0"/>
                </a:lnTo>
                <a:lnTo>
                  <a:pt x="0" y="3181218"/>
                </a:lnTo>
                <a:lnTo>
                  <a:pt x="1383829" y="3181218"/>
                </a:lnTo>
                <a:lnTo>
                  <a:pt x="1383829"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Freeform 6" id="6"/>
          <p:cNvSpPr/>
          <p:nvPr/>
        </p:nvSpPr>
        <p:spPr>
          <a:xfrm flipH="false" flipV="false" rot="0">
            <a:off x="6300635" y="2833240"/>
            <a:ext cx="6268426" cy="6268426"/>
          </a:xfrm>
          <a:custGeom>
            <a:avLst/>
            <a:gdLst/>
            <a:ahLst/>
            <a:cxnLst/>
            <a:rect r="r" b="b" t="t" l="l"/>
            <a:pathLst>
              <a:path h="6268426" w="6268426">
                <a:moveTo>
                  <a:pt x="0" y="0"/>
                </a:moveTo>
                <a:lnTo>
                  <a:pt x="6268426" y="0"/>
                </a:lnTo>
                <a:lnTo>
                  <a:pt x="6268426" y="6268426"/>
                </a:lnTo>
                <a:lnTo>
                  <a:pt x="0" y="6268426"/>
                </a:lnTo>
                <a:lnTo>
                  <a:pt x="0" y="0"/>
                </a:lnTo>
                <a:close/>
              </a:path>
            </a:pathLst>
          </a:custGeom>
          <a:blipFill>
            <a:blip r:embed="rId8"/>
            <a:stretch>
              <a:fillRect l="0" t="0" r="0" b="0"/>
            </a:stretch>
          </a:blipFill>
        </p:spPr>
      </p:sp>
      <p:sp>
        <p:nvSpPr>
          <p:cNvPr name="Freeform 7" id="7"/>
          <p:cNvSpPr/>
          <p:nvPr/>
        </p:nvSpPr>
        <p:spPr>
          <a:xfrm flipH="false" flipV="false" rot="0">
            <a:off x="13060923" y="897849"/>
            <a:ext cx="4422195" cy="6187577"/>
          </a:xfrm>
          <a:custGeom>
            <a:avLst/>
            <a:gdLst/>
            <a:ahLst/>
            <a:cxnLst/>
            <a:rect r="r" b="b" t="t" l="l"/>
            <a:pathLst>
              <a:path h="6187577" w="4422195">
                <a:moveTo>
                  <a:pt x="0" y="0"/>
                </a:moveTo>
                <a:lnTo>
                  <a:pt x="4422195" y="0"/>
                </a:lnTo>
                <a:lnTo>
                  <a:pt x="4422195" y="6187577"/>
                </a:lnTo>
                <a:lnTo>
                  <a:pt x="0" y="6187577"/>
                </a:lnTo>
                <a:lnTo>
                  <a:pt x="0" y="0"/>
                </a:lnTo>
                <a:close/>
              </a:path>
            </a:pathLst>
          </a:custGeom>
          <a:blipFill>
            <a:blip r:embed="rId9"/>
            <a:stretch>
              <a:fillRect l="0" t="0" r="0" b="0"/>
            </a:stretch>
          </a:blipFill>
        </p:spPr>
      </p:sp>
      <p:grpSp>
        <p:nvGrpSpPr>
          <p:cNvPr name="Group 8" id="8"/>
          <p:cNvGrpSpPr/>
          <p:nvPr/>
        </p:nvGrpSpPr>
        <p:grpSpPr>
          <a:xfrm rot="0">
            <a:off x="687126" y="1641538"/>
            <a:ext cx="5033772" cy="3786138"/>
            <a:chOff x="0" y="0"/>
            <a:chExt cx="6711697" cy="5048184"/>
          </a:xfrm>
        </p:grpSpPr>
        <p:sp>
          <p:nvSpPr>
            <p:cNvPr name="TextBox 9" id="9"/>
            <p:cNvSpPr txBox="true"/>
            <p:nvPr/>
          </p:nvSpPr>
          <p:spPr>
            <a:xfrm rot="0">
              <a:off x="0" y="57150"/>
              <a:ext cx="6711697" cy="567012"/>
            </a:xfrm>
            <a:prstGeom prst="rect">
              <a:avLst/>
            </a:prstGeom>
          </p:spPr>
          <p:txBody>
            <a:bodyPr anchor="t" rtlCol="false" tIns="0" lIns="0" bIns="0" rIns="0">
              <a:spAutoFit/>
            </a:bodyPr>
            <a:lstStyle/>
            <a:p>
              <a:pPr algn="ctr">
                <a:lnSpc>
                  <a:spcPts val="3046"/>
                </a:lnSpc>
              </a:pPr>
              <a:r>
                <a:rPr lang="en-US" sz="3077">
                  <a:solidFill>
                    <a:srgbClr val="000000"/>
                  </a:solidFill>
                  <a:latin typeface="Chewy"/>
                  <a:ea typeface="Chewy"/>
                  <a:cs typeface="Chewy"/>
                  <a:sym typeface="Chewy"/>
                </a:rPr>
                <a:t>Subtle differntiation</a:t>
              </a:r>
            </a:p>
          </p:txBody>
        </p:sp>
        <p:sp>
          <p:nvSpPr>
            <p:cNvPr name="TextBox 10" id="10"/>
            <p:cNvSpPr txBox="true"/>
            <p:nvPr/>
          </p:nvSpPr>
          <p:spPr>
            <a:xfrm rot="0">
              <a:off x="0" y="762146"/>
              <a:ext cx="6711697" cy="4286039"/>
            </a:xfrm>
            <a:prstGeom prst="rect">
              <a:avLst/>
            </a:prstGeom>
          </p:spPr>
          <p:txBody>
            <a:bodyPr anchor="t" rtlCol="false" tIns="0" lIns="0" bIns="0" rIns="0">
              <a:spAutoFit/>
            </a:bodyPr>
            <a:lstStyle/>
            <a:p>
              <a:pPr algn="ctr">
                <a:lnSpc>
                  <a:spcPts val="1627"/>
                </a:lnSpc>
              </a:pPr>
              <a:r>
                <a:rPr lang="en-US" sz="1233" spc="224">
                  <a:solidFill>
                    <a:srgbClr val="000000"/>
                  </a:solidFill>
                  <a:latin typeface="League Spartan"/>
                  <a:ea typeface="League Spartan"/>
                  <a:cs typeface="League Spartan"/>
                  <a:sym typeface="League Spartan"/>
                </a:rPr>
                <a:t>TAYLOR (2017) OBVIOUS DIFFERENTATION </a:t>
              </a:r>
            </a:p>
            <a:p>
              <a:pPr algn="ctr">
                <a:lnSpc>
                  <a:spcPts val="1627"/>
                </a:lnSpc>
              </a:pPr>
            </a:p>
            <a:p>
              <a:pPr algn="ctr">
                <a:lnSpc>
                  <a:spcPts val="1627"/>
                </a:lnSpc>
              </a:pPr>
              <a:r>
                <a:rPr lang="en-US" sz="1233" spc="224">
                  <a:solidFill>
                    <a:srgbClr val="000000"/>
                  </a:solidFill>
                  <a:latin typeface="League Spartan"/>
                  <a:ea typeface="League Spartan"/>
                  <a:cs typeface="League Spartan"/>
                  <a:sym typeface="League Spartan"/>
                </a:rPr>
                <a:t>DRAWS ATTENTION TO DIFFERENCES- THIS WAY </a:t>
              </a:r>
            </a:p>
            <a:p>
              <a:pPr algn="ctr">
                <a:lnSpc>
                  <a:spcPts val="1627"/>
                </a:lnSpc>
              </a:pPr>
            </a:p>
            <a:p>
              <a:pPr algn="ctr">
                <a:lnSpc>
                  <a:spcPts val="1627"/>
                </a:lnSpc>
              </a:pPr>
              <a:r>
                <a:rPr lang="en-US" sz="1233" spc="224">
                  <a:solidFill>
                    <a:srgbClr val="000000"/>
                  </a:solidFill>
                  <a:latin typeface="League Spartan"/>
                  <a:ea typeface="League Spartan"/>
                  <a:cs typeface="League Spartan"/>
                  <a:sym typeface="League Spartan"/>
                </a:rPr>
                <a:t> BE MORE INCLUSIVE.</a:t>
              </a:r>
            </a:p>
            <a:p>
              <a:pPr algn="ctr">
                <a:lnSpc>
                  <a:spcPts val="1627"/>
                </a:lnSpc>
              </a:pPr>
            </a:p>
            <a:p>
              <a:pPr algn="ctr">
                <a:lnSpc>
                  <a:spcPts val="1627"/>
                </a:lnSpc>
              </a:pPr>
              <a:r>
                <a:rPr lang="en-US" sz="1233" spc="224">
                  <a:solidFill>
                    <a:srgbClr val="000000"/>
                  </a:solidFill>
                  <a:latin typeface="League Spartan"/>
                  <a:ea typeface="League Spartan"/>
                  <a:cs typeface="League Spartan"/>
                  <a:sym typeface="League Spartan"/>
                </a:rPr>
                <a:t>DEUNK ET AL. (2018) STUDY- ACHIEVEMENT </a:t>
              </a:r>
            </a:p>
            <a:p>
              <a:pPr algn="ctr">
                <a:lnSpc>
                  <a:spcPts val="1627"/>
                </a:lnSpc>
              </a:pPr>
            </a:p>
            <a:p>
              <a:pPr algn="ctr">
                <a:lnSpc>
                  <a:spcPts val="1627"/>
                </a:lnSpc>
              </a:pPr>
              <a:r>
                <a:rPr lang="en-US" sz="1233" spc="224">
                  <a:solidFill>
                    <a:srgbClr val="000000"/>
                  </a:solidFill>
                  <a:latin typeface="League Spartan"/>
                  <a:ea typeface="League Spartan"/>
                  <a:cs typeface="League Spartan"/>
                  <a:sym typeface="League Spartan"/>
                </a:rPr>
                <a:t>GAP SHOULD IT BE THE SAME?</a:t>
              </a:r>
            </a:p>
            <a:p>
              <a:pPr algn="ctr">
                <a:lnSpc>
                  <a:spcPts val="1627"/>
                </a:lnSpc>
              </a:pPr>
            </a:p>
            <a:p>
              <a:pPr algn="ctr">
                <a:lnSpc>
                  <a:spcPts val="1627"/>
                </a:lnSpc>
              </a:pPr>
              <a:r>
                <a:rPr lang="en-US" sz="1233" spc="224">
                  <a:solidFill>
                    <a:srgbClr val="000000"/>
                  </a:solidFill>
                  <a:latin typeface="League Spartan"/>
                  <a:ea typeface="League Spartan"/>
                  <a:cs typeface="League Spartan"/>
                  <a:sym typeface="League Spartan"/>
                </a:rPr>
                <a:t>VALIANDES (2015) ATTAINMENT CANNOT BE </a:t>
              </a:r>
            </a:p>
            <a:p>
              <a:pPr algn="ctr">
                <a:lnSpc>
                  <a:spcPts val="1627"/>
                </a:lnSpc>
              </a:pPr>
            </a:p>
            <a:p>
              <a:pPr algn="ctr">
                <a:lnSpc>
                  <a:spcPts val="1627"/>
                </a:lnSpc>
              </a:pPr>
              <a:r>
                <a:rPr lang="en-US" sz="1233" spc="224">
                  <a:solidFill>
                    <a:srgbClr val="000000"/>
                  </a:solidFill>
                  <a:latin typeface="League Spartan"/>
                  <a:ea typeface="League Spartan"/>
                  <a:cs typeface="League Spartan"/>
                  <a:sym typeface="League Spartan"/>
                </a:rPr>
                <a:t>THE ONLY BEARING FACTOR.</a:t>
              </a:r>
            </a:p>
            <a:p>
              <a:pPr algn="ctr">
                <a:lnSpc>
                  <a:spcPts val="1627"/>
                </a:lnSpc>
              </a:pPr>
            </a:p>
            <a:p>
              <a:pPr algn="ctr">
                <a:lnSpc>
                  <a:spcPts val="1627"/>
                </a:lnSpc>
              </a:pPr>
            </a:p>
          </p:txBody>
        </p:sp>
      </p:grpSp>
      <p:sp>
        <p:nvSpPr>
          <p:cNvPr name="TextBox 11" id="11"/>
          <p:cNvSpPr txBox="true"/>
          <p:nvPr/>
        </p:nvSpPr>
        <p:spPr>
          <a:xfrm rot="0">
            <a:off x="142372" y="286162"/>
            <a:ext cx="11157053" cy="1758950"/>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what did this look like for the child? </a:t>
            </a:r>
          </a:p>
        </p:txBody>
      </p:sp>
      <p:sp>
        <p:nvSpPr>
          <p:cNvPr name="TextBox 12" id="12"/>
          <p:cNvSpPr txBox="true"/>
          <p:nvPr/>
        </p:nvSpPr>
        <p:spPr>
          <a:xfrm rot="0">
            <a:off x="11671642" y="221351"/>
            <a:ext cx="6616358" cy="443946"/>
          </a:xfrm>
          <a:prstGeom prst="rect">
            <a:avLst/>
          </a:prstGeom>
        </p:spPr>
        <p:txBody>
          <a:bodyPr anchor="t" rtlCol="false" tIns="0" lIns="0" bIns="0" rIns="0">
            <a:spAutoFit/>
          </a:bodyPr>
          <a:lstStyle/>
          <a:p>
            <a:pPr algn="l" marL="0" indent="0" lvl="0">
              <a:lnSpc>
                <a:spcPts val="3244"/>
              </a:lnSpc>
              <a:spcBef>
                <a:spcPct val="0"/>
              </a:spcBef>
            </a:pPr>
            <a:r>
              <a:rPr lang="en-US" sz="3488">
                <a:solidFill>
                  <a:srgbClr val="5E17EB"/>
                </a:solidFill>
                <a:latin typeface="Children One"/>
                <a:ea typeface="Children One"/>
                <a:cs typeface="Children One"/>
                <a:sym typeface="Children One"/>
              </a:rPr>
              <a:t>differentiation through my eyes...</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5"/>
            <a:stretch>
              <a:fillRect l="0" t="0" r="0" b="0"/>
            </a:stretch>
          </a:blipFill>
        </p:spPr>
      </p:sp>
      <p:grpSp>
        <p:nvGrpSpPr>
          <p:cNvPr name="Group 5" id="5"/>
          <p:cNvGrpSpPr/>
          <p:nvPr/>
        </p:nvGrpSpPr>
        <p:grpSpPr>
          <a:xfrm rot="0">
            <a:off x="2621526" y="2379012"/>
            <a:ext cx="10827760" cy="5541727"/>
            <a:chOff x="0" y="0"/>
            <a:chExt cx="14437013" cy="7388969"/>
          </a:xfrm>
        </p:grpSpPr>
        <p:sp>
          <p:nvSpPr>
            <p:cNvPr name="TextBox 6" id="6"/>
            <p:cNvSpPr txBox="true"/>
            <p:nvPr/>
          </p:nvSpPr>
          <p:spPr>
            <a:xfrm rot="0">
              <a:off x="0" y="114300"/>
              <a:ext cx="14437013" cy="1228287"/>
            </a:xfrm>
            <a:prstGeom prst="rect">
              <a:avLst/>
            </a:prstGeom>
          </p:spPr>
          <p:txBody>
            <a:bodyPr anchor="t" rtlCol="false" tIns="0" lIns="0" bIns="0" rIns="0">
              <a:spAutoFit/>
            </a:bodyPr>
            <a:lstStyle/>
            <a:p>
              <a:pPr algn="ctr">
                <a:lnSpc>
                  <a:spcPts val="6552"/>
                </a:lnSpc>
              </a:pPr>
              <a:r>
                <a:rPr lang="en-US" sz="6619">
                  <a:solidFill>
                    <a:srgbClr val="000000"/>
                  </a:solidFill>
                  <a:latin typeface="Chewy"/>
                  <a:ea typeface="Chewy"/>
                  <a:cs typeface="Chewy"/>
                  <a:sym typeface="Chewy"/>
                </a:rPr>
                <a:t>Subtle differentiation</a:t>
              </a:r>
            </a:p>
          </p:txBody>
        </p:sp>
        <p:sp>
          <p:nvSpPr>
            <p:cNvPr name="TextBox 7" id="7"/>
            <p:cNvSpPr txBox="true"/>
            <p:nvPr/>
          </p:nvSpPr>
          <p:spPr>
            <a:xfrm rot="0">
              <a:off x="0" y="1621781"/>
              <a:ext cx="14437013" cy="5767188"/>
            </a:xfrm>
            <a:prstGeom prst="rect">
              <a:avLst/>
            </a:prstGeom>
          </p:spPr>
          <p:txBody>
            <a:bodyPr anchor="t" rtlCol="false" tIns="0" lIns="0" bIns="0" rIns="0">
              <a:spAutoFit/>
            </a:bodyPr>
            <a:lstStyle/>
            <a:p>
              <a:pPr algn="ctr">
                <a:lnSpc>
                  <a:spcPts val="3501"/>
                </a:lnSpc>
              </a:pPr>
              <a:r>
                <a:rPr lang="en-US" sz="2652" spc="482">
                  <a:solidFill>
                    <a:srgbClr val="000000"/>
                  </a:solidFill>
                  <a:latin typeface="League Spartan"/>
                  <a:ea typeface="League Spartan"/>
                  <a:cs typeface="League Spartan"/>
                  <a:sym typeface="League Spartan"/>
                </a:rPr>
                <a:t>USE OF VIDEO- VISUAL CONTEXTUALISATION.</a:t>
              </a:r>
            </a:p>
            <a:p>
              <a:pPr algn="ctr">
                <a:lnSpc>
                  <a:spcPts val="3501"/>
                </a:lnSpc>
              </a:pPr>
            </a:p>
            <a:p>
              <a:pPr algn="ctr">
                <a:lnSpc>
                  <a:spcPts val="3501"/>
                </a:lnSpc>
              </a:pPr>
              <a:r>
                <a:rPr lang="en-US" sz="2652" spc="482">
                  <a:solidFill>
                    <a:srgbClr val="000000"/>
                  </a:solidFill>
                  <a:latin typeface="League Spartan"/>
                  <a:ea typeface="League Spartan"/>
                  <a:cs typeface="League Spartan"/>
                  <a:sym typeface="League Spartan"/>
                </a:rPr>
                <a:t>EVANGELOU (2023) TACTICAL PROVISION, </a:t>
              </a:r>
            </a:p>
            <a:p>
              <a:pPr algn="ctr">
                <a:lnSpc>
                  <a:spcPts val="3501"/>
                </a:lnSpc>
              </a:pPr>
            </a:p>
            <a:p>
              <a:pPr algn="ctr">
                <a:lnSpc>
                  <a:spcPts val="3501"/>
                </a:lnSpc>
              </a:pPr>
              <a:r>
                <a:rPr lang="en-US" sz="2652" spc="482">
                  <a:solidFill>
                    <a:srgbClr val="000000"/>
                  </a:solidFill>
                  <a:latin typeface="League Spartan"/>
                  <a:ea typeface="League Spartan"/>
                  <a:cs typeface="League Spartan"/>
                  <a:sym typeface="League Spartan"/>
                </a:rPr>
                <a:t>SPECIFIC TO LESSON.</a:t>
              </a:r>
            </a:p>
            <a:p>
              <a:pPr algn="ctr">
                <a:lnSpc>
                  <a:spcPts val="3501"/>
                </a:lnSpc>
              </a:pPr>
            </a:p>
            <a:p>
              <a:pPr algn="ctr">
                <a:lnSpc>
                  <a:spcPts val="3501"/>
                </a:lnSpc>
              </a:pPr>
              <a:r>
                <a:rPr lang="en-US" sz="2652" spc="482">
                  <a:solidFill>
                    <a:srgbClr val="000000"/>
                  </a:solidFill>
                  <a:latin typeface="League Spartan"/>
                  <a:ea typeface="League Spartan"/>
                  <a:cs typeface="League Spartan"/>
                  <a:sym typeface="League Spartan"/>
                </a:rPr>
                <a:t>AWARE THAT IT WAS A TOPIC THE CHILDREN </a:t>
              </a:r>
            </a:p>
            <a:p>
              <a:pPr algn="ctr">
                <a:lnSpc>
                  <a:spcPts val="3501"/>
                </a:lnSpc>
              </a:pPr>
            </a:p>
            <a:p>
              <a:pPr algn="ctr">
                <a:lnSpc>
                  <a:spcPts val="3501"/>
                </a:lnSpc>
              </a:pPr>
              <a:r>
                <a:rPr lang="en-US" sz="2652" spc="482">
                  <a:solidFill>
                    <a:srgbClr val="000000"/>
                  </a:solidFill>
                  <a:latin typeface="League Spartan"/>
                  <a:ea typeface="League Spartan"/>
                  <a:cs typeface="League Spartan"/>
                  <a:sym typeface="League Spartan"/>
                </a:rPr>
                <a:t>WERE UNFAMILIAR WITH. </a:t>
              </a:r>
            </a:p>
            <a:p>
              <a:pPr algn="ctr">
                <a:lnSpc>
                  <a:spcPts val="3501"/>
                </a:lnSpc>
              </a:pPr>
            </a:p>
          </p:txBody>
        </p:sp>
      </p:grpSp>
      <p:sp>
        <p:nvSpPr>
          <p:cNvPr name="TextBox 8" id="8"/>
          <p:cNvSpPr txBox="true"/>
          <p:nvPr/>
        </p:nvSpPr>
        <p:spPr>
          <a:xfrm rot="0">
            <a:off x="142372" y="286162"/>
            <a:ext cx="11157053" cy="1758950"/>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what did this look like for the child? </a:t>
            </a:r>
          </a:p>
        </p:txBody>
      </p:sp>
      <p:sp>
        <p:nvSpPr>
          <p:cNvPr name="TextBox 9" id="9"/>
          <p:cNvSpPr txBox="true"/>
          <p:nvPr/>
        </p:nvSpPr>
        <p:spPr>
          <a:xfrm rot="0">
            <a:off x="11308950" y="227428"/>
            <a:ext cx="6226576" cy="422268"/>
          </a:xfrm>
          <a:prstGeom prst="rect">
            <a:avLst/>
          </a:prstGeom>
        </p:spPr>
        <p:txBody>
          <a:bodyPr anchor="t" rtlCol="false" tIns="0" lIns="0" bIns="0" rIns="0">
            <a:spAutoFit/>
          </a:bodyPr>
          <a:lstStyle/>
          <a:p>
            <a:pPr algn="l" marL="0" indent="0" lvl="0">
              <a:lnSpc>
                <a:spcPts val="3053"/>
              </a:lnSpc>
              <a:spcBef>
                <a:spcPct val="0"/>
              </a:spcBef>
            </a:pPr>
            <a:r>
              <a:rPr lang="en-US" sz="3283">
                <a:solidFill>
                  <a:srgbClr val="5E17EB"/>
                </a:solidFill>
                <a:latin typeface="Children One"/>
                <a:ea typeface="Children One"/>
                <a:cs typeface="Children One"/>
                <a:sym typeface="Children One"/>
              </a:rPr>
              <a:t>differentiation through my eyes...</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true" flipV="false" rot="-2700000">
            <a:off x="4519749" y="5166879"/>
            <a:ext cx="1383830" cy="3181218"/>
          </a:xfrm>
          <a:custGeom>
            <a:avLst/>
            <a:gdLst/>
            <a:ahLst/>
            <a:cxnLst/>
            <a:rect r="r" b="b" t="t" l="l"/>
            <a:pathLst>
              <a:path h="3181218" w="1383830">
                <a:moveTo>
                  <a:pt x="1383829" y="0"/>
                </a:moveTo>
                <a:lnTo>
                  <a:pt x="0" y="0"/>
                </a:lnTo>
                <a:lnTo>
                  <a:pt x="0" y="3181218"/>
                </a:lnTo>
                <a:lnTo>
                  <a:pt x="1383829" y="3181218"/>
                </a:lnTo>
                <a:lnTo>
                  <a:pt x="1383829"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Freeform 6" id="6"/>
          <p:cNvSpPr/>
          <p:nvPr/>
        </p:nvSpPr>
        <p:spPr>
          <a:xfrm flipH="false" flipV="false" rot="0">
            <a:off x="7286805" y="2045112"/>
            <a:ext cx="3269089" cy="4356999"/>
          </a:xfrm>
          <a:custGeom>
            <a:avLst/>
            <a:gdLst/>
            <a:ahLst/>
            <a:cxnLst/>
            <a:rect r="r" b="b" t="t" l="l"/>
            <a:pathLst>
              <a:path h="4356999" w="3269089">
                <a:moveTo>
                  <a:pt x="0" y="0"/>
                </a:moveTo>
                <a:lnTo>
                  <a:pt x="3269089" y="0"/>
                </a:lnTo>
                <a:lnTo>
                  <a:pt x="3269089" y="4356999"/>
                </a:lnTo>
                <a:lnTo>
                  <a:pt x="0" y="4356999"/>
                </a:lnTo>
                <a:lnTo>
                  <a:pt x="0" y="0"/>
                </a:lnTo>
                <a:close/>
              </a:path>
            </a:pathLst>
          </a:custGeom>
          <a:blipFill>
            <a:blip r:embed="rId8"/>
            <a:stretch>
              <a:fillRect l="0" t="0" r="0" b="0"/>
            </a:stretch>
          </a:blipFill>
        </p:spPr>
      </p:sp>
      <p:sp>
        <p:nvSpPr>
          <p:cNvPr name="Freeform 7" id="7"/>
          <p:cNvSpPr/>
          <p:nvPr/>
        </p:nvSpPr>
        <p:spPr>
          <a:xfrm flipH="false" flipV="false" rot="0">
            <a:off x="12905661" y="132626"/>
            <a:ext cx="4223396" cy="5635360"/>
          </a:xfrm>
          <a:custGeom>
            <a:avLst/>
            <a:gdLst/>
            <a:ahLst/>
            <a:cxnLst/>
            <a:rect r="r" b="b" t="t" l="l"/>
            <a:pathLst>
              <a:path h="5635360" w="4223396">
                <a:moveTo>
                  <a:pt x="0" y="0"/>
                </a:moveTo>
                <a:lnTo>
                  <a:pt x="4223397" y="0"/>
                </a:lnTo>
                <a:lnTo>
                  <a:pt x="4223397" y="5635361"/>
                </a:lnTo>
                <a:lnTo>
                  <a:pt x="0" y="5635361"/>
                </a:lnTo>
                <a:lnTo>
                  <a:pt x="0" y="0"/>
                </a:lnTo>
                <a:close/>
              </a:path>
            </a:pathLst>
          </a:custGeom>
          <a:blipFill>
            <a:blip r:embed="rId9"/>
            <a:stretch>
              <a:fillRect l="0" t="0" r="0" b="0"/>
            </a:stretch>
          </a:blipFill>
        </p:spPr>
      </p:sp>
      <p:sp>
        <p:nvSpPr>
          <p:cNvPr name="Freeform 8" id="8"/>
          <p:cNvSpPr/>
          <p:nvPr/>
        </p:nvSpPr>
        <p:spPr>
          <a:xfrm flipH="false" flipV="false" rot="0">
            <a:off x="11013094" y="4974374"/>
            <a:ext cx="3463372" cy="4615473"/>
          </a:xfrm>
          <a:custGeom>
            <a:avLst/>
            <a:gdLst/>
            <a:ahLst/>
            <a:cxnLst/>
            <a:rect r="r" b="b" t="t" l="l"/>
            <a:pathLst>
              <a:path h="4615473" w="3463372">
                <a:moveTo>
                  <a:pt x="0" y="0"/>
                </a:moveTo>
                <a:lnTo>
                  <a:pt x="3463372" y="0"/>
                </a:lnTo>
                <a:lnTo>
                  <a:pt x="3463372" y="4615473"/>
                </a:lnTo>
                <a:lnTo>
                  <a:pt x="0" y="4615473"/>
                </a:lnTo>
                <a:lnTo>
                  <a:pt x="0" y="0"/>
                </a:lnTo>
                <a:close/>
              </a:path>
            </a:pathLst>
          </a:custGeom>
          <a:blipFill>
            <a:blip r:embed="rId10"/>
            <a:stretch>
              <a:fillRect l="0" t="0" r="0" b="0"/>
            </a:stretch>
          </a:blipFill>
        </p:spPr>
      </p:sp>
      <p:grpSp>
        <p:nvGrpSpPr>
          <p:cNvPr name="Group 9" id="9"/>
          <p:cNvGrpSpPr/>
          <p:nvPr/>
        </p:nvGrpSpPr>
        <p:grpSpPr>
          <a:xfrm rot="0">
            <a:off x="771563" y="2435580"/>
            <a:ext cx="6515243" cy="3073570"/>
            <a:chOff x="0" y="0"/>
            <a:chExt cx="8686990" cy="4098094"/>
          </a:xfrm>
        </p:grpSpPr>
        <p:sp>
          <p:nvSpPr>
            <p:cNvPr name="TextBox 10" id="10"/>
            <p:cNvSpPr txBox="true"/>
            <p:nvPr/>
          </p:nvSpPr>
          <p:spPr>
            <a:xfrm rot="0">
              <a:off x="0" y="76200"/>
              <a:ext cx="8686990" cy="731657"/>
            </a:xfrm>
            <a:prstGeom prst="rect">
              <a:avLst/>
            </a:prstGeom>
          </p:spPr>
          <p:txBody>
            <a:bodyPr anchor="t" rtlCol="false" tIns="0" lIns="0" bIns="0" rIns="0">
              <a:spAutoFit/>
            </a:bodyPr>
            <a:lstStyle/>
            <a:p>
              <a:pPr algn="ctr">
                <a:lnSpc>
                  <a:spcPts val="3943"/>
                </a:lnSpc>
              </a:pPr>
              <a:r>
                <a:rPr lang="en-US" sz="3982">
                  <a:solidFill>
                    <a:srgbClr val="000000"/>
                  </a:solidFill>
                  <a:latin typeface="Chewy"/>
                  <a:ea typeface="Chewy"/>
                  <a:cs typeface="Chewy"/>
                  <a:sym typeface="Chewy"/>
                </a:rPr>
                <a:t>Subtle differentiation</a:t>
              </a:r>
            </a:p>
          </p:txBody>
        </p:sp>
        <p:sp>
          <p:nvSpPr>
            <p:cNvPr name="TextBox 11" id="11"/>
            <p:cNvSpPr txBox="true"/>
            <p:nvPr/>
          </p:nvSpPr>
          <p:spPr>
            <a:xfrm rot="0">
              <a:off x="0" y="979728"/>
              <a:ext cx="8686990" cy="3118365"/>
            </a:xfrm>
            <a:prstGeom prst="rect">
              <a:avLst/>
            </a:prstGeom>
          </p:spPr>
          <p:txBody>
            <a:bodyPr anchor="t" rtlCol="false" tIns="0" lIns="0" bIns="0" rIns="0">
              <a:spAutoFit/>
            </a:bodyPr>
            <a:lstStyle/>
            <a:p>
              <a:pPr algn="ctr">
                <a:lnSpc>
                  <a:spcPts val="2106"/>
                </a:lnSpc>
              </a:pPr>
              <a:r>
                <a:rPr lang="en-US" sz="1595" spc="290">
                  <a:solidFill>
                    <a:srgbClr val="000000"/>
                  </a:solidFill>
                  <a:latin typeface="League Spartan"/>
                  <a:ea typeface="League Spartan"/>
                  <a:cs typeface="League Spartan"/>
                  <a:sym typeface="League Spartan"/>
                </a:rPr>
                <a:t>DESPITE QUESTION AMOUNTS VARYING, THE TASK AIMED TO ENCOURAGE EXTENDED WRITING.</a:t>
              </a:r>
            </a:p>
            <a:p>
              <a:pPr algn="ctr">
                <a:lnSpc>
                  <a:spcPts val="2106"/>
                </a:lnSpc>
              </a:pPr>
              <a:r>
                <a:rPr lang="en-US" sz="1595" spc="290">
                  <a:solidFill>
                    <a:srgbClr val="000000"/>
                  </a:solidFill>
                  <a:latin typeface="League Spartan"/>
                  <a:ea typeface="League Spartan"/>
                  <a:cs typeface="League Spartan"/>
                  <a:sym typeface="League Spartan"/>
                </a:rPr>
                <a:t>TWO PART QUESTION FOR MAT CREATED VYGOTSKY (1927) ZPD.</a:t>
              </a:r>
            </a:p>
            <a:p>
              <a:pPr algn="ctr">
                <a:lnSpc>
                  <a:spcPts val="2106"/>
                </a:lnSpc>
              </a:pPr>
              <a:r>
                <a:rPr lang="en-US" sz="1595" spc="290">
                  <a:solidFill>
                    <a:srgbClr val="000000"/>
                  </a:solidFill>
                  <a:latin typeface="League Spartan"/>
                  <a:ea typeface="League Spartan"/>
                  <a:cs typeface="League Spartan"/>
                  <a:sym typeface="League Spartan"/>
                </a:rPr>
                <a:t>LINKS TO COIL (2007) 4 AREAS CONTENT AT THEIR ABILITY.</a:t>
              </a:r>
            </a:p>
            <a:p>
              <a:pPr algn="ctr">
                <a:lnSpc>
                  <a:spcPts val="2106"/>
                </a:lnSpc>
              </a:pPr>
            </a:p>
            <a:p>
              <a:pPr algn="ctr">
                <a:lnSpc>
                  <a:spcPts val="2106"/>
                </a:lnSpc>
              </a:pPr>
            </a:p>
          </p:txBody>
        </p:sp>
      </p:grpSp>
      <p:sp>
        <p:nvSpPr>
          <p:cNvPr name="TextBox 12" id="12"/>
          <p:cNvSpPr txBox="true"/>
          <p:nvPr/>
        </p:nvSpPr>
        <p:spPr>
          <a:xfrm rot="0">
            <a:off x="142372" y="286162"/>
            <a:ext cx="11157053" cy="1758950"/>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what did this look like for the child? </a:t>
            </a:r>
          </a:p>
        </p:txBody>
      </p:sp>
      <p:sp>
        <p:nvSpPr>
          <p:cNvPr name="TextBox 13" id="13"/>
          <p:cNvSpPr txBox="true"/>
          <p:nvPr/>
        </p:nvSpPr>
        <p:spPr>
          <a:xfrm rot="0">
            <a:off x="8790783" y="9864732"/>
            <a:ext cx="6226576" cy="422268"/>
          </a:xfrm>
          <a:prstGeom prst="rect">
            <a:avLst/>
          </a:prstGeom>
        </p:spPr>
        <p:txBody>
          <a:bodyPr anchor="t" rtlCol="false" tIns="0" lIns="0" bIns="0" rIns="0">
            <a:spAutoFit/>
          </a:bodyPr>
          <a:lstStyle/>
          <a:p>
            <a:pPr algn="l" marL="0" indent="0" lvl="0">
              <a:lnSpc>
                <a:spcPts val="3053"/>
              </a:lnSpc>
              <a:spcBef>
                <a:spcPct val="0"/>
              </a:spcBef>
            </a:pPr>
            <a:r>
              <a:rPr lang="en-US" sz="3283">
                <a:solidFill>
                  <a:srgbClr val="5E17EB"/>
                </a:solidFill>
                <a:latin typeface="Children One"/>
                <a:ea typeface="Children One"/>
                <a:cs typeface="Children One"/>
                <a:sym typeface="Children One"/>
              </a:rPr>
              <a:t>differentiation through my eyes...</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true" flipV="false" rot="-2700000">
            <a:off x="3029127" y="3479805"/>
            <a:ext cx="1383830" cy="3181218"/>
          </a:xfrm>
          <a:custGeom>
            <a:avLst/>
            <a:gdLst/>
            <a:ahLst/>
            <a:cxnLst/>
            <a:rect r="r" b="b" t="t" l="l"/>
            <a:pathLst>
              <a:path h="3181218" w="1383830">
                <a:moveTo>
                  <a:pt x="1383830" y="0"/>
                </a:moveTo>
                <a:lnTo>
                  <a:pt x="0" y="0"/>
                </a:lnTo>
                <a:lnTo>
                  <a:pt x="0" y="3181218"/>
                </a:lnTo>
                <a:lnTo>
                  <a:pt x="1383830" y="3181218"/>
                </a:lnTo>
                <a:lnTo>
                  <a:pt x="138383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Freeform 6" id="6"/>
          <p:cNvSpPr/>
          <p:nvPr/>
        </p:nvSpPr>
        <p:spPr>
          <a:xfrm flipH="false" flipV="false" rot="0">
            <a:off x="5211663" y="4221315"/>
            <a:ext cx="4321084" cy="3209293"/>
          </a:xfrm>
          <a:custGeom>
            <a:avLst/>
            <a:gdLst/>
            <a:ahLst/>
            <a:cxnLst/>
            <a:rect r="r" b="b" t="t" l="l"/>
            <a:pathLst>
              <a:path h="3209293" w="4321084">
                <a:moveTo>
                  <a:pt x="0" y="0"/>
                </a:moveTo>
                <a:lnTo>
                  <a:pt x="4321085" y="0"/>
                </a:lnTo>
                <a:lnTo>
                  <a:pt x="4321085" y="3209293"/>
                </a:lnTo>
                <a:lnTo>
                  <a:pt x="0" y="3209293"/>
                </a:lnTo>
                <a:lnTo>
                  <a:pt x="0" y="0"/>
                </a:lnTo>
                <a:close/>
              </a:path>
            </a:pathLst>
          </a:custGeom>
          <a:blipFill>
            <a:blip r:embed="rId8"/>
            <a:stretch>
              <a:fillRect l="0" t="0" r="0" b="0"/>
            </a:stretch>
          </a:blipFill>
        </p:spPr>
      </p:sp>
      <p:sp>
        <p:nvSpPr>
          <p:cNvPr name="Freeform 7" id="7"/>
          <p:cNvSpPr/>
          <p:nvPr/>
        </p:nvSpPr>
        <p:spPr>
          <a:xfrm flipH="false" flipV="false" rot="0">
            <a:off x="7684703" y="7430608"/>
            <a:ext cx="4566017" cy="2834522"/>
          </a:xfrm>
          <a:custGeom>
            <a:avLst/>
            <a:gdLst/>
            <a:ahLst/>
            <a:cxnLst/>
            <a:rect r="r" b="b" t="t" l="l"/>
            <a:pathLst>
              <a:path h="2834522" w="4566017">
                <a:moveTo>
                  <a:pt x="0" y="0"/>
                </a:moveTo>
                <a:lnTo>
                  <a:pt x="4566017" y="0"/>
                </a:lnTo>
                <a:lnTo>
                  <a:pt x="4566017" y="2834522"/>
                </a:lnTo>
                <a:lnTo>
                  <a:pt x="0" y="2834522"/>
                </a:lnTo>
                <a:lnTo>
                  <a:pt x="0" y="0"/>
                </a:lnTo>
                <a:close/>
              </a:path>
            </a:pathLst>
          </a:custGeom>
          <a:blipFill>
            <a:blip r:embed="rId9"/>
            <a:stretch>
              <a:fillRect l="0" t="0" r="0" b="0"/>
            </a:stretch>
          </a:blipFill>
        </p:spPr>
      </p:sp>
      <p:sp>
        <p:nvSpPr>
          <p:cNvPr name="Freeform 8" id="8"/>
          <p:cNvSpPr/>
          <p:nvPr/>
        </p:nvSpPr>
        <p:spPr>
          <a:xfrm flipH="false" flipV="false" rot="0">
            <a:off x="9644409" y="1222787"/>
            <a:ext cx="3310032" cy="3632149"/>
          </a:xfrm>
          <a:custGeom>
            <a:avLst/>
            <a:gdLst/>
            <a:ahLst/>
            <a:cxnLst/>
            <a:rect r="r" b="b" t="t" l="l"/>
            <a:pathLst>
              <a:path h="3632149" w="3310032">
                <a:moveTo>
                  <a:pt x="0" y="0"/>
                </a:moveTo>
                <a:lnTo>
                  <a:pt x="3310032" y="0"/>
                </a:lnTo>
                <a:lnTo>
                  <a:pt x="3310032" y="3632149"/>
                </a:lnTo>
                <a:lnTo>
                  <a:pt x="0" y="3632149"/>
                </a:lnTo>
                <a:lnTo>
                  <a:pt x="0" y="0"/>
                </a:lnTo>
                <a:close/>
              </a:path>
            </a:pathLst>
          </a:custGeom>
          <a:blipFill>
            <a:blip r:embed="rId10"/>
            <a:stretch>
              <a:fillRect l="0" t="0" r="0" b="0"/>
            </a:stretch>
          </a:blipFill>
        </p:spPr>
      </p:sp>
      <p:sp>
        <p:nvSpPr>
          <p:cNvPr name="Freeform 9" id="9"/>
          <p:cNvSpPr/>
          <p:nvPr/>
        </p:nvSpPr>
        <p:spPr>
          <a:xfrm flipH="false" flipV="false" rot="0">
            <a:off x="12637531" y="4945852"/>
            <a:ext cx="4847538" cy="5319279"/>
          </a:xfrm>
          <a:custGeom>
            <a:avLst/>
            <a:gdLst/>
            <a:ahLst/>
            <a:cxnLst/>
            <a:rect r="r" b="b" t="t" l="l"/>
            <a:pathLst>
              <a:path h="5319279" w="4847538">
                <a:moveTo>
                  <a:pt x="0" y="0"/>
                </a:moveTo>
                <a:lnTo>
                  <a:pt x="4847539" y="0"/>
                </a:lnTo>
                <a:lnTo>
                  <a:pt x="4847539" y="5319278"/>
                </a:lnTo>
                <a:lnTo>
                  <a:pt x="0" y="5319278"/>
                </a:lnTo>
                <a:lnTo>
                  <a:pt x="0" y="0"/>
                </a:lnTo>
                <a:close/>
              </a:path>
            </a:pathLst>
          </a:custGeom>
          <a:blipFill>
            <a:blip r:embed="rId10"/>
            <a:stretch>
              <a:fillRect l="0" t="0" r="0" b="0"/>
            </a:stretch>
          </a:blipFill>
        </p:spPr>
      </p:sp>
      <p:sp>
        <p:nvSpPr>
          <p:cNvPr name="Freeform 10" id="10"/>
          <p:cNvSpPr/>
          <p:nvPr/>
        </p:nvSpPr>
        <p:spPr>
          <a:xfrm flipH="false" flipV="false" rot="-5400000">
            <a:off x="13875457" y="-41509"/>
            <a:ext cx="2793128" cy="3726925"/>
          </a:xfrm>
          <a:custGeom>
            <a:avLst/>
            <a:gdLst/>
            <a:ahLst/>
            <a:cxnLst/>
            <a:rect r="r" b="b" t="t" l="l"/>
            <a:pathLst>
              <a:path h="3726925" w="2793128">
                <a:moveTo>
                  <a:pt x="0" y="0"/>
                </a:moveTo>
                <a:lnTo>
                  <a:pt x="2793127" y="0"/>
                </a:lnTo>
                <a:lnTo>
                  <a:pt x="2793127" y="3726924"/>
                </a:lnTo>
                <a:lnTo>
                  <a:pt x="0" y="3726924"/>
                </a:lnTo>
                <a:lnTo>
                  <a:pt x="0" y="0"/>
                </a:lnTo>
                <a:close/>
              </a:path>
            </a:pathLst>
          </a:custGeom>
          <a:blipFill>
            <a:blip r:embed="rId11"/>
            <a:stretch>
              <a:fillRect l="0" t="0" r="0" b="0"/>
            </a:stretch>
          </a:blipFill>
        </p:spPr>
      </p:sp>
      <p:grpSp>
        <p:nvGrpSpPr>
          <p:cNvPr name="Group 11" id="11"/>
          <p:cNvGrpSpPr/>
          <p:nvPr/>
        </p:nvGrpSpPr>
        <p:grpSpPr>
          <a:xfrm rot="0">
            <a:off x="142372" y="1948728"/>
            <a:ext cx="6515243" cy="1507697"/>
            <a:chOff x="0" y="0"/>
            <a:chExt cx="8686990" cy="2010263"/>
          </a:xfrm>
        </p:grpSpPr>
        <p:sp>
          <p:nvSpPr>
            <p:cNvPr name="TextBox 12" id="12"/>
            <p:cNvSpPr txBox="true"/>
            <p:nvPr/>
          </p:nvSpPr>
          <p:spPr>
            <a:xfrm rot="0">
              <a:off x="0" y="76200"/>
              <a:ext cx="8686990" cy="731657"/>
            </a:xfrm>
            <a:prstGeom prst="rect">
              <a:avLst/>
            </a:prstGeom>
          </p:spPr>
          <p:txBody>
            <a:bodyPr anchor="t" rtlCol="false" tIns="0" lIns="0" bIns="0" rIns="0">
              <a:spAutoFit/>
            </a:bodyPr>
            <a:lstStyle/>
            <a:p>
              <a:pPr algn="ctr">
                <a:lnSpc>
                  <a:spcPts val="3943"/>
                </a:lnSpc>
              </a:pPr>
              <a:r>
                <a:rPr lang="en-US" sz="3982">
                  <a:solidFill>
                    <a:srgbClr val="000000"/>
                  </a:solidFill>
                  <a:latin typeface="Chewy"/>
                  <a:ea typeface="Chewy"/>
                  <a:cs typeface="Chewy"/>
                  <a:sym typeface="Chewy"/>
                </a:rPr>
                <a:t>Coil (2007)</a:t>
              </a:r>
            </a:p>
          </p:txBody>
        </p:sp>
        <p:sp>
          <p:nvSpPr>
            <p:cNvPr name="TextBox 13" id="13"/>
            <p:cNvSpPr txBox="true"/>
            <p:nvPr/>
          </p:nvSpPr>
          <p:spPr>
            <a:xfrm rot="0">
              <a:off x="0" y="979728"/>
              <a:ext cx="8686990" cy="1030535"/>
            </a:xfrm>
            <a:prstGeom prst="rect">
              <a:avLst/>
            </a:prstGeom>
          </p:spPr>
          <p:txBody>
            <a:bodyPr anchor="t" rtlCol="false" tIns="0" lIns="0" bIns="0" rIns="0">
              <a:spAutoFit/>
            </a:bodyPr>
            <a:lstStyle/>
            <a:p>
              <a:pPr algn="ctr">
                <a:lnSpc>
                  <a:spcPts val="2106"/>
                </a:lnSpc>
              </a:pPr>
              <a:r>
                <a:rPr lang="en-US" sz="1595" spc="290">
                  <a:solidFill>
                    <a:srgbClr val="000000"/>
                  </a:solidFill>
                  <a:latin typeface="League Spartan"/>
                  <a:ea typeface="League Spartan"/>
                  <a:cs typeface="League Spartan"/>
                  <a:sym typeface="League Spartan"/>
                </a:rPr>
                <a:t>PRODUCTS AND PERFORMSNCES </a:t>
              </a:r>
            </a:p>
            <a:p>
              <a:pPr algn="ctr">
                <a:lnSpc>
                  <a:spcPts val="2106"/>
                </a:lnSpc>
              </a:pPr>
              <a:r>
                <a:rPr lang="en-US" sz="1595" spc="290">
                  <a:solidFill>
                    <a:srgbClr val="000000"/>
                  </a:solidFill>
                  <a:latin typeface="League Spartan"/>
                  <a:ea typeface="League Spartan"/>
                  <a:cs typeface="League Spartan"/>
                  <a:sym typeface="League Spartan"/>
                </a:rPr>
                <a:t>ON REFLECTION HOLMES(2019) COMPLEX OUTCOMES- UNDERSTANDING?</a:t>
              </a:r>
            </a:p>
          </p:txBody>
        </p:sp>
      </p:grpSp>
      <p:sp>
        <p:nvSpPr>
          <p:cNvPr name="TextBox 14" id="14"/>
          <p:cNvSpPr txBox="true"/>
          <p:nvPr/>
        </p:nvSpPr>
        <p:spPr>
          <a:xfrm rot="0">
            <a:off x="142372" y="729075"/>
            <a:ext cx="11157053" cy="873125"/>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outcomes </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true" flipV="false" rot="-2700000">
            <a:off x="2905760" y="4400894"/>
            <a:ext cx="1383830" cy="3181218"/>
          </a:xfrm>
          <a:custGeom>
            <a:avLst/>
            <a:gdLst/>
            <a:ahLst/>
            <a:cxnLst/>
            <a:rect r="r" b="b" t="t" l="l"/>
            <a:pathLst>
              <a:path h="3181218" w="1383830">
                <a:moveTo>
                  <a:pt x="1383830" y="0"/>
                </a:moveTo>
                <a:lnTo>
                  <a:pt x="0" y="0"/>
                </a:lnTo>
                <a:lnTo>
                  <a:pt x="0" y="3181218"/>
                </a:lnTo>
                <a:lnTo>
                  <a:pt x="1383830" y="3181218"/>
                </a:lnTo>
                <a:lnTo>
                  <a:pt x="138383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7"/>
            <a:stretch>
              <a:fillRect l="0" t="0" r="0" b="0"/>
            </a:stretch>
          </a:blipFill>
        </p:spPr>
      </p:sp>
      <p:sp>
        <p:nvSpPr>
          <p:cNvPr name="Freeform 6" id="6"/>
          <p:cNvSpPr/>
          <p:nvPr/>
        </p:nvSpPr>
        <p:spPr>
          <a:xfrm flipH="false" flipV="false" rot="0">
            <a:off x="11748665" y="523669"/>
            <a:ext cx="5327811" cy="7081822"/>
          </a:xfrm>
          <a:custGeom>
            <a:avLst/>
            <a:gdLst/>
            <a:ahLst/>
            <a:cxnLst/>
            <a:rect r="r" b="b" t="t" l="l"/>
            <a:pathLst>
              <a:path h="7081822" w="5327811">
                <a:moveTo>
                  <a:pt x="0" y="0"/>
                </a:moveTo>
                <a:lnTo>
                  <a:pt x="5327811" y="0"/>
                </a:lnTo>
                <a:lnTo>
                  <a:pt x="5327811" y="7081822"/>
                </a:lnTo>
                <a:lnTo>
                  <a:pt x="0" y="7081822"/>
                </a:lnTo>
                <a:lnTo>
                  <a:pt x="0" y="0"/>
                </a:lnTo>
                <a:close/>
              </a:path>
            </a:pathLst>
          </a:custGeom>
          <a:blipFill>
            <a:blip r:embed="rId8"/>
            <a:stretch>
              <a:fillRect l="0" t="0" r="0" b="0"/>
            </a:stretch>
          </a:blipFill>
        </p:spPr>
      </p:sp>
      <p:sp>
        <p:nvSpPr>
          <p:cNvPr name="Freeform 7" id="7"/>
          <p:cNvSpPr/>
          <p:nvPr/>
        </p:nvSpPr>
        <p:spPr>
          <a:xfrm flipH="false" flipV="false" rot="0">
            <a:off x="5720898" y="3206354"/>
            <a:ext cx="4795670" cy="6956096"/>
          </a:xfrm>
          <a:custGeom>
            <a:avLst/>
            <a:gdLst/>
            <a:ahLst/>
            <a:cxnLst/>
            <a:rect r="r" b="b" t="t" l="l"/>
            <a:pathLst>
              <a:path h="6956096" w="4795670">
                <a:moveTo>
                  <a:pt x="0" y="0"/>
                </a:moveTo>
                <a:lnTo>
                  <a:pt x="4795671" y="0"/>
                </a:lnTo>
                <a:lnTo>
                  <a:pt x="4795671" y="6956096"/>
                </a:lnTo>
                <a:lnTo>
                  <a:pt x="0" y="6956096"/>
                </a:lnTo>
                <a:lnTo>
                  <a:pt x="0" y="0"/>
                </a:lnTo>
                <a:close/>
              </a:path>
            </a:pathLst>
          </a:custGeom>
          <a:blipFill>
            <a:blip r:embed="rId9"/>
            <a:stretch>
              <a:fillRect l="0" t="0" r="0" b="0"/>
            </a:stretch>
          </a:blipFill>
        </p:spPr>
      </p:sp>
      <p:grpSp>
        <p:nvGrpSpPr>
          <p:cNvPr name="Group 8" id="8"/>
          <p:cNvGrpSpPr/>
          <p:nvPr/>
        </p:nvGrpSpPr>
        <p:grpSpPr>
          <a:xfrm rot="0">
            <a:off x="142372" y="1930548"/>
            <a:ext cx="6515243" cy="2551613"/>
            <a:chOff x="0" y="0"/>
            <a:chExt cx="8686990" cy="3402150"/>
          </a:xfrm>
        </p:grpSpPr>
        <p:sp>
          <p:nvSpPr>
            <p:cNvPr name="TextBox 9" id="9"/>
            <p:cNvSpPr txBox="true"/>
            <p:nvPr/>
          </p:nvSpPr>
          <p:spPr>
            <a:xfrm rot="0">
              <a:off x="0" y="76200"/>
              <a:ext cx="8686990" cy="731657"/>
            </a:xfrm>
            <a:prstGeom prst="rect">
              <a:avLst/>
            </a:prstGeom>
          </p:spPr>
          <p:txBody>
            <a:bodyPr anchor="t" rtlCol="false" tIns="0" lIns="0" bIns="0" rIns="0">
              <a:spAutoFit/>
            </a:bodyPr>
            <a:lstStyle/>
            <a:p>
              <a:pPr algn="ctr">
                <a:lnSpc>
                  <a:spcPts val="3943"/>
                </a:lnSpc>
              </a:pPr>
              <a:r>
                <a:rPr lang="en-US" sz="3982">
                  <a:solidFill>
                    <a:srgbClr val="000000"/>
                  </a:solidFill>
                  <a:latin typeface="Chewy"/>
                  <a:ea typeface="Chewy"/>
                  <a:cs typeface="Chewy"/>
                  <a:sym typeface="Chewy"/>
                </a:rPr>
                <a:t>visual aids </a:t>
              </a:r>
            </a:p>
          </p:txBody>
        </p:sp>
        <p:sp>
          <p:nvSpPr>
            <p:cNvPr name="TextBox 10" id="10"/>
            <p:cNvSpPr txBox="true"/>
            <p:nvPr/>
          </p:nvSpPr>
          <p:spPr>
            <a:xfrm rot="0">
              <a:off x="0" y="979728"/>
              <a:ext cx="8686990" cy="2422422"/>
            </a:xfrm>
            <a:prstGeom prst="rect">
              <a:avLst/>
            </a:prstGeom>
          </p:spPr>
          <p:txBody>
            <a:bodyPr anchor="t" rtlCol="false" tIns="0" lIns="0" bIns="0" rIns="0">
              <a:spAutoFit/>
            </a:bodyPr>
            <a:lstStyle/>
            <a:p>
              <a:pPr algn="ctr">
                <a:lnSpc>
                  <a:spcPts val="2106"/>
                </a:lnSpc>
              </a:pPr>
              <a:r>
                <a:rPr lang="en-US" sz="1595" spc="290">
                  <a:solidFill>
                    <a:srgbClr val="000000"/>
                  </a:solidFill>
                  <a:latin typeface="League Spartan"/>
                  <a:ea typeface="League Spartan"/>
                  <a:cs typeface="League Spartan"/>
                  <a:sym typeface="League Spartan"/>
                </a:rPr>
                <a:t>·     WORD MATS</a:t>
              </a:r>
            </a:p>
            <a:p>
              <a:pPr algn="ctr">
                <a:lnSpc>
                  <a:spcPts val="2106"/>
                </a:lnSpc>
              </a:pPr>
              <a:r>
                <a:rPr lang="en-US" sz="1595" spc="290">
                  <a:solidFill>
                    <a:srgbClr val="000000"/>
                  </a:solidFill>
                  <a:latin typeface="League Spartan"/>
                  <a:ea typeface="League Spartan"/>
                  <a:cs typeface="League Spartan"/>
                  <a:sym typeface="League Spartan"/>
                </a:rPr>
                <a:t>·     DR. SMITH &amp; JOHNSON (2023): VISUAL AID</a:t>
              </a:r>
            </a:p>
            <a:p>
              <a:pPr algn="ctr">
                <a:lnSpc>
                  <a:spcPts val="2106"/>
                </a:lnSpc>
              </a:pPr>
              <a:r>
                <a:rPr lang="en-US" sz="1595" spc="290">
                  <a:solidFill>
                    <a:srgbClr val="000000"/>
                  </a:solidFill>
                  <a:latin typeface="League Spartan"/>
                  <a:ea typeface="League Spartan"/>
                  <a:cs typeface="League Spartan"/>
                  <a:sym typeface="League Spartan"/>
                </a:rPr>
                <a:t>·     DIXON ET AL. (2020): MAY NOT BE ENOUGH TO PROMOTE DEEP UNDERSTANDING.</a:t>
              </a:r>
            </a:p>
            <a:p>
              <a:pPr algn="ctr">
                <a:lnSpc>
                  <a:spcPts val="2106"/>
                </a:lnSpc>
              </a:pPr>
              <a:r>
                <a:rPr lang="en-US" sz="1595" spc="290">
                  <a:solidFill>
                    <a:srgbClr val="000000"/>
                  </a:solidFill>
                  <a:latin typeface="League Spartan"/>
                  <a:ea typeface="League Spartan"/>
                  <a:cs typeface="League Spartan"/>
                  <a:sym typeface="League Spartan"/>
                </a:rPr>
                <a:t>·  </a:t>
              </a:r>
            </a:p>
            <a:p>
              <a:pPr algn="ctr">
                <a:lnSpc>
                  <a:spcPts val="2106"/>
                </a:lnSpc>
              </a:pPr>
            </a:p>
          </p:txBody>
        </p:sp>
      </p:grpSp>
      <p:sp>
        <p:nvSpPr>
          <p:cNvPr name="TextBox 11" id="11"/>
          <p:cNvSpPr txBox="true"/>
          <p:nvPr/>
        </p:nvSpPr>
        <p:spPr>
          <a:xfrm rot="0">
            <a:off x="142372" y="729075"/>
            <a:ext cx="11157053" cy="873125"/>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word mats </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true" flipV="false" rot="-2700000">
            <a:off x="2905760" y="5157987"/>
            <a:ext cx="1383830" cy="3181218"/>
          </a:xfrm>
          <a:custGeom>
            <a:avLst/>
            <a:gdLst/>
            <a:ahLst/>
            <a:cxnLst/>
            <a:rect r="r" b="b" t="t" l="l"/>
            <a:pathLst>
              <a:path h="3181218" w="1383830">
                <a:moveTo>
                  <a:pt x="1383830" y="0"/>
                </a:moveTo>
                <a:lnTo>
                  <a:pt x="0" y="0"/>
                </a:lnTo>
                <a:lnTo>
                  <a:pt x="0" y="3181218"/>
                </a:lnTo>
                <a:lnTo>
                  <a:pt x="1383830" y="3181218"/>
                </a:lnTo>
                <a:lnTo>
                  <a:pt x="138383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5"/>
            <a:stretch>
              <a:fillRect l="0" t="0" r="0" b="0"/>
            </a:stretch>
          </a:blipFill>
        </p:spPr>
      </p:sp>
      <p:sp>
        <p:nvSpPr>
          <p:cNvPr name="Freeform 5" id="5"/>
          <p:cNvSpPr/>
          <p:nvPr/>
        </p:nvSpPr>
        <p:spPr>
          <a:xfrm flipH="false" flipV="false" rot="0">
            <a:off x="6517995" y="2540640"/>
            <a:ext cx="5252009" cy="7010290"/>
          </a:xfrm>
          <a:custGeom>
            <a:avLst/>
            <a:gdLst/>
            <a:ahLst/>
            <a:cxnLst/>
            <a:rect r="r" b="b" t="t" l="l"/>
            <a:pathLst>
              <a:path h="7010290" w="5252009">
                <a:moveTo>
                  <a:pt x="0" y="0"/>
                </a:moveTo>
                <a:lnTo>
                  <a:pt x="5252010" y="0"/>
                </a:lnTo>
                <a:lnTo>
                  <a:pt x="5252010" y="7010291"/>
                </a:lnTo>
                <a:lnTo>
                  <a:pt x="0" y="7010291"/>
                </a:lnTo>
                <a:lnTo>
                  <a:pt x="0" y="0"/>
                </a:lnTo>
                <a:close/>
              </a:path>
            </a:pathLst>
          </a:custGeom>
          <a:blipFill>
            <a:blip r:embed="rId6"/>
            <a:stretch>
              <a:fillRect l="0" t="0" r="0" b="0"/>
            </a:stretch>
          </a:blipFill>
        </p:spPr>
      </p:sp>
      <p:sp>
        <p:nvSpPr>
          <p:cNvPr name="Freeform 6" id="6"/>
          <p:cNvSpPr/>
          <p:nvPr/>
        </p:nvSpPr>
        <p:spPr>
          <a:xfrm flipH="false" flipV="false" rot="0">
            <a:off x="12423885" y="618579"/>
            <a:ext cx="5351915" cy="9793942"/>
          </a:xfrm>
          <a:custGeom>
            <a:avLst/>
            <a:gdLst/>
            <a:ahLst/>
            <a:cxnLst/>
            <a:rect r="r" b="b" t="t" l="l"/>
            <a:pathLst>
              <a:path h="9793942" w="5351915">
                <a:moveTo>
                  <a:pt x="0" y="0"/>
                </a:moveTo>
                <a:lnTo>
                  <a:pt x="5351915" y="0"/>
                </a:lnTo>
                <a:lnTo>
                  <a:pt x="5351915" y="9793943"/>
                </a:lnTo>
                <a:lnTo>
                  <a:pt x="0" y="9793943"/>
                </a:lnTo>
                <a:lnTo>
                  <a:pt x="0" y="0"/>
                </a:lnTo>
                <a:close/>
              </a:path>
            </a:pathLst>
          </a:custGeom>
          <a:blipFill>
            <a:blip r:embed="rId7"/>
            <a:stretch>
              <a:fillRect l="0" t="-13349" r="0" b="-13349"/>
            </a:stretch>
          </a:blipFill>
        </p:spPr>
      </p:sp>
      <p:grpSp>
        <p:nvGrpSpPr>
          <p:cNvPr name="Group 7" id="7"/>
          <p:cNvGrpSpPr/>
          <p:nvPr/>
        </p:nvGrpSpPr>
        <p:grpSpPr>
          <a:xfrm rot="0">
            <a:off x="142372" y="1278101"/>
            <a:ext cx="6515243" cy="3856507"/>
            <a:chOff x="0" y="0"/>
            <a:chExt cx="8686990" cy="5142009"/>
          </a:xfrm>
        </p:grpSpPr>
        <p:sp>
          <p:nvSpPr>
            <p:cNvPr name="TextBox 8" id="8"/>
            <p:cNvSpPr txBox="true"/>
            <p:nvPr/>
          </p:nvSpPr>
          <p:spPr>
            <a:xfrm rot="0">
              <a:off x="0" y="76200"/>
              <a:ext cx="8686990" cy="731657"/>
            </a:xfrm>
            <a:prstGeom prst="rect">
              <a:avLst/>
            </a:prstGeom>
          </p:spPr>
          <p:txBody>
            <a:bodyPr anchor="t" rtlCol="false" tIns="0" lIns="0" bIns="0" rIns="0">
              <a:spAutoFit/>
            </a:bodyPr>
            <a:lstStyle/>
            <a:p>
              <a:pPr algn="ctr">
                <a:lnSpc>
                  <a:spcPts val="3943"/>
                </a:lnSpc>
              </a:pPr>
              <a:r>
                <a:rPr lang="en-US" sz="3982">
                  <a:solidFill>
                    <a:srgbClr val="000000"/>
                  </a:solidFill>
                  <a:latin typeface="Chewy"/>
                  <a:ea typeface="Chewy"/>
                  <a:cs typeface="Chewy"/>
                  <a:sym typeface="Chewy"/>
                </a:rPr>
                <a:t>Anonymous questioning</a:t>
              </a:r>
            </a:p>
          </p:txBody>
        </p:sp>
        <p:sp>
          <p:nvSpPr>
            <p:cNvPr name="TextBox 9" id="9"/>
            <p:cNvSpPr txBox="true"/>
            <p:nvPr/>
          </p:nvSpPr>
          <p:spPr>
            <a:xfrm rot="0">
              <a:off x="0" y="979728"/>
              <a:ext cx="8686990" cy="4162281"/>
            </a:xfrm>
            <a:prstGeom prst="rect">
              <a:avLst/>
            </a:prstGeom>
          </p:spPr>
          <p:txBody>
            <a:bodyPr anchor="t" rtlCol="false" tIns="0" lIns="0" bIns="0" rIns="0">
              <a:spAutoFit/>
            </a:bodyPr>
            <a:lstStyle/>
            <a:p>
              <a:pPr algn="ctr">
                <a:lnSpc>
                  <a:spcPts val="2106"/>
                </a:lnSpc>
              </a:pPr>
              <a:r>
                <a:rPr lang="en-US" sz="1595" spc="290">
                  <a:solidFill>
                    <a:srgbClr val="000000"/>
                  </a:solidFill>
                  <a:latin typeface="League Spartan"/>
                  <a:ea typeface="League Spartan"/>
                  <a:cs typeface="League Spartan"/>
                  <a:sym typeface="League Spartan"/>
                </a:rPr>
                <a:t>LAW ET AL (2020) </a:t>
              </a:r>
            </a:p>
            <a:p>
              <a:pPr algn="ctr">
                <a:lnSpc>
                  <a:spcPts val="2106"/>
                </a:lnSpc>
              </a:pPr>
              <a:r>
                <a:rPr lang="en-US" sz="1595" spc="290">
                  <a:solidFill>
                    <a:srgbClr val="000000"/>
                  </a:solidFill>
                  <a:latin typeface="League Spartan"/>
                  <a:ea typeface="League Spartan"/>
                  <a:cs typeface="League Spartan"/>
                  <a:sym typeface="League Spartan"/>
                </a:rPr>
                <a:t>DIVERGENT (OPEN) CONVERGENT (CLOSED) ALLOWED MORE CREATIVE QUESTIONS </a:t>
              </a:r>
            </a:p>
            <a:p>
              <a:pPr algn="ctr">
                <a:lnSpc>
                  <a:spcPts val="2106"/>
                </a:lnSpc>
              </a:pPr>
              <a:r>
                <a:rPr lang="en-US" sz="1595" spc="290">
                  <a:solidFill>
                    <a:srgbClr val="000000"/>
                  </a:solidFill>
                  <a:latin typeface="League Spartan"/>
                  <a:ea typeface="League Spartan"/>
                  <a:cs typeface="League Spartan"/>
                  <a:sym typeface="League Spartan"/>
                </a:rPr>
                <a:t> </a:t>
              </a:r>
            </a:p>
            <a:p>
              <a:pPr algn="ctr">
                <a:lnSpc>
                  <a:spcPts val="2106"/>
                </a:lnSpc>
              </a:pPr>
              <a:r>
                <a:rPr lang="en-US" sz="1595" spc="290">
                  <a:solidFill>
                    <a:srgbClr val="000000"/>
                  </a:solidFill>
                  <a:latin typeface="League Spartan"/>
                  <a:ea typeface="League Spartan"/>
                  <a:cs typeface="League Spartan"/>
                  <a:sym typeface="League Spartan"/>
                </a:rPr>
                <a:t>LAW ET AL. (2020): QUESTIONING SUPPORTS DIFFERENTIATION.</a:t>
              </a:r>
            </a:p>
            <a:p>
              <a:pPr algn="ctr">
                <a:lnSpc>
                  <a:spcPts val="2106"/>
                </a:lnSpc>
              </a:pPr>
            </a:p>
            <a:p>
              <a:pPr algn="ctr">
                <a:lnSpc>
                  <a:spcPts val="2106"/>
                </a:lnSpc>
              </a:pPr>
              <a:r>
                <a:rPr lang="en-US" sz="1595" spc="290">
                  <a:solidFill>
                    <a:srgbClr val="000000"/>
                  </a:solidFill>
                  <a:latin typeface="League Spartan"/>
                  <a:ea typeface="League Spartan"/>
                  <a:cs typeface="League Spartan"/>
                  <a:sym typeface="League Spartan"/>
                </a:rPr>
                <a:t>DEVELOPMENT OF WRITING SKILLS </a:t>
              </a:r>
            </a:p>
            <a:p>
              <a:pPr algn="ctr">
                <a:lnSpc>
                  <a:spcPts val="2106"/>
                </a:lnSpc>
              </a:pPr>
            </a:p>
            <a:p>
              <a:pPr algn="ctr">
                <a:lnSpc>
                  <a:spcPts val="2106"/>
                </a:lnSpc>
              </a:pPr>
              <a:r>
                <a:rPr lang="en-US" sz="1595" spc="290">
                  <a:solidFill>
                    <a:srgbClr val="000000"/>
                  </a:solidFill>
                  <a:latin typeface="League Spartan"/>
                  <a:ea typeface="League Spartan"/>
                  <a:cs typeface="League Spartan"/>
                  <a:sym typeface="League Spartan"/>
                </a:rPr>
                <a:t>ANONYMOUS- ALLOWED ME TO SEE UNDERSTANDING FOR APPROPRIATE CHALLENGE </a:t>
              </a:r>
            </a:p>
          </p:txBody>
        </p:sp>
      </p:grpSp>
      <p:sp>
        <p:nvSpPr>
          <p:cNvPr name="TextBox 10" id="10"/>
          <p:cNvSpPr txBox="true"/>
          <p:nvPr/>
        </p:nvSpPr>
        <p:spPr>
          <a:xfrm rot="0">
            <a:off x="0" y="155575"/>
            <a:ext cx="11157053" cy="873125"/>
          </a:xfrm>
          <a:prstGeom prst="rect">
            <a:avLst/>
          </a:prstGeom>
        </p:spPr>
        <p:txBody>
          <a:bodyPr anchor="t" rtlCol="false" tIns="0" lIns="0" bIns="0" rIns="0">
            <a:spAutoFit/>
          </a:bodyPr>
          <a:lstStyle/>
          <a:p>
            <a:pPr algn="ctr">
              <a:lnSpc>
                <a:spcPts val="7000"/>
              </a:lnSpc>
              <a:spcBef>
                <a:spcPct val="0"/>
              </a:spcBef>
            </a:pPr>
            <a:r>
              <a:rPr lang="en-US" sz="5000">
                <a:solidFill>
                  <a:srgbClr val="000000"/>
                </a:solidFill>
                <a:latin typeface="Lazydog"/>
                <a:ea typeface="Lazydog"/>
                <a:cs typeface="Lazydog"/>
                <a:sym typeface="Lazydog"/>
              </a:rPr>
              <a:t>questioning </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grpSp>
        <p:nvGrpSpPr>
          <p:cNvPr name="Group 4" id="4"/>
          <p:cNvGrpSpPr/>
          <p:nvPr/>
        </p:nvGrpSpPr>
        <p:grpSpPr>
          <a:xfrm rot="0">
            <a:off x="4121263" y="2861421"/>
            <a:ext cx="8322587" cy="1259186"/>
            <a:chOff x="0" y="0"/>
            <a:chExt cx="11096783" cy="1678915"/>
          </a:xfrm>
        </p:grpSpPr>
        <p:sp>
          <p:nvSpPr>
            <p:cNvPr name="TextBox 5" id="5"/>
            <p:cNvSpPr txBox="true"/>
            <p:nvPr/>
          </p:nvSpPr>
          <p:spPr>
            <a:xfrm rot="0">
              <a:off x="0" y="85725"/>
              <a:ext cx="11096783" cy="946233"/>
            </a:xfrm>
            <a:prstGeom prst="rect">
              <a:avLst/>
            </a:prstGeom>
          </p:spPr>
          <p:txBody>
            <a:bodyPr anchor="t" rtlCol="false" tIns="0" lIns="0" bIns="0" rIns="0">
              <a:spAutoFit/>
            </a:bodyPr>
            <a:lstStyle/>
            <a:p>
              <a:pPr algn="ctr">
                <a:lnSpc>
                  <a:spcPts val="5036"/>
                </a:lnSpc>
              </a:pPr>
            </a:p>
          </p:txBody>
        </p:sp>
        <p:sp>
          <p:nvSpPr>
            <p:cNvPr name="TextBox 6" id="6"/>
            <p:cNvSpPr txBox="true"/>
            <p:nvPr/>
          </p:nvSpPr>
          <p:spPr>
            <a:xfrm rot="0">
              <a:off x="0" y="1256792"/>
              <a:ext cx="11096783" cy="422123"/>
            </a:xfrm>
            <a:prstGeom prst="rect">
              <a:avLst/>
            </a:prstGeom>
          </p:spPr>
          <p:txBody>
            <a:bodyPr anchor="t" rtlCol="false" tIns="0" lIns="0" bIns="0" rIns="0">
              <a:spAutoFit/>
            </a:bodyPr>
            <a:lstStyle/>
            <a:p>
              <a:pPr algn="ctr">
                <a:lnSpc>
                  <a:spcPts val="2691"/>
                </a:lnSpc>
              </a:pPr>
            </a:p>
          </p:txBody>
        </p:sp>
      </p:grpSp>
      <p:sp>
        <p:nvSpPr>
          <p:cNvPr name="Freeform 7" id="7"/>
          <p:cNvSpPr/>
          <p:nvPr/>
        </p:nvSpPr>
        <p:spPr>
          <a:xfrm flipH="false" flipV="false" rot="0">
            <a:off x="142372" y="7790810"/>
            <a:ext cx="3455303" cy="2621711"/>
          </a:xfrm>
          <a:custGeom>
            <a:avLst/>
            <a:gdLst/>
            <a:ahLst/>
            <a:cxnLst/>
            <a:rect r="r" b="b" t="t" l="l"/>
            <a:pathLst>
              <a:path h="2621711" w="3455303">
                <a:moveTo>
                  <a:pt x="0" y="0"/>
                </a:moveTo>
                <a:lnTo>
                  <a:pt x="3455303" y="0"/>
                </a:lnTo>
                <a:lnTo>
                  <a:pt x="3455303" y="2621712"/>
                </a:lnTo>
                <a:lnTo>
                  <a:pt x="0" y="2621712"/>
                </a:lnTo>
                <a:lnTo>
                  <a:pt x="0" y="0"/>
                </a:lnTo>
                <a:close/>
              </a:path>
            </a:pathLst>
          </a:custGeom>
          <a:blipFill>
            <a:blip r:embed="rId5"/>
            <a:stretch>
              <a:fillRect l="0" t="0" r="0" b="0"/>
            </a:stretch>
          </a:blipFill>
        </p:spPr>
      </p:sp>
      <p:sp>
        <p:nvSpPr>
          <p:cNvPr name="TextBox 8" id="8"/>
          <p:cNvSpPr txBox="true"/>
          <p:nvPr/>
        </p:nvSpPr>
        <p:spPr>
          <a:xfrm rot="0">
            <a:off x="3348127" y="1436997"/>
            <a:ext cx="11157053" cy="873125"/>
          </a:xfrm>
          <a:prstGeom prst="rect">
            <a:avLst/>
          </a:prstGeom>
        </p:spPr>
        <p:txBody>
          <a:bodyPr anchor="t" rtlCol="false" tIns="0" lIns="0" bIns="0" rIns="0">
            <a:spAutoFit/>
          </a:bodyPr>
          <a:lstStyle/>
          <a:p>
            <a:pPr algn="ctr">
              <a:lnSpc>
                <a:spcPts val="7000"/>
              </a:lnSpc>
              <a:spcBef>
                <a:spcPct val="0"/>
              </a:spcBef>
            </a:pPr>
            <a:r>
              <a:rPr lang="en-US" sz="5000">
                <a:solidFill>
                  <a:srgbClr val="FF3131"/>
                </a:solidFill>
                <a:latin typeface="Lazydog"/>
                <a:ea typeface="Lazydog"/>
                <a:cs typeface="Lazydog"/>
                <a:sym typeface="Lazydog"/>
              </a:rPr>
              <a:t>areas for development </a:t>
            </a:r>
          </a:p>
        </p:txBody>
      </p:sp>
      <p:sp>
        <p:nvSpPr>
          <p:cNvPr name="TextBox 9" id="9"/>
          <p:cNvSpPr txBox="true"/>
          <p:nvPr/>
        </p:nvSpPr>
        <p:spPr>
          <a:xfrm rot="0">
            <a:off x="3973040" y="2794746"/>
            <a:ext cx="11298981" cy="4386761"/>
          </a:xfrm>
          <a:prstGeom prst="rect">
            <a:avLst/>
          </a:prstGeom>
        </p:spPr>
        <p:txBody>
          <a:bodyPr anchor="t" rtlCol="false" tIns="0" lIns="0" bIns="0" rIns="0">
            <a:spAutoFit/>
          </a:bodyPr>
          <a:lstStyle/>
          <a:p>
            <a:pPr algn="ctr">
              <a:lnSpc>
                <a:spcPts val="4120"/>
              </a:lnSpc>
              <a:spcBef>
                <a:spcPct val="0"/>
              </a:spcBef>
            </a:pPr>
            <a:r>
              <a:rPr lang="en-US" sz="2942">
                <a:solidFill>
                  <a:srgbClr val="000000"/>
                </a:solidFill>
                <a:latin typeface="Lazydog"/>
                <a:ea typeface="Lazydog"/>
                <a:cs typeface="Lazydog"/>
                <a:sym typeface="Lazydog"/>
              </a:rPr>
              <a:t>M</a:t>
            </a:r>
            <a:r>
              <a:rPr lang="en-US" sz="2942">
                <a:solidFill>
                  <a:srgbClr val="000000"/>
                </a:solidFill>
                <a:latin typeface="Lazydog"/>
                <a:ea typeface="Lazydog"/>
                <a:cs typeface="Lazydog"/>
                <a:sym typeface="Lazydog"/>
              </a:rPr>
              <a:t>aking sense of the content.</a:t>
            </a:r>
          </a:p>
          <a:p>
            <a:pPr algn="ctr">
              <a:lnSpc>
                <a:spcPts val="4120"/>
              </a:lnSpc>
              <a:spcBef>
                <a:spcPct val="0"/>
              </a:spcBef>
            </a:pPr>
            <a:r>
              <a:rPr lang="en-US" sz="2942">
                <a:solidFill>
                  <a:srgbClr val="000000"/>
                </a:solidFill>
                <a:latin typeface="Lazydog"/>
                <a:ea typeface="Lazydog"/>
                <a:cs typeface="Lazydog"/>
                <a:sym typeface="Lazydog"/>
              </a:rPr>
              <a:t>i am passionate about differentiation, however i believe That by implementing an even larger array of learning opportunities would enhance my teaching practise. </a:t>
            </a:r>
          </a:p>
          <a:p>
            <a:pPr algn="ctr">
              <a:lnSpc>
                <a:spcPts val="3700"/>
              </a:lnSpc>
              <a:spcBef>
                <a:spcPct val="0"/>
              </a:spcBef>
            </a:pPr>
          </a:p>
          <a:p>
            <a:pPr algn="ctr">
              <a:lnSpc>
                <a:spcPts val="3700"/>
              </a:lnSpc>
              <a:spcBef>
                <a:spcPct val="0"/>
              </a:spcBef>
            </a:pPr>
            <a:r>
              <a:rPr lang="en-US" sz="2642">
                <a:solidFill>
                  <a:srgbClr val="000000"/>
                </a:solidFill>
                <a:latin typeface="Lazydog"/>
                <a:ea typeface="Lazydog"/>
                <a:cs typeface="Lazydog"/>
                <a:sym typeface="Lazydog"/>
              </a:rPr>
              <a:t>I would also like to experiment with mixed ability groups of children. Which may enhance learning for those who need more support but also higher ability children to work in different mediums.</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639928">
            <a:off x="15538428" y="7738508"/>
            <a:ext cx="1721165" cy="3039585"/>
          </a:xfrm>
          <a:custGeom>
            <a:avLst/>
            <a:gdLst/>
            <a:ahLst/>
            <a:cxnLst/>
            <a:rect r="r" b="b" t="t" l="l"/>
            <a:pathLst>
              <a:path h="3039585" w="1721165">
                <a:moveTo>
                  <a:pt x="0" y="0"/>
                </a:moveTo>
                <a:lnTo>
                  <a:pt x="1721165" y="0"/>
                </a:lnTo>
                <a:lnTo>
                  <a:pt x="1721165" y="3039584"/>
                </a:lnTo>
                <a:lnTo>
                  <a:pt x="0" y="30395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Freeform 4" id="4"/>
          <p:cNvSpPr/>
          <p:nvPr/>
        </p:nvSpPr>
        <p:spPr>
          <a:xfrm flipH="false" flipV="false" rot="-1612718">
            <a:off x="16259802" y="1569197"/>
            <a:ext cx="1383830" cy="3181218"/>
          </a:xfrm>
          <a:custGeom>
            <a:avLst/>
            <a:gdLst/>
            <a:ahLst/>
            <a:cxnLst/>
            <a:rect r="r" b="b" t="t" l="l"/>
            <a:pathLst>
              <a:path h="3181218" w="1383830">
                <a:moveTo>
                  <a:pt x="0" y="0"/>
                </a:moveTo>
                <a:lnTo>
                  <a:pt x="1383830" y="0"/>
                </a:lnTo>
                <a:lnTo>
                  <a:pt x="1383830" y="3181218"/>
                </a:lnTo>
                <a:lnTo>
                  <a:pt x="0" y="318121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121263" y="4118393"/>
            <a:ext cx="8322587" cy="321355"/>
          </a:xfrm>
          <a:prstGeom prst="rect">
            <a:avLst/>
          </a:prstGeom>
        </p:spPr>
        <p:txBody>
          <a:bodyPr anchor="t" rtlCol="false" tIns="0" lIns="0" bIns="0" rIns="0">
            <a:spAutoFit/>
          </a:bodyPr>
          <a:lstStyle/>
          <a:p>
            <a:pPr algn="ctr">
              <a:lnSpc>
                <a:spcPts val="2691"/>
              </a:lnSpc>
            </a:pPr>
          </a:p>
        </p:txBody>
      </p:sp>
      <p:grpSp>
        <p:nvGrpSpPr>
          <p:cNvPr name="Group 6" id="6"/>
          <p:cNvGrpSpPr/>
          <p:nvPr/>
        </p:nvGrpSpPr>
        <p:grpSpPr>
          <a:xfrm rot="0">
            <a:off x="-226656" y="67163"/>
            <a:ext cx="12670506" cy="1258018"/>
            <a:chOff x="0" y="0"/>
            <a:chExt cx="16894008" cy="1677358"/>
          </a:xfrm>
        </p:grpSpPr>
        <p:sp>
          <p:nvSpPr>
            <p:cNvPr name="TextBox 7" id="7"/>
            <p:cNvSpPr txBox="true"/>
            <p:nvPr/>
          </p:nvSpPr>
          <p:spPr>
            <a:xfrm rot="0">
              <a:off x="0" y="76200"/>
              <a:ext cx="16894008" cy="342707"/>
            </a:xfrm>
            <a:prstGeom prst="rect">
              <a:avLst/>
            </a:prstGeom>
          </p:spPr>
          <p:txBody>
            <a:bodyPr anchor="t" rtlCol="false" tIns="0" lIns="0" bIns="0" rIns="0">
              <a:spAutoFit/>
            </a:bodyPr>
            <a:lstStyle/>
            <a:p>
              <a:pPr algn="ctr">
                <a:lnSpc>
                  <a:spcPts val="1671"/>
                </a:lnSpc>
              </a:pPr>
              <a:r>
                <a:rPr lang="en-US" sz="2089">
                  <a:solidFill>
                    <a:srgbClr val="000000"/>
                  </a:solidFill>
                  <a:latin typeface="Roboto"/>
                  <a:ea typeface="Roboto"/>
                  <a:cs typeface="Roboto"/>
                  <a:sym typeface="Roboto"/>
                </a:rPr>
                <a:t>MOVING</a:t>
              </a:r>
              <a:r>
                <a:rPr lang="en-US" sz="2089">
                  <a:solidFill>
                    <a:srgbClr val="000000"/>
                  </a:solidFill>
                  <a:latin typeface="Roboto"/>
                  <a:ea typeface="Roboto"/>
                  <a:cs typeface="Roboto"/>
                  <a:sym typeface="Roboto"/>
                </a:rPr>
                <a:t> FORWARD/RECOMMENDATIONS</a:t>
              </a:r>
            </a:p>
          </p:txBody>
        </p:sp>
        <p:sp>
          <p:nvSpPr>
            <p:cNvPr name="TextBox 8" id="8"/>
            <p:cNvSpPr txBox="true"/>
            <p:nvPr/>
          </p:nvSpPr>
          <p:spPr>
            <a:xfrm rot="0">
              <a:off x="0" y="372161"/>
              <a:ext cx="16894008" cy="1305196"/>
            </a:xfrm>
            <a:prstGeom prst="rect">
              <a:avLst/>
            </a:prstGeom>
          </p:spPr>
          <p:txBody>
            <a:bodyPr anchor="t" rtlCol="false" tIns="0" lIns="0" bIns="0" rIns="0">
              <a:spAutoFit/>
            </a:bodyPr>
            <a:lstStyle/>
            <a:p>
              <a:pPr algn="ctr">
                <a:lnSpc>
                  <a:spcPts val="3666"/>
                </a:lnSpc>
              </a:pPr>
              <a:r>
                <a:rPr lang="en-US" b="true" sz="3859">
                  <a:solidFill>
                    <a:srgbClr val="027361"/>
                  </a:solidFill>
                  <a:latin typeface="TT Hoves Bold"/>
                  <a:ea typeface="TT Hoves Bold"/>
                  <a:cs typeface="TT Hoves Bold"/>
                  <a:sym typeface="TT Hoves Bold"/>
                </a:rPr>
                <a:t>1. DEEPEN AND DIVERSIFY DIFFERENTIATION TECHNIQUES</a:t>
              </a:r>
            </a:p>
          </p:txBody>
        </p:sp>
      </p:grpSp>
      <p:grpSp>
        <p:nvGrpSpPr>
          <p:cNvPr name="Group 9" id="9"/>
          <p:cNvGrpSpPr/>
          <p:nvPr/>
        </p:nvGrpSpPr>
        <p:grpSpPr>
          <a:xfrm rot="0">
            <a:off x="-226656" y="2916006"/>
            <a:ext cx="13181934" cy="1816332"/>
            <a:chOff x="0" y="0"/>
            <a:chExt cx="17575912" cy="2421776"/>
          </a:xfrm>
        </p:grpSpPr>
        <p:sp>
          <p:nvSpPr>
            <p:cNvPr name="TextBox 10" id="10"/>
            <p:cNvSpPr txBox="true"/>
            <p:nvPr/>
          </p:nvSpPr>
          <p:spPr>
            <a:xfrm rot="0">
              <a:off x="0" y="76200"/>
              <a:ext cx="17575912" cy="365677"/>
            </a:xfrm>
            <a:prstGeom prst="rect">
              <a:avLst/>
            </a:prstGeom>
          </p:spPr>
          <p:txBody>
            <a:bodyPr anchor="t" rtlCol="false" tIns="0" lIns="0" bIns="0" rIns="0">
              <a:spAutoFit/>
            </a:bodyPr>
            <a:lstStyle/>
            <a:p>
              <a:pPr algn="ctr">
                <a:lnSpc>
                  <a:spcPts val="1763"/>
                </a:lnSpc>
              </a:pPr>
              <a:r>
                <a:rPr lang="en-US" sz="2203">
                  <a:solidFill>
                    <a:srgbClr val="000000"/>
                  </a:solidFill>
                  <a:latin typeface="Roboto"/>
                  <a:ea typeface="Roboto"/>
                  <a:cs typeface="Roboto"/>
                  <a:sym typeface="Roboto"/>
                </a:rPr>
                <a:t>MOVING</a:t>
              </a:r>
              <a:r>
                <a:rPr lang="en-US" sz="2203">
                  <a:solidFill>
                    <a:srgbClr val="000000"/>
                  </a:solidFill>
                  <a:latin typeface="Roboto"/>
                  <a:ea typeface="Roboto"/>
                  <a:cs typeface="Roboto"/>
                  <a:sym typeface="Roboto"/>
                </a:rPr>
                <a:t> FORWARD/RECOMMENDATIONS</a:t>
              </a:r>
            </a:p>
          </p:txBody>
        </p:sp>
        <p:sp>
          <p:nvSpPr>
            <p:cNvPr name="TextBox 11" id="11"/>
            <p:cNvSpPr txBox="true"/>
            <p:nvPr/>
          </p:nvSpPr>
          <p:spPr>
            <a:xfrm rot="0">
              <a:off x="0" y="387345"/>
              <a:ext cx="17575912" cy="2034430"/>
            </a:xfrm>
            <a:prstGeom prst="rect">
              <a:avLst/>
            </a:prstGeom>
          </p:spPr>
          <p:txBody>
            <a:bodyPr anchor="t" rtlCol="false" tIns="0" lIns="0" bIns="0" rIns="0">
              <a:spAutoFit/>
            </a:bodyPr>
            <a:lstStyle/>
            <a:p>
              <a:pPr algn="ctr">
                <a:lnSpc>
                  <a:spcPts val="3867"/>
                </a:lnSpc>
              </a:pPr>
              <a:r>
                <a:rPr lang="en-US" b="true" sz="4071">
                  <a:solidFill>
                    <a:srgbClr val="027361"/>
                  </a:solidFill>
                  <a:latin typeface="TT Hoves Bold"/>
                  <a:ea typeface="TT Hoves Bold"/>
                  <a:cs typeface="TT Hoves Bold"/>
                  <a:sym typeface="TT Hoves Bold"/>
                </a:rPr>
                <a:t>2. STRENGTHEN CLASSROOM AWARENESS AND ENVIRONMENT MANAGEMENT</a:t>
              </a:r>
            </a:p>
            <a:p>
              <a:pPr algn="ctr">
                <a:lnSpc>
                  <a:spcPts val="3867"/>
                </a:lnSpc>
              </a:pPr>
            </a:p>
          </p:txBody>
        </p:sp>
      </p:grpSp>
      <p:grpSp>
        <p:nvGrpSpPr>
          <p:cNvPr name="Group 12" id="12"/>
          <p:cNvGrpSpPr/>
          <p:nvPr/>
        </p:nvGrpSpPr>
        <p:grpSpPr>
          <a:xfrm rot="0">
            <a:off x="-522837" y="6302134"/>
            <a:ext cx="14276077" cy="1008728"/>
            <a:chOff x="0" y="0"/>
            <a:chExt cx="19034769" cy="1344971"/>
          </a:xfrm>
        </p:grpSpPr>
        <p:sp>
          <p:nvSpPr>
            <p:cNvPr name="TextBox 13" id="13"/>
            <p:cNvSpPr txBox="true"/>
            <p:nvPr/>
          </p:nvSpPr>
          <p:spPr>
            <a:xfrm rot="0">
              <a:off x="0" y="85725"/>
              <a:ext cx="19034769" cy="446388"/>
            </a:xfrm>
            <a:prstGeom prst="rect">
              <a:avLst/>
            </a:prstGeom>
          </p:spPr>
          <p:txBody>
            <a:bodyPr anchor="t" rtlCol="false" tIns="0" lIns="0" bIns="0" rIns="0">
              <a:spAutoFit/>
            </a:bodyPr>
            <a:lstStyle/>
            <a:p>
              <a:pPr algn="ctr">
                <a:lnSpc>
                  <a:spcPts val="2123"/>
                </a:lnSpc>
              </a:pPr>
              <a:r>
                <a:rPr lang="en-US" sz="2654">
                  <a:solidFill>
                    <a:srgbClr val="000000"/>
                  </a:solidFill>
                  <a:latin typeface="Roboto"/>
                  <a:ea typeface="Roboto"/>
                  <a:cs typeface="Roboto"/>
                  <a:sym typeface="Roboto"/>
                </a:rPr>
                <a:t>MOVING</a:t>
              </a:r>
              <a:r>
                <a:rPr lang="en-US" sz="2654">
                  <a:solidFill>
                    <a:srgbClr val="000000"/>
                  </a:solidFill>
                  <a:latin typeface="Roboto"/>
                  <a:ea typeface="Roboto"/>
                  <a:cs typeface="Roboto"/>
                  <a:sym typeface="Roboto"/>
                </a:rPr>
                <a:t> FORWARD/RECOMMENDATIONS</a:t>
              </a:r>
            </a:p>
          </p:txBody>
        </p:sp>
        <p:sp>
          <p:nvSpPr>
            <p:cNvPr name="TextBox 14" id="14"/>
            <p:cNvSpPr txBox="true"/>
            <p:nvPr/>
          </p:nvSpPr>
          <p:spPr>
            <a:xfrm rot="0">
              <a:off x="0" y="475569"/>
              <a:ext cx="19034769" cy="869402"/>
            </a:xfrm>
            <a:prstGeom prst="rect">
              <a:avLst/>
            </a:prstGeom>
          </p:spPr>
          <p:txBody>
            <a:bodyPr anchor="t" rtlCol="false" tIns="0" lIns="0" bIns="0" rIns="0">
              <a:spAutoFit/>
            </a:bodyPr>
            <a:lstStyle/>
            <a:p>
              <a:pPr algn="ctr">
                <a:lnSpc>
                  <a:spcPts val="4657"/>
                </a:lnSpc>
              </a:pPr>
              <a:r>
                <a:rPr lang="en-US" b="true" sz="4902">
                  <a:solidFill>
                    <a:srgbClr val="027361"/>
                  </a:solidFill>
                  <a:latin typeface="TT Hoves Bold"/>
                  <a:ea typeface="TT Hoves Bold"/>
                  <a:cs typeface="TT Hoves Bold"/>
                  <a:sym typeface="TT Hoves Bold"/>
                </a:rPr>
                <a:t>3. CONTINUE BUILDING REFLECTIVE HABITS</a:t>
              </a:r>
            </a:p>
          </p:txBody>
        </p:sp>
      </p:grpSp>
      <p:sp>
        <p:nvSpPr>
          <p:cNvPr name="TextBox 15" id="15"/>
          <p:cNvSpPr txBox="true"/>
          <p:nvPr/>
        </p:nvSpPr>
        <p:spPr>
          <a:xfrm rot="0">
            <a:off x="-98290" y="1772159"/>
            <a:ext cx="15370311" cy="849553"/>
          </a:xfrm>
          <a:prstGeom prst="rect">
            <a:avLst/>
          </a:prstGeom>
        </p:spPr>
        <p:txBody>
          <a:bodyPr anchor="t" rtlCol="false" tIns="0" lIns="0" bIns="0" rIns="0">
            <a:spAutoFit/>
          </a:bodyPr>
          <a:lstStyle/>
          <a:p>
            <a:pPr algn="ctr">
              <a:lnSpc>
                <a:spcPts val="3372"/>
              </a:lnSpc>
              <a:spcBef>
                <a:spcPct val="0"/>
              </a:spcBef>
            </a:pPr>
            <a:r>
              <a:rPr lang="en-US" sz="2409">
                <a:solidFill>
                  <a:srgbClr val="000000"/>
                </a:solidFill>
                <a:latin typeface="Lazydog"/>
                <a:ea typeface="Lazydog"/>
                <a:cs typeface="Lazydog"/>
                <a:sym typeface="Lazydog"/>
              </a:rPr>
              <a:t>I will improve my presence across the classroom, create more self-directed resources, and build a flexible resource bank for real-time support.</a:t>
            </a:r>
          </a:p>
        </p:txBody>
      </p:sp>
      <p:sp>
        <p:nvSpPr>
          <p:cNvPr name="TextBox 16" id="16"/>
          <p:cNvSpPr txBox="true"/>
          <p:nvPr/>
        </p:nvSpPr>
        <p:spPr>
          <a:xfrm rot="0">
            <a:off x="245124" y="4675188"/>
            <a:ext cx="15370311" cy="879475"/>
          </a:xfrm>
          <a:prstGeom prst="rect">
            <a:avLst/>
          </a:prstGeom>
        </p:spPr>
        <p:txBody>
          <a:bodyPr anchor="t" rtlCol="false" tIns="0" lIns="0" bIns="0" rIns="0">
            <a:spAutoFit/>
          </a:bodyPr>
          <a:lstStyle/>
          <a:p>
            <a:pPr algn="ctr">
              <a:lnSpc>
                <a:spcPts val="3500"/>
              </a:lnSpc>
              <a:spcBef>
                <a:spcPct val="0"/>
              </a:spcBef>
            </a:pPr>
            <a:r>
              <a:rPr lang="en-US" sz="2500">
                <a:solidFill>
                  <a:srgbClr val="000000"/>
                </a:solidFill>
                <a:latin typeface="Lazydog"/>
                <a:ea typeface="Lazydog"/>
                <a:cs typeface="Lazydog"/>
                <a:sym typeface="Lazydog"/>
              </a:rPr>
              <a:t>I aim to explore play-based and mixed-ability strategies while using flexible assessments to meet diverse learner needs inclusively.</a:t>
            </a:r>
          </a:p>
        </p:txBody>
      </p:sp>
      <p:sp>
        <p:nvSpPr>
          <p:cNvPr name="TextBox 17" id="17"/>
          <p:cNvSpPr txBox="true"/>
          <p:nvPr/>
        </p:nvSpPr>
        <p:spPr>
          <a:xfrm rot="0">
            <a:off x="245124" y="7595817"/>
            <a:ext cx="16706593" cy="809343"/>
          </a:xfrm>
          <a:prstGeom prst="rect">
            <a:avLst/>
          </a:prstGeom>
        </p:spPr>
        <p:txBody>
          <a:bodyPr anchor="t" rtlCol="false" tIns="0" lIns="0" bIns="0" rIns="0">
            <a:spAutoFit/>
          </a:bodyPr>
          <a:lstStyle/>
          <a:p>
            <a:pPr algn="ctr">
              <a:lnSpc>
                <a:spcPts val="3201"/>
              </a:lnSpc>
              <a:spcBef>
                <a:spcPct val="0"/>
              </a:spcBef>
            </a:pPr>
            <a:r>
              <a:rPr lang="en-US" sz="2286">
                <a:solidFill>
                  <a:srgbClr val="000000"/>
                </a:solidFill>
                <a:latin typeface="Lazydog"/>
                <a:ea typeface="Lazydog"/>
                <a:cs typeface="Lazydog"/>
                <a:sym typeface="Lazydog"/>
              </a:rPr>
              <a:t>sustain reflective journaling, engage in collaborative planning, and focus on both successes and challenges to guide my professional growth.</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1338560"/>
          </a:xfrm>
          <a:custGeom>
            <a:avLst/>
            <a:gdLst/>
            <a:ahLst/>
            <a:cxnLst/>
            <a:rect r="r" b="b" t="t" l="l"/>
            <a:pathLst>
              <a:path h="11338560" w="18288000">
                <a:moveTo>
                  <a:pt x="0" y="0"/>
                </a:moveTo>
                <a:lnTo>
                  <a:pt x="18288000" y="0"/>
                </a:lnTo>
                <a:lnTo>
                  <a:pt x="18288000" y="11338560"/>
                </a:lnTo>
                <a:lnTo>
                  <a:pt x="0" y="11338560"/>
                </a:lnTo>
                <a:lnTo>
                  <a:pt x="0" y="0"/>
                </a:lnTo>
                <a:close/>
              </a:path>
            </a:pathLst>
          </a:custGeom>
          <a:blipFill>
            <a:blip r:embed="rId2">
              <a:alphaModFix amt="32999"/>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028700" y="1276791"/>
            <a:ext cx="16753399" cy="7795956"/>
          </a:xfrm>
          <a:prstGeom prst="rect">
            <a:avLst/>
          </a:prstGeom>
        </p:spPr>
        <p:txBody>
          <a:bodyPr anchor="t" rtlCol="false" tIns="0" lIns="0" bIns="0" rIns="0">
            <a:spAutoFit/>
          </a:bodyPr>
          <a:lstStyle/>
          <a:p>
            <a:pPr algn="ctr">
              <a:lnSpc>
                <a:spcPts val="4060"/>
              </a:lnSpc>
            </a:pPr>
            <a:r>
              <a:rPr lang="en-US" b="true" sz="5639">
                <a:solidFill>
                  <a:srgbClr val="000000"/>
                </a:solidFill>
                <a:latin typeface="Ahkio Heavy"/>
                <a:ea typeface="Ahkio Heavy"/>
                <a:cs typeface="Ahkio Heavy"/>
                <a:sym typeface="Ahkio Heavy"/>
              </a:rPr>
              <a:t>THANK YOU FOR LISTENING TO MY</a:t>
            </a:r>
          </a:p>
          <a:p>
            <a:pPr algn="ctr">
              <a:lnSpc>
                <a:spcPts val="4060"/>
              </a:lnSpc>
            </a:pPr>
          </a:p>
          <a:p>
            <a:pPr algn="ctr">
              <a:lnSpc>
                <a:spcPts val="4060"/>
              </a:lnSpc>
            </a:pPr>
            <a:r>
              <a:rPr lang="en-US" b="true" sz="5639">
                <a:solidFill>
                  <a:srgbClr val="000000"/>
                </a:solidFill>
                <a:latin typeface="Ahkio Heavy"/>
                <a:ea typeface="Ahkio Heavy"/>
                <a:cs typeface="Ahkio Heavy"/>
                <a:sym typeface="Ahkio Heavy"/>
              </a:rPr>
              <a:t> PRESENTATION. I HOPE IT HAS OFFERED AN </a:t>
            </a:r>
          </a:p>
          <a:p>
            <a:pPr algn="ctr">
              <a:lnSpc>
                <a:spcPts val="4060"/>
              </a:lnSpc>
            </a:pPr>
          </a:p>
          <a:p>
            <a:pPr algn="ctr">
              <a:lnSpc>
                <a:spcPts val="4060"/>
              </a:lnSpc>
            </a:pPr>
            <a:r>
              <a:rPr lang="en-US" b="true" sz="5639">
                <a:solidFill>
                  <a:srgbClr val="000000"/>
                </a:solidFill>
                <a:latin typeface="Ahkio Heavy"/>
                <a:ea typeface="Ahkio Heavy"/>
                <a:cs typeface="Ahkio Heavy"/>
                <a:sym typeface="Ahkio Heavy"/>
              </a:rPr>
              <a:t>INSIGHT INTO MY PLACEMENT</a:t>
            </a:r>
          </a:p>
          <a:p>
            <a:pPr algn="ctr">
              <a:lnSpc>
                <a:spcPts val="4060"/>
              </a:lnSpc>
            </a:pPr>
          </a:p>
          <a:p>
            <a:pPr algn="ctr">
              <a:lnSpc>
                <a:spcPts val="4060"/>
              </a:lnSpc>
            </a:pPr>
            <a:r>
              <a:rPr lang="en-US" b="true" sz="5639">
                <a:solidFill>
                  <a:srgbClr val="000000"/>
                </a:solidFill>
                <a:latin typeface="Ahkio Heavy"/>
                <a:ea typeface="Ahkio Heavy"/>
                <a:cs typeface="Ahkio Heavy"/>
                <a:sym typeface="Ahkio Heavy"/>
              </a:rPr>
              <a:t> EXPERIENCES, MY PROFESSIONAL </a:t>
            </a:r>
          </a:p>
          <a:p>
            <a:pPr algn="ctr">
              <a:lnSpc>
                <a:spcPts val="4060"/>
              </a:lnSpc>
            </a:pPr>
          </a:p>
          <a:p>
            <a:pPr algn="ctr">
              <a:lnSpc>
                <a:spcPts val="4060"/>
              </a:lnSpc>
            </a:pPr>
            <a:r>
              <a:rPr lang="en-US" b="true" sz="5639">
                <a:solidFill>
                  <a:srgbClr val="000000"/>
                </a:solidFill>
                <a:latin typeface="Ahkio Heavy"/>
                <a:ea typeface="Ahkio Heavy"/>
                <a:cs typeface="Ahkio Heavy"/>
                <a:sym typeface="Ahkio Heavy"/>
              </a:rPr>
              <a:t>REFLECTIONS, AND THE AREAS I AM EXCITED </a:t>
            </a:r>
          </a:p>
          <a:p>
            <a:pPr algn="ctr">
              <a:lnSpc>
                <a:spcPts val="4060"/>
              </a:lnSpc>
            </a:pPr>
          </a:p>
          <a:p>
            <a:pPr algn="ctr">
              <a:lnSpc>
                <a:spcPts val="4060"/>
              </a:lnSpc>
            </a:pPr>
            <a:r>
              <a:rPr lang="en-US" b="true" sz="5639">
                <a:solidFill>
                  <a:srgbClr val="000000"/>
                </a:solidFill>
                <a:latin typeface="Ahkio Heavy"/>
                <a:ea typeface="Ahkio Heavy"/>
                <a:cs typeface="Ahkio Heavy"/>
                <a:sym typeface="Ahkio Heavy"/>
              </a:rPr>
              <a:t>TO DEVELOP FURTHER IN MY TEACHING </a:t>
            </a:r>
          </a:p>
          <a:p>
            <a:pPr algn="ctr">
              <a:lnSpc>
                <a:spcPts val="4060"/>
              </a:lnSpc>
            </a:pPr>
          </a:p>
          <a:p>
            <a:pPr algn="ctr">
              <a:lnSpc>
                <a:spcPts val="4060"/>
              </a:lnSpc>
            </a:pPr>
            <a:r>
              <a:rPr lang="en-US" b="true" sz="5639">
                <a:solidFill>
                  <a:srgbClr val="000000"/>
                </a:solidFill>
                <a:latin typeface="Ahkio Heavy"/>
                <a:ea typeface="Ahkio Heavy"/>
                <a:cs typeface="Ahkio Heavy"/>
                <a:sym typeface="Ahkio Heavy"/>
              </a:rPr>
              <a:t>CAREER.</a:t>
            </a:r>
          </a:p>
          <a:p>
            <a:pPr algn="ctr">
              <a:lnSpc>
                <a:spcPts val="4060"/>
              </a:lnSpc>
            </a:pPr>
          </a:p>
          <a:p>
            <a:pPr algn="ctr">
              <a:lnSpc>
                <a:spcPts val="4060"/>
              </a:lnSpc>
            </a:pPr>
            <a:r>
              <a:rPr lang="en-US" sz="5639" b="true">
                <a:solidFill>
                  <a:srgbClr val="0171D3"/>
                </a:solidFill>
                <a:latin typeface="Ahkio Heavy"/>
                <a:ea typeface="Ahkio Heavy"/>
                <a:cs typeface="Ahkio Heavy"/>
                <a:sym typeface="Ahkio Heavy"/>
              </a:rPr>
              <a:t>Questions welcome</a:t>
            </a:r>
            <a:r>
              <a:rPr lang="en-US" b="true" sz="5639">
                <a:solidFill>
                  <a:srgbClr val="0171D3"/>
                </a:solidFill>
                <a:latin typeface="Ahkio Heavy"/>
                <a:ea typeface="Ahkio Heavy"/>
                <a:cs typeface="Ahkio Heavy"/>
                <a:sym typeface="Ahkio Heavy"/>
              </a:rPr>
              <a:t>!  </a:t>
            </a:r>
          </a:p>
        </p:txBody>
      </p:sp>
    </p:spTree>
  </p:cSld>
  <p:clrMapOvr>
    <a:masterClrMapping/>
  </p:clrMapOvr>
</p:sld>
</file>

<file path=ppt/slides/slide3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0" y="-19050"/>
            <a:ext cx="18288000" cy="10466070"/>
          </a:xfrm>
          <a:prstGeom prst="rect">
            <a:avLst/>
          </a:prstGeom>
        </p:spPr>
        <p:txBody>
          <a:bodyPr anchor="t" rtlCol="false" tIns="0" lIns="0" bIns="0" rIns="0">
            <a:spAutoFit/>
          </a:bodyPr>
          <a:lstStyle/>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Allen-Hughes, L. (2013). The Social Benefits of the Morning Meeting 1 Title Page the Social Benefits of the Morning Meeting: Creating a Space for Social and Character Education in the Classroom the Social Benefits of the Morning Meeting 2 Acknowledgements. [online] Available at: https://files.eric.ed.gov/fulltext/ED541211.pdf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Beckmann, A. (2009). A Conceptual Framework for Cross-Curricular Teaching. The Mathematics Enthusiast, [online] 6(Supplement 1), pp.1–58. Available at: https://www.researchgate.net/publication/339460873_A_Conceptual_Framework_for_Cross-Curricular_Teaching [Accessed 17 Feb.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CDATA[Coil, C. (2010). Successful teaching in the differentiated classroom. [online] Marion, Il: Pieces Of Learning ; Moorabbin. Available at: https://books.google.co.uk/books?hl=en&lr=&id=FqXKT9NnrMsC&oi=fnd&pg=PA7&dq=differentiated+classroom+successful+teaching&ots=syF4e3Fz56&sig=VboBgBzjs1yhsmmb2D3Pqv64zuA&redir_esc=y#v=onepage&q=differentiated%20classroom%20successful%20teaching&f=false [Accessed 12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Deed, C., Blake, D., Henriksen, J., Mooney, A., Prain, V., Tytler, R., Zitzlaff, T., Edwards, M., Emery, S., Muir, T., Swabey, K., Thomas, D., Farrelly, C., Lovejoy, V., Meyers, N. and Fingland, D. (2019). Teacher Adaptation to Flexible Learning Environments. Learning Environments Research, [online] 23(2), pp.153–165. Available at: https://link.springer.com/article/10.1007/s10984-019-09302-0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Department for Education (2016). Eliminating Unnecessary Workload around Planning and Teaching Resources Report of the Independent Teacher Workload Review Group. [online] p.5. Available at: https://assets.publishing.service.gov.uk/media/5a7f1c3a40f0b6230268d7fa/Eliminating-unnecessary-workload-around-planning-and-teaching-resources.pdf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Deunk, M.I., Smale-Jacobse, A.E., de Boer, H., Doolaard, S. and Bosker, R.J. (2018). Effective differentiation practices: A systematic review and meta-analysis of studies on the cognitive effects of differentiation practices in primary education. Educational Research Review, [online] 24(24), pp.31–54. Available at: https://www.sciencedirect.com/science/article/pii/S1747938X18301039 [Accessed 13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Dewey, J. (1910). How We Think. [online] London: Heath. Available at: https://bef632.wordpress.com/wp-content/uploads/2015/09/dewey-how-we-think.pdf [Accessed 23 Apr.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CDATA[Dewiyani, L., Marini, A., Khairunnisa, S., Maksum, A. and Safitri, D. (2024). Interactive Module Based on QR Code to Increase Learning Interest in Entrepreneurship Course for College Students. Journal of Higher Education Theory and Practice, [online] 24(2). Available at: https://www.google.com/url?sa=t&source=web&rct=j&opi=89978449&url=https://articlegateway.com/index.php/JHETP/article/download/6928/6536/11906&ved=2ahUKEwizpK7b0qONAxWYWUEAHWR8JmsQFnoECA8QAQ&usg=AOvVaw1Kt7H6pjFsVq_TvAWC-98c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Eagan, T. (2023). Unlocking Student Success: the Power of Success Criteria, Relationships, and Clarity. [online] Available at: https://files.eric.ed.gov/fulltext/EJ1382629.pdf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Evangelou, F. (2023). Video as an Educational Tool for Teaching and Learning for Primary School Students: a Research Approach by Greek Teachers. European Journal of Education and Pedagogy, [online] 4(1), pp.104–111. Available at: https://www.ej-edu.org/index.php/ejedu/article/view/575 [Accessed 13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Holmes, A.G. (2019). Learning Outcomes – a Good Idea, yet with Problems and Lost Opportunities. Educational Process: International Journal, [online] 8(3), pp.159–169. Available at: https://www.researchgate.net/publication/336605300_Learning_Outcomes_-_A_Good_Idea_Yet_with_Problems_and_Lost_Opportunities [Accessed 13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Krepf, M. and König, J. (2022). Structuring Lessons as an Aspect of pre-service Teachers’ Planning competence: A scaling-up Analysis. Zeitschrift für Erziehungswissenschaft, [online] 25(4), pp.917–946. Available at: https://link.springer.com/article/10.1007/s11618-022-01125-9#:~:text=The%20results%20indicate%20that%20the,the%20introductory%20phase%20(T2).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Law, E., Pantasdo, K.D., Alaimi, M., Sauzéon, H. and Oudeyer, P.-Y. (2020). Pedagogical Agents for Fostering Question-Asking Skills in Children. arXiv (Cornell University), [online] 1(1). doi:https://doi.org/10.1145/3313831.3376776.</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Norwich, B., Baumfield, V., Dimitrellou, E., Katene, W. and Koutsouris, G. (2025). Exploring Reflective Practice through Lesson Study in the school-based Practices of PGCE Primary and Secondary Student Teachers in a UK ITE Programme. Reflective Practice, [online] pp.1–17. Available at: https://www.tandfonline.com/doi/epdf/10.1080/14623943.2025.2459435?needAccess=true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Pavlov, I. (1927). Conditioned reflexes: an Investigation of the Physiological Activity of the Cerebral Cortex. Annals of Neurosciences, [online] 17(3). Available at: https://pmc.ncbi.nlm.nih.gov/articles/PMC4116985/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Taylor, S.C. (2017). Contested Knowledge: a Critical Review of the Concept of Differentiation in Teaching and Learning. Warwick Journal of Education - Transforming Teaching, [online] 1, pp.55–68. Available at: https://journals.warwick.ac.uk/index.php/wjett/article/view/44 [Accessed 13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Taylor, S.S. (2010). Negative judgments: reflections on teaching reflective practice. Organization Management Journal, [online] 7(1), pp.5–12. Available at: https://scholarship.shu.edu/cgi/viewcontent.cgi?article=1205&amp;&amp;context=omj&amp;&amp;sei-redir=1&amp;referer=https%253A%252F%252Fscholar.google.co.uk%252Fscholar%253Fq%253DNegative%252Bjudgments%253A%252Breflections%252Bon%252Bteaching%252Breflective%252Bpractice%252Bpdf%2526hl%253Den%2526as_sdt%253D0%2526as_vis%253D1%2526oi%253Dscholart#search=%22Negative%20judgments%3A%20reflections%20teaching%20reflective%20practice%20pdf%22 [Accessed 9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Timmerman, V. (2017). Cross-curricular teaching: How Does It work? [online] Available at: https://web.archive.org/web/20180514171537id_/http://www.ciep.fr/sites/default/files/atoms/files/crosscut-cross-curricular-teaching-how-does-it-work-synthesis.pdf [Accessed 28 Feb.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Tomlinson, C.A. (1999). The differentiated classroom: Responding to the needs of all learners. 1st ed. [online] ASCD. Available at: https://rutamaestra.santillana.com.co/wp-content/uploads/2020/01/The-Differentiated-Classroom-Responding-to-the-Needs.pdf [Accessed 12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UNICEF (2024). Inclusive Education. [online] UNICEF. Available at: https://www.unicef.org/education/inclusive-education [Accessed 20 Jan.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Valiandes, S. (2015). Evaluating the Impact of Differentiated Instruction on Literacy and Reading in Mixed Ability classrooms: Quality and Equity Dimensions of Education Effectiveness. Studies in Educational Evaluation, [online] 45(1), pp.17–26. Available at: https://www.sciencedirect.com/science/article/pii/S0191491X15000188 [Accessed 13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Welsh Government (2016). Written Statement - Digital Competence Framework Launch (21 September 2016) | GOV.WALES. [online] www.gov.wales. Available at: https://www.gov.wales/written-statement-digital-competence-framework-launch [Accessed 14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Welsh Government (2017). Professional Standards for Teaching and Leadership. [online] Hwb. Welsh Government. Available at: https://hwb.gov.wales/api/storage/19bc948b-8a3f-41e0-944a-7bf2cadf7d18/professional-standards-for-teaching-and-leadership-interactive-pdf-for-pc.pdf [Accessed 13 May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Welsh Government (2022a). Developing a Vision for Curriculum Design - Hwb. [online] hwb.gov.wales. Available at: https://hwb.gov.wales/curriculum-for-wales/designing-your-curriculum/developing-a-vision-for-curriculum-design [Accessed 20 Jan. 2025].</a:t>
            </a:r>
          </a:p>
          <a:p>
            <a:pPr algn="l" marL="259080" indent="-129540" lvl="1">
              <a:lnSpc>
                <a:spcPts val="1679"/>
              </a:lnSpc>
              <a:buFont typeface="Arial"/>
              <a:buChar char="•"/>
            </a:pPr>
            <a:r>
              <a:rPr lang="en-US" sz="1200">
                <a:solidFill>
                  <a:srgbClr val="000000"/>
                </a:solidFill>
                <a:latin typeface="Canva Sans"/>
                <a:ea typeface="Canva Sans"/>
                <a:cs typeface="Canva Sans"/>
                <a:sym typeface="Canva Sans"/>
              </a:rPr>
              <a:t>Welsh Government (2022b). Developing a Vision for Curriculum Design - Hwb. [online] hwb.gov.wales. Available at: https://hwb.gov.wales/curriculum-for-wales/designing-your-curriculum/developing-a-vision-for-curriculum-design [Accessed 14 May 2025].</a:t>
            </a:r>
          </a:p>
          <a:p>
            <a:pPr algn="l" marL="259080" indent="-129540" lvl="1">
              <a:lnSpc>
                <a:spcPts val="1679"/>
              </a:lnSpc>
              <a:buFont typeface="Arial"/>
              <a:buChar char="•"/>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DAGleiz1Abg</dc:identifier>
  <dcterms:modified xsi:type="dcterms:W3CDTF">2011-08-01T06:04:30Z</dcterms:modified>
  <cp:revision>1</cp:revision>
  <dc:title>Megan peterson</dc:title>
</cp:coreProperties>
</file>