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
  </p:notesMasterIdLst>
  <p:sldIdLst>
    <p:sldId id="257"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1439" autoAdjust="0"/>
  </p:normalViewPr>
  <p:slideViewPr>
    <p:cSldViewPr snapToGrid="0">
      <p:cViewPr varScale="1">
        <p:scale>
          <a:sx n="104" d="100"/>
          <a:sy n="104" d="100"/>
        </p:scale>
        <p:origin x="870" y="31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5598E2-D884-482E-A6FD-1EADC8E1EF29}" type="datetimeFigureOut">
              <a:rPr lang="en-US" smtClean="0"/>
              <a:t>11/20/2025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C4AB88F-75F5-4674-BC99-F5BD1D473FCC}" type="slidenum">
              <a:rPr lang="en-US" smtClean="0"/>
              <a:t>‹Nº›</a:t>
            </a:fld>
            <a:endParaRPr lang="en-US"/>
          </a:p>
        </p:txBody>
      </p:sp>
    </p:spTree>
    <p:extLst>
      <p:ext uri="{BB962C8B-B14F-4D97-AF65-F5344CB8AC3E}">
        <p14:creationId xmlns:p14="http://schemas.microsoft.com/office/powerpoint/2010/main" val="674780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Methodology &amp; Findings Summary</a:t>
            </a:r>
            <a:endParaRPr lang="en-US"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Methodology Summary </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research embraces a literature-based dissertation research approach in which reference will be made to all the secondary information to establish the impact of social media marketing on consumer behaviour. The case study focuses on the Tesco organisation in the United Kingdom, which is selected due to its active online presence as well as large consumer clientele (</a:t>
            </a:r>
            <a:r>
              <a:rPr lang="en-GB" sz="1200" kern="1200" dirty="0" err="1">
                <a:solidFill>
                  <a:schemeClr val="tx1"/>
                </a:solidFill>
                <a:effectLst/>
                <a:latin typeface="+mn-lt"/>
                <a:ea typeface="+mn-ea"/>
                <a:cs typeface="+mn-cs"/>
              </a:rPr>
              <a:t>Mogaji</a:t>
            </a:r>
            <a:r>
              <a:rPr lang="en-GB" sz="1200" kern="1200" dirty="0">
                <a:solidFill>
                  <a:schemeClr val="tx1"/>
                </a:solidFill>
                <a:effectLst/>
                <a:latin typeface="+mn-lt"/>
                <a:ea typeface="+mn-ea"/>
                <a:cs typeface="+mn-cs"/>
              </a:rPr>
              <a:t> et al., 2021). The study will help to unravel the impact of social media campaigns on the degree of engagement and brand loyalty. The research process was comprised of identification and analysis of the existing literature, reports and credible web-based data on the marketing operations of Tesco (Tracy, 2020). The most productive sources to find examples of campaigns and contacts with consumers were the social media platforms, such as Facebook and Instagram. These sites were described in regard to the live feedback on the Tesco promotion, the feedback of the audience feedback. Qualitative thematic analysis was used to analyse the data that was collected. This method enabled the researcher to determine repeated tendencies like trends in content, user engagement behaviour and loyalty expressions. It was analysed using the six-phase structure proposed by Braun and Clarke (2006): familiarisation, coding, theme development, review, definition and reporting. The thematic analysis was mostly helpful in managing qualitative information from various sources. Coding of comments, reactions, and campaign features was developed into key themes. These were then plotted against the research objectives so as to be consistent.</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design did not require the use of primary data like interviews or surveys, and this enabled it to focus extensively on the current digital presence of Tesco (Flick, 2020). Nevertheless, the lack of direct views of the consumers is considered a limitation. Nevertheless, the approach presented a systematic and trusted analysis approach towards consumer engagement patterns in Tesco's social media strategies.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Findings Summary</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thematic analysis revealed that there are some critical themes that can be shown to determine the impact of the Tesco social media campaigns on consumer engagement and brand loyalty. The results are directly related to three research objectives.</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Content Types and Engagement</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was found that the application of short videos, the use of promotional offers, festive themes, and emotional storytelling is one of the factors that enable Tesco to increase engagement. Brighter pictures and posts that people found themselves in relating to had more likes, comments, and shares (</a:t>
            </a:r>
            <a:r>
              <a:rPr lang="en-GB" sz="1200" kern="1200" dirty="0" err="1">
                <a:solidFill>
                  <a:schemeClr val="tx1"/>
                </a:solidFill>
                <a:effectLst/>
                <a:latin typeface="+mn-lt"/>
                <a:ea typeface="+mn-ea"/>
                <a:cs typeface="+mn-cs"/>
              </a:rPr>
              <a:t>Mogaji</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Farinloye</a:t>
            </a:r>
            <a:r>
              <a:rPr lang="en-GB" sz="1200" kern="1200" dirty="0">
                <a:solidFill>
                  <a:schemeClr val="tx1"/>
                </a:solidFill>
                <a:effectLst/>
                <a:latin typeface="+mn-lt"/>
                <a:ea typeface="+mn-ea"/>
                <a:cs typeface="+mn-cs"/>
              </a:rPr>
              <a:t>, 2017). Polls and comments to win competitions were also interactive content that enhanced participation.</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Consumer Perceptions of Social Media Presence</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Content that was personalised, timely, and locally relevant by Tesco positively resonated with the followers. Facebook updates that talked of local shops, local events or covered hot topics attracted the ever-greater attention. People seemed to like posts that resonated with their lives to the extent of reacting and responding. This meant that the relevance and cultural fit have a high influence on consumer perception.</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Engagement and Brand Loyalty</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frequent communication on social media in relation to responding to comments, likes, and open updates contributed to the feeling of communal and trust. Advocacy of the brand was also evident among those who were frequent followers, who were often seen to defend Tesco in comment boxes or by answering product recommendations. This behaviour indicated an online activity and brand loyalty (Bell et al., 2019). On the whole, the results indicate that the social media strategy of Tesco is important in establishing consumer relationships.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197C2C-F3D5-4EB5-928E-5278B19F9D7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553775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76C58-38EB-50B5-A333-5C794B59A69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7B0B790-A870-ADFE-BFED-E90E00C5125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BB4E21B-A609-38E7-DDB5-71BB1ECC1E0E}"/>
              </a:ext>
            </a:extLst>
          </p:cNvPr>
          <p:cNvSpPr>
            <a:spLocks noGrp="1"/>
          </p:cNvSpPr>
          <p:nvPr>
            <p:ph type="dt" sz="half" idx="10"/>
          </p:nvPr>
        </p:nvSpPr>
        <p:spPr/>
        <p:txBody>
          <a:bodyPr/>
          <a:lstStyle/>
          <a:p>
            <a:fld id="{33705088-F9F4-480F-985B-D2F4157C9DA0}" type="datetimeFigureOut">
              <a:rPr lang="en-GB" smtClean="0"/>
              <a:t>20/11/2025</a:t>
            </a:fld>
            <a:endParaRPr lang="en-GB"/>
          </a:p>
        </p:txBody>
      </p:sp>
      <p:sp>
        <p:nvSpPr>
          <p:cNvPr id="5" name="Footer Placeholder 4">
            <a:extLst>
              <a:ext uri="{FF2B5EF4-FFF2-40B4-BE49-F238E27FC236}">
                <a16:creationId xmlns:a16="http://schemas.microsoft.com/office/drawing/2014/main" id="{BDC18ED8-13AE-CC9C-621A-4F59B0DF0F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8BBEE9-03B5-B86F-AEA6-0DEF1E305052}"/>
              </a:ext>
            </a:extLst>
          </p:cNvPr>
          <p:cNvSpPr>
            <a:spLocks noGrp="1"/>
          </p:cNvSpPr>
          <p:nvPr>
            <p:ph type="sldNum" sz="quarter" idx="12"/>
          </p:nvPr>
        </p:nvSpPr>
        <p:spPr/>
        <p:txBody>
          <a:bodyPr/>
          <a:lstStyle/>
          <a:p>
            <a:fld id="{A7D436CF-94DB-45C1-985A-7A45B1D0B59A}" type="slidenum">
              <a:rPr lang="en-GB" smtClean="0"/>
              <a:t>‹Nº›</a:t>
            </a:fld>
            <a:endParaRPr lang="en-GB"/>
          </a:p>
        </p:txBody>
      </p:sp>
    </p:spTree>
    <p:extLst>
      <p:ext uri="{BB962C8B-B14F-4D97-AF65-F5344CB8AC3E}">
        <p14:creationId xmlns:p14="http://schemas.microsoft.com/office/powerpoint/2010/main" val="28270476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FE3C8-24C8-71DD-0978-DB1609CDC48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CF20693-BAB4-862C-09F2-6DF6BEFF043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10EA7BD-CBFF-0168-DAB8-D0EC24FD7499}"/>
              </a:ext>
            </a:extLst>
          </p:cNvPr>
          <p:cNvSpPr>
            <a:spLocks noGrp="1"/>
          </p:cNvSpPr>
          <p:nvPr>
            <p:ph type="dt" sz="half" idx="10"/>
          </p:nvPr>
        </p:nvSpPr>
        <p:spPr/>
        <p:txBody>
          <a:bodyPr/>
          <a:lstStyle/>
          <a:p>
            <a:fld id="{33705088-F9F4-480F-985B-D2F4157C9DA0}" type="datetimeFigureOut">
              <a:rPr lang="en-GB" smtClean="0"/>
              <a:t>20/11/2025</a:t>
            </a:fld>
            <a:endParaRPr lang="en-GB"/>
          </a:p>
        </p:txBody>
      </p:sp>
      <p:sp>
        <p:nvSpPr>
          <p:cNvPr id="5" name="Footer Placeholder 4">
            <a:extLst>
              <a:ext uri="{FF2B5EF4-FFF2-40B4-BE49-F238E27FC236}">
                <a16:creationId xmlns:a16="http://schemas.microsoft.com/office/drawing/2014/main" id="{84A55E96-4255-2D3E-D6E7-04492FD6DD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49B619-DE5D-716E-18CB-C7EB98B76285}"/>
              </a:ext>
            </a:extLst>
          </p:cNvPr>
          <p:cNvSpPr>
            <a:spLocks noGrp="1"/>
          </p:cNvSpPr>
          <p:nvPr>
            <p:ph type="sldNum" sz="quarter" idx="12"/>
          </p:nvPr>
        </p:nvSpPr>
        <p:spPr/>
        <p:txBody>
          <a:bodyPr/>
          <a:lstStyle/>
          <a:p>
            <a:fld id="{A7D436CF-94DB-45C1-985A-7A45B1D0B59A}" type="slidenum">
              <a:rPr lang="en-GB" smtClean="0"/>
              <a:t>‹Nº›</a:t>
            </a:fld>
            <a:endParaRPr lang="en-GB"/>
          </a:p>
        </p:txBody>
      </p:sp>
    </p:spTree>
    <p:extLst>
      <p:ext uri="{BB962C8B-B14F-4D97-AF65-F5344CB8AC3E}">
        <p14:creationId xmlns:p14="http://schemas.microsoft.com/office/powerpoint/2010/main" val="33418062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95895-F0E2-B58C-AB4D-A43171BDBB7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4BF0260-CDF5-50DD-F9FB-B4312BA2B94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88A575E-1372-A653-93BD-74A21F731045}"/>
              </a:ext>
            </a:extLst>
          </p:cNvPr>
          <p:cNvSpPr>
            <a:spLocks noGrp="1"/>
          </p:cNvSpPr>
          <p:nvPr>
            <p:ph type="dt" sz="half" idx="10"/>
          </p:nvPr>
        </p:nvSpPr>
        <p:spPr/>
        <p:txBody>
          <a:bodyPr/>
          <a:lstStyle/>
          <a:p>
            <a:fld id="{33705088-F9F4-480F-985B-D2F4157C9DA0}" type="datetimeFigureOut">
              <a:rPr lang="en-GB" smtClean="0"/>
              <a:t>20/11/2025</a:t>
            </a:fld>
            <a:endParaRPr lang="en-GB"/>
          </a:p>
        </p:txBody>
      </p:sp>
      <p:sp>
        <p:nvSpPr>
          <p:cNvPr id="5" name="Footer Placeholder 4">
            <a:extLst>
              <a:ext uri="{FF2B5EF4-FFF2-40B4-BE49-F238E27FC236}">
                <a16:creationId xmlns:a16="http://schemas.microsoft.com/office/drawing/2014/main" id="{C86B4C3B-FBE0-87E6-DA58-C9DC2F0250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C68CBD-0E00-FFD3-5F9F-E3AB3CDB3026}"/>
              </a:ext>
            </a:extLst>
          </p:cNvPr>
          <p:cNvSpPr>
            <a:spLocks noGrp="1"/>
          </p:cNvSpPr>
          <p:nvPr>
            <p:ph type="sldNum" sz="quarter" idx="12"/>
          </p:nvPr>
        </p:nvSpPr>
        <p:spPr/>
        <p:txBody>
          <a:bodyPr/>
          <a:lstStyle/>
          <a:p>
            <a:fld id="{A7D436CF-94DB-45C1-985A-7A45B1D0B59A}" type="slidenum">
              <a:rPr lang="en-GB" smtClean="0"/>
              <a:t>‹Nº›</a:t>
            </a:fld>
            <a:endParaRPr lang="en-GB"/>
          </a:p>
        </p:txBody>
      </p:sp>
    </p:spTree>
    <p:extLst>
      <p:ext uri="{BB962C8B-B14F-4D97-AF65-F5344CB8AC3E}">
        <p14:creationId xmlns:p14="http://schemas.microsoft.com/office/powerpoint/2010/main" val="15909501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FA1E6D-5029-83FD-A166-DA0F30274A9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3611B5-7A87-4917-CF17-C3D896B09C5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E6548A2-5BDF-5590-B62A-B32CDBF5DA3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B1F30AB-61D0-2D54-83B1-7BD3F7AC00F8}"/>
              </a:ext>
            </a:extLst>
          </p:cNvPr>
          <p:cNvSpPr>
            <a:spLocks noGrp="1"/>
          </p:cNvSpPr>
          <p:nvPr>
            <p:ph type="dt" sz="half" idx="10"/>
          </p:nvPr>
        </p:nvSpPr>
        <p:spPr/>
        <p:txBody>
          <a:bodyPr/>
          <a:lstStyle/>
          <a:p>
            <a:fld id="{33705088-F9F4-480F-985B-D2F4157C9DA0}" type="datetimeFigureOut">
              <a:rPr lang="en-GB" smtClean="0"/>
              <a:t>20/11/2025</a:t>
            </a:fld>
            <a:endParaRPr lang="en-GB"/>
          </a:p>
        </p:txBody>
      </p:sp>
      <p:sp>
        <p:nvSpPr>
          <p:cNvPr id="6" name="Footer Placeholder 5">
            <a:extLst>
              <a:ext uri="{FF2B5EF4-FFF2-40B4-BE49-F238E27FC236}">
                <a16:creationId xmlns:a16="http://schemas.microsoft.com/office/drawing/2014/main" id="{1BF2D62D-E365-4D07-51C8-2C3F88DC3F6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DFC66A-3A2F-4B86-BAED-6B691F116376}"/>
              </a:ext>
            </a:extLst>
          </p:cNvPr>
          <p:cNvSpPr>
            <a:spLocks noGrp="1"/>
          </p:cNvSpPr>
          <p:nvPr>
            <p:ph type="sldNum" sz="quarter" idx="12"/>
          </p:nvPr>
        </p:nvSpPr>
        <p:spPr/>
        <p:txBody>
          <a:bodyPr/>
          <a:lstStyle/>
          <a:p>
            <a:fld id="{A7D436CF-94DB-45C1-985A-7A45B1D0B59A}" type="slidenum">
              <a:rPr lang="en-GB" smtClean="0"/>
              <a:t>‹Nº›</a:t>
            </a:fld>
            <a:endParaRPr lang="en-GB"/>
          </a:p>
        </p:txBody>
      </p:sp>
    </p:spTree>
    <p:extLst>
      <p:ext uri="{BB962C8B-B14F-4D97-AF65-F5344CB8AC3E}">
        <p14:creationId xmlns:p14="http://schemas.microsoft.com/office/powerpoint/2010/main" val="24711732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61CD3-AE3D-E045-B67A-D16C5260AE0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76C65A4-8BB4-3427-9E75-1D90B935B49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5E44A4-A722-EBD3-D9BE-2FB871D330A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45E05F6-BA96-7CDB-8EDC-72E0BA97AEB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05C3271-B704-B795-CE1E-E6FE04084F6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8BBD820-FCD7-B321-A46C-E7BA7D23E477}"/>
              </a:ext>
            </a:extLst>
          </p:cNvPr>
          <p:cNvSpPr>
            <a:spLocks noGrp="1"/>
          </p:cNvSpPr>
          <p:nvPr>
            <p:ph type="dt" sz="half" idx="10"/>
          </p:nvPr>
        </p:nvSpPr>
        <p:spPr/>
        <p:txBody>
          <a:bodyPr/>
          <a:lstStyle/>
          <a:p>
            <a:fld id="{33705088-F9F4-480F-985B-D2F4157C9DA0}" type="datetimeFigureOut">
              <a:rPr lang="en-GB" smtClean="0"/>
              <a:t>20/11/2025</a:t>
            </a:fld>
            <a:endParaRPr lang="en-GB"/>
          </a:p>
        </p:txBody>
      </p:sp>
      <p:sp>
        <p:nvSpPr>
          <p:cNvPr id="8" name="Footer Placeholder 7">
            <a:extLst>
              <a:ext uri="{FF2B5EF4-FFF2-40B4-BE49-F238E27FC236}">
                <a16:creationId xmlns:a16="http://schemas.microsoft.com/office/drawing/2014/main" id="{676DBA3F-7326-D0F0-119A-61A9027130D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679478D-D618-A3D6-0463-B07B032EDED3}"/>
              </a:ext>
            </a:extLst>
          </p:cNvPr>
          <p:cNvSpPr>
            <a:spLocks noGrp="1"/>
          </p:cNvSpPr>
          <p:nvPr>
            <p:ph type="sldNum" sz="quarter" idx="12"/>
          </p:nvPr>
        </p:nvSpPr>
        <p:spPr/>
        <p:txBody>
          <a:bodyPr/>
          <a:lstStyle/>
          <a:p>
            <a:fld id="{A7D436CF-94DB-45C1-985A-7A45B1D0B59A}" type="slidenum">
              <a:rPr lang="en-GB" smtClean="0"/>
              <a:t>‹Nº›</a:t>
            </a:fld>
            <a:endParaRPr lang="en-GB"/>
          </a:p>
        </p:txBody>
      </p:sp>
    </p:spTree>
    <p:extLst>
      <p:ext uri="{BB962C8B-B14F-4D97-AF65-F5344CB8AC3E}">
        <p14:creationId xmlns:p14="http://schemas.microsoft.com/office/powerpoint/2010/main" val="5233726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F329A9-CDE8-A693-A025-BAC66EE7F81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D31DAB1-D3EA-B23C-0690-655F1965FC8D}"/>
              </a:ext>
            </a:extLst>
          </p:cNvPr>
          <p:cNvSpPr>
            <a:spLocks noGrp="1"/>
          </p:cNvSpPr>
          <p:nvPr>
            <p:ph type="dt" sz="half" idx="10"/>
          </p:nvPr>
        </p:nvSpPr>
        <p:spPr/>
        <p:txBody>
          <a:bodyPr/>
          <a:lstStyle/>
          <a:p>
            <a:fld id="{33705088-F9F4-480F-985B-D2F4157C9DA0}" type="datetimeFigureOut">
              <a:rPr lang="en-GB" smtClean="0"/>
              <a:t>20/11/2025</a:t>
            </a:fld>
            <a:endParaRPr lang="en-GB"/>
          </a:p>
        </p:txBody>
      </p:sp>
      <p:sp>
        <p:nvSpPr>
          <p:cNvPr id="4" name="Footer Placeholder 3">
            <a:extLst>
              <a:ext uri="{FF2B5EF4-FFF2-40B4-BE49-F238E27FC236}">
                <a16:creationId xmlns:a16="http://schemas.microsoft.com/office/drawing/2014/main" id="{921D2583-4D4F-9C74-CCA6-4FC6F792B81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BC9BD0D-8F36-7751-5428-DDB06867A441}"/>
              </a:ext>
            </a:extLst>
          </p:cNvPr>
          <p:cNvSpPr>
            <a:spLocks noGrp="1"/>
          </p:cNvSpPr>
          <p:nvPr>
            <p:ph type="sldNum" sz="quarter" idx="12"/>
          </p:nvPr>
        </p:nvSpPr>
        <p:spPr/>
        <p:txBody>
          <a:bodyPr/>
          <a:lstStyle/>
          <a:p>
            <a:fld id="{A7D436CF-94DB-45C1-985A-7A45B1D0B59A}" type="slidenum">
              <a:rPr lang="en-GB" smtClean="0"/>
              <a:t>‹Nº›</a:t>
            </a:fld>
            <a:endParaRPr lang="en-GB"/>
          </a:p>
        </p:txBody>
      </p:sp>
    </p:spTree>
    <p:extLst>
      <p:ext uri="{BB962C8B-B14F-4D97-AF65-F5344CB8AC3E}">
        <p14:creationId xmlns:p14="http://schemas.microsoft.com/office/powerpoint/2010/main" val="42781250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75C4D18-39B5-8F9F-BB88-41E8E75C27E1}"/>
              </a:ext>
            </a:extLst>
          </p:cNvPr>
          <p:cNvSpPr>
            <a:spLocks noGrp="1"/>
          </p:cNvSpPr>
          <p:nvPr>
            <p:ph type="dt" sz="half" idx="10"/>
          </p:nvPr>
        </p:nvSpPr>
        <p:spPr/>
        <p:txBody>
          <a:bodyPr/>
          <a:lstStyle/>
          <a:p>
            <a:fld id="{33705088-F9F4-480F-985B-D2F4157C9DA0}" type="datetimeFigureOut">
              <a:rPr lang="en-GB" smtClean="0"/>
              <a:t>20/11/2025</a:t>
            </a:fld>
            <a:endParaRPr lang="en-GB"/>
          </a:p>
        </p:txBody>
      </p:sp>
      <p:sp>
        <p:nvSpPr>
          <p:cNvPr id="3" name="Footer Placeholder 2">
            <a:extLst>
              <a:ext uri="{FF2B5EF4-FFF2-40B4-BE49-F238E27FC236}">
                <a16:creationId xmlns:a16="http://schemas.microsoft.com/office/drawing/2014/main" id="{1B7E08EE-1D69-D8FF-C413-15D4A7A8F31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5ACBFF5-28B9-B699-B993-A165585E50E5}"/>
              </a:ext>
            </a:extLst>
          </p:cNvPr>
          <p:cNvSpPr>
            <a:spLocks noGrp="1"/>
          </p:cNvSpPr>
          <p:nvPr>
            <p:ph type="sldNum" sz="quarter" idx="12"/>
          </p:nvPr>
        </p:nvSpPr>
        <p:spPr/>
        <p:txBody>
          <a:bodyPr/>
          <a:lstStyle/>
          <a:p>
            <a:fld id="{A7D436CF-94DB-45C1-985A-7A45B1D0B59A}" type="slidenum">
              <a:rPr lang="en-GB" smtClean="0"/>
              <a:t>‹Nº›</a:t>
            </a:fld>
            <a:endParaRPr lang="en-GB"/>
          </a:p>
        </p:txBody>
      </p:sp>
    </p:spTree>
    <p:extLst>
      <p:ext uri="{BB962C8B-B14F-4D97-AF65-F5344CB8AC3E}">
        <p14:creationId xmlns:p14="http://schemas.microsoft.com/office/powerpoint/2010/main" val="2806938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B153BC-0A2F-AB7B-1683-F93DF44BD12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CA24363-748C-81BA-C65F-86EACB432CE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A913D92-69D0-7214-1018-51DEF71351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983C22-6904-488E-B49B-D54F4BD9970C}"/>
              </a:ext>
            </a:extLst>
          </p:cNvPr>
          <p:cNvSpPr>
            <a:spLocks noGrp="1"/>
          </p:cNvSpPr>
          <p:nvPr>
            <p:ph type="dt" sz="half" idx="10"/>
          </p:nvPr>
        </p:nvSpPr>
        <p:spPr/>
        <p:txBody>
          <a:bodyPr/>
          <a:lstStyle/>
          <a:p>
            <a:fld id="{33705088-F9F4-480F-985B-D2F4157C9DA0}" type="datetimeFigureOut">
              <a:rPr lang="en-GB" smtClean="0"/>
              <a:t>20/11/2025</a:t>
            </a:fld>
            <a:endParaRPr lang="en-GB"/>
          </a:p>
        </p:txBody>
      </p:sp>
      <p:sp>
        <p:nvSpPr>
          <p:cNvPr id="6" name="Footer Placeholder 5">
            <a:extLst>
              <a:ext uri="{FF2B5EF4-FFF2-40B4-BE49-F238E27FC236}">
                <a16:creationId xmlns:a16="http://schemas.microsoft.com/office/drawing/2014/main" id="{98E69B8A-1FE7-B51C-BFA0-E624C2C6FAC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6EDC85B-6B97-24E0-9646-8060ED61D661}"/>
              </a:ext>
            </a:extLst>
          </p:cNvPr>
          <p:cNvSpPr>
            <a:spLocks noGrp="1"/>
          </p:cNvSpPr>
          <p:nvPr>
            <p:ph type="sldNum" sz="quarter" idx="12"/>
          </p:nvPr>
        </p:nvSpPr>
        <p:spPr/>
        <p:txBody>
          <a:bodyPr/>
          <a:lstStyle/>
          <a:p>
            <a:fld id="{A7D436CF-94DB-45C1-985A-7A45B1D0B59A}" type="slidenum">
              <a:rPr lang="en-GB" smtClean="0"/>
              <a:t>‹Nº›</a:t>
            </a:fld>
            <a:endParaRPr lang="en-GB"/>
          </a:p>
        </p:txBody>
      </p:sp>
    </p:spTree>
    <p:extLst>
      <p:ext uri="{BB962C8B-B14F-4D97-AF65-F5344CB8AC3E}">
        <p14:creationId xmlns:p14="http://schemas.microsoft.com/office/powerpoint/2010/main" val="10537516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0C493-9832-2A6F-E0C6-A7BBABFB6A4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50D0F64-CD3F-92E5-567E-7B75BCA68F3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D79F018-F02F-0A1E-49B3-CBA5B564932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134094A-7D6F-6A29-85F6-3AF4EDA6F12E}"/>
              </a:ext>
            </a:extLst>
          </p:cNvPr>
          <p:cNvSpPr>
            <a:spLocks noGrp="1"/>
          </p:cNvSpPr>
          <p:nvPr>
            <p:ph type="dt" sz="half" idx="10"/>
          </p:nvPr>
        </p:nvSpPr>
        <p:spPr/>
        <p:txBody>
          <a:bodyPr/>
          <a:lstStyle/>
          <a:p>
            <a:fld id="{33705088-F9F4-480F-985B-D2F4157C9DA0}" type="datetimeFigureOut">
              <a:rPr lang="en-GB" smtClean="0"/>
              <a:t>20/11/2025</a:t>
            </a:fld>
            <a:endParaRPr lang="en-GB"/>
          </a:p>
        </p:txBody>
      </p:sp>
      <p:sp>
        <p:nvSpPr>
          <p:cNvPr id="6" name="Footer Placeholder 5">
            <a:extLst>
              <a:ext uri="{FF2B5EF4-FFF2-40B4-BE49-F238E27FC236}">
                <a16:creationId xmlns:a16="http://schemas.microsoft.com/office/drawing/2014/main" id="{AA00681F-5855-F877-DFDB-85DE7A7B08F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B1CE55F-1E03-0E44-BE56-3B66E0E88474}"/>
              </a:ext>
            </a:extLst>
          </p:cNvPr>
          <p:cNvSpPr>
            <a:spLocks noGrp="1"/>
          </p:cNvSpPr>
          <p:nvPr>
            <p:ph type="sldNum" sz="quarter" idx="12"/>
          </p:nvPr>
        </p:nvSpPr>
        <p:spPr/>
        <p:txBody>
          <a:bodyPr/>
          <a:lstStyle/>
          <a:p>
            <a:fld id="{A7D436CF-94DB-45C1-985A-7A45B1D0B59A}" type="slidenum">
              <a:rPr lang="en-GB" smtClean="0"/>
              <a:t>‹Nº›</a:t>
            </a:fld>
            <a:endParaRPr lang="en-GB"/>
          </a:p>
        </p:txBody>
      </p:sp>
    </p:spTree>
    <p:extLst>
      <p:ext uri="{BB962C8B-B14F-4D97-AF65-F5344CB8AC3E}">
        <p14:creationId xmlns:p14="http://schemas.microsoft.com/office/powerpoint/2010/main" val="19748530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45DDC-F5E2-B879-439C-28DB2FD026A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749701B-3F56-7C04-3753-197119A41F0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3E40CDC-346D-D378-5E7A-AFFC78B3AFA9}"/>
              </a:ext>
            </a:extLst>
          </p:cNvPr>
          <p:cNvSpPr>
            <a:spLocks noGrp="1"/>
          </p:cNvSpPr>
          <p:nvPr>
            <p:ph type="dt" sz="half" idx="10"/>
          </p:nvPr>
        </p:nvSpPr>
        <p:spPr/>
        <p:txBody>
          <a:bodyPr/>
          <a:lstStyle/>
          <a:p>
            <a:fld id="{33705088-F9F4-480F-985B-D2F4157C9DA0}" type="datetimeFigureOut">
              <a:rPr lang="en-GB" smtClean="0"/>
              <a:t>20/11/2025</a:t>
            </a:fld>
            <a:endParaRPr lang="en-GB"/>
          </a:p>
        </p:txBody>
      </p:sp>
      <p:sp>
        <p:nvSpPr>
          <p:cNvPr id="5" name="Footer Placeholder 4">
            <a:extLst>
              <a:ext uri="{FF2B5EF4-FFF2-40B4-BE49-F238E27FC236}">
                <a16:creationId xmlns:a16="http://schemas.microsoft.com/office/drawing/2014/main" id="{AEAD77D1-584F-2482-49DD-E20C04A8EE1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61C54F-D195-6176-718C-938C879F5030}"/>
              </a:ext>
            </a:extLst>
          </p:cNvPr>
          <p:cNvSpPr>
            <a:spLocks noGrp="1"/>
          </p:cNvSpPr>
          <p:nvPr>
            <p:ph type="sldNum" sz="quarter" idx="12"/>
          </p:nvPr>
        </p:nvSpPr>
        <p:spPr/>
        <p:txBody>
          <a:bodyPr/>
          <a:lstStyle/>
          <a:p>
            <a:fld id="{A7D436CF-94DB-45C1-985A-7A45B1D0B59A}" type="slidenum">
              <a:rPr lang="en-GB" smtClean="0"/>
              <a:t>‹Nº›</a:t>
            </a:fld>
            <a:endParaRPr lang="en-GB"/>
          </a:p>
        </p:txBody>
      </p:sp>
    </p:spTree>
    <p:extLst>
      <p:ext uri="{BB962C8B-B14F-4D97-AF65-F5344CB8AC3E}">
        <p14:creationId xmlns:p14="http://schemas.microsoft.com/office/powerpoint/2010/main" val="33030920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E7E358A-616A-1FB3-F3F5-3513B34055E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8AB291-E650-2618-F7E8-25D6580B9B1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62972A-7AE9-8262-9D9D-C9F24D7501E1}"/>
              </a:ext>
            </a:extLst>
          </p:cNvPr>
          <p:cNvSpPr>
            <a:spLocks noGrp="1"/>
          </p:cNvSpPr>
          <p:nvPr>
            <p:ph type="dt" sz="half" idx="10"/>
          </p:nvPr>
        </p:nvSpPr>
        <p:spPr/>
        <p:txBody>
          <a:bodyPr/>
          <a:lstStyle/>
          <a:p>
            <a:fld id="{33705088-F9F4-480F-985B-D2F4157C9DA0}" type="datetimeFigureOut">
              <a:rPr lang="en-GB" smtClean="0"/>
              <a:t>20/11/2025</a:t>
            </a:fld>
            <a:endParaRPr lang="en-GB"/>
          </a:p>
        </p:txBody>
      </p:sp>
      <p:sp>
        <p:nvSpPr>
          <p:cNvPr id="5" name="Footer Placeholder 4">
            <a:extLst>
              <a:ext uri="{FF2B5EF4-FFF2-40B4-BE49-F238E27FC236}">
                <a16:creationId xmlns:a16="http://schemas.microsoft.com/office/drawing/2014/main" id="{EFE5E0F9-639A-8BED-BE6E-7D085BA641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FFB197-141B-83B6-3F3C-17F73F368855}"/>
              </a:ext>
            </a:extLst>
          </p:cNvPr>
          <p:cNvSpPr>
            <a:spLocks noGrp="1"/>
          </p:cNvSpPr>
          <p:nvPr>
            <p:ph type="sldNum" sz="quarter" idx="12"/>
          </p:nvPr>
        </p:nvSpPr>
        <p:spPr/>
        <p:txBody>
          <a:bodyPr/>
          <a:lstStyle/>
          <a:p>
            <a:fld id="{A7D436CF-94DB-45C1-985A-7A45B1D0B59A}" type="slidenum">
              <a:rPr lang="en-GB" smtClean="0"/>
              <a:t>‹Nº›</a:t>
            </a:fld>
            <a:endParaRPr lang="en-GB"/>
          </a:p>
        </p:txBody>
      </p:sp>
    </p:spTree>
    <p:extLst>
      <p:ext uri="{BB962C8B-B14F-4D97-AF65-F5344CB8AC3E}">
        <p14:creationId xmlns:p14="http://schemas.microsoft.com/office/powerpoint/2010/main" val="18501111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94F521E-7C8F-DC6B-F161-98887741648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8B08312-E490-5C05-60B7-E5D38E1DC3A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268DC2-224D-1FDD-81A7-C2F4FE2A75E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3705088-F9F4-480F-985B-D2F4157C9DA0}" type="datetimeFigureOut">
              <a:rPr lang="en-GB" smtClean="0"/>
              <a:t>20/11/2025</a:t>
            </a:fld>
            <a:endParaRPr lang="en-GB"/>
          </a:p>
        </p:txBody>
      </p:sp>
      <p:sp>
        <p:nvSpPr>
          <p:cNvPr id="5" name="Footer Placeholder 4">
            <a:extLst>
              <a:ext uri="{FF2B5EF4-FFF2-40B4-BE49-F238E27FC236}">
                <a16:creationId xmlns:a16="http://schemas.microsoft.com/office/drawing/2014/main" id="{283FDA7B-FE69-F768-C444-F3AA7B92DC8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FA021E3-F014-1C00-268F-0D3209D6667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7D436CF-94DB-45C1-985A-7A45B1D0B59A}" type="slidenum">
              <a:rPr lang="en-GB" smtClean="0"/>
              <a:t>‹Nº›</a:t>
            </a:fld>
            <a:endParaRPr lang="en-GB"/>
          </a:p>
        </p:txBody>
      </p:sp>
    </p:spTree>
    <p:extLst>
      <p:ext uri="{BB962C8B-B14F-4D97-AF65-F5344CB8AC3E}">
        <p14:creationId xmlns:p14="http://schemas.microsoft.com/office/powerpoint/2010/main" val="116441583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jpeg"/><Relationship Id="rId4" Type="http://schemas.openxmlformats.org/officeDocument/2006/relationships/image" Target="../media/image2.jpe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2">
                <a:lumMod val="50000"/>
              </a:schemeClr>
            </a:gs>
            <a:gs pos="53000">
              <a:schemeClr val="accent4">
                <a:lumMod val="40000"/>
                <a:lumOff val="60000"/>
              </a:schemeClr>
            </a:gs>
            <a:gs pos="72000">
              <a:schemeClr val="accent6">
                <a:lumMod val="40000"/>
                <a:lumOff val="60000"/>
              </a:schemeClr>
            </a:gs>
            <a:gs pos="93000">
              <a:schemeClr val="accent4">
                <a:lumMod val="60000"/>
                <a:lumOff val="40000"/>
              </a:schemeClr>
            </a:gs>
          </a:gsLst>
          <a:lin ang="5400000" scaled="1"/>
        </a:gradFill>
        <a:effectLst/>
      </p:bgPr>
    </p:bg>
    <p:spTree>
      <p:nvGrpSpPr>
        <p:cNvPr id="1" name=""/>
        <p:cNvGrpSpPr/>
        <p:nvPr/>
      </p:nvGrpSpPr>
      <p:grpSpPr>
        <a:xfrm>
          <a:off x="0" y="0"/>
          <a:ext cx="0" cy="0"/>
          <a:chOff x="0" y="0"/>
          <a:chExt cx="0" cy="0"/>
        </a:xfrm>
      </p:grpSpPr>
      <p:sp>
        <p:nvSpPr>
          <p:cNvPr id="3" name="Rounded Rectangle 2"/>
          <p:cNvSpPr/>
          <p:nvPr/>
        </p:nvSpPr>
        <p:spPr>
          <a:xfrm>
            <a:off x="263950" y="122548"/>
            <a:ext cx="11726945" cy="462880"/>
          </a:xfrm>
          <a:prstGeom prst="round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defRPr/>
            </a:pPr>
            <a:r>
              <a:rPr lang="en-US" sz="2400" b="1" dirty="0">
                <a:solidFill>
                  <a:schemeClr val="tx1"/>
                </a:solidFill>
                <a:latin typeface="Arial" panose="020B0604020202020204" pitchFamily="34" charset="0"/>
                <a:cs typeface="Arial" panose="020B0604020202020204" pitchFamily="34" charset="0"/>
              </a:rPr>
              <a:t>Summary Research Process (Methodology) And Findings (Research Output)</a:t>
            </a:r>
            <a:endParaRPr kumimoji="0" lang="en-US" sz="2400" b="1"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p:txBody>
      </p:sp>
      <p:sp>
        <p:nvSpPr>
          <p:cNvPr id="26" name="Rounded Rectangle 25"/>
          <p:cNvSpPr/>
          <p:nvPr/>
        </p:nvSpPr>
        <p:spPr>
          <a:xfrm>
            <a:off x="136613" y="651906"/>
            <a:ext cx="2875716" cy="4584886"/>
          </a:xfrm>
          <a:prstGeom prst="round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grpSp>
        <p:nvGrpSpPr>
          <p:cNvPr id="34" name="Group 33"/>
          <p:cNvGrpSpPr/>
          <p:nvPr/>
        </p:nvGrpSpPr>
        <p:grpSpPr>
          <a:xfrm>
            <a:off x="286891" y="5277347"/>
            <a:ext cx="8534056" cy="1535726"/>
            <a:chOff x="280735" y="2656143"/>
            <a:chExt cx="3222200" cy="1830133"/>
          </a:xfrm>
          <a:solidFill>
            <a:schemeClr val="accent2">
              <a:lumMod val="20000"/>
              <a:lumOff val="80000"/>
            </a:schemeClr>
          </a:solidFill>
        </p:grpSpPr>
        <p:sp>
          <p:nvSpPr>
            <p:cNvPr id="35" name="Rounded Rectangle 34"/>
            <p:cNvSpPr/>
            <p:nvPr/>
          </p:nvSpPr>
          <p:spPr>
            <a:xfrm>
              <a:off x="280735" y="2656143"/>
              <a:ext cx="3222200" cy="1830133"/>
            </a:xfrm>
            <a:prstGeom prst="roundRect">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36" name="Rectangle 35"/>
            <p:cNvSpPr/>
            <p:nvPr/>
          </p:nvSpPr>
          <p:spPr>
            <a:xfrm>
              <a:off x="423328" y="2663589"/>
              <a:ext cx="356187" cy="342970"/>
            </a:xfrm>
            <a:prstGeom prst="rect">
              <a:avLst/>
            </a:prstGeom>
            <a:grpFill/>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References</a:t>
              </a:r>
            </a:p>
          </p:txBody>
        </p:sp>
      </p:grpSp>
      <p:grpSp>
        <p:nvGrpSpPr>
          <p:cNvPr id="2" name="Group 1"/>
          <p:cNvGrpSpPr/>
          <p:nvPr/>
        </p:nvGrpSpPr>
        <p:grpSpPr>
          <a:xfrm>
            <a:off x="3105322" y="651906"/>
            <a:ext cx="2829662" cy="4584886"/>
            <a:chOff x="7003767" y="2656142"/>
            <a:chExt cx="4983915" cy="2182397"/>
          </a:xfrm>
          <a:solidFill>
            <a:schemeClr val="accent5">
              <a:lumMod val="20000"/>
              <a:lumOff val="80000"/>
            </a:schemeClr>
          </a:solidFill>
        </p:grpSpPr>
        <p:grpSp>
          <p:nvGrpSpPr>
            <p:cNvPr id="40" name="Group 39"/>
            <p:cNvGrpSpPr/>
            <p:nvPr/>
          </p:nvGrpSpPr>
          <p:grpSpPr>
            <a:xfrm>
              <a:off x="7003767" y="2656142"/>
              <a:ext cx="4983915" cy="2182397"/>
              <a:chOff x="6993376" y="2656144"/>
              <a:chExt cx="4983915" cy="2182397"/>
            </a:xfrm>
            <a:grpFill/>
          </p:grpSpPr>
          <p:sp>
            <p:nvSpPr>
              <p:cNvPr id="31" name="Rounded Rectangle 30"/>
              <p:cNvSpPr/>
              <p:nvPr/>
            </p:nvSpPr>
            <p:spPr>
              <a:xfrm>
                <a:off x="6993376" y="2656144"/>
                <a:ext cx="4983915" cy="2182397"/>
              </a:xfrm>
              <a:prstGeom prst="round2SameRect">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32" name="Rectangle 31"/>
              <p:cNvSpPr/>
              <p:nvPr/>
            </p:nvSpPr>
            <p:spPr>
              <a:xfrm>
                <a:off x="7387718" y="2702587"/>
                <a:ext cx="4118125" cy="186371"/>
              </a:xfrm>
              <a:prstGeom prst="round2SameRect">
                <a:avLst/>
              </a:prstGeom>
              <a:grpFill/>
            </p:spPr>
            <p:txBody>
              <a:bodyPr wrap="square">
                <a:spAutoFit/>
              </a:bodyPr>
              <a:lstStyle/>
              <a:p>
                <a:pPr algn="ctr">
                  <a:defRPr/>
                </a:pPr>
                <a:r>
                  <a:rPr lang="en-US" b="1" dirty="0"/>
                  <a:t>Methodology</a:t>
                </a:r>
                <a:endPar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grpSp>
        <p:sp>
          <p:nvSpPr>
            <p:cNvPr id="42" name="TextBox 41">
              <a:extLst>
                <a:ext uri="{FF2B5EF4-FFF2-40B4-BE49-F238E27FC236}">
                  <a16:creationId xmlns:a16="http://schemas.microsoft.com/office/drawing/2014/main" id="{5F27A454-AA94-4B42-BF60-42350C201A52}"/>
                </a:ext>
              </a:extLst>
            </p:cNvPr>
            <p:cNvSpPr txBox="1"/>
            <p:nvPr/>
          </p:nvSpPr>
          <p:spPr>
            <a:xfrm>
              <a:off x="7147475" y="3207322"/>
              <a:ext cx="2289595" cy="249892"/>
            </a:xfrm>
            <a:prstGeom prst="round2SameRect">
              <a:avLst/>
            </a:prstGeom>
            <a:grpFill/>
          </p:spPr>
          <p:txBody>
            <a:bodyPr wrap="square">
              <a:spAutoFit/>
            </a:bodyPr>
            <a:lstStyle/>
            <a:p>
              <a:pPr marL="0" marR="0" lvl="0" indent="0" algn="just" defTabSz="914400" rtl="0" eaLnBrk="1" fontAlgn="auto" latinLnBrk="0" hangingPunct="1">
                <a:lnSpc>
                  <a:spcPct val="100000"/>
                </a:lnSpc>
                <a:spcBef>
                  <a:spcPts val="0"/>
                </a:spcBef>
                <a:spcAft>
                  <a:spcPts val="800"/>
                </a:spcAft>
                <a:buClrTx/>
                <a:buSzTx/>
                <a:buFontTx/>
                <a:buNone/>
                <a:tabLst/>
                <a:defRPr/>
              </a:pPr>
              <a:endParaRPr kumimoji="0" lang="en-US" sz="10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Times New Roman" panose="02020603050405020304" pitchFamily="18" charset="0"/>
              </a:endParaRPr>
            </a:p>
          </p:txBody>
        </p:sp>
      </p:grpSp>
      <p:grpSp>
        <p:nvGrpSpPr>
          <p:cNvPr id="10" name="Group 9"/>
          <p:cNvGrpSpPr/>
          <p:nvPr/>
        </p:nvGrpSpPr>
        <p:grpSpPr>
          <a:xfrm>
            <a:off x="9064708" y="764711"/>
            <a:ext cx="2990679" cy="4093727"/>
            <a:chOff x="8756100" y="965329"/>
            <a:chExt cx="3222200" cy="4099921"/>
          </a:xfrm>
          <a:solidFill>
            <a:schemeClr val="bg1">
              <a:lumMod val="95000"/>
            </a:schemeClr>
          </a:solidFill>
        </p:grpSpPr>
        <p:sp>
          <p:nvSpPr>
            <p:cNvPr id="28" name="Rounded Rectangle 27"/>
            <p:cNvSpPr/>
            <p:nvPr/>
          </p:nvSpPr>
          <p:spPr>
            <a:xfrm>
              <a:off x="8756100" y="965329"/>
              <a:ext cx="3222200" cy="4099921"/>
            </a:xfrm>
            <a:prstGeom prst="roundRect">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22" name="Rectangle 21"/>
            <p:cNvSpPr/>
            <p:nvPr/>
          </p:nvSpPr>
          <p:spPr>
            <a:xfrm>
              <a:off x="9280010" y="1027817"/>
              <a:ext cx="1969173" cy="299606"/>
            </a:xfrm>
            <a:prstGeom prst="rect">
              <a:avLst/>
            </a:prstGeom>
            <a:grpFill/>
          </p:spPr>
          <p:txBody>
            <a:bodyPr wrap="square">
              <a:spAutoFit/>
            </a:bodyPr>
            <a:lstStyle/>
            <a:p>
              <a:endParaRPr lang="en-US" sz="1200" b="1" dirty="0">
                <a:latin typeface="Arial" panose="020B0604020202020204" pitchFamily="34" charset="0"/>
                <a:cs typeface="Arial" panose="020B0604020202020204" pitchFamily="34" charset="0"/>
              </a:endParaRPr>
            </a:p>
          </p:txBody>
        </p:sp>
      </p:grpSp>
      <p:sp>
        <p:nvSpPr>
          <p:cNvPr id="55" name="TextBox 54">
            <a:extLst>
              <a:ext uri="{FF2B5EF4-FFF2-40B4-BE49-F238E27FC236}">
                <a16:creationId xmlns:a16="http://schemas.microsoft.com/office/drawing/2014/main" id="{95F1D9A6-429A-467B-AD92-8C69AD911B9E}"/>
              </a:ext>
            </a:extLst>
          </p:cNvPr>
          <p:cNvSpPr txBox="1"/>
          <p:nvPr/>
        </p:nvSpPr>
        <p:spPr>
          <a:xfrm>
            <a:off x="242562" y="763869"/>
            <a:ext cx="2678957" cy="3600986"/>
          </a:xfrm>
          <a:prstGeom prst="rect">
            <a:avLst/>
          </a:prstGeom>
          <a:noFill/>
        </p:spPr>
        <p:txBody>
          <a:bodyPr wrap="square">
            <a:spAutoFit/>
          </a:bodyPr>
          <a:lstStyle/>
          <a:p>
            <a:pPr algn="ctr"/>
            <a:r>
              <a:rPr lang="en-US" b="1" dirty="0"/>
              <a:t>Research Overview</a:t>
            </a:r>
          </a:p>
          <a:p>
            <a:pPr marL="285750" indent="-285750" algn="just">
              <a:buFont typeface="Wingdings" panose="05000000000000000000" pitchFamily="2" charset="2"/>
              <a:buChar char="§"/>
            </a:pPr>
            <a:r>
              <a:rPr lang="en-US" sz="1400" dirty="0"/>
              <a:t>The study explores how Tesco uses social media to influence consumer </a:t>
            </a:r>
            <a:r>
              <a:rPr lang="en-US" sz="1400" dirty="0" err="1"/>
              <a:t>behaviour</a:t>
            </a:r>
            <a:r>
              <a:rPr lang="en-US" sz="1400" dirty="0"/>
              <a:t>.</a:t>
            </a:r>
          </a:p>
          <a:p>
            <a:pPr marL="285750" indent="-285750" algn="just">
              <a:buFont typeface="Wingdings" panose="05000000000000000000" pitchFamily="2" charset="2"/>
              <a:buChar char="§"/>
            </a:pPr>
            <a:r>
              <a:rPr lang="en-US" sz="1400" dirty="0"/>
              <a:t>It focuses on content types, </a:t>
            </a:r>
            <a:r>
              <a:rPr lang="en-US" sz="1400" dirty="0" err="1"/>
              <a:t>personalisation</a:t>
            </a:r>
            <a:r>
              <a:rPr lang="en-US" sz="1400" dirty="0"/>
              <a:t>, and interactive elements to evaluate engagement.</a:t>
            </a:r>
          </a:p>
          <a:p>
            <a:pPr marL="285750" indent="-285750" algn="just">
              <a:buFont typeface="Wingdings" panose="05000000000000000000" pitchFamily="2" charset="2"/>
              <a:buChar char="§"/>
            </a:pPr>
            <a:r>
              <a:rPr lang="en-US" sz="1400" dirty="0"/>
              <a:t>The research aims to uncover how engagement links to customer loyalty and brand advocacy.</a:t>
            </a:r>
          </a:p>
          <a:p>
            <a:pPr marL="285750" indent="-285750" algn="just">
              <a:buFont typeface="Wingdings" panose="05000000000000000000" pitchFamily="2" charset="2"/>
              <a:buChar char="§"/>
            </a:pPr>
            <a:r>
              <a:rPr lang="en-US" sz="1400" dirty="0"/>
              <a:t>Tesco is chosen due to its strong online presence and diverse customer base in the UK.</a:t>
            </a:r>
          </a:p>
        </p:txBody>
      </p:sp>
      <p:sp>
        <p:nvSpPr>
          <p:cNvPr id="56" name="TextBox 55">
            <a:extLst>
              <a:ext uri="{FF2B5EF4-FFF2-40B4-BE49-F238E27FC236}">
                <a16:creationId xmlns:a16="http://schemas.microsoft.com/office/drawing/2014/main" id="{86985128-47F6-43F2-8FB0-E9E9AAFFCD9C}"/>
              </a:ext>
            </a:extLst>
          </p:cNvPr>
          <p:cNvSpPr txBox="1"/>
          <p:nvPr/>
        </p:nvSpPr>
        <p:spPr>
          <a:xfrm>
            <a:off x="9171895" y="742760"/>
            <a:ext cx="2778783" cy="2985433"/>
          </a:xfrm>
          <a:prstGeom prst="rect">
            <a:avLst/>
          </a:prstGeom>
          <a:noFill/>
        </p:spPr>
        <p:txBody>
          <a:bodyPr wrap="square">
            <a:spAutoFit/>
          </a:bodyPr>
          <a:lstStyle/>
          <a:p>
            <a:pPr algn="ctr"/>
            <a:r>
              <a:rPr lang="en-US" sz="1600" b="1" dirty="0"/>
              <a:t>Thematic Findings – Content Strategy</a:t>
            </a:r>
          </a:p>
          <a:p>
            <a:pPr marL="171450" indent="-171450" algn="just">
              <a:buFont typeface="Wingdings" panose="05000000000000000000" pitchFamily="2" charset="2"/>
              <a:buChar char="§"/>
            </a:pPr>
            <a:r>
              <a:rPr lang="en-US" sz="1200" dirty="0"/>
              <a:t>Emotional storytelling and festive campaigns attracted high consumer attention.</a:t>
            </a:r>
          </a:p>
          <a:p>
            <a:pPr marL="171450" indent="-171450" algn="just">
              <a:buFont typeface="Wingdings" panose="05000000000000000000" pitchFamily="2" charset="2"/>
              <a:buChar char="§"/>
            </a:pPr>
            <a:r>
              <a:rPr lang="en-US" sz="1200" dirty="0"/>
              <a:t>Short videos and behind-the-scenes content enhanced authenticity and relatability.</a:t>
            </a:r>
          </a:p>
          <a:p>
            <a:pPr marL="171450" indent="-171450" algn="just">
              <a:buFont typeface="Wingdings" panose="05000000000000000000" pitchFamily="2" charset="2"/>
              <a:buChar char="§"/>
            </a:pPr>
            <a:r>
              <a:rPr lang="en-US" sz="1200" dirty="0"/>
              <a:t>Budget-focused and family-oriented messages gained frequent interaction.</a:t>
            </a:r>
          </a:p>
          <a:p>
            <a:pPr marL="171450" indent="-171450" algn="just">
              <a:buFont typeface="Wingdings" panose="05000000000000000000" pitchFamily="2" charset="2"/>
              <a:buChar char="§"/>
            </a:pPr>
            <a:r>
              <a:rPr lang="en-US" sz="1200" dirty="0"/>
              <a:t>Static product posts received lower engagement than dynamic or humorous content.</a:t>
            </a:r>
          </a:p>
          <a:p>
            <a:pPr marL="171450" indent="-171450" algn="just">
              <a:buFont typeface="Wingdings" panose="05000000000000000000" pitchFamily="2" charset="2"/>
              <a:buChar char="§"/>
            </a:pPr>
            <a:r>
              <a:rPr lang="en-US" sz="1200" dirty="0"/>
              <a:t>Variety and visual appeal played a key role in keeping users engaged.</a:t>
            </a:r>
          </a:p>
        </p:txBody>
      </p:sp>
      <p:sp>
        <p:nvSpPr>
          <p:cNvPr id="8" name="Rectangle 7">
            <a:extLst>
              <a:ext uri="{FF2B5EF4-FFF2-40B4-BE49-F238E27FC236}">
                <a16:creationId xmlns:a16="http://schemas.microsoft.com/office/drawing/2014/main" id="{D5E18032-6607-8806-042A-90683CDFE980}"/>
              </a:ext>
            </a:extLst>
          </p:cNvPr>
          <p:cNvSpPr/>
          <p:nvPr/>
        </p:nvSpPr>
        <p:spPr>
          <a:xfrm>
            <a:off x="6040931" y="764712"/>
            <a:ext cx="2973037" cy="4472080"/>
          </a:xfrm>
          <a:prstGeom prst="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endParaRPr lang="en-US" sz="1100" dirty="0">
              <a:solidFill>
                <a:schemeClr val="tx1"/>
              </a:solidFill>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13542468-BC64-2D4B-7BC3-07ADF7B289E1}"/>
              </a:ext>
            </a:extLst>
          </p:cNvPr>
          <p:cNvSpPr txBox="1"/>
          <p:nvPr/>
        </p:nvSpPr>
        <p:spPr>
          <a:xfrm>
            <a:off x="407625" y="5493682"/>
            <a:ext cx="7821975" cy="1169551"/>
          </a:xfrm>
          <a:prstGeom prst="rect">
            <a:avLst/>
          </a:prstGeom>
          <a:noFill/>
        </p:spPr>
        <p:txBody>
          <a:bodyPr wrap="square">
            <a:spAutoFit/>
          </a:bodyPr>
          <a:lstStyle/>
          <a:p>
            <a:r>
              <a:rPr lang="en-GB" sz="1000" dirty="0"/>
              <a:t>Bell, E., Bryman, A. and Harley, B. 2019. Business Research Methods. 5th ed. Oxford: Oxford University Press.</a:t>
            </a:r>
            <a:endParaRPr lang="en-US" sz="1000" dirty="0"/>
          </a:p>
          <a:p>
            <a:r>
              <a:rPr lang="en-GB" sz="1000" dirty="0"/>
              <a:t>Flick, U. 2020 Introducing research methodology: Thinking your way through your research project. London: SAGE.</a:t>
            </a:r>
            <a:endParaRPr lang="en-US" sz="1000" dirty="0"/>
          </a:p>
          <a:p>
            <a:r>
              <a:rPr lang="en-GB" sz="1000" dirty="0" err="1"/>
              <a:t>Mogaji</a:t>
            </a:r>
            <a:r>
              <a:rPr lang="en-GB" sz="1000" dirty="0"/>
              <a:t>, E. and </a:t>
            </a:r>
            <a:r>
              <a:rPr lang="en-GB" sz="1000" dirty="0" err="1"/>
              <a:t>Farinloye</a:t>
            </a:r>
            <a:r>
              <a:rPr lang="en-GB" sz="1000" dirty="0"/>
              <a:t>, T., 2017. Attitudes towards brands and advertisements: Qualitative and thematic analysis of social media data. In </a:t>
            </a:r>
            <a:r>
              <a:rPr lang="en-GB" sz="1000" i="1" dirty="0"/>
              <a:t>Contemporary issues in social media marketing</a:t>
            </a:r>
            <a:r>
              <a:rPr lang="en-GB" sz="1000" dirty="0"/>
              <a:t> (pp. 206-216). Routledge.</a:t>
            </a:r>
            <a:endParaRPr lang="en-US" sz="1000" dirty="0"/>
          </a:p>
          <a:p>
            <a:r>
              <a:rPr lang="en-GB" sz="1000" dirty="0" err="1"/>
              <a:t>Mogaji</a:t>
            </a:r>
            <a:r>
              <a:rPr lang="en-GB" sz="1000" dirty="0"/>
              <a:t>, E., Balakrishnan, J. and Kieu, T.A., 2021. Examining consumer behaviour in the UK Energy sector through the sentimental and thematic analysis of tweets. </a:t>
            </a:r>
            <a:r>
              <a:rPr lang="en-GB" sz="1000" i="1" dirty="0"/>
              <a:t>Journal of Consumer Behaviour</a:t>
            </a:r>
            <a:r>
              <a:rPr lang="en-GB" sz="1000" dirty="0"/>
              <a:t>, </a:t>
            </a:r>
            <a:r>
              <a:rPr lang="en-GB" sz="1000" i="1" dirty="0"/>
              <a:t>20</a:t>
            </a:r>
            <a:r>
              <a:rPr lang="en-GB" sz="1000" dirty="0"/>
              <a:t>(2), pp.218-230.</a:t>
            </a:r>
            <a:endParaRPr lang="en-US" sz="1000" dirty="0"/>
          </a:p>
          <a:p>
            <a:r>
              <a:rPr lang="en-GB" sz="1000" dirty="0"/>
              <a:t>Tracy, S.J. 2020 Qualitative research methods: Collecting evidence, crafting analysis, Communicating Impact. 2nd ed. Hoboken, NJ: Wiley-Blackwell.</a:t>
            </a:r>
            <a:endParaRPr lang="en-US" sz="1000" dirty="0"/>
          </a:p>
        </p:txBody>
      </p:sp>
      <p:pic>
        <p:nvPicPr>
          <p:cNvPr id="1036" name="Picture 12" descr="Reference Clip Art PNG">
            <a:extLst>
              <a:ext uri="{FF2B5EF4-FFF2-40B4-BE49-F238E27FC236}">
                <a16:creationId xmlns:a16="http://schemas.microsoft.com/office/drawing/2014/main" id="{8FDF2196-20CE-F5D2-B626-6C45624FBB89}"/>
              </a:ext>
            </a:extLst>
          </p:cNvPr>
          <p:cNvPicPr>
            <a:picLocks noChangeAspect="1" noChangeArrowheads="1"/>
          </p:cNvPicPr>
          <p:nvPr/>
        </p:nvPicPr>
        <p:blipFill>
          <a:blip r:embed="rId3">
            <a:clrChange>
              <a:clrFrom>
                <a:srgbClr val="F7F7F7"/>
              </a:clrFrom>
              <a:clrTo>
                <a:srgbClr val="F7F7F7">
                  <a:alpha val="0"/>
                </a:srgbClr>
              </a:clrTo>
            </a:clrChange>
            <a:extLst>
              <a:ext uri="{28A0092B-C50C-407E-A947-70E740481C1C}">
                <a14:useLocalDpi xmlns:a14="http://schemas.microsoft.com/office/drawing/2010/main" val="0"/>
              </a:ext>
            </a:extLst>
          </a:blip>
          <a:srcRect/>
          <a:stretch>
            <a:fillRect/>
          </a:stretch>
        </p:blipFill>
        <p:spPr bwMode="auto">
          <a:xfrm>
            <a:off x="7882697" y="5343842"/>
            <a:ext cx="1058984" cy="1035657"/>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677C63D4-3CF0-7B3F-A1D8-0A23A2B765BE}"/>
              </a:ext>
            </a:extLst>
          </p:cNvPr>
          <p:cNvSpPr txBox="1"/>
          <p:nvPr/>
        </p:nvSpPr>
        <p:spPr>
          <a:xfrm>
            <a:off x="3169763" y="860256"/>
            <a:ext cx="2700780" cy="3724096"/>
          </a:xfrm>
          <a:prstGeom prst="rect">
            <a:avLst/>
          </a:prstGeom>
          <a:noFill/>
        </p:spPr>
        <p:txBody>
          <a:bodyPr wrap="square">
            <a:spAutoFit/>
          </a:bodyPr>
          <a:lstStyle/>
          <a:p>
            <a:pPr marL="171450" indent="-171450" algn="just">
              <a:buFont typeface="Wingdings" panose="05000000000000000000" pitchFamily="2" charset="2"/>
              <a:buChar char="Ø"/>
            </a:pPr>
            <a:endParaRPr lang="en-US" sz="1200" b="1" dirty="0"/>
          </a:p>
          <a:p>
            <a:pPr marL="171450" indent="-171450" algn="just">
              <a:buFont typeface="Wingdings" panose="05000000000000000000" pitchFamily="2" charset="2"/>
              <a:buChar char="Ø"/>
            </a:pPr>
            <a:r>
              <a:rPr lang="en-US" sz="1400" dirty="0"/>
              <a:t>A qualitative approach using secondary data was applied for in-depth understanding.</a:t>
            </a:r>
          </a:p>
          <a:p>
            <a:pPr marL="171450" indent="-171450" algn="just">
              <a:buFont typeface="Wingdings" panose="05000000000000000000" pitchFamily="2" charset="2"/>
              <a:buChar char="Ø"/>
            </a:pPr>
            <a:r>
              <a:rPr lang="en-US" sz="1400" dirty="0"/>
              <a:t>The study relied on Tesco’s official social media content across Facebook and Instagram.</a:t>
            </a:r>
          </a:p>
          <a:p>
            <a:pPr marL="171450" indent="-171450" algn="just">
              <a:buFont typeface="Wingdings" panose="05000000000000000000" pitchFamily="2" charset="2"/>
              <a:buChar char="Ø"/>
            </a:pPr>
            <a:r>
              <a:rPr lang="en-US" sz="1400" dirty="0"/>
              <a:t>Literature from academic journals and Tesco’s campaigns helped shape the themes.</a:t>
            </a:r>
          </a:p>
          <a:p>
            <a:pPr marL="171450" indent="-171450" algn="just">
              <a:buFont typeface="Wingdings" panose="05000000000000000000" pitchFamily="2" charset="2"/>
              <a:buChar char="Ø"/>
            </a:pPr>
            <a:r>
              <a:rPr lang="en-US" sz="1400" dirty="0"/>
              <a:t>Thematic analysis identified common patterns in consumer interaction and campaign features.</a:t>
            </a:r>
          </a:p>
          <a:p>
            <a:pPr marL="171450" indent="-171450" algn="just">
              <a:buFont typeface="Wingdings" panose="05000000000000000000" pitchFamily="2" charset="2"/>
              <a:buChar char="Ø"/>
            </a:pPr>
            <a:r>
              <a:rPr lang="en-US" sz="1400" dirty="0"/>
              <a:t>This method helped </a:t>
            </a:r>
            <a:r>
              <a:rPr lang="en-US" sz="1400" dirty="0" err="1"/>
              <a:t>categorise</a:t>
            </a:r>
            <a:r>
              <a:rPr lang="en-US" sz="1400" dirty="0"/>
              <a:t> engagement </a:t>
            </a:r>
            <a:r>
              <a:rPr lang="en-US" sz="1400" dirty="0" err="1"/>
              <a:t>behaviours</a:t>
            </a:r>
            <a:r>
              <a:rPr lang="en-US" sz="1400" dirty="0"/>
              <a:t>, brand responses, and emotional tone.</a:t>
            </a:r>
          </a:p>
        </p:txBody>
      </p:sp>
      <p:sp>
        <p:nvSpPr>
          <p:cNvPr id="9" name="Rounded Rectangle 25">
            <a:extLst>
              <a:ext uri="{FF2B5EF4-FFF2-40B4-BE49-F238E27FC236}">
                <a16:creationId xmlns:a16="http://schemas.microsoft.com/office/drawing/2014/main" id="{6D0836C2-F96D-814C-C517-680872C91DB8}"/>
              </a:ext>
            </a:extLst>
          </p:cNvPr>
          <p:cNvSpPr/>
          <p:nvPr/>
        </p:nvSpPr>
        <p:spPr>
          <a:xfrm>
            <a:off x="9161252" y="4920832"/>
            <a:ext cx="2973036" cy="1896289"/>
          </a:xfrm>
          <a:prstGeom prst="round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a:solidFill>
                  <a:schemeClr val="tx1"/>
                </a:solidFill>
              </a:rPr>
              <a:t>Summary and Implications</a:t>
            </a:r>
          </a:p>
          <a:p>
            <a:pPr marL="171450" indent="-171450" algn="just">
              <a:buFont typeface="Wingdings" panose="05000000000000000000" pitchFamily="2" charset="2"/>
              <a:buChar char="§"/>
            </a:pPr>
            <a:r>
              <a:rPr lang="en-US" sz="1050" dirty="0">
                <a:solidFill>
                  <a:schemeClr val="tx1"/>
                </a:solidFill>
              </a:rPr>
              <a:t>Tesco’s social media strategy blends emotional appeal, interactivity, and responsiveness.</a:t>
            </a:r>
          </a:p>
          <a:p>
            <a:pPr marL="171450" indent="-171450" algn="just">
              <a:buFont typeface="Wingdings" panose="05000000000000000000" pitchFamily="2" charset="2"/>
              <a:buChar char="§"/>
            </a:pPr>
            <a:r>
              <a:rPr lang="en-US" sz="1050" dirty="0">
                <a:solidFill>
                  <a:schemeClr val="tx1"/>
                </a:solidFill>
              </a:rPr>
              <a:t>Effective digital communication boosts customer satisfaction and loyalty.</a:t>
            </a:r>
          </a:p>
          <a:p>
            <a:pPr marL="171450" indent="-171450" algn="just">
              <a:buFont typeface="Wingdings" panose="05000000000000000000" pitchFamily="2" charset="2"/>
              <a:buChar char="§"/>
            </a:pPr>
            <a:r>
              <a:rPr lang="en-US" sz="1050" dirty="0" err="1">
                <a:solidFill>
                  <a:schemeClr val="tx1"/>
                </a:solidFill>
              </a:rPr>
              <a:t>Personalised</a:t>
            </a:r>
            <a:r>
              <a:rPr lang="en-US" sz="1050" dirty="0">
                <a:solidFill>
                  <a:schemeClr val="tx1"/>
                </a:solidFill>
              </a:rPr>
              <a:t> content and consumer feedback loops help in long-term engagement.</a:t>
            </a:r>
          </a:p>
          <a:p>
            <a:pPr marL="171450" indent="-171450" algn="just">
              <a:buFont typeface="Wingdings" panose="05000000000000000000" pitchFamily="2" charset="2"/>
              <a:buChar char="§"/>
            </a:pPr>
            <a:r>
              <a:rPr lang="en-US" sz="1050" dirty="0">
                <a:solidFill>
                  <a:schemeClr val="tx1"/>
                </a:solidFill>
              </a:rPr>
              <a:t>The findings suggest that content relevance influences </a:t>
            </a:r>
            <a:r>
              <a:rPr lang="en-US" sz="1050" dirty="0" err="1">
                <a:solidFill>
                  <a:schemeClr val="tx1"/>
                </a:solidFill>
              </a:rPr>
              <a:t>behaviour</a:t>
            </a:r>
            <a:r>
              <a:rPr lang="en-US" sz="1050" dirty="0">
                <a:solidFill>
                  <a:schemeClr val="tx1"/>
                </a:solidFill>
              </a:rPr>
              <a:t> more than frequency.</a:t>
            </a:r>
          </a:p>
        </p:txBody>
      </p:sp>
      <p:sp>
        <p:nvSpPr>
          <p:cNvPr id="13" name="TextBox 12">
            <a:extLst>
              <a:ext uri="{FF2B5EF4-FFF2-40B4-BE49-F238E27FC236}">
                <a16:creationId xmlns:a16="http://schemas.microsoft.com/office/drawing/2014/main" id="{C7ACCEFE-240C-B4D0-2B1D-8C1527E14C09}"/>
              </a:ext>
            </a:extLst>
          </p:cNvPr>
          <p:cNvSpPr txBox="1"/>
          <p:nvPr/>
        </p:nvSpPr>
        <p:spPr>
          <a:xfrm>
            <a:off x="6096906" y="812790"/>
            <a:ext cx="2917062" cy="3170099"/>
          </a:xfrm>
          <a:prstGeom prst="rect">
            <a:avLst/>
          </a:prstGeom>
          <a:solidFill>
            <a:schemeClr val="accent5">
              <a:lumMod val="20000"/>
              <a:lumOff val="80000"/>
            </a:schemeClr>
          </a:solidFill>
        </p:spPr>
        <p:txBody>
          <a:bodyPr wrap="square">
            <a:spAutoFit/>
          </a:bodyPr>
          <a:lstStyle/>
          <a:p>
            <a:pPr algn="ctr"/>
            <a:r>
              <a:rPr lang="en-US" sz="1600" b="1" dirty="0"/>
              <a:t>Thematic Findings – Engagement and Loyalty</a:t>
            </a:r>
          </a:p>
          <a:p>
            <a:pPr marL="285750" indent="-285750" algn="just">
              <a:buFont typeface="Wingdings" panose="05000000000000000000" pitchFamily="2" charset="2"/>
              <a:buChar char="q"/>
            </a:pPr>
            <a:r>
              <a:rPr lang="en-US" sz="1200" dirty="0"/>
              <a:t>Consumers responded more to posts that felt personal and regionally relevant.</a:t>
            </a:r>
          </a:p>
          <a:p>
            <a:pPr marL="285750" indent="-285750" algn="just">
              <a:buFont typeface="Wingdings" panose="05000000000000000000" pitchFamily="2" charset="2"/>
              <a:buChar char="q"/>
            </a:pPr>
            <a:r>
              <a:rPr lang="en-US" sz="1200" dirty="0"/>
              <a:t>Interactive posts like polls and giveaways built a sense of participation.</a:t>
            </a:r>
          </a:p>
          <a:p>
            <a:pPr marL="285750" indent="-285750" algn="just">
              <a:buFont typeface="Wingdings" panose="05000000000000000000" pitchFamily="2" charset="2"/>
              <a:buChar char="q"/>
            </a:pPr>
            <a:r>
              <a:rPr lang="en-US" sz="1200" dirty="0"/>
              <a:t>Fast and respectful replies by Tesco encouraged further customer interaction.</a:t>
            </a:r>
          </a:p>
          <a:p>
            <a:pPr marL="285750" indent="-285750" algn="just">
              <a:buFont typeface="Wingdings" panose="05000000000000000000" pitchFamily="2" charset="2"/>
              <a:buChar char="q"/>
            </a:pPr>
            <a:r>
              <a:rPr lang="en-US" sz="1200" dirty="0"/>
              <a:t>Repeated engagement contributed to brand trust and positive perception.</a:t>
            </a:r>
          </a:p>
          <a:p>
            <a:pPr marL="285750" indent="-285750" algn="just">
              <a:buFont typeface="Wingdings" panose="05000000000000000000" pitchFamily="2" charset="2"/>
              <a:buChar char="q"/>
            </a:pPr>
            <a:r>
              <a:rPr lang="en-US" sz="1200" dirty="0"/>
              <a:t>Loyalty grew when Tesco acknowledged user feedback and featured comments.</a:t>
            </a:r>
          </a:p>
        </p:txBody>
      </p:sp>
      <p:pic>
        <p:nvPicPr>
          <p:cNvPr id="1026" name="Picture 2" descr="Research Overview Stock Illustrations – 7,726 Research ...">
            <a:extLst>
              <a:ext uri="{FF2B5EF4-FFF2-40B4-BE49-F238E27FC236}">
                <a16:creationId xmlns:a16="http://schemas.microsoft.com/office/drawing/2014/main" id="{31303C81-BF08-15F4-E93D-D96D90D999DB}"/>
              </a:ext>
            </a:extLst>
          </p:cNvPr>
          <p:cNvPicPr>
            <a:picLocks noChangeAspect="1" noChangeArrowheads="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543204" y="4108450"/>
            <a:ext cx="1879549" cy="1166066"/>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4" descr="63,500+ Research Methodology Stock Illustrations, Royalty ...">
            <a:extLst>
              <a:ext uri="{FF2B5EF4-FFF2-40B4-BE49-F238E27FC236}">
                <a16:creationId xmlns:a16="http://schemas.microsoft.com/office/drawing/2014/main" id="{C7C85DA2-F82A-374D-E1DF-A89A705A847A}"/>
              </a:ext>
            </a:extLst>
          </p:cNvPr>
          <p:cNvPicPr>
            <a:picLocks noChangeAspect="1" noChangeArrowheads="1"/>
          </p:cNvPicPr>
          <p:nvPr/>
        </p:nvPicPr>
        <p:blipFill>
          <a:blip r:embed="rId5">
            <a:clrChange>
              <a:clrFrom>
                <a:srgbClr val="B9DCF2"/>
              </a:clrFrom>
              <a:clrTo>
                <a:srgbClr val="B9DCF2">
                  <a:alpha val="0"/>
                </a:srgbClr>
              </a:clrTo>
            </a:clrChange>
            <a:extLst>
              <a:ext uri="{28A0092B-C50C-407E-A947-70E740481C1C}">
                <a14:useLocalDpi xmlns:a14="http://schemas.microsoft.com/office/drawing/2010/main" val="0"/>
              </a:ext>
            </a:extLst>
          </a:blip>
          <a:srcRect/>
          <a:stretch>
            <a:fillRect/>
          </a:stretch>
        </p:blipFill>
        <p:spPr bwMode="auto">
          <a:xfrm>
            <a:off x="3328110" y="4156208"/>
            <a:ext cx="2651666" cy="1166066"/>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5" name="Table 14">
            <a:extLst>
              <a:ext uri="{FF2B5EF4-FFF2-40B4-BE49-F238E27FC236}">
                <a16:creationId xmlns:a16="http://schemas.microsoft.com/office/drawing/2014/main" id="{E5BF6FD0-48AF-BD3F-DC72-7831E2C11558}"/>
              </a:ext>
            </a:extLst>
          </p:cNvPr>
          <p:cNvGraphicFramePr>
            <a:graphicFrameLocks noGrp="1"/>
          </p:cNvGraphicFramePr>
          <p:nvPr>
            <p:extLst>
              <p:ext uri="{D42A27DB-BD31-4B8C-83A1-F6EECF244321}">
                <p14:modId xmlns:p14="http://schemas.microsoft.com/office/powerpoint/2010/main" val="1977707549"/>
              </p:ext>
            </p:extLst>
          </p:nvPr>
        </p:nvGraphicFramePr>
        <p:xfrm>
          <a:off x="6157772" y="4191434"/>
          <a:ext cx="2698296" cy="900211"/>
        </p:xfrm>
        <a:graphic>
          <a:graphicData uri="http://schemas.openxmlformats.org/drawingml/2006/table">
            <a:tbl>
              <a:tblPr firstRow="1" firstCol="1" bandRow="1">
                <a:tableStyleId>{5C22544A-7EE6-4342-B048-85BDC9FD1C3A}</a:tableStyleId>
              </a:tblPr>
              <a:tblGrid>
                <a:gridCol w="674574">
                  <a:extLst>
                    <a:ext uri="{9D8B030D-6E8A-4147-A177-3AD203B41FA5}">
                      <a16:colId xmlns:a16="http://schemas.microsoft.com/office/drawing/2014/main" val="433855975"/>
                    </a:ext>
                  </a:extLst>
                </a:gridCol>
                <a:gridCol w="674574">
                  <a:extLst>
                    <a:ext uri="{9D8B030D-6E8A-4147-A177-3AD203B41FA5}">
                      <a16:colId xmlns:a16="http://schemas.microsoft.com/office/drawing/2014/main" val="4118659262"/>
                    </a:ext>
                  </a:extLst>
                </a:gridCol>
                <a:gridCol w="674574">
                  <a:extLst>
                    <a:ext uri="{9D8B030D-6E8A-4147-A177-3AD203B41FA5}">
                      <a16:colId xmlns:a16="http://schemas.microsoft.com/office/drawing/2014/main" val="590360018"/>
                    </a:ext>
                  </a:extLst>
                </a:gridCol>
                <a:gridCol w="674574">
                  <a:extLst>
                    <a:ext uri="{9D8B030D-6E8A-4147-A177-3AD203B41FA5}">
                      <a16:colId xmlns:a16="http://schemas.microsoft.com/office/drawing/2014/main" val="429234220"/>
                    </a:ext>
                  </a:extLst>
                </a:gridCol>
              </a:tblGrid>
              <a:tr h="98275">
                <a:tc>
                  <a:txBody>
                    <a:bodyPr/>
                    <a:lstStyle/>
                    <a:p>
                      <a:pPr marL="0" marR="0" algn="l">
                        <a:lnSpc>
                          <a:spcPct val="115000"/>
                        </a:lnSpc>
                        <a:spcAft>
                          <a:spcPts val="1000"/>
                        </a:spcAft>
                        <a:buNone/>
                      </a:pPr>
                      <a:r>
                        <a:rPr lang="en-GB" sz="300" dirty="0">
                          <a:effectLst/>
                        </a:rPr>
                        <a:t>Engagement Behaviour</a:t>
                      </a:r>
                      <a:endParaRPr lang="en-US" sz="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l">
                        <a:lnSpc>
                          <a:spcPct val="115000"/>
                        </a:lnSpc>
                        <a:spcAft>
                          <a:spcPts val="1000"/>
                        </a:spcAft>
                        <a:buNone/>
                      </a:pPr>
                      <a:r>
                        <a:rPr lang="en-GB" sz="300">
                          <a:effectLst/>
                        </a:rPr>
                        <a:t>Observed Example in Tesco Campaigns</a:t>
                      </a:r>
                      <a:endParaRPr lang="en-US" sz="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l">
                        <a:lnSpc>
                          <a:spcPct val="115000"/>
                        </a:lnSpc>
                        <a:spcAft>
                          <a:spcPts val="1000"/>
                        </a:spcAft>
                        <a:buNone/>
                      </a:pPr>
                      <a:r>
                        <a:rPr lang="en-GB" sz="300">
                          <a:effectLst/>
                        </a:rPr>
                        <a:t>Customer Response</a:t>
                      </a:r>
                      <a:endParaRPr lang="en-US" sz="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l">
                        <a:lnSpc>
                          <a:spcPct val="115000"/>
                        </a:lnSpc>
                        <a:spcAft>
                          <a:spcPts val="1000"/>
                        </a:spcAft>
                        <a:buNone/>
                      </a:pPr>
                      <a:r>
                        <a:rPr lang="en-GB" sz="300">
                          <a:effectLst/>
                        </a:rPr>
                        <a:t>Interpretation</a:t>
                      </a:r>
                      <a:endParaRPr lang="en-US" sz="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281110029"/>
                  </a:ext>
                </a:extLst>
              </a:tr>
              <a:tr h="149022">
                <a:tc>
                  <a:txBody>
                    <a:bodyPr/>
                    <a:lstStyle/>
                    <a:p>
                      <a:pPr marL="0" marR="0" algn="l">
                        <a:lnSpc>
                          <a:spcPct val="115000"/>
                        </a:lnSpc>
                        <a:spcAft>
                          <a:spcPts val="1000"/>
                        </a:spcAft>
                        <a:buNone/>
                      </a:pPr>
                      <a:r>
                        <a:rPr lang="en-GB" sz="300">
                          <a:effectLst/>
                        </a:rPr>
                        <a:t>Emotional Comments</a:t>
                      </a:r>
                      <a:endParaRPr lang="en-US" sz="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l">
                        <a:lnSpc>
                          <a:spcPct val="115000"/>
                        </a:lnSpc>
                        <a:spcAft>
                          <a:spcPts val="1000"/>
                        </a:spcAft>
                        <a:buNone/>
                      </a:pPr>
                      <a:r>
                        <a:rPr lang="en-GB" sz="300">
                          <a:effectLst/>
                        </a:rPr>
                        <a:t>Users thanking Tesco for holiday posts or family-friendly content</a:t>
                      </a:r>
                      <a:endParaRPr lang="en-US" sz="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l">
                        <a:lnSpc>
                          <a:spcPct val="115000"/>
                        </a:lnSpc>
                        <a:spcAft>
                          <a:spcPts val="1000"/>
                        </a:spcAft>
                        <a:buNone/>
                      </a:pPr>
                      <a:r>
                        <a:rPr lang="en-GB" sz="300" dirty="0">
                          <a:effectLst/>
                        </a:rPr>
                        <a:t>Frequent gratitude, emoji use, and repeat interaction</a:t>
                      </a:r>
                      <a:endParaRPr lang="en-US" sz="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l">
                        <a:lnSpc>
                          <a:spcPct val="115000"/>
                        </a:lnSpc>
                        <a:spcAft>
                          <a:spcPts val="1000"/>
                        </a:spcAft>
                        <a:buNone/>
                      </a:pPr>
                      <a:r>
                        <a:rPr lang="en-GB" sz="300">
                          <a:effectLst/>
                        </a:rPr>
                        <a:t>Shows emotional bonding with brand through relatable content</a:t>
                      </a:r>
                      <a:endParaRPr lang="en-US" sz="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686495746"/>
                  </a:ext>
                </a:extLst>
              </a:tr>
              <a:tr h="161870">
                <a:tc>
                  <a:txBody>
                    <a:bodyPr/>
                    <a:lstStyle/>
                    <a:p>
                      <a:pPr marL="0" marR="0" algn="l">
                        <a:lnSpc>
                          <a:spcPct val="115000"/>
                        </a:lnSpc>
                        <a:spcAft>
                          <a:spcPts val="1000"/>
                        </a:spcAft>
                        <a:buNone/>
                      </a:pPr>
                      <a:r>
                        <a:rPr lang="en-GB" sz="300">
                          <a:effectLst/>
                        </a:rPr>
                        <a:t>Repeat Likes and Shares</a:t>
                      </a:r>
                      <a:endParaRPr lang="en-US" sz="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l">
                        <a:lnSpc>
                          <a:spcPct val="115000"/>
                        </a:lnSpc>
                        <a:spcAft>
                          <a:spcPts val="1000"/>
                        </a:spcAft>
                        <a:buNone/>
                      </a:pPr>
                      <a:r>
                        <a:rPr lang="en-GB" sz="300" dirty="0">
                          <a:effectLst/>
                        </a:rPr>
                        <a:t>Same users consistently liking/sharing Tesco posts</a:t>
                      </a:r>
                      <a:endParaRPr lang="en-US" sz="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l">
                        <a:lnSpc>
                          <a:spcPct val="115000"/>
                        </a:lnSpc>
                        <a:spcAft>
                          <a:spcPts val="1000"/>
                        </a:spcAft>
                        <a:buNone/>
                      </a:pPr>
                      <a:r>
                        <a:rPr lang="en-GB" sz="300">
                          <a:effectLst/>
                        </a:rPr>
                        <a:t>Acts as informal advocacy</a:t>
                      </a:r>
                      <a:endParaRPr lang="en-US" sz="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l">
                        <a:lnSpc>
                          <a:spcPct val="115000"/>
                        </a:lnSpc>
                        <a:spcAft>
                          <a:spcPts val="1000"/>
                        </a:spcAft>
                        <a:buNone/>
                      </a:pPr>
                      <a:r>
                        <a:rPr lang="en-GB" sz="300">
                          <a:effectLst/>
                        </a:rPr>
                        <a:t>Indicates trust and habitual engagement linked to brand loyalty</a:t>
                      </a:r>
                      <a:endParaRPr lang="en-US" sz="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814374720"/>
                  </a:ext>
                </a:extLst>
              </a:tr>
              <a:tr h="149022">
                <a:tc>
                  <a:txBody>
                    <a:bodyPr/>
                    <a:lstStyle/>
                    <a:p>
                      <a:pPr marL="0" marR="0" algn="l">
                        <a:lnSpc>
                          <a:spcPct val="115000"/>
                        </a:lnSpc>
                        <a:spcAft>
                          <a:spcPts val="1000"/>
                        </a:spcAft>
                        <a:buNone/>
                      </a:pPr>
                      <a:r>
                        <a:rPr lang="en-GB" sz="300">
                          <a:effectLst/>
                        </a:rPr>
                        <a:t>Brand Appreciation Statements</a:t>
                      </a:r>
                      <a:endParaRPr lang="en-US" sz="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l">
                        <a:lnSpc>
                          <a:spcPct val="115000"/>
                        </a:lnSpc>
                        <a:spcAft>
                          <a:spcPts val="1000"/>
                        </a:spcAft>
                        <a:buNone/>
                      </a:pPr>
                      <a:r>
                        <a:rPr lang="en-GB" sz="300">
                          <a:effectLst/>
                        </a:rPr>
                        <a:t>“Tesco always thinks of families” or “love Tesco for deals”</a:t>
                      </a:r>
                      <a:endParaRPr lang="en-US" sz="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l">
                        <a:lnSpc>
                          <a:spcPct val="115000"/>
                        </a:lnSpc>
                        <a:spcAft>
                          <a:spcPts val="1000"/>
                        </a:spcAft>
                        <a:buNone/>
                      </a:pPr>
                      <a:r>
                        <a:rPr lang="en-GB" sz="300" dirty="0">
                          <a:effectLst/>
                        </a:rPr>
                        <a:t>Reflects customer satisfaction and intention to return</a:t>
                      </a:r>
                      <a:endParaRPr lang="en-US" sz="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l">
                        <a:lnSpc>
                          <a:spcPct val="115000"/>
                        </a:lnSpc>
                        <a:spcAft>
                          <a:spcPts val="1000"/>
                        </a:spcAft>
                        <a:buNone/>
                      </a:pPr>
                      <a:r>
                        <a:rPr lang="en-GB" sz="300">
                          <a:effectLst/>
                        </a:rPr>
                        <a:t>Direct link between satisfaction and brand preference</a:t>
                      </a:r>
                      <a:endParaRPr lang="en-US" sz="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966819261"/>
                  </a:ext>
                </a:extLst>
              </a:tr>
              <a:tr h="169253">
                <a:tc>
                  <a:txBody>
                    <a:bodyPr/>
                    <a:lstStyle/>
                    <a:p>
                      <a:pPr marL="0" marR="0" algn="l">
                        <a:lnSpc>
                          <a:spcPct val="115000"/>
                        </a:lnSpc>
                        <a:spcAft>
                          <a:spcPts val="1000"/>
                        </a:spcAft>
                        <a:buNone/>
                      </a:pPr>
                      <a:r>
                        <a:rPr lang="en-GB" sz="300">
                          <a:effectLst/>
                        </a:rPr>
                        <a:t>Positive Storytelling</a:t>
                      </a:r>
                      <a:endParaRPr lang="en-US" sz="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l">
                        <a:lnSpc>
                          <a:spcPct val="115000"/>
                        </a:lnSpc>
                        <a:spcAft>
                          <a:spcPts val="1000"/>
                        </a:spcAft>
                        <a:buNone/>
                      </a:pPr>
                      <a:r>
                        <a:rPr lang="en-GB" sz="300">
                          <a:effectLst/>
                        </a:rPr>
                        <a:t>Users sharing personal experiences (e.g., Tesco helped during COVID-19)</a:t>
                      </a:r>
                      <a:endParaRPr lang="en-US" sz="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l">
                        <a:lnSpc>
                          <a:spcPct val="115000"/>
                        </a:lnSpc>
                        <a:spcAft>
                          <a:spcPts val="1000"/>
                        </a:spcAft>
                        <a:buNone/>
                      </a:pPr>
                      <a:r>
                        <a:rPr lang="en-GB" sz="300">
                          <a:effectLst/>
                        </a:rPr>
                        <a:t>Inspires other users to respond with similar positive stories</a:t>
                      </a:r>
                      <a:endParaRPr lang="en-US" sz="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l">
                        <a:lnSpc>
                          <a:spcPct val="115000"/>
                        </a:lnSpc>
                        <a:spcAft>
                          <a:spcPts val="1000"/>
                        </a:spcAft>
                        <a:buNone/>
                      </a:pPr>
                      <a:r>
                        <a:rPr lang="en-GB" sz="300">
                          <a:effectLst/>
                        </a:rPr>
                        <a:t>Builds a community of shared values and customer loyalty</a:t>
                      </a:r>
                      <a:endParaRPr lang="en-US" sz="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270675189"/>
                  </a:ext>
                </a:extLst>
              </a:tr>
              <a:tr h="169253">
                <a:tc>
                  <a:txBody>
                    <a:bodyPr/>
                    <a:lstStyle/>
                    <a:p>
                      <a:pPr marL="0" marR="0" algn="l">
                        <a:lnSpc>
                          <a:spcPct val="115000"/>
                        </a:lnSpc>
                        <a:spcAft>
                          <a:spcPts val="1000"/>
                        </a:spcAft>
                        <a:buNone/>
                      </a:pPr>
                      <a:r>
                        <a:rPr lang="en-GB" sz="300">
                          <a:effectLst/>
                        </a:rPr>
                        <a:t>Quick Tesco Replies</a:t>
                      </a:r>
                      <a:endParaRPr lang="en-US" sz="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l">
                        <a:lnSpc>
                          <a:spcPct val="115000"/>
                        </a:lnSpc>
                        <a:spcAft>
                          <a:spcPts val="1000"/>
                        </a:spcAft>
                        <a:buNone/>
                      </a:pPr>
                      <a:r>
                        <a:rPr lang="en-GB" sz="300">
                          <a:effectLst/>
                        </a:rPr>
                        <a:t>Tesco responding to queries or thanking users in comment sections</a:t>
                      </a:r>
                      <a:endParaRPr lang="en-US" sz="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l">
                        <a:lnSpc>
                          <a:spcPct val="115000"/>
                        </a:lnSpc>
                        <a:spcAft>
                          <a:spcPts val="1000"/>
                        </a:spcAft>
                        <a:buNone/>
                      </a:pPr>
                      <a:r>
                        <a:rPr lang="en-GB" sz="300">
                          <a:effectLst/>
                        </a:rPr>
                        <a:t>Encourages further comments and positive user sentiment</a:t>
                      </a:r>
                      <a:endParaRPr lang="en-US" sz="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l">
                        <a:lnSpc>
                          <a:spcPct val="115000"/>
                        </a:lnSpc>
                        <a:spcAft>
                          <a:spcPts val="1000"/>
                        </a:spcAft>
                        <a:buNone/>
                      </a:pPr>
                      <a:r>
                        <a:rPr lang="en-GB" sz="300" dirty="0">
                          <a:effectLst/>
                        </a:rPr>
                        <a:t>Responsiveness strengthens customer relationship and brand trust</a:t>
                      </a:r>
                      <a:endParaRPr lang="en-US" sz="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1898852"/>
                  </a:ext>
                </a:extLst>
              </a:tr>
            </a:tbl>
          </a:graphicData>
        </a:graphic>
      </p:graphicFrame>
      <p:graphicFrame>
        <p:nvGraphicFramePr>
          <p:cNvPr id="16" name="Table 15">
            <a:extLst>
              <a:ext uri="{FF2B5EF4-FFF2-40B4-BE49-F238E27FC236}">
                <a16:creationId xmlns:a16="http://schemas.microsoft.com/office/drawing/2014/main" id="{F519C906-EB34-01EC-2F37-0E104F4F4E4C}"/>
              </a:ext>
            </a:extLst>
          </p:cNvPr>
          <p:cNvGraphicFramePr>
            <a:graphicFrameLocks noGrp="1"/>
          </p:cNvGraphicFramePr>
          <p:nvPr>
            <p:extLst>
              <p:ext uri="{D42A27DB-BD31-4B8C-83A1-F6EECF244321}">
                <p14:modId xmlns:p14="http://schemas.microsoft.com/office/powerpoint/2010/main" val="1107670088"/>
              </p:ext>
            </p:extLst>
          </p:nvPr>
        </p:nvGraphicFramePr>
        <p:xfrm>
          <a:off x="9406169" y="3737450"/>
          <a:ext cx="2363084" cy="978916"/>
        </p:xfrm>
        <a:graphic>
          <a:graphicData uri="http://schemas.openxmlformats.org/drawingml/2006/table">
            <a:tbl>
              <a:tblPr firstRow="1" firstCol="1" bandRow="1">
                <a:tableStyleId>{5C22544A-7EE6-4342-B048-85BDC9FD1C3A}</a:tableStyleId>
              </a:tblPr>
              <a:tblGrid>
                <a:gridCol w="590771">
                  <a:extLst>
                    <a:ext uri="{9D8B030D-6E8A-4147-A177-3AD203B41FA5}">
                      <a16:colId xmlns:a16="http://schemas.microsoft.com/office/drawing/2014/main" val="505466760"/>
                    </a:ext>
                  </a:extLst>
                </a:gridCol>
                <a:gridCol w="590771">
                  <a:extLst>
                    <a:ext uri="{9D8B030D-6E8A-4147-A177-3AD203B41FA5}">
                      <a16:colId xmlns:a16="http://schemas.microsoft.com/office/drawing/2014/main" val="3661416731"/>
                    </a:ext>
                  </a:extLst>
                </a:gridCol>
                <a:gridCol w="590771">
                  <a:extLst>
                    <a:ext uri="{9D8B030D-6E8A-4147-A177-3AD203B41FA5}">
                      <a16:colId xmlns:a16="http://schemas.microsoft.com/office/drawing/2014/main" val="616264843"/>
                    </a:ext>
                  </a:extLst>
                </a:gridCol>
                <a:gridCol w="590771">
                  <a:extLst>
                    <a:ext uri="{9D8B030D-6E8A-4147-A177-3AD203B41FA5}">
                      <a16:colId xmlns:a16="http://schemas.microsoft.com/office/drawing/2014/main" val="3349957821"/>
                    </a:ext>
                  </a:extLst>
                </a:gridCol>
              </a:tblGrid>
              <a:tr h="124954">
                <a:tc>
                  <a:txBody>
                    <a:bodyPr/>
                    <a:lstStyle/>
                    <a:p>
                      <a:pPr marL="0" marR="0" algn="just">
                        <a:lnSpc>
                          <a:spcPct val="150000"/>
                        </a:lnSpc>
                        <a:spcAft>
                          <a:spcPts val="800"/>
                        </a:spcAft>
                        <a:buNone/>
                      </a:pPr>
                      <a:r>
                        <a:rPr lang="en-GB" sz="300">
                          <a:effectLst/>
                        </a:rPr>
                        <a:t>Content Type</a:t>
                      </a:r>
                      <a:endParaRPr lang="en-US" sz="3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300">
                          <a:effectLst/>
                        </a:rPr>
                        <a:t>Example from Tesco</a:t>
                      </a:r>
                      <a:endParaRPr lang="en-US" sz="3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300" dirty="0">
                          <a:effectLst/>
                        </a:rPr>
                        <a:t>Observed Consumer Reaction</a:t>
                      </a:r>
                      <a:endParaRPr lang="en-US" sz="3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300">
                          <a:effectLst/>
                        </a:rPr>
                        <a:t>Interpretation</a:t>
                      </a:r>
                      <a:endParaRPr lang="en-US" sz="3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598238153"/>
                  </a:ext>
                </a:extLst>
              </a:tr>
              <a:tr h="127147">
                <a:tc>
                  <a:txBody>
                    <a:bodyPr/>
                    <a:lstStyle/>
                    <a:p>
                      <a:pPr marL="0" marR="0" algn="just">
                        <a:lnSpc>
                          <a:spcPct val="150000"/>
                        </a:lnSpc>
                        <a:spcAft>
                          <a:spcPts val="800"/>
                        </a:spcAft>
                        <a:buNone/>
                      </a:pPr>
                      <a:r>
                        <a:rPr lang="en-GB" sz="300">
                          <a:effectLst/>
                        </a:rPr>
                        <a:t>Short Videos</a:t>
                      </a:r>
                      <a:endParaRPr lang="en-US" sz="3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300">
                          <a:effectLst/>
                        </a:rPr>
                        <a:t>Christmas 2023 Ad, “Helping Hands” campaign</a:t>
                      </a:r>
                      <a:endParaRPr lang="en-US" sz="3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300">
                          <a:effectLst/>
                        </a:rPr>
                        <a:t>High shares, emotional comments</a:t>
                      </a:r>
                      <a:endParaRPr lang="en-US" sz="3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300">
                          <a:effectLst/>
                        </a:rPr>
                        <a:t>Visual storytelling deepens emotional connection</a:t>
                      </a:r>
                      <a:endParaRPr lang="en-US" sz="3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4194021199"/>
                  </a:ext>
                </a:extLst>
              </a:tr>
              <a:tr h="127147">
                <a:tc>
                  <a:txBody>
                    <a:bodyPr/>
                    <a:lstStyle/>
                    <a:p>
                      <a:pPr marL="0" marR="0" algn="just">
                        <a:lnSpc>
                          <a:spcPct val="150000"/>
                        </a:lnSpc>
                        <a:spcAft>
                          <a:spcPts val="800"/>
                        </a:spcAft>
                        <a:buNone/>
                      </a:pPr>
                      <a:r>
                        <a:rPr lang="en-GB" sz="300">
                          <a:effectLst/>
                        </a:rPr>
                        <a:t>Seasonal Images</a:t>
                      </a:r>
                      <a:endParaRPr lang="en-US" sz="3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300">
                          <a:effectLst/>
                        </a:rPr>
                        <a:t>Easter promotions, summer BBQ posts</a:t>
                      </a:r>
                      <a:endParaRPr lang="en-US" sz="3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300">
                          <a:effectLst/>
                        </a:rPr>
                        <a:t>Increased likes and reactions</a:t>
                      </a:r>
                      <a:endParaRPr lang="en-US" sz="3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300">
                          <a:effectLst/>
                        </a:rPr>
                        <a:t>Seasonal relevance boosts relatability and attention</a:t>
                      </a:r>
                      <a:endParaRPr lang="en-US" sz="3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108331691"/>
                  </a:ext>
                </a:extLst>
              </a:tr>
              <a:tr h="127147">
                <a:tc>
                  <a:txBody>
                    <a:bodyPr/>
                    <a:lstStyle/>
                    <a:p>
                      <a:pPr marL="0" marR="0" algn="just">
                        <a:lnSpc>
                          <a:spcPct val="150000"/>
                        </a:lnSpc>
                        <a:spcAft>
                          <a:spcPts val="800"/>
                        </a:spcAft>
                        <a:buNone/>
                      </a:pPr>
                      <a:r>
                        <a:rPr lang="en-GB" sz="300">
                          <a:effectLst/>
                        </a:rPr>
                        <a:t>Behind-the-Scenes Posts</a:t>
                      </a:r>
                      <a:endParaRPr lang="en-US" sz="3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300">
                          <a:effectLst/>
                        </a:rPr>
                        <a:t>Employee appreciation week photos</a:t>
                      </a:r>
                      <a:endParaRPr lang="en-US" sz="3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300">
                          <a:effectLst/>
                        </a:rPr>
                        <a:t>High engagement, user tagging</a:t>
                      </a:r>
                      <a:endParaRPr lang="en-US" sz="3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300">
                          <a:effectLst/>
                        </a:rPr>
                        <a:t>Humanising content builds trust and authenticity</a:t>
                      </a:r>
                      <a:endParaRPr lang="en-US" sz="3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50110465"/>
                  </a:ext>
                </a:extLst>
              </a:tr>
              <a:tr h="190848">
                <a:tc>
                  <a:txBody>
                    <a:bodyPr/>
                    <a:lstStyle/>
                    <a:p>
                      <a:pPr marL="0" marR="0" algn="just">
                        <a:lnSpc>
                          <a:spcPct val="150000"/>
                        </a:lnSpc>
                        <a:spcAft>
                          <a:spcPts val="800"/>
                        </a:spcAft>
                        <a:buNone/>
                      </a:pPr>
                      <a:r>
                        <a:rPr lang="en-GB" sz="300">
                          <a:effectLst/>
                        </a:rPr>
                        <a:t>Giveaways and Competitions</a:t>
                      </a:r>
                      <a:endParaRPr lang="en-US" sz="3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300" dirty="0">
                          <a:effectLst/>
                        </a:rPr>
                        <a:t>“Win your weekly shop” on Instagram</a:t>
                      </a:r>
                      <a:endParaRPr lang="en-US" sz="3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300">
                          <a:effectLst/>
                        </a:rPr>
                        <a:t>Surge in comments, tagged friends</a:t>
                      </a:r>
                      <a:endParaRPr lang="en-US" sz="3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300">
                          <a:effectLst/>
                        </a:rPr>
                        <a:t>Incentivised content promotes participation and sharing</a:t>
                      </a:r>
                      <a:endParaRPr lang="en-US" sz="3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38864442"/>
                  </a:ext>
                </a:extLst>
              </a:tr>
              <a:tr h="127147">
                <a:tc>
                  <a:txBody>
                    <a:bodyPr/>
                    <a:lstStyle/>
                    <a:p>
                      <a:pPr marL="0" marR="0" algn="just">
                        <a:lnSpc>
                          <a:spcPct val="150000"/>
                        </a:lnSpc>
                        <a:spcAft>
                          <a:spcPts val="800"/>
                        </a:spcAft>
                        <a:buNone/>
                      </a:pPr>
                      <a:r>
                        <a:rPr lang="en-GB" sz="300">
                          <a:effectLst/>
                        </a:rPr>
                        <a:t>Story Polls and Stickers</a:t>
                      </a:r>
                      <a:endParaRPr lang="en-US" sz="3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300">
                          <a:effectLst/>
                        </a:rPr>
                        <a:t>Instagram Story “What’s your favourite snack?”</a:t>
                      </a:r>
                      <a:endParaRPr lang="en-US" sz="3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300">
                          <a:effectLst/>
                        </a:rPr>
                        <a:t>Quick taps and feedback</a:t>
                      </a:r>
                      <a:endParaRPr lang="en-US" sz="3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300">
                          <a:effectLst/>
                        </a:rPr>
                        <a:t>Interactive features invite instant engagement</a:t>
                      </a:r>
                      <a:endParaRPr lang="en-US" sz="3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824388309"/>
                  </a:ext>
                </a:extLst>
              </a:tr>
              <a:tr h="127147">
                <a:tc>
                  <a:txBody>
                    <a:bodyPr/>
                    <a:lstStyle/>
                    <a:p>
                      <a:pPr marL="0" marR="0" algn="just">
                        <a:lnSpc>
                          <a:spcPct val="150000"/>
                        </a:lnSpc>
                        <a:spcAft>
                          <a:spcPts val="800"/>
                        </a:spcAft>
                        <a:buNone/>
                      </a:pPr>
                      <a:r>
                        <a:rPr lang="en-GB" sz="300">
                          <a:effectLst/>
                        </a:rPr>
                        <a:t>User-Generated Content (UGC)</a:t>
                      </a:r>
                      <a:endParaRPr lang="en-US" sz="3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300">
                          <a:effectLst/>
                        </a:rPr>
                        <a:t>Reposted customer recipe using Tesco ingredients</a:t>
                      </a:r>
                      <a:endParaRPr lang="en-US" sz="3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300">
                          <a:effectLst/>
                        </a:rPr>
                        <a:t>Positive sentiment, brand tagging</a:t>
                      </a:r>
                      <a:endParaRPr lang="en-US" sz="3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300" dirty="0">
                          <a:effectLst/>
                        </a:rPr>
                        <a:t>Community involvement builds social proof</a:t>
                      </a:r>
                      <a:endParaRPr lang="en-US" sz="3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409093335"/>
                  </a:ext>
                </a:extLst>
              </a:tr>
            </a:tbl>
          </a:graphicData>
        </a:graphic>
      </p:graphicFrame>
    </p:spTree>
    <p:extLst>
      <p:ext uri="{BB962C8B-B14F-4D97-AF65-F5344CB8AC3E}">
        <p14:creationId xmlns:p14="http://schemas.microsoft.com/office/powerpoint/2010/main" val="155002956"/>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205</TotalTime>
  <Words>1399</Words>
  <Application>Microsoft Office PowerPoint</Application>
  <PresentationFormat>Panorámica</PresentationFormat>
  <Paragraphs>102</Paragraphs>
  <Slides>1</Slides>
  <Notes>1</Notes>
  <HiddenSlides>0</HiddenSlides>
  <MMClips>0</MMClips>
  <ScaleCrop>false</ScaleCrop>
  <HeadingPairs>
    <vt:vector size="6" baseType="variant">
      <vt:variant>
        <vt:lpstr>Fuentes usadas</vt:lpstr>
      </vt:variant>
      <vt:variant>
        <vt:i4>5</vt:i4>
      </vt:variant>
      <vt:variant>
        <vt:lpstr>Tema</vt:lpstr>
      </vt:variant>
      <vt:variant>
        <vt:i4>1</vt:i4>
      </vt:variant>
      <vt:variant>
        <vt:lpstr>Títulos de diapositiva</vt:lpstr>
      </vt:variant>
      <vt:variant>
        <vt:i4>1</vt:i4>
      </vt:variant>
    </vt:vector>
  </HeadingPairs>
  <TitlesOfParts>
    <vt:vector size="7" baseType="lpstr">
      <vt:lpstr>Arial</vt:lpstr>
      <vt:lpstr>Calibri</vt:lpstr>
      <vt:lpstr>Calibri Light</vt:lpstr>
      <vt:lpstr>Times New Roman</vt:lpstr>
      <vt:lpstr>Wingdings</vt:lpstr>
      <vt:lpstr>1_Office Theme</vt:lpstr>
      <vt:lpstr>Presentación de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Andres Carrion</cp:lastModifiedBy>
  <cp:revision>7</cp:revision>
  <dcterms:created xsi:type="dcterms:W3CDTF">2024-03-24T08:15:47Z</dcterms:created>
  <dcterms:modified xsi:type="dcterms:W3CDTF">2025-11-20T18:07:41Z</dcterms:modified>
</cp:coreProperties>
</file>