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av" ContentType="audio/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handoutMasterIdLst>
    <p:handoutMasterId r:id="rId57"/>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48" r:id="rId29"/>
    <p:sldId id="349" r:id="rId30"/>
    <p:sldId id="350" r:id="rId31"/>
    <p:sldId id="356" r:id="rId32"/>
    <p:sldId id="357" r:id="rId33"/>
    <p:sldId id="358" r:id="rId34"/>
    <p:sldId id="329" r:id="rId35"/>
    <p:sldId id="330" r:id="rId36"/>
    <p:sldId id="331" r:id="rId37"/>
    <p:sldId id="332" r:id="rId38"/>
    <p:sldId id="363" r:id="rId39"/>
    <p:sldId id="333" r:id="rId40"/>
    <p:sldId id="335" r:id="rId41"/>
    <p:sldId id="336" r:id="rId42"/>
    <p:sldId id="337" r:id="rId43"/>
    <p:sldId id="338" r:id="rId44"/>
    <p:sldId id="339" r:id="rId45"/>
    <p:sldId id="367" r:id="rId46"/>
    <p:sldId id="366" r:id="rId47"/>
    <p:sldId id="364" r:id="rId48"/>
    <p:sldId id="365" r:id="rId49"/>
    <p:sldId id="359" r:id="rId50"/>
    <p:sldId id="351" r:id="rId51"/>
    <p:sldId id="352" r:id="rId52"/>
    <p:sldId id="353" r:id="rId53"/>
    <p:sldId id="354" r:id="rId54"/>
    <p:sldId id="368" r:id="rId5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7/30/2021</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7/30/2021</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Slide Image Placeholder 1"/>
          <p:cNvSpPr>
            <a:spLocks noGrp="1" noRot="1" noChangeAspect="1" noTextEdit="1"/>
          </p:cNvSpPr>
          <p:nvPr>
            <p:ph type="sldImg"/>
          </p:nvPr>
        </p:nvSpPr>
        <p:spPr>
          <a:ln/>
        </p:spPr>
      </p:sp>
      <p:sp>
        <p:nvSpPr>
          <p:cNvPr id="520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Point is that your data will vary from study to study and so the</a:t>
            </a:r>
            <a:r>
              <a:rPr lang="en-GB" altLang="en-US" baseline="0" dirty="0"/>
              <a:t> </a:t>
            </a:r>
            <a:r>
              <a:rPr lang="en-GB" altLang="en-US" dirty="0"/>
              <a:t>sample</a:t>
            </a:r>
            <a:r>
              <a:rPr lang="en-GB" altLang="en-US" baseline="0" dirty="0"/>
              <a:t> mean etc. has a sampling distribution. Even of the data is not normal this will look more normal when the sample size is medium or large (i.e. &gt;30).</a:t>
            </a:r>
            <a:r>
              <a:rPr lang="en-GB" altLang="en-US" dirty="0"/>
              <a:t> </a:t>
            </a:r>
          </a:p>
        </p:txBody>
      </p:sp>
      <p:sp>
        <p:nvSpPr>
          <p:cNvPr id="520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fld id="{F0F0CDF6-C225-4B53-8455-3A6B2A7F73FF}" type="slidenum">
              <a:rPr lang="en-GB" altLang="en-US" sz="1200" smtClean="0">
                <a:solidFill>
                  <a:srgbClr val="000000"/>
                </a:solidFill>
              </a:rPr>
              <a:pPr eaLnBrk="1" hangingPunct="1"/>
              <a:t>28</a:t>
            </a:fld>
            <a:endParaRPr lang="en-GB" altLang="en-US" sz="1200">
              <a:solidFill>
                <a:srgbClr val="000000"/>
              </a:solidFill>
            </a:endParaRPr>
          </a:p>
        </p:txBody>
      </p:sp>
    </p:spTree>
    <p:extLst>
      <p:ext uri="{BB962C8B-B14F-4D97-AF65-F5344CB8AC3E}">
        <p14:creationId xmlns:p14="http://schemas.microsoft.com/office/powerpoint/2010/main" val="384403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30</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7/30/2021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7/30/2021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7/30/2021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7/30/2021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7/30/2021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7/30/2021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7/30/2021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7/30/2021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7/30/2021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7/30/2021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7/30/2021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4.bin"/><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7" Type="http://schemas.openxmlformats.org/officeDocument/2006/relationships/image" Target="../media/image12.jpeg"/><Relationship Id="rId2" Type="http://schemas.openxmlformats.org/officeDocument/2006/relationships/oleObject" Target="../embeddings/oleObject8.bin"/><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wmf"/><Relationship Id="rId4" Type="http://schemas.openxmlformats.org/officeDocument/2006/relationships/oleObject" Target="../embeddings/oleObject9.bin"/></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notesSlide" Target="../notesSlides/notesSlide4.xml"/><Relationship Id="rId7" Type="http://schemas.openxmlformats.org/officeDocument/2006/relationships/oleObject" Target="../embeddings/oleObject11.bin"/><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image" Target="../media/image17.wmf"/><Relationship Id="rId5" Type="http://schemas.openxmlformats.org/officeDocument/2006/relationships/oleObject" Target="../embeddings/oleObject10.bin"/><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audio" Target="../media/audio1.wav"/><Relationship Id="rId7" Type="http://schemas.openxmlformats.org/officeDocument/2006/relationships/oleObject" Target="../embeddings/oleObject13.bin"/><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wmf"/><Relationship Id="rId11" Type="http://schemas.openxmlformats.org/officeDocument/2006/relationships/image" Target="../media/image59.png"/><Relationship Id="rId5" Type="http://schemas.openxmlformats.org/officeDocument/2006/relationships/oleObject" Target="../embeddings/oleObject12.bin"/><Relationship Id="rId10" Type="http://schemas.openxmlformats.org/officeDocument/2006/relationships/image" Target="../media/image58.png"/><Relationship Id="rId4" Type="http://schemas.openxmlformats.org/officeDocument/2006/relationships/audio" Target="../media/audio2.wav"/></Relationships>
</file>

<file path=ppt/slides/_rels/slide29.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3.wmf"/><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oleObject" Target="../embeddings/oleObject15.bin"/><Relationship Id="rId5" Type="http://schemas.openxmlformats.org/officeDocument/2006/relationships/image" Target="../media/image2.wmf"/><Relationship Id="rId4" Type="http://schemas.openxmlformats.org/officeDocument/2006/relationships/oleObject" Target="../embeddings/oleObject14.bin"/></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1576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name="方程式" r:id="rId4" imgW="1231560" imgH="419040" progId="Equation.3">
                  <p:embed/>
                </p:oleObj>
              </mc:Choice>
              <mc:Fallback>
                <p:oleObj name="方程式" r:id="rId4" imgW="1231560" imgH="419040" progId="Equation.3">
                  <p:embed/>
                  <p:pic>
                    <p:nvPicPr>
                      <p:cNvPr id="157699"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533051" y="4074536"/>
            <a:ext cx="685800" cy="317970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582288" y="4409674"/>
            <a:ext cx="606391" cy="2430016"/>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name="Chart" r:id="rId2" imgW="4915035" imgH="3810045" progId="Excel.Sheet.8">
                  <p:embed/>
                </p:oleObj>
              </mc:Choice>
              <mc:Fallback>
                <p:oleObj name="Chart" r:id="rId2" imgW="4915035" imgH="3810045" progId="Excel.Sheet.8">
                  <p:embed/>
                  <p:pic>
                    <p:nvPicPr>
                      <p:cNvPr id="2867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name="Chart" r:id="rId2" imgW="5895806" imgH="4362388" progId="Excel.Sheet.8">
                  <p:embed/>
                </p:oleObj>
              </mc:Choice>
              <mc:Fallback>
                <p:oleObj name="Chart" r:id="rId2" imgW="5895806" imgH="4362388" progId="Excel.Sheet.8">
                  <p:embed/>
                  <p:pic>
                    <p:nvPicPr>
                      <p:cNvPr id="30750" name="Object 3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name="Chart" r:id="rId3" imgW="5895806" imgH="4362388" progId="Excel.Sheet.8">
                  <p:embed/>
                </p:oleObj>
              </mc:Choice>
              <mc:Fallback>
                <p:oleObj name="Chart" r:id="rId3" imgW="5895806" imgH="4362388" progId="Excel.Sheet.8">
                  <p:embed/>
                  <p:pic>
                    <p:nvPicPr>
                      <p:cNvPr id="3174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name="Equation" r:id="rId2" imgW="545760" imgH="431640" progId="Equation.3">
                  <p:embed/>
                </p:oleObj>
              </mc:Choice>
              <mc:Fallback>
                <p:oleObj name="Equation" r:id="rId2" imgW="545760" imgH="431640" progId="Equation.3">
                  <p:embed/>
                  <p:pic>
                    <p:nvPicPr>
                      <p:cNvPr id="3686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name="Equation" r:id="rId2" imgW="965160" imgH="634680" progId="Equation.3">
                  <p:embed/>
                </p:oleObj>
              </mc:Choice>
              <mc:Fallback>
                <p:oleObj name="Equation" r:id="rId2" imgW="965160" imgH="634680" progId="Equation.3">
                  <p:embed/>
                  <p:pic>
                    <p:nvPicPr>
                      <p:cNvPr id="4198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
        <p:nvSpPr>
          <p:cNvPr id="6" name="TextBox 5">
            <a:extLst>
              <a:ext uri="{FF2B5EF4-FFF2-40B4-BE49-F238E27FC236}">
                <a16:creationId xmlns:a16="http://schemas.microsoft.com/office/drawing/2014/main" id="{21CD8F3F-9999-4E2F-B862-A8E6CB4DAC86}"/>
              </a:ext>
            </a:extLst>
          </p:cNvPr>
          <p:cNvSpPr txBox="1"/>
          <p:nvPr/>
        </p:nvSpPr>
        <p:spPr>
          <a:xfrm>
            <a:off x="8254652" y="270258"/>
            <a:ext cx="3456384" cy="1421928"/>
          </a:xfrm>
          <a:prstGeom prst="rect">
            <a:avLst/>
          </a:prstGeom>
          <a:noFill/>
        </p:spPr>
        <p:txBody>
          <a:bodyPr wrap="square" rtlCol="0">
            <a:spAutoFit/>
          </a:bodyPr>
          <a:lstStyle/>
          <a:p>
            <a:pPr>
              <a:lnSpc>
                <a:spcPct val="90000"/>
              </a:lnSpc>
            </a:pPr>
            <a:r>
              <a:rPr lang="en-GB" sz="2400" dirty="0"/>
              <a:t>Note: The latest version of Excel uses</a:t>
            </a:r>
          </a:p>
          <a:p>
            <a:pPr>
              <a:lnSpc>
                <a:spcPct val="90000"/>
              </a:lnSpc>
            </a:pPr>
            <a:r>
              <a:rPr lang="en-GB" sz="2400" dirty="0"/>
              <a:t>Population: VAR.P ()</a:t>
            </a:r>
          </a:p>
          <a:p>
            <a:pPr>
              <a:lnSpc>
                <a:spcPct val="90000"/>
              </a:lnSpc>
            </a:pPr>
            <a:r>
              <a:rPr lang="en-GB" sz="2400" dirty="0"/>
              <a:t>Sample:       VAR.S ()</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STDEV.S()</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name="方程式" r:id="rId2" imgW="1104840" imgH="609480" progId="Equation.3">
                  <p:embed/>
                </p:oleObj>
              </mc:Choice>
              <mc:Fallback>
                <p:oleObj name="方程式" r:id="rId2" imgW="1104840" imgH="609480" progId="Equation.3">
                  <p:embed/>
                  <p:pic>
                    <p:nvPicPr>
                      <p:cNvPr id="5" name="Object 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name="方程式" r:id="rId4" imgW="1473120" imgH="609480" progId="Equation.3">
                  <p:embed/>
                </p:oleObj>
              </mc:Choice>
              <mc:Fallback>
                <p:oleObj name="方程式" r:id="rId4" imgW="1473120" imgH="609480" progId="Equation.3">
                  <p:embed/>
                  <p:pic>
                    <p:nvPicPr>
                      <p:cNvPr id="6" name="Object 1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6"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7" cstate="print"/>
          <a:srcRect/>
          <a:stretch>
            <a:fillRect/>
          </a:stretch>
        </p:blipFill>
        <p:spPr bwMode="auto">
          <a:xfrm>
            <a:off x="8151813" y="4648200"/>
            <a:ext cx="2227385" cy="1524000"/>
          </a:xfrm>
          <a:prstGeom prst="rect">
            <a:avLst/>
          </a:prstGeom>
          <a:noFill/>
          <a:ln w="9525">
            <a:noFill/>
            <a:miter lim="800000"/>
            <a:headEnd/>
            <a:tailEnd/>
          </a:ln>
        </p:spPr>
      </p:pic>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lstStyle/>
          <a:p>
            <a:r>
              <a:rPr lang="en-GB" dirty="0"/>
              <a:t>The larger the standard deviation, the more spread out the data is.</a:t>
            </a:r>
          </a:p>
          <a:p>
            <a:endParaRPr lang="en-GB" dirty="0"/>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4"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name="Equation" r:id="rId5" imgW="1422360" imgH="431640" progId="Equation.3">
                  <p:embed/>
                </p:oleObj>
              </mc:Choice>
              <mc:Fallback>
                <p:oleObj name="Equation" r:id="rId5" imgW="1422360" imgH="431640" progId="Equation.3">
                  <p:embed/>
                  <p:pic>
                    <p:nvPicPr>
                      <p:cNvPr id="10" name="Object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name="Equation" r:id="rId7" imgW="1485720" imgH="431640" progId="Equation.3">
                  <p:embed/>
                </p:oleObj>
              </mc:Choice>
              <mc:Fallback>
                <p:oleObj name="Equation" r:id="rId7" imgW="1485720" imgH="431640" progId="Equation.3">
                  <p:embed/>
                  <p:pic>
                    <p:nvPicPr>
                      <p:cNvPr id="11" name="Object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1"/>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7" name="Rectangle 2"/>
          <p:cNvSpPr>
            <a:spLocks noGrp="1" noChangeArrowheads="1"/>
          </p:cNvSpPr>
          <p:nvPr>
            <p:ph type="title"/>
          </p:nvPr>
        </p:nvSpPr>
        <p:spPr/>
        <p:txBody>
          <a:bodyPr/>
          <a:lstStyle/>
          <a:p>
            <a:r>
              <a:rPr lang="en-GB" dirty="0"/>
              <a:t>Confidence Interval</a:t>
            </a:r>
          </a:p>
        </p:txBody>
      </p:sp>
      <p:sp>
        <p:nvSpPr>
          <p:cNvPr id="25603" name="Rectangle 3"/>
          <p:cNvSpPr>
            <a:spLocks noGrp="1" noChangeArrowheads="1"/>
          </p:cNvSpPr>
          <p:nvPr>
            <p:ph idx="1"/>
          </p:nvPr>
        </p:nvSpPr>
        <p:spPr/>
        <p:txBody>
          <a:bodyPr/>
          <a:lstStyle/>
          <a:p>
            <a:endParaRPr lang="en-GB" dirty="0"/>
          </a:p>
          <a:p>
            <a:endParaRPr lang="en-GB" dirty="0"/>
          </a:p>
        </p:txBody>
      </p:sp>
      <p:sp>
        <p:nvSpPr>
          <p:cNvPr id="6" name="Oval 4">
            <a:hlinkClick r:id="" action="ppaction://noaction" highlightClick="1">
              <a:snd r:embed="rId3" name="arrow.wav"/>
            </a:hlinkClick>
            <a:hlinkHover r:id="" action="ppaction://noaction">
              <a:snd r:embed="rId4" name="breeze.wav"/>
            </a:hlinkHover>
          </p:cNvPr>
          <p:cNvSpPr>
            <a:spLocks noChangeArrowheads="1"/>
          </p:cNvSpPr>
          <p:nvPr/>
        </p:nvSpPr>
        <p:spPr bwMode="auto">
          <a:xfrm>
            <a:off x="1919288" y="3141664"/>
            <a:ext cx="2905125" cy="1984375"/>
          </a:xfrm>
          <a:prstGeom prst="ellipse">
            <a:avLst/>
          </a:prstGeom>
          <a:noFill/>
          <a:ln w="9525">
            <a:solidFill>
              <a:schemeClr val="tx1"/>
            </a:solidFill>
            <a:round/>
            <a:headEnd/>
            <a:tailEnd/>
          </a:ln>
        </p:spPr>
        <p:txBody>
          <a:bodyPr wrap="none" anchor="ct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r>
              <a:rPr lang="en-US" altLang="en-US" sz="1800" b="1" dirty="0">
                <a:solidFill>
                  <a:srgbClr val="000000"/>
                </a:solidFill>
              </a:rPr>
              <a:t>Population</a:t>
            </a:r>
          </a:p>
          <a:p>
            <a:pPr eaLnBrk="1" hangingPunct="1"/>
            <a:r>
              <a:rPr lang="en-US" altLang="en-US" sz="1800" dirty="0">
                <a:solidFill>
                  <a:srgbClr val="000000"/>
                </a:solidFill>
              </a:rPr>
              <a:t>Mean         = ?</a:t>
            </a:r>
          </a:p>
          <a:p>
            <a:pPr eaLnBrk="1" hangingPunct="1"/>
            <a:r>
              <a:rPr lang="en-US" altLang="en-US" sz="1800" dirty="0">
                <a:solidFill>
                  <a:srgbClr val="000000"/>
                </a:solidFill>
              </a:rPr>
              <a:t>SD             =?</a:t>
            </a:r>
          </a:p>
        </p:txBody>
      </p:sp>
      <p:sp>
        <p:nvSpPr>
          <p:cNvPr id="8" name="Oval 4">
            <a:hlinkClick r:id="" action="ppaction://noaction" highlightClick="1">
              <a:snd r:embed="rId3" name="arrow.wav"/>
            </a:hlinkClick>
            <a:hlinkHover r:id="" action="ppaction://noaction">
              <a:snd r:embed="rId4" name="breeze.wav"/>
            </a:hlinkHover>
          </p:cNvPr>
          <p:cNvSpPr>
            <a:spLocks noChangeArrowheads="1"/>
          </p:cNvSpPr>
          <p:nvPr/>
        </p:nvSpPr>
        <p:spPr bwMode="auto">
          <a:xfrm>
            <a:off x="5045076" y="2193926"/>
            <a:ext cx="1812925" cy="136842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A</a:t>
            </a:r>
          </a:p>
          <a:p>
            <a:pPr>
              <a:defRPr/>
            </a:pPr>
            <a:r>
              <a:rPr lang="en-US" dirty="0">
                <a:solidFill>
                  <a:prstClr val="black"/>
                </a:solidFill>
              </a:rPr>
              <a:t>n=200</a:t>
            </a:r>
          </a:p>
          <a:p>
            <a:pPr>
              <a:defRPr/>
            </a:pPr>
            <a:r>
              <a:rPr lang="en-US" dirty="0">
                <a:solidFill>
                  <a:prstClr val="black"/>
                </a:solidFill>
              </a:rPr>
              <a:t>Mean = 277</a:t>
            </a:r>
          </a:p>
          <a:p>
            <a:pPr>
              <a:defRPr/>
            </a:pPr>
            <a:endParaRPr lang="en-US" dirty="0">
              <a:solidFill>
                <a:prstClr val="black"/>
              </a:solidFill>
            </a:endParaRPr>
          </a:p>
        </p:txBody>
      </p:sp>
      <p:sp>
        <p:nvSpPr>
          <p:cNvPr id="9" name="Oval 4">
            <a:hlinkClick r:id="" action="ppaction://noaction" highlightClick="1">
              <a:snd r:embed="rId3" name="arrow.wav"/>
            </a:hlinkClick>
            <a:hlinkHover r:id="" action="ppaction://noaction">
              <a:snd r:embed="rId4" name="breeze.wav"/>
            </a:hlinkHover>
          </p:cNvPr>
          <p:cNvSpPr>
            <a:spLocks noChangeArrowheads="1"/>
          </p:cNvSpPr>
          <p:nvPr/>
        </p:nvSpPr>
        <p:spPr bwMode="auto">
          <a:xfrm>
            <a:off x="5789612" y="3505200"/>
            <a:ext cx="1946314" cy="1366838"/>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B</a:t>
            </a:r>
          </a:p>
          <a:p>
            <a:pPr>
              <a:defRPr/>
            </a:pPr>
            <a:r>
              <a:rPr lang="en-US" dirty="0">
                <a:solidFill>
                  <a:prstClr val="black"/>
                </a:solidFill>
              </a:rPr>
              <a:t>n=200</a:t>
            </a:r>
          </a:p>
          <a:p>
            <a:pPr>
              <a:defRPr/>
            </a:pPr>
            <a:r>
              <a:rPr lang="en-US" dirty="0">
                <a:solidFill>
                  <a:prstClr val="black"/>
                </a:solidFill>
              </a:rPr>
              <a:t>Mean = 274</a:t>
            </a:r>
          </a:p>
          <a:p>
            <a:pPr>
              <a:defRPr/>
            </a:pPr>
            <a:endParaRPr lang="en-US" dirty="0">
              <a:solidFill>
                <a:prstClr val="black"/>
              </a:solidFill>
            </a:endParaRPr>
          </a:p>
        </p:txBody>
      </p:sp>
      <p:sp>
        <p:nvSpPr>
          <p:cNvPr id="11" name="Oval 4">
            <a:hlinkClick r:id="" action="ppaction://noaction" highlightClick="1">
              <a:snd r:embed="rId3" name="arrow.wav"/>
            </a:hlinkClick>
            <a:hlinkHover r:id="" action="ppaction://noaction">
              <a:snd r:embed="rId4" name="breeze.wav"/>
            </a:hlinkHover>
          </p:cNvPr>
          <p:cNvSpPr>
            <a:spLocks noChangeArrowheads="1"/>
          </p:cNvSpPr>
          <p:nvPr/>
        </p:nvSpPr>
        <p:spPr bwMode="auto">
          <a:xfrm>
            <a:off x="5337175" y="4953001"/>
            <a:ext cx="1837357" cy="140017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C</a:t>
            </a:r>
          </a:p>
          <a:p>
            <a:pPr>
              <a:defRPr/>
            </a:pPr>
            <a:r>
              <a:rPr lang="en-US" dirty="0">
                <a:solidFill>
                  <a:prstClr val="black"/>
                </a:solidFill>
              </a:rPr>
              <a:t>n=200</a:t>
            </a:r>
          </a:p>
          <a:p>
            <a:pPr>
              <a:defRPr/>
            </a:pPr>
            <a:r>
              <a:rPr lang="en-US" dirty="0">
                <a:solidFill>
                  <a:prstClr val="black"/>
                </a:solidFill>
              </a:rPr>
              <a:t>Mean = 275</a:t>
            </a:r>
          </a:p>
          <a:p>
            <a:pPr>
              <a:defRPr/>
            </a:pPr>
            <a:endParaRPr lang="en-US" dirty="0">
              <a:solidFill>
                <a:prstClr val="black"/>
              </a:solidFill>
            </a:endParaRPr>
          </a:p>
        </p:txBody>
      </p:sp>
      <p:cxnSp>
        <p:nvCxnSpPr>
          <p:cNvPr id="3" name="Straight Arrow Connector 2"/>
          <p:cNvCxnSpPr>
            <a:stCxn id="6" idx="7"/>
          </p:cNvCxnSpPr>
          <p:nvPr/>
        </p:nvCxnSpPr>
        <p:spPr>
          <a:xfrm flipV="1">
            <a:off x="4398962" y="3287713"/>
            <a:ext cx="838200" cy="1444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632325" y="4238625"/>
            <a:ext cx="11811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76738" y="4452939"/>
            <a:ext cx="1057275" cy="9493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23245" name="TextBox 17"/>
          <p:cNvSpPr txBox="1">
            <a:spLocks noChangeArrowheads="1"/>
          </p:cNvSpPr>
          <p:nvPr/>
        </p:nvSpPr>
        <p:spPr bwMode="auto">
          <a:xfrm>
            <a:off x="7848580" y="1647824"/>
            <a:ext cx="323296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algn="l" eaLnBrk="1" hangingPunct="1"/>
            <a:r>
              <a:rPr lang="en-HK" altLang="en-US" sz="2400" b="1" dirty="0">
                <a:solidFill>
                  <a:srgbClr val="000000"/>
                </a:solidFill>
                <a:latin typeface="+mn-lt"/>
              </a:rPr>
              <a:t>Sampling variation</a:t>
            </a:r>
            <a:endParaRPr lang="en-GB" altLang="en-US" sz="2400" b="1" dirty="0">
              <a:solidFill>
                <a:srgbClr val="000000"/>
              </a:solidFill>
              <a:latin typeface="+mn-lt"/>
            </a:endParaRPr>
          </a:p>
          <a:p>
            <a:pPr algn="l" eaLnBrk="1" hangingPunct="1"/>
            <a:r>
              <a:rPr lang="en-GB" altLang="en-US" sz="2400" dirty="0">
                <a:solidFill>
                  <a:srgbClr val="000000"/>
                </a:solidFill>
                <a:latin typeface="+mn-lt"/>
              </a:rPr>
              <a:t>Every sample taken from a population, will contain different numbers so the mean varies.</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Which estimate is most reliable?</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How certain or uncertain are we?</a:t>
            </a:r>
          </a:p>
        </p:txBody>
      </p:sp>
      <p:graphicFrame>
        <p:nvGraphicFramePr>
          <p:cNvPr id="223246" name="Object 18"/>
          <p:cNvGraphicFramePr>
            <a:graphicFrameLocks noChangeAspect="1"/>
          </p:cNvGraphicFramePr>
          <p:nvPr/>
        </p:nvGraphicFramePr>
        <p:xfrm>
          <a:off x="3008313" y="3991406"/>
          <a:ext cx="363537" cy="322263"/>
        </p:xfrm>
        <a:graphic>
          <a:graphicData uri="http://schemas.openxmlformats.org/presentationml/2006/ole">
            <mc:AlternateContent xmlns:mc="http://schemas.openxmlformats.org/markup-compatibility/2006">
              <mc:Choice xmlns:v="urn:schemas-microsoft-com:vml" Requires="v">
                <p:oleObj name="Equation" r:id="rId5" imgW="152268" imgH="164957" progId="Equation.3">
                  <p:embed/>
                </p:oleObj>
              </mc:Choice>
              <mc:Fallback>
                <p:oleObj name="Equation" r:id="rId5" imgW="152268" imgH="164957" progId="Equation.3">
                  <p:embed/>
                  <p:pic>
                    <p:nvPicPr>
                      <p:cNvPr id="223246" name="Object 1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08313" y="3991406"/>
                        <a:ext cx="363537"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3247" name="Object 19"/>
          <p:cNvGraphicFramePr>
            <a:graphicFrameLocks noChangeAspect="1"/>
          </p:cNvGraphicFramePr>
          <p:nvPr/>
        </p:nvGraphicFramePr>
        <p:xfrm>
          <a:off x="3040878" y="4307682"/>
          <a:ext cx="330200" cy="269875"/>
        </p:xfrm>
        <a:graphic>
          <a:graphicData uri="http://schemas.openxmlformats.org/presentationml/2006/ole">
            <mc:AlternateContent xmlns:mc="http://schemas.openxmlformats.org/markup-compatibility/2006">
              <mc:Choice xmlns:v="urn:schemas-microsoft-com:vml" Requires="v">
                <p:oleObj name="Equation" r:id="rId7" imgW="152334" imgH="139639" progId="Equation.3">
                  <p:embed/>
                </p:oleObj>
              </mc:Choice>
              <mc:Fallback>
                <p:oleObj name="Equation" r:id="rId7" imgW="152334" imgH="139639" progId="Equation.3">
                  <p:embed/>
                  <p:pic>
                    <p:nvPicPr>
                      <p:cNvPr id="223247" name="Object 1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40878" y="4307682"/>
                        <a:ext cx="330200" cy="269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8" name="TextBox 17"/>
              <p:cNvSpPr txBox="1"/>
              <p:nvPr/>
            </p:nvSpPr>
            <p:spPr>
              <a:xfrm>
                <a:off x="5408613" y="29966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8" name="TextBox 17"/>
              <p:cNvSpPr txBox="1">
                <a:spLocks noRot="1" noChangeAspect="1" noMove="1" noResize="1" noEditPoints="1" noAdjustHandles="1" noChangeArrowheads="1" noChangeShapeType="1" noTextEdit="1"/>
              </p:cNvSpPr>
              <p:nvPr/>
            </p:nvSpPr>
            <p:spPr>
              <a:xfrm>
                <a:off x="5408613" y="29966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p:cNvSpPr txBox="1"/>
              <p:nvPr/>
            </p:nvSpPr>
            <p:spPr>
              <a:xfrm>
                <a:off x="6170613" y="43682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9" name="TextBox 18"/>
              <p:cNvSpPr txBox="1">
                <a:spLocks noRot="1" noChangeAspect="1" noMove="1" noResize="1" noEditPoints="1" noAdjustHandles="1" noChangeArrowheads="1" noChangeShapeType="1" noTextEdit="1"/>
              </p:cNvSpPr>
              <p:nvPr/>
            </p:nvSpPr>
            <p:spPr>
              <a:xfrm>
                <a:off x="6170613" y="43682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TextBox 19"/>
              <p:cNvSpPr txBox="1"/>
              <p:nvPr/>
            </p:nvSpPr>
            <p:spPr>
              <a:xfrm>
                <a:off x="5703966" y="5791201"/>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20" name="TextBox 19"/>
              <p:cNvSpPr txBox="1">
                <a:spLocks noRot="1" noChangeAspect="1" noMove="1" noResize="1" noEditPoints="1" noAdjustHandles="1" noChangeArrowheads="1" noChangeShapeType="1" noTextEdit="1"/>
              </p:cNvSpPr>
              <p:nvPr/>
            </p:nvSpPr>
            <p:spPr>
              <a:xfrm>
                <a:off x="5703966" y="5791201"/>
                <a:ext cx="619047" cy="584775"/>
              </a:xfrm>
              <a:prstGeom prst="rect">
                <a:avLst/>
              </a:prstGeom>
              <a:blipFill>
                <a:blip r:embed="rId1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6656366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9751A2-F666-4BB7-A9C5-C664F5387D20}"/>
              </a:ext>
            </a:extLst>
          </p:cNvPr>
          <p:cNvSpPr>
            <a:spLocks noGrp="1"/>
          </p:cNvSpPr>
          <p:nvPr>
            <p:ph type="title"/>
          </p:nvPr>
        </p:nvSpPr>
        <p:spPr/>
        <p:txBody>
          <a:bodyPr/>
          <a:lstStyle/>
          <a:p>
            <a:r>
              <a:rPr lang="en-GB" dirty="0"/>
              <a:t>Confidence Interval</a:t>
            </a:r>
          </a:p>
        </p:txBody>
      </p:sp>
      <p:sp>
        <p:nvSpPr>
          <p:cNvPr id="6" name="Content Placeholder 5">
            <a:extLst>
              <a:ext uri="{FF2B5EF4-FFF2-40B4-BE49-F238E27FC236}">
                <a16:creationId xmlns:a16="http://schemas.microsoft.com/office/drawing/2014/main" id="{C4BCA41D-6B49-4A70-BD3E-407BBC2CF923}"/>
              </a:ext>
            </a:extLst>
          </p:cNvPr>
          <p:cNvSpPr>
            <a:spLocks noGrp="1"/>
          </p:cNvSpPr>
          <p:nvPr>
            <p:ph idx="1"/>
          </p:nvPr>
        </p:nvSpPr>
        <p:spPr>
          <a:xfrm>
            <a:off x="1217614" y="1700808"/>
            <a:ext cx="9753600" cy="4471392"/>
          </a:xfrm>
        </p:spPr>
        <p:txBody>
          <a:bodyPr>
            <a:normAutofit/>
          </a:bodyPr>
          <a:lstStyle/>
          <a:p>
            <a:r>
              <a:rPr lang="en-HK" sz="2200" dirty="0"/>
              <a:t>The sampling distribution is the distribution of a statistic across an infinite number of samples.</a:t>
            </a:r>
          </a:p>
          <a:p>
            <a:r>
              <a:rPr lang="en-HK" sz="2200" dirty="0"/>
              <a:t>Sampling error is the difference between a sample statistic used to estimate a population parameter and the actual but unknown value of the parameter.</a:t>
            </a:r>
            <a:endParaRPr lang="en-GB" sz="2200" dirty="0"/>
          </a:p>
        </p:txBody>
      </p:sp>
      <p:pic>
        <p:nvPicPr>
          <p:cNvPr id="9220" name="Picture 4" descr="Image result for sampling distribution of the mean">
            <a:extLst>
              <a:ext uri="{FF2B5EF4-FFF2-40B4-BE49-F238E27FC236}">
                <a16:creationId xmlns:a16="http://schemas.microsoft.com/office/drawing/2014/main" id="{B1DF2170-AF5D-4998-AC33-31E9D1A155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140" y="3597018"/>
            <a:ext cx="6120680" cy="2640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1FA7A9-E98F-489A-823C-E1BB69CB5449}"/>
              </a:ext>
            </a:extLst>
          </p:cNvPr>
          <p:cNvSpPr txBox="1"/>
          <p:nvPr/>
        </p:nvSpPr>
        <p:spPr>
          <a:xfrm>
            <a:off x="7390556" y="4539833"/>
            <a:ext cx="2664296" cy="341632"/>
          </a:xfrm>
          <a:prstGeom prst="rect">
            <a:avLst/>
          </a:prstGeom>
          <a:solidFill>
            <a:schemeClr val="bg2"/>
          </a:solidFill>
        </p:spPr>
        <p:txBody>
          <a:bodyPr wrap="square" rtlCol="0">
            <a:spAutoFit/>
          </a:bodyPr>
          <a:lstStyle/>
          <a:p>
            <a:pPr>
              <a:lnSpc>
                <a:spcPct val="90000"/>
              </a:lnSpc>
            </a:pPr>
            <a:r>
              <a:rPr lang="en-HK" dirty="0"/>
              <a:t>Sampling distribution</a:t>
            </a:r>
            <a:endParaRPr lang="en-GB" dirty="0"/>
          </a:p>
        </p:txBody>
      </p:sp>
      <p:cxnSp>
        <p:nvCxnSpPr>
          <p:cNvPr id="4" name="Straight Arrow Connector 3">
            <a:extLst>
              <a:ext uri="{FF2B5EF4-FFF2-40B4-BE49-F238E27FC236}">
                <a16:creationId xmlns:a16="http://schemas.microsoft.com/office/drawing/2014/main" id="{C44EAC8B-5D8F-4A3E-90E9-19532818E131}"/>
              </a:ext>
            </a:extLst>
          </p:cNvPr>
          <p:cNvCxnSpPr/>
          <p:nvPr/>
        </p:nvCxnSpPr>
        <p:spPr>
          <a:xfrm flipH="1">
            <a:off x="8254652" y="3140968"/>
            <a:ext cx="1152128" cy="18722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3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name="方程式" r:id="rId4" imgW="558720" imgH="419040" progId="Equation.3">
                  <p:embed/>
                </p:oleObj>
              </mc:Choice>
              <mc:Fallback>
                <p:oleObj name="方程式" r:id="rId4" imgW="558720" imgH="419040" progId="Equation.3">
                  <p:embed/>
                  <p:pic>
                    <p:nvPicPr>
                      <p:cNvPr id="15769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name="方程式" r:id="rId6" imgW="1231560" imgH="419040" progId="Equation.3">
                  <p:embed/>
                </p:oleObj>
              </mc:Choice>
              <mc:Fallback>
                <p:oleObj name="方程式" r:id="rId6" imgW="1231560" imgH="419040" progId="Equation.3">
                  <p:embed/>
                  <p:pic>
                    <p:nvPicPr>
                      <p:cNvPr id="157699"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ustDataLst>
      <p:tags r:id="rId1"/>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SPSS can calculate exact probabilities for most test statistics. </a:t>
            </a:r>
          </a:p>
          <a:p>
            <a:r>
              <a:rPr lang="en-GB" dirty="0"/>
              <a:t>We simply compare the probability from SPSS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134478" y="4096747"/>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517232"/>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34</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35</a:t>
            </a:fld>
            <a:endParaRPr lang="en-US" altLang="en-US"/>
          </a:p>
        </p:txBody>
      </p:sp>
    </p:spTree>
    <p:extLst>
      <p:ext uri="{BB962C8B-B14F-4D97-AF65-F5344CB8AC3E}">
        <p14:creationId xmlns:p14="http://schemas.microsoft.com/office/powerpoint/2010/main" val="3298921794"/>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36</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fontScale="92500" lnSpcReduction="10000"/>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t>Multivariate procedures, like MANOVA, use a variety of test statistics with interesting names, like Wilk’s lambda. These are then related to a more common test statistic, like F. </a:t>
            </a:r>
          </a:p>
          <a:p>
            <a:r>
              <a:rPr lang="en-US" altLang="en-US" sz="2600" dirty="0">
                <a:solidFill>
                  <a:srgbClr val="FF0000"/>
                </a:solidFill>
              </a:rPr>
              <a:t>The secret here, for the layperson, is that 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37</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38</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39</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A 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Average salary for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Average salary for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7385192" cy="2246769"/>
          </a:xfrm>
          <a:prstGeom prst="rect">
            <a:avLst/>
          </a:prstGeom>
          <a:noFill/>
        </p:spPr>
        <p:txBody>
          <a:bodyPr wrap="square" rtlCol="0">
            <a:spAutoFit/>
          </a:bodyPr>
          <a:lstStyle/>
          <a:p>
            <a:r>
              <a:rPr lang="en-US" sz="2000" dirty="0"/>
              <a:t>150 students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5" y="379316"/>
            <a:ext cx="7385192"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a:t>
            </a:r>
            <a:r>
              <a:rPr lang="en-HK" dirty="0">
                <a:solidFill>
                  <a:srgbClr val="FF0000"/>
                </a:solidFill>
              </a:rPr>
              <a:t>Neither can be avoided entirely</a:t>
            </a:r>
            <a:r>
              <a:rPr lang="en-HK" dirty="0"/>
              <a:t>.</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43</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83982"/>
            <a:ext cx="6257031" cy="1108833"/>
          </a:xfrm>
        </p:spPr>
        <p:txBody>
          <a:bodyPr>
            <a:normAutofit fontScale="90000"/>
          </a:bodyPr>
          <a:lstStyle/>
          <a:p>
            <a:r>
              <a:rPr lang="en-US" dirty="0"/>
              <a:t>Type I and Type II Errors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44</a:t>
            </a:fld>
            <a:endParaRPr lang="en-US" dirty="0"/>
          </a:p>
        </p:txBody>
      </p:sp>
      <p:grpSp>
        <p:nvGrpSpPr>
          <p:cNvPr id="8" name="Group 7"/>
          <p:cNvGrpSpPr/>
          <p:nvPr/>
        </p:nvGrpSpPr>
        <p:grpSpPr>
          <a:xfrm>
            <a:off x="4084146" y="3352800"/>
            <a:ext cx="4031226" cy="3429000"/>
            <a:chOff x="2456422" y="2283543"/>
            <a:chExt cx="4031226" cy="4062441"/>
          </a:xfrm>
        </p:grpSpPr>
        <p:sp>
          <p:nvSpPr>
            <p:cNvPr id="9" name="Rounded Rectangle 8"/>
            <p:cNvSpPr/>
            <p:nvPr/>
          </p:nvSpPr>
          <p:spPr>
            <a:xfrm>
              <a:off x="2469561"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txBody>
            <a:bodyPr/>
            <a:lstStyle/>
            <a:p>
              <a:pPr algn="ctr"/>
              <a:r>
                <a:rPr lang="en-US" dirty="0"/>
                <a:t>Accurate</a:t>
              </a:r>
            </a:p>
            <a:p>
              <a:pPr algn="ctr"/>
              <a:r>
                <a:rPr lang="en-US" dirty="0"/>
                <a:t>1 - </a:t>
              </a:r>
              <a:r>
                <a:rPr lang="en-US" dirty="0">
                  <a:sym typeface="Symbol" panose="05050102010706020507" pitchFamily="18" charset="2"/>
                </a:rPr>
                <a:t></a:t>
              </a:r>
              <a:endParaRPr lang="en-US" dirty="0"/>
            </a:p>
          </p:txBody>
        </p:sp>
        <p:sp>
          <p:nvSpPr>
            <p:cNvPr id="10" name="Freeform 9"/>
            <p:cNvSpPr/>
            <p:nvPr/>
          </p:nvSpPr>
          <p:spPr>
            <a:xfrm>
              <a:off x="2469561"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1" name="Rounded Rectangle 10"/>
            <p:cNvSpPr/>
            <p:nvPr/>
          </p:nvSpPr>
          <p:spPr>
            <a:xfrm>
              <a:off x="4482559"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3465231"/>
                <a:satOff val="-15989"/>
                <a:lumOff val="588"/>
                <a:alphaOff val="0"/>
              </a:schemeClr>
            </a:fillRef>
            <a:effectRef idx="2">
              <a:schemeClr val="accent4">
                <a:hueOff val="3465231"/>
                <a:satOff val="-15989"/>
                <a:lumOff val="588"/>
                <a:alphaOff val="0"/>
              </a:schemeClr>
            </a:effectRef>
            <a:fontRef idx="minor">
              <a:schemeClr val="lt1"/>
            </a:fontRef>
          </p:style>
          <p:txBody>
            <a:bodyPr/>
            <a:lstStyle/>
            <a:p>
              <a:pPr algn="ctr"/>
              <a:r>
                <a:rPr lang="en-US" dirty="0"/>
                <a:t>Type II Error</a:t>
              </a:r>
            </a:p>
            <a:p>
              <a:pPr algn="ctr"/>
              <a:r>
                <a:rPr lang="en-US" dirty="0"/>
                <a:t>β</a:t>
              </a:r>
            </a:p>
          </p:txBody>
        </p:sp>
        <p:sp>
          <p:nvSpPr>
            <p:cNvPr id="12" name="Freeform 11"/>
            <p:cNvSpPr/>
            <p:nvPr/>
          </p:nvSpPr>
          <p:spPr>
            <a:xfrm>
              <a:off x="4482559"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3" name="Rounded Rectangle 12"/>
            <p:cNvSpPr/>
            <p:nvPr/>
          </p:nvSpPr>
          <p:spPr>
            <a:xfrm>
              <a:off x="2456422" y="4303755"/>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6930461"/>
                <a:satOff val="-31979"/>
                <a:lumOff val="1177"/>
                <a:alphaOff val="0"/>
              </a:schemeClr>
            </a:fillRef>
            <a:effectRef idx="2">
              <a:schemeClr val="accent4">
                <a:hueOff val="6930461"/>
                <a:satOff val="-31979"/>
                <a:lumOff val="1177"/>
                <a:alphaOff val="0"/>
              </a:schemeClr>
            </a:effectRef>
            <a:fontRef idx="minor">
              <a:schemeClr val="lt1"/>
            </a:fontRef>
          </p:style>
          <p:txBody>
            <a:bodyPr/>
            <a:lstStyle/>
            <a:p>
              <a:pPr algn="ctr"/>
              <a:r>
                <a:rPr lang="en-US" dirty="0"/>
                <a:t>Type I Error</a:t>
              </a:r>
            </a:p>
            <a:p>
              <a:pPr algn="ctr"/>
              <a:r>
                <a:rPr lang="en-US" dirty="0">
                  <a:sym typeface="Symbol" panose="05050102010706020507" pitchFamily="18" charset="2"/>
                </a:rPr>
                <a:t></a:t>
              </a:r>
              <a:endParaRPr lang="en-US" dirty="0"/>
            </a:p>
          </p:txBody>
        </p:sp>
        <p:sp>
          <p:nvSpPr>
            <p:cNvPr id="14" name="Freeform 13"/>
            <p:cNvSpPr/>
            <p:nvPr/>
          </p:nvSpPr>
          <p:spPr>
            <a:xfrm>
              <a:off x="2469561"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5" name="Rounded Rectangle 14"/>
            <p:cNvSpPr/>
            <p:nvPr/>
          </p:nvSpPr>
          <p:spPr>
            <a:xfrm>
              <a:off x="4657720" y="4314762"/>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10395692"/>
                <a:satOff val="-47968"/>
                <a:lumOff val="1765"/>
                <a:alphaOff val="0"/>
              </a:schemeClr>
            </a:fillRef>
            <a:effectRef idx="2">
              <a:schemeClr val="accent4">
                <a:hueOff val="10395692"/>
                <a:satOff val="-47968"/>
                <a:lumOff val="1765"/>
                <a:alphaOff val="0"/>
              </a:schemeClr>
            </a:effectRef>
            <a:fontRef idx="minor">
              <a:schemeClr val="lt1"/>
            </a:fontRef>
          </p:style>
          <p:txBody>
            <a:bodyPr/>
            <a:lstStyle/>
            <a:p>
              <a:pPr algn="ctr"/>
              <a:r>
                <a:rPr lang="en-US" dirty="0"/>
                <a:t>Accurate</a:t>
              </a:r>
            </a:p>
            <a:p>
              <a:pPr algn="ctr"/>
              <a:r>
                <a:rPr lang="en-US" dirty="0"/>
                <a:t>1 - </a:t>
              </a:r>
              <a:r>
                <a:rPr lang="el-GR" dirty="0"/>
                <a:t>β</a:t>
              </a:r>
              <a:r>
                <a:rPr lang="en-US" dirty="0"/>
                <a:t> </a:t>
              </a:r>
            </a:p>
          </p:txBody>
        </p:sp>
        <p:sp>
          <p:nvSpPr>
            <p:cNvPr id="16" name="Freeform 15"/>
            <p:cNvSpPr/>
            <p:nvPr/>
          </p:nvSpPr>
          <p:spPr>
            <a:xfrm>
              <a:off x="4482559"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grpSp>
      <p:sp>
        <p:nvSpPr>
          <p:cNvPr id="18" name="TextBox 17"/>
          <p:cNvSpPr txBox="1"/>
          <p:nvPr/>
        </p:nvSpPr>
        <p:spPr>
          <a:xfrm>
            <a:off x="1765728" y="3245152"/>
            <a:ext cx="2148488" cy="646331"/>
          </a:xfrm>
          <a:prstGeom prst="rect">
            <a:avLst/>
          </a:prstGeom>
          <a:noFill/>
        </p:spPr>
        <p:txBody>
          <a:bodyPr wrap="square" rtlCol="0">
            <a:spAutoFit/>
          </a:bodyPr>
          <a:lstStyle/>
          <a:p>
            <a:r>
              <a:rPr lang="en-US" dirty="0"/>
              <a:t>The null hypothesis is true</a:t>
            </a:r>
          </a:p>
        </p:txBody>
      </p:sp>
      <p:sp>
        <p:nvSpPr>
          <p:cNvPr id="20" name="TextBox 19"/>
          <p:cNvSpPr txBox="1"/>
          <p:nvPr/>
        </p:nvSpPr>
        <p:spPr>
          <a:xfrm>
            <a:off x="1764949" y="4913268"/>
            <a:ext cx="2050790" cy="646331"/>
          </a:xfrm>
          <a:prstGeom prst="rect">
            <a:avLst/>
          </a:prstGeom>
          <a:noFill/>
        </p:spPr>
        <p:txBody>
          <a:bodyPr wrap="square" rtlCol="0">
            <a:spAutoFit/>
          </a:bodyPr>
          <a:lstStyle/>
          <a:p>
            <a:r>
              <a:rPr lang="en-US" dirty="0"/>
              <a:t>The alternative hypothesis is true</a:t>
            </a:r>
          </a:p>
        </p:txBody>
      </p:sp>
      <p:sp>
        <p:nvSpPr>
          <p:cNvPr id="21" name="TextBox 20"/>
          <p:cNvSpPr txBox="1"/>
          <p:nvPr/>
        </p:nvSpPr>
        <p:spPr>
          <a:xfrm>
            <a:off x="3924196" y="2499138"/>
            <a:ext cx="2041228" cy="646331"/>
          </a:xfrm>
          <a:prstGeom prst="rect">
            <a:avLst/>
          </a:prstGeom>
          <a:noFill/>
        </p:spPr>
        <p:txBody>
          <a:bodyPr wrap="square" rtlCol="0">
            <a:spAutoFit/>
          </a:bodyPr>
          <a:lstStyle/>
          <a:p>
            <a:r>
              <a:rPr lang="en-US" dirty="0"/>
              <a:t>The null hypothesis is true</a:t>
            </a:r>
          </a:p>
        </p:txBody>
      </p:sp>
      <p:sp>
        <p:nvSpPr>
          <p:cNvPr id="22" name="TextBox 21"/>
          <p:cNvSpPr txBox="1"/>
          <p:nvPr/>
        </p:nvSpPr>
        <p:spPr>
          <a:xfrm>
            <a:off x="5970081" y="2499137"/>
            <a:ext cx="2041228" cy="646331"/>
          </a:xfrm>
          <a:prstGeom prst="rect">
            <a:avLst/>
          </a:prstGeom>
          <a:noFill/>
        </p:spPr>
        <p:txBody>
          <a:bodyPr wrap="square" rtlCol="0">
            <a:spAutoFit/>
          </a:bodyPr>
          <a:lstStyle/>
          <a:p>
            <a:r>
              <a:rPr lang="en-US" dirty="0"/>
              <a:t>The alternative hypothesis is true</a:t>
            </a:r>
          </a:p>
        </p:txBody>
      </p:sp>
      <p:sp>
        <p:nvSpPr>
          <p:cNvPr id="23" name="TextBox 22"/>
          <p:cNvSpPr txBox="1"/>
          <p:nvPr/>
        </p:nvSpPr>
        <p:spPr>
          <a:xfrm>
            <a:off x="5364669" y="2099922"/>
            <a:ext cx="1829291" cy="369332"/>
          </a:xfrm>
          <a:prstGeom prst="rect">
            <a:avLst/>
          </a:prstGeom>
          <a:noFill/>
        </p:spPr>
        <p:txBody>
          <a:bodyPr wrap="square" rtlCol="0">
            <a:spAutoFit/>
          </a:bodyPr>
          <a:lstStyle/>
          <a:p>
            <a:r>
              <a:rPr lang="en-US" b="1" dirty="0"/>
              <a:t>Reality</a:t>
            </a:r>
          </a:p>
        </p:txBody>
      </p:sp>
      <p:sp>
        <p:nvSpPr>
          <p:cNvPr id="5" name="TextBox 4"/>
          <p:cNvSpPr txBox="1"/>
          <p:nvPr/>
        </p:nvSpPr>
        <p:spPr>
          <a:xfrm>
            <a:off x="-42315" y="4765620"/>
            <a:ext cx="1473686" cy="584775"/>
          </a:xfrm>
          <a:prstGeom prst="rect">
            <a:avLst/>
          </a:prstGeom>
          <a:noFill/>
        </p:spPr>
        <p:txBody>
          <a:bodyPr wrap="square" rtlCol="0">
            <a:spAutoFit/>
          </a:bodyPr>
          <a:lstStyle/>
          <a:p>
            <a:r>
              <a:rPr lang="en-US" sz="1600" b="1" dirty="0"/>
              <a:t>Researcher’s decision</a:t>
            </a:r>
          </a:p>
        </p:txBody>
      </p:sp>
      <p:sp>
        <p:nvSpPr>
          <p:cNvPr id="3" name="TextBox 2"/>
          <p:cNvSpPr txBox="1"/>
          <p:nvPr/>
        </p:nvSpPr>
        <p:spPr>
          <a:xfrm>
            <a:off x="8339307" y="2115311"/>
            <a:ext cx="3659762" cy="707886"/>
          </a:xfrm>
          <a:prstGeom prst="rect">
            <a:avLst/>
          </a:prstGeom>
          <a:solidFill>
            <a:schemeClr val="bg2"/>
          </a:solidFill>
        </p:spPr>
        <p:txBody>
          <a:bodyPr wrap="square" rtlCol="0">
            <a:spAutoFit/>
          </a:bodyPr>
          <a:lstStyle/>
          <a:p>
            <a:r>
              <a:rPr lang="en-GB" sz="2000" dirty="0"/>
              <a:t>H</a:t>
            </a:r>
            <a:r>
              <a:rPr lang="en-GB" sz="2000" baseline="-25000" dirty="0"/>
              <a:t>0</a:t>
            </a:r>
            <a:r>
              <a:rPr lang="en-GB" sz="2000" dirty="0"/>
              <a:t>: A patient is not pregnant</a:t>
            </a:r>
          </a:p>
          <a:p>
            <a:r>
              <a:rPr lang="en-US" sz="2000" dirty="0"/>
              <a:t>Ha: A patient is pregnant </a:t>
            </a:r>
            <a:endParaRPr lang="en-GB" sz="2000" dirty="0"/>
          </a:p>
        </p:txBody>
      </p:sp>
      <p:sp>
        <p:nvSpPr>
          <p:cNvPr id="27" name="TextBox 26">
            <a:extLst>
              <a:ext uri="{FF2B5EF4-FFF2-40B4-BE49-F238E27FC236}">
                <a16:creationId xmlns:a16="http://schemas.microsoft.com/office/drawing/2014/main" id="{6E812BE5-1FE2-49EE-8D81-A63CB6F92CAC}"/>
              </a:ext>
            </a:extLst>
          </p:cNvPr>
          <p:cNvSpPr txBox="1"/>
          <p:nvPr/>
        </p:nvSpPr>
        <p:spPr>
          <a:xfrm>
            <a:off x="1541015" y="4108793"/>
            <a:ext cx="2543131" cy="553998"/>
          </a:xfrm>
          <a:prstGeom prst="rect">
            <a:avLst/>
          </a:prstGeom>
          <a:noFill/>
        </p:spPr>
        <p:txBody>
          <a:bodyPr wrap="square" rtlCol="0">
            <a:spAutoFit/>
          </a:bodyPr>
          <a:lstStyle/>
          <a:p>
            <a:r>
              <a:rPr lang="en-GB" sz="1500" b="1" dirty="0"/>
              <a:t>The patient is not pregnant</a:t>
            </a:r>
          </a:p>
        </p:txBody>
      </p:sp>
      <p:sp>
        <p:nvSpPr>
          <p:cNvPr id="28" name="TextBox 27">
            <a:extLst>
              <a:ext uri="{FF2B5EF4-FFF2-40B4-BE49-F238E27FC236}">
                <a16:creationId xmlns:a16="http://schemas.microsoft.com/office/drawing/2014/main" id="{49EBB7AC-28BC-4CD9-B508-09DA42CA1F30}"/>
              </a:ext>
            </a:extLst>
          </p:cNvPr>
          <p:cNvSpPr txBox="1"/>
          <p:nvPr/>
        </p:nvSpPr>
        <p:spPr>
          <a:xfrm>
            <a:off x="1710413" y="5824049"/>
            <a:ext cx="2190663" cy="553998"/>
          </a:xfrm>
          <a:prstGeom prst="rect">
            <a:avLst/>
          </a:prstGeom>
          <a:noFill/>
        </p:spPr>
        <p:txBody>
          <a:bodyPr wrap="square" rtlCol="0">
            <a:spAutoFit/>
          </a:bodyPr>
          <a:lstStyle/>
          <a:p>
            <a:r>
              <a:rPr lang="en-US" sz="1500" b="1" dirty="0"/>
              <a:t>The patient is pregnant </a:t>
            </a:r>
            <a:endParaRPr lang="en-GB" sz="1500" b="1" dirty="0"/>
          </a:p>
        </p:txBody>
      </p:sp>
      <p:pic>
        <p:nvPicPr>
          <p:cNvPr id="29" name="Picture 2" descr="https://scontent.xx.fbcdn.net/hphotos-xpl1/v/t1.0-9/12963868_1298175983544169_5879609486686123383_n.jpg?oh=38d924967de7a1c134367c47acc76f17&amp;oe=57C03D8D">
            <a:extLst>
              <a:ext uri="{FF2B5EF4-FFF2-40B4-BE49-F238E27FC236}">
                <a16:creationId xmlns:a16="http://schemas.microsoft.com/office/drawing/2014/main" id="{D28C81F7-08F0-4F38-8AAB-4B5C48CBF2B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06" y="2970611"/>
            <a:ext cx="3659763" cy="365879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6" name="Left Brace 5">
            <a:extLst>
              <a:ext uri="{FF2B5EF4-FFF2-40B4-BE49-F238E27FC236}">
                <a16:creationId xmlns:a16="http://schemas.microsoft.com/office/drawing/2014/main" id="{432DB748-F60E-4A97-A31A-8C352E1E64DD}"/>
              </a:ext>
            </a:extLst>
          </p:cNvPr>
          <p:cNvSpPr/>
          <p:nvPr/>
        </p:nvSpPr>
        <p:spPr>
          <a:xfrm>
            <a:off x="1125860" y="4417025"/>
            <a:ext cx="415155" cy="1532255"/>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CA2D44F-67AD-4BE6-BFD1-44EAF7F41AB9}"/>
              </a:ext>
            </a:extLst>
          </p:cNvPr>
          <p:cNvSpPr txBox="1"/>
          <p:nvPr/>
        </p:nvSpPr>
        <p:spPr>
          <a:xfrm>
            <a:off x="333772" y="1700808"/>
            <a:ext cx="3405786" cy="923330"/>
          </a:xfrm>
          <a:prstGeom prst="rect">
            <a:avLst/>
          </a:prstGeom>
          <a:solidFill>
            <a:schemeClr val="bg2"/>
          </a:solidFill>
        </p:spPr>
        <p:txBody>
          <a:bodyPr wrap="square" rtlCol="0">
            <a:spAutoFit/>
          </a:bodyPr>
          <a:lstStyle/>
          <a:p>
            <a:pPr>
              <a:lnSpc>
                <a:spcPct val="90000"/>
              </a:lnSpc>
            </a:pPr>
            <a:r>
              <a:rPr lang="en-HK" sz="2000" dirty="0"/>
              <a:t>Rejecting the null hypothesis that is actually true in the population</a:t>
            </a:r>
            <a:endParaRPr lang="en-GB" sz="2000" dirty="0"/>
          </a:p>
        </p:txBody>
      </p:sp>
      <p:sp>
        <p:nvSpPr>
          <p:cNvPr id="17" name="TextBox 16">
            <a:extLst>
              <a:ext uri="{FF2B5EF4-FFF2-40B4-BE49-F238E27FC236}">
                <a16:creationId xmlns:a16="http://schemas.microsoft.com/office/drawing/2014/main" id="{871A9E62-0E79-4A68-A4D7-E6F8CA5C905A}"/>
              </a:ext>
            </a:extLst>
          </p:cNvPr>
          <p:cNvSpPr txBox="1"/>
          <p:nvPr/>
        </p:nvSpPr>
        <p:spPr>
          <a:xfrm>
            <a:off x="7598915" y="692696"/>
            <a:ext cx="3896097" cy="923330"/>
          </a:xfrm>
          <a:prstGeom prst="rect">
            <a:avLst/>
          </a:prstGeom>
          <a:solidFill>
            <a:schemeClr val="bg2"/>
          </a:solidFill>
        </p:spPr>
        <p:txBody>
          <a:bodyPr wrap="square" rtlCol="0">
            <a:spAutoFit/>
          </a:bodyPr>
          <a:lstStyle/>
          <a:p>
            <a:pPr>
              <a:lnSpc>
                <a:spcPct val="90000"/>
              </a:lnSpc>
            </a:pPr>
            <a:r>
              <a:rPr lang="en-HK" sz="2000" dirty="0"/>
              <a:t>Failing to reject the null hypothesis that is actually not true in the population</a:t>
            </a:r>
            <a:endParaRPr lang="en-GB" sz="2000" dirty="0"/>
          </a:p>
        </p:txBody>
      </p:sp>
      <p:cxnSp>
        <p:nvCxnSpPr>
          <p:cNvPr id="24" name="Straight Arrow Connector 23">
            <a:extLst>
              <a:ext uri="{FF2B5EF4-FFF2-40B4-BE49-F238E27FC236}">
                <a16:creationId xmlns:a16="http://schemas.microsoft.com/office/drawing/2014/main" id="{428DD25C-68A4-4C8F-AFED-A093CA1AC648}"/>
              </a:ext>
            </a:extLst>
          </p:cNvPr>
          <p:cNvCxnSpPr/>
          <p:nvPr/>
        </p:nvCxnSpPr>
        <p:spPr>
          <a:xfrm>
            <a:off x="3286100" y="2635138"/>
            <a:ext cx="1303810" cy="25356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48E2B5-6AF4-482A-8435-6E172FE965FE}"/>
              </a:ext>
            </a:extLst>
          </p:cNvPr>
          <p:cNvCxnSpPr/>
          <p:nvPr/>
        </p:nvCxnSpPr>
        <p:spPr>
          <a:xfrm flipH="1">
            <a:off x="7833542" y="1614285"/>
            <a:ext cx="504969" cy="18147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2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49</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2026840"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a:t>
            </a:r>
            <a:r>
              <a:rPr lang="en-HK" dirty="0">
                <a:solidFill>
                  <a:srgbClr val="FF0000"/>
                </a:solidFill>
              </a:rPr>
              <a:t>9</a:t>
            </a:r>
            <a:r>
              <a:rPr lang="en-HK" dirty="0"/>
              <a:t>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ABEE9D1-2F74-4EA9-8934-47F7924BE860}"/>
              </a:ext>
            </a:extLst>
          </p:cNvPr>
          <p:cNvSpPr txBox="1"/>
          <p:nvPr/>
        </p:nvSpPr>
        <p:spPr>
          <a:xfrm>
            <a:off x="6238428" y="1015544"/>
            <a:ext cx="5400600" cy="923330"/>
          </a:xfrm>
          <a:prstGeom prst="rect">
            <a:avLst/>
          </a:prstGeom>
          <a:noFill/>
        </p:spPr>
        <p:txBody>
          <a:bodyPr wrap="square" rtlCol="0">
            <a:spAutoFit/>
          </a:bodyPr>
          <a:lstStyle/>
          <a:p>
            <a:pPr>
              <a:lnSpc>
                <a:spcPct val="90000"/>
              </a:lnSpc>
            </a:pPr>
            <a:r>
              <a:rPr lang="en-HK" sz="2000" dirty="0"/>
              <a:t>A sampling distribution is the frequency distribution of a statistic over many random samples from a single population.</a:t>
            </a:r>
            <a:endParaRPr lang="en-GB" sz="2000" dirty="0"/>
          </a:p>
        </p:txBody>
      </p:sp>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7A1A06-877A-40AF-9064-02C636A33A84}"/>
              </a:ext>
            </a:extLst>
          </p:cNvPr>
          <p:cNvPicPr>
            <a:picLocks noChangeAspect="1"/>
          </p:cNvPicPr>
          <p:nvPr/>
        </p:nvPicPr>
        <p:blipFill>
          <a:blip r:embed="rId2"/>
          <a:stretch>
            <a:fillRect/>
          </a:stretch>
        </p:blipFill>
        <p:spPr>
          <a:xfrm>
            <a:off x="1043001" y="620688"/>
            <a:ext cx="8082851" cy="5060117"/>
          </a:xfrm>
          <a:prstGeom prst="rect">
            <a:avLst/>
          </a:prstGeom>
        </p:spPr>
      </p:pic>
      <p:graphicFrame>
        <p:nvGraphicFramePr>
          <p:cNvPr id="7" name="Table 7">
            <a:extLst>
              <a:ext uri="{FF2B5EF4-FFF2-40B4-BE49-F238E27FC236}">
                <a16:creationId xmlns:a16="http://schemas.microsoft.com/office/drawing/2014/main" id="{C418D4C9-6689-4040-9A6D-B6532A7B70FB}"/>
              </a:ext>
            </a:extLst>
          </p:cNvPr>
          <p:cNvGraphicFramePr>
            <a:graphicFrameLocks noGrp="1"/>
          </p:cNvGraphicFramePr>
          <p:nvPr>
            <p:extLst>
              <p:ext uri="{D42A27DB-BD31-4B8C-83A1-F6EECF244321}">
                <p14:modId xmlns:p14="http://schemas.microsoft.com/office/powerpoint/2010/main" val="3324795495"/>
              </p:ext>
            </p:extLst>
          </p:nvPr>
        </p:nvGraphicFramePr>
        <p:xfrm>
          <a:off x="9125852" y="620688"/>
          <a:ext cx="1480655" cy="5064630"/>
        </p:xfrm>
        <a:graphic>
          <a:graphicData uri="http://schemas.openxmlformats.org/drawingml/2006/table">
            <a:tbl>
              <a:tblPr firstRow="1" bandRow="1">
                <a:tableStyleId>{5940675A-B579-460E-94D1-54222C63F5DA}</a:tableStyleId>
              </a:tblPr>
              <a:tblGrid>
                <a:gridCol w="1480655">
                  <a:extLst>
                    <a:ext uri="{9D8B030D-6E8A-4147-A177-3AD203B41FA5}">
                      <a16:colId xmlns:a16="http://schemas.microsoft.com/office/drawing/2014/main" val="3767063355"/>
                    </a:ext>
                  </a:extLst>
                </a:gridCol>
              </a:tblGrid>
              <a:tr h="458313">
                <a:tc>
                  <a:txBody>
                    <a:bodyPr/>
                    <a:lstStyle/>
                    <a:p>
                      <a:pPr algn="ctr"/>
                      <a:r>
                        <a:rPr lang="en-HK" sz="1600" b="1" dirty="0" err="1"/>
                        <a:t>jamovi</a:t>
                      </a:r>
                      <a:endParaRPr lang="en-GB" sz="1600" b="1" dirty="0"/>
                    </a:p>
                  </a:txBody>
                  <a:tcPr anchor="ctr">
                    <a:solidFill>
                      <a:schemeClr val="bg1">
                        <a:lumMod val="85000"/>
                      </a:schemeClr>
                    </a:solidFill>
                  </a:tcPr>
                </a:tc>
                <a:extLst>
                  <a:ext uri="{0D108BD9-81ED-4DB2-BD59-A6C34878D82A}">
                    <a16:rowId xmlns:a16="http://schemas.microsoft.com/office/drawing/2014/main" val="2342567461"/>
                  </a:ext>
                </a:extLst>
              </a:tr>
              <a:tr h="401278">
                <a:tc>
                  <a:txBody>
                    <a:bodyPr/>
                    <a:lstStyle/>
                    <a:p>
                      <a:pPr algn="ctr"/>
                      <a:r>
                        <a:rPr lang="en-HK" sz="1400" b="1" dirty="0"/>
                        <a:t>Gradual</a:t>
                      </a:r>
                      <a:endParaRPr lang="en-GB" sz="1400" b="1" dirty="0"/>
                    </a:p>
                  </a:txBody>
                  <a:tcPr anchor="ctr">
                    <a:solidFill>
                      <a:schemeClr val="bg1">
                        <a:lumMod val="85000"/>
                      </a:schemeClr>
                    </a:solidFill>
                  </a:tcPr>
                </a:tc>
                <a:extLst>
                  <a:ext uri="{0D108BD9-81ED-4DB2-BD59-A6C34878D82A}">
                    <a16:rowId xmlns:a16="http://schemas.microsoft.com/office/drawing/2014/main" val="1445561053"/>
                  </a:ext>
                </a:extLst>
              </a:tr>
              <a:tr h="1110890">
                <a:tc>
                  <a:txBody>
                    <a:bodyPr/>
                    <a:lstStyle/>
                    <a:p>
                      <a:pPr algn="ctr"/>
                      <a:r>
                        <a:rPr lang="en-HK" sz="1400" b="1" dirty="0"/>
                        <a:t>Point-and-click</a:t>
                      </a:r>
                      <a:endParaRPr lang="en-GB" b="1" dirty="0"/>
                    </a:p>
                  </a:txBody>
                  <a:tcPr anchor="ctr">
                    <a:solidFill>
                      <a:schemeClr val="bg1">
                        <a:lumMod val="85000"/>
                      </a:schemeClr>
                    </a:solidFill>
                  </a:tcPr>
                </a:tc>
                <a:extLst>
                  <a:ext uri="{0D108BD9-81ED-4DB2-BD59-A6C34878D82A}">
                    <a16:rowId xmlns:a16="http://schemas.microsoft.com/office/drawing/2014/main" val="620130734"/>
                  </a:ext>
                </a:extLst>
              </a:tr>
              <a:tr h="392755">
                <a:tc>
                  <a:txBody>
                    <a:bodyPr/>
                    <a:lstStyle/>
                    <a:p>
                      <a:pPr algn="ctr"/>
                      <a:r>
                        <a:rPr lang="en-HK" sz="1200" b="1" dirty="0"/>
                        <a:t>Moderate to weak</a:t>
                      </a:r>
                      <a:endParaRPr lang="en-GB" sz="1600" b="1" dirty="0"/>
                    </a:p>
                  </a:txBody>
                  <a:tcPr anchor="ctr">
                    <a:solidFill>
                      <a:schemeClr val="bg1">
                        <a:lumMod val="85000"/>
                      </a:schemeClr>
                    </a:solidFill>
                  </a:tcPr>
                </a:tc>
                <a:extLst>
                  <a:ext uri="{0D108BD9-81ED-4DB2-BD59-A6C34878D82A}">
                    <a16:rowId xmlns:a16="http://schemas.microsoft.com/office/drawing/2014/main" val="4206405256"/>
                  </a:ext>
                </a:extLst>
              </a:tr>
              <a:tr h="324012">
                <a:tc>
                  <a:txBody>
                    <a:bodyPr/>
                    <a:lstStyle/>
                    <a:p>
                      <a:pPr algn="ctr"/>
                      <a:r>
                        <a:rPr lang="en-HK" sz="1400" b="1" dirty="0"/>
                        <a:t>Strong</a:t>
                      </a:r>
                      <a:endParaRPr lang="en-GB" sz="1400" b="1" dirty="0"/>
                    </a:p>
                  </a:txBody>
                  <a:tcPr anchor="ctr">
                    <a:solidFill>
                      <a:schemeClr val="bg1">
                        <a:lumMod val="85000"/>
                      </a:schemeClr>
                    </a:solidFill>
                  </a:tcPr>
                </a:tc>
                <a:extLst>
                  <a:ext uri="{0D108BD9-81ED-4DB2-BD59-A6C34878D82A}">
                    <a16:rowId xmlns:a16="http://schemas.microsoft.com/office/drawing/2014/main" val="1807710624"/>
                  </a:ext>
                </a:extLst>
              </a:tr>
              <a:tr h="356180">
                <a:tc>
                  <a:txBody>
                    <a:bodyPr/>
                    <a:lstStyle/>
                    <a:p>
                      <a:pPr algn="ctr"/>
                      <a:r>
                        <a:rPr lang="en-HK" sz="1400" b="1" dirty="0"/>
                        <a:t>Good</a:t>
                      </a:r>
                      <a:endParaRPr lang="en-GB" b="1" dirty="0"/>
                    </a:p>
                  </a:txBody>
                  <a:tcPr anchor="ctr">
                    <a:solidFill>
                      <a:schemeClr val="bg1">
                        <a:lumMod val="85000"/>
                      </a:schemeClr>
                    </a:solidFill>
                  </a:tcPr>
                </a:tc>
                <a:extLst>
                  <a:ext uri="{0D108BD9-81ED-4DB2-BD59-A6C34878D82A}">
                    <a16:rowId xmlns:a16="http://schemas.microsoft.com/office/drawing/2014/main" val="96053373"/>
                  </a:ext>
                </a:extLst>
              </a:tr>
              <a:tr h="1516028">
                <a:tc>
                  <a:txBody>
                    <a:bodyPr/>
                    <a:lstStyle/>
                    <a:p>
                      <a:pPr algn="ctr"/>
                      <a:r>
                        <a:rPr lang="en-HK" sz="1400" b="1" dirty="0"/>
                        <a:t>Open source (free)</a:t>
                      </a:r>
                      <a:endParaRPr lang="en-GB" sz="1400" b="1" dirty="0"/>
                    </a:p>
                  </a:txBody>
                  <a:tcPr anchor="ctr">
                    <a:solidFill>
                      <a:schemeClr val="bg1">
                        <a:lumMod val="85000"/>
                      </a:schemeClr>
                    </a:solidFill>
                  </a:tcPr>
                </a:tc>
                <a:extLst>
                  <a:ext uri="{0D108BD9-81ED-4DB2-BD59-A6C34878D82A}">
                    <a16:rowId xmlns:a16="http://schemas.microsoft.com/office/drawing/2014/main" val="2627292218"/>
                  </a:ext>
                </a:extLst>
              </a:tr>
              <a:tr h="440729">
                <a:tc>
                  <a:txBody>
                    <a:bodyPr/>
                    <a:lstStyle/>
                    <a:p>
                      <a:pPr algn="ctr"/>
                      <a:r>
                        <a:rPr lang="en-HK" sz="1600" b="1" dirty="0"/>
                        <a:t>2017</a:t>
                      </a:r>
                      <a:endParaRPr lang="en-GB" sz="1100" b="1" dirty="0"/>
                    </a:p>
                  </a:txBody>
                  <a:tcPr anchor="ctr">
                    <a:solidFill>
                      <a:schemeClr val="bg1">
                        <a:lumMod val="85000"/>
                      </a:schemeClr>
                    </a:solidFill>
                  </a:tcPr>
                </a:tc>
                <a:extLst>
                  <a:ext uri="{0D108BD9-81ED-4DB2-BD59-A6C34878D82A}">
                    <a16:rowId xmlns:a16="http://schemas.microsoft.com/office/drawing/2014/main" val="3142710110"/>
                  </a:ext>
                </a:extLst>
              </a:tr>
            </a:tbl>
          </a:graphicData>
        </a:graphic>
      </p:graphicFrame>
      <p:sp>
        <p:nvSpPr>
          <p:cNvPr id="8" name="TextBox 7">
            <a:extLst>
              <a:ext uri="{FF2B5EF4-FFF2-40B4-BE49-F238E27FC236}">
                <a16:creationId xmlns:a16="http://schemas.microsoft.com/office/drawing/2014/main" id="{7807AE4F-85B4-4B29-AC36-77AD11FBEED5}"/>
              </a:ext>
            </a:extLst>
          </p:cNvPr>
          <p:cNvSpPr txBox="1"/>
          <p:nvPr/>
        </p:nvSpPr>
        <p:spPr>
          <a:xfrm>
            <a:off x="981844" y="5968327"/>
            <a:ext cx="9073008" cy="424732"/>
          </a:xfrm>
          <a:prstGeom prst="rect">
            <a:avLst/>
          </a:prstGeom>
          <a:noFill/>
        </p:spPr>
        <p:txBody>
          <a:bodyPr wrap="square" rtlCol="0">
            <a:spAutoFit/>
          </a:bodyPr>
          <a:lstStyle/>
          <a:p>
            <a:pPr>
              <a:lnSpc>
                <a:spcPct val="90000"/>
              </a:lnSpc>
            </a:pPr>
            <a:r>
              <a:rPr lang="en-GB" sz="2400" dirty="0"/>
              <a:t>https://infoguides.gmu.edu/software/jamovi</a:t>
            </a:r>
          </a:p>
        </p:txBody>
      </p:sp>
    </p:spTree>
    <p:extLst>
      <p:ext uri="{BB962C8B-B14F-4D97-AF65-F5344CB8AC3E}">
        <p14:creationId xmlns:p14="http://schemas.microsoft.com/office/powerpoint/2010/main" val="588664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650</TotalTime>
  <Words>4666</Words>
  <Application>Microsoft Office PowerPoint</Application>
  <PresentationFormat>Custom</PresentationFormat>
  <Paragraphs>470</Paragraphs>
  <Slides>54</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54</vt:i4>
      </vt:variant>
    </vt:vector>
  </HeadingPairs>
  <TitlesOfParts>
    <vt:vector size="64" baseType="lpstr">
      <vt:lpstr>Arial</vt:lpstr>
      <vt:lpstr>Cambria Math</vt:lpstr>
      <vt:lpstr>Century Gothic</vt:lpstr>
      <vt:lpstr>Symbol</vt:lpstr>
      <vt:lpstr>Tahoma</vt:lpstr>
      <vt:lpstr>Times New Roman</vt:lpstr>
      <vt:lpstr>Continental Asia 16x9</vt:lpstr>
      <vt:lpstr>方程式</vt:lpstr>
      <vt:lpstr>Chart</vt:lpstr>
      <vt:lpstr>Equation</vt:lpstr>
      <vt:lpstr>HKBM7004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vt:lpstr>
      <vt:lpstr>Confidence Interval</vt:lpstr>
      <vt:lpstr>Confidence Interval</vt:lpstr>
      <vt:lpstr>statistical significance</vt:lpstr>
      <vt:lpstr>statistical significance</vt:lpstr>
      <vt:lpstr>statistical significance</vt:lpstr>
      <vt:lpstr>Symbols used in Hypotheses</vt:lpstr>
      <vt:lpstr>Testing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60</cp:revision>
  <dcterms:created xsi:type="dcterms:W3CDTF">2018-01-28T08:08:54Z</dcterms:created>
  <dcterms:modified xsi:type="dcterms:W3CDTF">2021-07-30T06:19:58Z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