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781" r:id="rId2"/>
    <p:sldId id="784" r:id="rId3"/>
    <p:sldId id="782" r:id="rId4"/>
    <p:sldId id="274" r:id="rId5"/>
    <p:sldId id="257" r:id="rId6"/>
    <p:sldId id="259" r:id="rId7"/>
    <p:sldId id="269" r:id="rId8"/>
    <p:sldId id="270" r:id="rId9"/>
    <p:sldId id="272" r:id="rId10"/>
    <p:sldId id="783" r:id="rId11"/>
    <p:sldId id="271" r:id="rId12"/>
    <p:sldId id="277" r:id="rId13"/>
    <p:sldId id="276" r:id="rId14"/>
    <p:sldId id="268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8" autoAdjust="0"/>
    <p:restoredTop sz="94660"/>
  </p:normalViewPr>
  <p:slideViewPr>
    <p:cSldViewPr snapToGrid="0">
      <p:cViewPr varScale="1">
        <p:scale>
          <a:sx n="80" d="100"/>
          <a:sy n="80" d="100"/>
        </p:scale>
        <p:origin x="6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C7E957-25CB-4C2F-A59C-235022CD38BE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00A019-855A-4010-A508-7860020AE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020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18AA1-138F-7E46-6B8E-466760BE8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9816EF-F78E-ABEA-8184-7A06C0B3D0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E8955-AD73-70F7-4298-A06918637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DF75-B853-4B7B-A970-48F0B3A07F04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16079-4A85-0C7A-E563-3C8ABF09B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5BC96-6B22-3A42-2F03-2D5A35F5B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236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4578E-45EE-7548-8124-81CA71CBE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BF19F-3982-56F4-DCAC-93D234AEE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CDBD3-492E-1763-391E-6B05ACE92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7075-F359-458D-AB2A-8F9DACD2ED96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29EAF-0823-2110-8306-B0DFEC6E1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24328-307A-F909-31C6-876DD6AAD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653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93523-A19B-DBD0-53D5-51DCA676D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FE514-394E-CEEB-6B8B-92CBB6005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BF98C-DE84-7CED-CC22-8A2E2F885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AE989-7FC1-47AB-B03C-9377CABCF262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43087-640E-17C2-A051-5D697A3A1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2C903-B262-F8D6-B0E7-DE6625036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22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E7A4D-66D0-3C15-49E9-16D14DB15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8F623-E7EC-FC03-6D8B-1C7C989FBB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371C10-ED81-63FA-876F-07B617D639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BE9AE-297C-DEA0-2095-B37D0BC38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223F9-0E4B-4640-9DB9-2EEDE63A4AE6}" type="datetime1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740F72-6606-73CD-A862-25BEB9A91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612893-82FD-1929-5520-7AE4D6547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58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17EA0-FC3B-BA24-6BB7-B4F0AE85C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2A983-3873-7E81-0871-4C5D0DF2FF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659933-1CD0-773A-70D5-66124A30E4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4DCAAC-1002-A56C-7568-D865A34EAE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2831BB-BAD8-AA2D-17C8-C8E5DF80B3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40D908-49FD-3F3A-A99C-8BF8C7DBF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414E9-3569-4602-8284-254E2733ECB8}" type="datetime1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F94F69-BF48-330D-8746-38FDF8A69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21F484-7BC0-5E04-3758-4862D2C58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073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AFC1F-AA43-ECE6-20E6-49D539270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B8EF2D-B094-3B9C-ED69-76ADA0C76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8469-6F4F-48DC-A439-FB6FA28E15EB}" type="datetime1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5EFA77-FBFA-A615-E77F-E71AD6551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68079-501E-9B95-E6FB-FAF1E6A61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88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797024-B6EB-426C-D122-69F9260C2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64312-CF40-4F0D-B679-70A7AB81D5B3}" type="datetime1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C499C6-3B28-3B4E-E08A-09CD15495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12B0E-EA37-F2ED-10CD-7BAB5D697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076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1715C-888D-EAA2-AAB3-7BBD8928F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E4EC2-ACD1-7B6A-190D-8FB58CA41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DE601-BFA2-904B-619A-6CED3345AF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26C5F-21D6-2673-585B-E1C5AE422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3D60-C9FB-49B5-9C88-45D95FD47D70}" type="datetime1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55A345-F40F-CF34-ABDC-29EF1BE17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499D4C-2D54-1943-DEFB-491F02D19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217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5E19F-23FE-56C7-BD31-2F78A3246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BF214F-F2CD-8588-F7F3-8B5D0CF5F6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5420ED-2C19-03E7-94C5-8A3F6C9C6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D81B0A-83BC-8458-62D4-556980F6F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F77DD-AB3B-4585-B154-96A25B010386}" type="datetime1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B5EE7-1554-CC35-20C6-447A1F03D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2B9727-4534-5BBE-816D-E35B86443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199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50E17-7AF0-5C1B-8AB4-92301873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6A99A-D341-7DB0-827B-3C160415C1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8D781-756A-AADD-3A7F-421C457DF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838-DCB2-4ABB-8824-4199F954121A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29522-4574-9F3F-743D-E71FD6D01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81A57-637B-534D-527D-EFDFAE96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06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51BF18-1DD4-5516-9BA1-0E57373270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E958EA-4911-1469-8DD2-7B1BD6B70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BD9AF-ED92-567C-CEAC-18A3324EB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B0509-5E2B-4A73-8B65-4A56EA7C7EAA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75701-33EA-EBF0-7F01-D68F4363F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CFF69-98FD-1975-0395-9E6F21C7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685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5372D8-2EF9-0840-6A85-2B4146618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A5752D-B34A-24BE-B738-B5D6BEEBB2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99317-D950-FD2B-B2CB-C5147DE6C1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E50CC-4E61-4830-91C6-B3B684DD582E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A4F5-4D57-E457-CD0E-C28452D71E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B131D-978C-1497-A55E-CB5B1339D2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69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ternational Day of Islamic Art | UNESCO">
            <a:extLst>
              <a:ext uri="{FF2B5EF4-FFF2-40B4-BE49-F238E27FC236}">
                <a16:creationId xmlns:a16="http://schemas.microsoft.com/office/drawing/2014/main" id="{777B2433-4C6A-DE02-D6F1-95F6DDE448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" t="9091" r="39458" b="1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Amare Desta (Prof)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24047B-E100-017F-FAA1-7B596ADD7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09D09-E94D-408F-92BA-488372717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  <a:latin typeface="-apple-system"/>
              </a:rPr>
              <a:t>SEVEN things </a:t>
            </a:r>
            <a:r>
              <a:rPr lang="en-GB" dirty="0">
                <a:solidFill>
                  <a:srgbClr val="1D2125"/>
                </a:solidFill>
                <a:latin typeface="-apple-system"/>
              </a:rPr>
              <a:t>you need to start thinking about:</a:t>
            </a:r>
            <a:br>
              <a:rPr lang="en-GB" dirty="0">
                <a:solidFill>
                  <a:srgbClr val="1D2125"/>
                </a:solidFill>
                <a:latin typeface="-apple-system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6ED19-13D9-4B7F-9FCC-517CA72D7C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9124784" cy="435133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Defining the research question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Determining inclusion/exclusion criteria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Choosing databases and conducting the search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Reviewing your results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Synthesising the information gathered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Analysing the information gathered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Writing the literature review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3C0DB1-ECD7-4F98-9E16-02F8EE168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824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8123"/>
            <a:ext cx="5181600" cy="41632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This presentation  will introduce you to some aspects of research methods – but it is NOT intended to replace key reading, </a:t>
            </a:r>
            <a:r>
              <a:rPr lang="en-GB" sz="1900" b="1"/>
              <a:t>such as </a:t>
            </a:r>
            <a:r>
              <a:rPr lang="en-GB" sz="1900"/>
              <a:t>Bryman, Crotty, Creswell, Maxwell, Denscombe, Denzin, Guba and Lincoln, Easterby-Smith et al, Collis and Hussey and Cohen.  </a:t>
            </a:r>
          </a:p>
          <a:p>
            <a:pPr>
              <a:lnSpc>
                <a:spcPct val="90000"/>
              </a:lnSpc>
            </a:pPr>
            <a:r>
              <a:rPr lang="en-GB" sz="190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190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7" r="15803" b="2"/>
          <a:stretch/>
        </p:blipFill>
        <p:spPr>
          <a:xfrm>
            <a:off x="6172200" y="2178122"/>
            <a:ext cx="5181600" cy="4163227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737435-4522-87F0-4AAD-5E20E0A2F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62C632-567F-1101-2017-21B4B336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/>
          <a:lstStyle/>
          <a:p>
            <a:r>
              <a:rPr lang="en-US" dirty="0"/>
              <a:t>This presentation uses ….</a:t>
            </a:r>
          </a:p>
        </p:txBody>
      </p:sp>
      <p:pic>
        <p:nvPicPr>
          <p:cNvPr id="5" name="Content Placeholder 4" descr="978152971184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276" y="2020388"/>
            <a:ext cx="2917448" cy="4152952"/>
          </a:xfr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DD32AF6-B757-57AC-0625-86AF188F8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706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603C-3804-466E-AECB-C8A8B6D60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single slide…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8E270-ACD7-4E26-BA44-6EC3670F43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A good review begins with an answerable research question. </a:t>
            </a:r>
          </a:p>
          <a:p>
            <a:pPr lvl="0"/>
            <a:r>
              <a:rPr lang="en-GB" dirty="0"/>
              <a:t>Use a framework (</a:t>
            </a:r>
            <a:r>
              <a:rPr lang="en-GB" dirty="0" err="1"/>
              <a:t>eg</a:t>
            </a:r>
            <a:r>
              <a:rPr lang="en-GB" dirty="0"/>
              <a:t>, PICOS: population, intervention, comparison, outcome, study type) to structure and define the key concepts of your research.</a:t>
            </a:r>
          </a:p>
          <a:p>
            <a:r>
              <a:rPr lang="en-GB" dirty="0"/>
              <a:t>Processes such as descriptive mapping, concept mapping and logic models can help you refine your review scope and choose an appropriate review method.</a:t>
            </a:r>
          </a:p>
          <a:p>
            <a:pPr lvl="0"/>
            <a:r>
              <a:rPr lang="en-GB" dirty="0"/>
              <a:t>When you are clear about what is (and is not) within your scope you will find it easier to search the literature and identify relevant studies. </a:t>
            </a:r>
          </a:p>
          <a:p>
            <a:pPr lvl="0"/>
            <a:r>
              <a:rPr lang="en-GB" dirty="0"/>
              <a:t>Completing a review protocol when defining your scope makes it easier to plan and keep your review on track.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6EACF-72E0-45D3-AF02-431A76EC5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319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5E215-CD89-410C-948F-8045B4C43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Issues to consider when deciding your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DDF1-9849-452C-A53A-31E31EFB9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enough available research to answer your question?</a:t>
            </a:r>
          </a:p>
          <a:p>
            <a:r>
              <a:rPr lang="en-GB" dirty="0"/>
              <a:t>Do you have the resources needed to complete the review?</a:t>
            </a:r>
          </a:p>
          <a:p>
            <a:r>
              <a:rPr lang="en-GB" dirty="0"/>
              <a:t>Is it a question worth asking? (does it meet the requirements of my stakeholders?)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91755C-D4FB-4F0F-A074-2BD1E2CE7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623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6B0BC-8A79-44FA-9791-615F1CE42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decisions about your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E134-98D0-4A20-8BCB-CB7C7B579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decisions you need to make: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On what specific aspect of the topic will you focus your review? 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What topics and/or types of evidence should you include and exclude?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What type of review are you going to conduct?</a:t>
            </a:r>
          </a:p>
          <a:p>
            <a:r>
              <a:rPr lang="en-GB" dirty="0"/>
              <a:t>To answer these questions, you need to establish the size of the existing literature</a:t>
            </a:r>
          </a:p>
          <a:p>
            <a:r>
              <a:rPr lang="en-GB" dirty="0"/>
              <a:t>This requires a </a:t>
            </a:r>
            <a:r>
              <a:rPr lang="en-GB" b="1" dirty="0"/>
              <a:t>scoping search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3602BB-8FA2-49D7-9DF4-3D1C04C9C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267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conduct a scoping 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Scoping searches can help you to avoid committing to a review:</a:t>
            </a:r>
          </a:p>
          <a:p>
            <a:pPr lvl="1"/>
            <a:r>
              <a:rPr lang="en-GB" dirty="0"/>
              <a:t>where you don’t have sufficient resource to manage all eligible studies </a:t>
            </a:r>
          </a:p>
          <a:p>
            <a:pPr lvl="1"/>
            <a:r>
              <a:rPr lang="en-GB" dirty="0"/>
              <a:t>for which no evidence exists (an </a:t>
            </a:r>
            <a:r>
              <a:rPr lang="en-GB" i="1" dirty="0"/>
              <a:t>empty</a:t>
            </a:r>
            <a:r>
              <a:rPr lang="en-GB" dirty="0"/>
              <a:t> review) </a:t>
            </a:r>
          </a:p>
          <a:p>
            <a:pPr lvl="1"/>
            <a:r>
              <a:rPr lang="en-GB" dirty="0"/>
              <a:t>for a topic area in which a high quality, comprehensive, recent review already exists.</a:t>
            </a:r>
          </a:p>
          <a:p>
            <a:pPr marL="182880" lvl="1"/>
            <a:r>
              <a:rPr lang="en-GB" dirty="0"/>
              <a:t>A scoping search usually covers 1-2 sources and is designed to estimate the size and nature of the available literature. </a:t>
            </a:r>
          </a:p>
          <a:p>
            <a:pPr marL="182880" lvl="1"/>
            <a:r>
              <a:rPr lang="en-GB" dirty="0"/>
              <a:t>See chapter 5 for advice on searching.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010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question frameworks: PICOS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2621280" y="1655806"/>
          <a:ext cx="6949440" cy="397291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76875">
                  <a:extLst>
                    <a:ext uri="{9D8B030D-6E8A-4147-A177-3AD203B41FA5}">
                      <a16:colId xmlns:a16="http://schemas.microsoft.com/office/drawing/2014/main" val="275244067"/>
                    </a:ext>
                  </a:extLst>
                </a:gridCol>
                <a:gridCol w="4472565">
                  <a:extLst>
                    <a:ext uri="{9D8B030D-6E8A-4147-A177-3AD203B41FA5}">
                      <a16:colId xmlns:a16="http://schemas.microsoft.com/office/drawing/2014/main" val="3316353064"/>
                    </a:ext>
                  </a:extLst>
                </a:gridCol>
              </a:tblGrid>
              <a:tr h="628003">
                <a:tc>
                  <a:txBody>
                    <a:bodyPr/>
                    <a:lstStyle/>
                    <a:p>
                      <a:r>
                        <a:rPr lang="en-GB" sz="1600" dirty="0"/>
                        <a:t>Population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Who is facing</a:t>
                      </a:r>
                      <a:r>
                        <a:rPr lang="en-GB" sz="1600" baseline="0" dirty="0"/>
                        <a:t> the problem or situation to be addressed?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365363876"/>
                  </a:ext>
                </a:extLst>
              </a:tr>
              <a:tr h="945423">
                <a:tc>
                  <a:txBody>
                    <a:bodyPr/>
                    <a:lstStyle/>
                    <a:p>
                      <a:r>
                        <a:rPr lang="en-GB" sz="1600" dirty="0"/>
                        <a:t>Intervention / Exposure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How might the situation be</a:t>
                      </a:r>
                      <a:r>
                        <a:rPr lang="en-GB" sz="1600" baseline="0" dirty="0"/>
                        <a:t> tackled? (intervention)</a:t>
                      </a:r>
                    </a:p>
                    <a:p>
                      <a:r>
                        <a:rPr lang="en-GB" sz="1600" baseline="0" dirty="0"/>
                        <a:t>OR</a:t>
                      </a:r>
                    </a:p>
                    <a:p>
                      <a:r>
                        <a:rPr lang="en-GB" sz="1600" baseline="0" dirty="0"/>
                        <a:t>What is happening to the population? (exposure)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76300099"/>
                  </a:ext>
                </a:extLst>
              </a:tr>
              <a:tr h="897147">
                <a:tc>
                  <a:txBody>
                    <a:bodyPr/>
                    <a:lstStyle/>
                    <a:p>
                      <a:r>
                        <a:rPr lang="en-GB" sz="1600" dirty="0"/>
                        <a:t>Comparison</a:t>
                      </a:r>
                    </a:p>
                    <a:p>
                      <a:endParaRPr lang="en-GB" sz="1600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is the alternative? </a:t>
                      </a:r>
                      <a:r>
                        <a:rPr lang="en-GB" sz="1600" baseline="0" dirty="0"/>
                        <a:t>(if the population were not exposed to the intervention or exposure of interest)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109985539"/>
                  </a:ext>
                </a:extLst>
              </a:tr>
              <a:tr h="897147">
                <a:tc>
                  <a:txBody>
                    <a:bodyPr/>
                    <a:lstStyle/>
                    <a:p>
                      <a:r>
                        <a:rPr lang="en-GB" sz="1600" dirty="0"/>
                        <a:t>Outcome(s)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</a:t>
                      </a:r>
                      <a:r>
                        <a:rPr lang="en-GB" sz="1600" baseline="0" dirty="0"/>
                        <a:t> outcomes of interest might happen to the population as a result of the intervention or exposure, and how will it be measured?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90426489"/>
                  </a:ext>
                </a:extLst>
              </a:tr>
              <a:tr h="605197">
                <a:tc>
                  <a:txBody>
                    <a:bodyPr/>
                    <a:lstStyle/>
                    <a:p>
                      <a:r>
                        <a:rPr lang="en-GB" sz="1600" dirty="0"/>
                        <a:t>Study type(s)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What types of study</a:t>
                      </a:r>
                      <a:r>
                        <a:rPr lang="en-GB" sz="1600" baseline="0" dirty="0"/>
                        <a:t> are likely to be helpful in answering your question?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74018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7996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PICOS - example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10</a:t>
            </a:fld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2781302" y="1987259"/>
          <a:ext cx="6629399" cy="34124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62809">
                  <a:extLst>
                    <a:ext uri="{9D8B030D-6E8A-4147-A177-3AD203B41FA5}">
                      <a16:colId xmlns:a16="http://schemas.microsoft.com/office/drawing/2014/main" val="275244067"/>
                    </a:ext>
                  </a:extLst>
                </a:gridCol>
                <a:gridCol w="4266590">
                  <a:extLst>
                    <a:ext uri="{9D8B030D-6E8A-4147-A177-3AD203B41FA5}">
                      <a16:colId xmlns:a16="http://schemas.microsoft.com/office/drawing/2014/main" val="3316353064"/>
                    </a:ext>
                  </a:extLst>
                </a:gridCol>
              </a:tblGrid>
              <a:tr h="534962">
                <a:tc>
                  <a:txBody>
                    <a:bodyPr/>
                    <a:lstStyle/>
                    <a:p>
                      <a:r>
                        <a:rPr lang="en-GB" dirty="0"/>
                        <a:t>Population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Adults in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OECD</a:t>
                      </a:r>
                      <a:r>
                        <a:rPr lang="en-GB" baseline="0" dirty="0"/>
                        <a:t> countries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365363876"/>
                  </a:ext>
                </a:extLst>
              </a:tr>
              <a:tr h="677211">
                <a:tc>
                  <a:txBody>
                    <a:bodyPr/>
                    <a:lstStyle/>
                    <a:p>
                      <a:r>
                        <a:rPr lang="en-GB" dirty="0"/>
                        <a:t>Intervention / Exposure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Smoking bans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76300099"/>
                  </a:ext>
                </a:extLst>
              </a:tr>
              <a:tr h="694534">
                <a:tc>
                  <a:txBody>
                    <a:bodyPr/>
                    <a:lstStyle/>
                    <a:p>
                      <a:r>
                        <a:rPr lang="en-GB" dirty="0"/>
                        <a:t>Comparison</a:t>
                      </a:r>
                    </a:p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109985539"/>
                  </a:ext>
                </a:extLst>
              </a:tr>
              <a:tr h="811238">
                <a:tc>
                  <a:txBody>
                    <a:bodyPr/>
                    <a:lstStyle/>
                    <a:p>
                      <a:r>
                        <a:rPr lang="en-GB" dirty="0"/>
                        <a:t>Outcome(s)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Prevalence of lung cancer,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COPD</a:t>
                      </a:r>
                      <a:r>
                        <a:rPr lang="en-GB" baseline="0" dirty="0"/>
                        <a:t> and cardiovascular disease</a:t>
                      </a:r>
                      <a:endParaRPr lang="en-GB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90426489"/>
                  </a:ext>
                </a:extLst>
              </a:tr>
              <a:tr h="694534">
                <a:tc>
                  <a:txBody>
                    <a:bodyPr/>
                    <a:lstStyle/>
                    <a:p>
                      <a:r>
                        <a:rPr lang="en-GB" dirty="0"/>
                        <a:t>Study type(s)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Epidemiological studies, cohort studies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74018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684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question frameworks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SPICE</a:t>
            </a:r>
            <a:r>
              <a:rPr lang="en-GB" dirty="0"/>
              <a:t> (Setting – Perspective – Interest, phenomenon of – Comparison – Evaluation)</a:t>
            </a:r>
          </a:p>
          <a:p>
            <a:r>
              <a:rPr lang="en-GB" b="1" dirty="0" err="1"/>
              <a:t>PerSPE</a:t>
            </a:r>
            <a:r>
              <a:rPr lang="en-GB" b="1" dirty="0"/>
              <a:t>(c)</a:t>
            </a:r>
            <a:r>
              <a:rPr lang="en-GB" b="1" dirty="0" err="1"/>
              <a:t>TiF</a:t>
            </a:r>
            <a:r>
              <a:rPr lang="en-GB" dirty="0"/>
              <a:t> (Perspective-Setting-Phenomenon of interest-Environment-Comparison-Timing-Findings)</a:t>
            </a:r>
          </a:p>
          <a:p>
            <a:r>
              <a:rPr lang="en-GB" b="1" dirty="0"/>
              <a:t>CIMO</a:t>
            </a:r>
            <a:r>
              <a:rPr lang="en-GB" dirty="0"/>
              <a:t> (Context-Intervention-Mechanisms-Outcomes)</a:t>
            </a:r>
            <a:br>
              <a:rPr lang="en-GB" dirty="0"/>
            </a:br>
            <a:r>
              <a:rPr lang="en-GB" dirty="0"/>
              <a:t>etc</a:t>
            </a:r>
          </a:p>
          <a:p>
            <a:r>
              <a:rPr lang="en-GB" dirty="0"/>
              <a:t>Use whichever framework seems to best fit your question; the important thing is to identify the key concepts or facets of your research question so that your selection judgements remain consistent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276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are interested in complex interventions, </a:t>
            </a:r>
            <a:r>
              <a:rPr lang="en-GB" dirty="0" err="1"/>
              <a:t>eg</a:t>
            </a:r>
            <a:r>
              <a:rPr lang="en-GB" dirty="0"/>
              <a:t>, those with multiple components, it may be helpful to draw up a </a:t>
            </a:r>
            <a:r>
              <a:rPr lang="en-GB" b="1" dirty="0"/>
              <a:t>logic model</a:t>
            </a:r>
            <a:r>
              <a:rPr lang="en-GB" dirty="0"/>
              <a:t> to identify the key relationships and processes you want to investigate.</a:t>
            </a:r>
          </a:p>
          <a:p>
            <a:r>
              <a:rPr lang="en-GB" dirty="0"/>
              <a:t>If the studies you find in your scoping search contain a high level of </a:t>
            </a:r>
            <a:r>
              <a:rPr lang="en-GB" b="1" dirty="0"/>
              <a:t>heterogeneity</a:t>
            </a:r>
            <a:r>
              <a:rPr lang="en-GB" dirty="0"/>
              <a:t> (</a:t>
            </a:r>
            <a:r>
              <a:rPr lang="en-GB" dirty="0" err="1"/>
              <a:t>eg</a:t>
            </a:r>
            <a:r>
              <a:rPr lang="en-GB" dirty="0"/>
              <a:t>, the populations or settings vary significantly) you have a choice between ‘lumping’ together studies which are very different, or ‘splitting’ them (which may limit their usefulness). </a:t>
            </a:r>
            <a:r>
              <a:rPr lang="en-GB" b="1" dirty="0"/>
              <a:t>Descriptive mapping </a:t>
            </a:r>
            <a:r>
              <a:rPr lang="en-GB" dirty="0"/>
              <a:t>of the available literature can help you to identify its key characteristics and decide which approach is best.</a:t>
            </a:r>
          </a:p>
          <a:p>
            <a:r>
              <a:rPr lang="en-GB" dirty="0"/>
              <a:t>Examples of logic models and descriptive maps can be found in </a:t>
            </a:r>
            <a:r>
              <a:rPr lang="en-GB" b="1" dirty="0"/>
              <a:t>chapter 4</a:t>
            </a:r>
            <a:r>
              <a:rPr lang="en-GB" dirty="0"/>
              <a:t>.</a:t>
            </a: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105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a protocol helps to:</a:t>
            </a:r>
          </a:p>
          <a:p>
            <a:pPr lvl="1"/>
            <a:r>
              <a:rPr lang="en-GB" dirty="0"/>
              <a:t>Plan the stages of your review (useful for time management purposes)</a:t>
            </a:r>
          </a:p>
          <a:p>
            <a:pPr lvl="1"/>
            <a:r>
              <a:rPr lang="en-GB" dirty="0"/>
              <a:t>Protect against bias (by defining your process from the outset)</a:t>
            </a:r>
          </a:p>
          <a:p>
            <a:pPr lvl="1"/>
            <a:r>
              <a:rPr lang="en-GB" dirty="0"/>
              <a:t>Avoid scope creep (by making your scope and methods explicit)</a:t>
            </a:r>
          </a:p>
          <a:p>
            <a:r>
              <a:rPr lang="en-GB" dirty="0"/>
              <a:t>Publishing your protocol can also help stake your claim to the review topic (to avoid unnecessary duplication of effort).</a:t>
            </a:r>
          </a:p>
          <a:p>
            <a:r>
              <a:rPr lang="en-GB" b="1" dirty="0"/>
              <a:t>TIP:</a:t>
            </a:r>
            <a:r>
              <a:rPr lang="en-GB" dirty="0"/>
              <a:t> If you follow your protocol closely this can also help with writing up your review, since you have already stated your methods in advance!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140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D2C0D-B018-4DB5-9077-B9F3A96F7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“Take homes”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51D81-3AFA-4E64-9C9F-9F04C55FF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Formulate your research question using a published framework (such as PICOS) where possible.</a:t>
            </a:r>
          </a:p>
          <a:p>
            <a:pPr lvl="0"/>
            <a:r>
              <a:rPr lang="en-GB" dirty="0"/>
              <a:t>When defining the scope of your review, think carefully about what your audience will expect and need. </a:t>
            </a:r>
          </a:p>
          <a:p>
            <a:pPr lvl="0"/>
            <a:r>
              <a:rPr lang="en-GB" dirty="0"/>
              <a:t>Conduct a scoping search on key databases to identify the literature available.</a:t>
            </a:r>
          </a:p>
          <a:p>
            <a:pPr lvl="0"/>
            <a:r>
              <a:rPr lang="en-GB" dirty="0"/>
              <a:t>Consider mapping the literature using a tool such as a logic model or descriptive map.</a:t>
            </a:r>
          </a:p>
          <a:p>
            <a:pPr lvl="0"/>
            <a:r>
              <a:rPr lang="en-GB" dirty="0"/>
              <a:t>Beware of the challenges and pitfalls, such as scope creep.</a:t>
            </a:r>
          </a:p>
          <a:p>
            <a:r>
              <a:rPr lang="en-GB" dirty="0"/>
              <a:t>Complete a review protocol with planned milestones before you start on your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12ADD2-ED41-42BA-A714-A4D629FFC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9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05980-CBF7-4ABA-8345-E5E6D7135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read: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FF8A3-8FB6-4225-8F29-B12C3DFD6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Chapter 4 of the Sage Book: Defining Your Scope. In: </a:t>
            </a:r>
            <a:r>
              <a:rPr lang="en-GB" b="1" dirty="0"/>
              <a:t>Systematic Approaches to a Successful Literature Review,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, 2021.</a:t>
            </a:r>
          </a:p>
          <a:p>
            <a:r>
              <a:rPr lang="en-GB" dirty="0"/>
              <a:t>You might also find the following useful: </a:t>
            </a:r>
          </a:p>
          <a:p>
            <a:pPr marL="548640">
              <a:buNone/>
            </a:pPr>
            <a:r>
              <a:rPr lang="en-GB" dirty="0"/>
              <a:t>Stern, C., Jordan, Z., &amp; McArthur, A. (2014). Developing the review question and inclusion criteria. AJN </a:t>
            </a:r>
            <a:r>
              <a:rPr lang="en-GB" i="1" dirty="0"/>
              <a:t>The American Journal of Nursing, </a:t>
            </a:r>
            <a:r>
              <a:rPr lang="en-GB" dirty="0"/>
              <a:t>114(4), 53-56.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5746DE-9AED-4169-AFE9-D598CBD3B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1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1115</Words>
  <Application>Microsoft Office PowerPoint</Application>
  <PresentationFormat>Widescreen</PresentationFormat>
  <Paragraphs>108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-apple-system</vt:lpstr>
      <vt:lpstr>Arial</vt:lpstr>
      <vt:lpstr>Calibri</vt:lpstr>
      <vt:lpstr>Calibri Light</vt:lpstr>
      <vt:lpstr>Office Theme</vt:lpstr>
      <vt:lpstr>DBA CRITICAL LITERATURE REVIEW FOR DOCTORAL RESEARCH</vt:lpstr>
      <vt:lpstr>SEVEN things you need to start thinking about: </vt:lpstr>
      <vt:lpstr>Please note</vt:lpstr>
      <vt:lpstr>This presentation uses ….</vt:lpstr>
      <vt:lpstr>In a single slide…</vt:lpstr>
      <vt:lpstr>Issues to consider when deciding your scope</vt:lpstr>
      <vt:lpstr>Key decisions about your scope</vt:lpstr>
      <vt:lpstr>Why conduct a scoping search?</vt:lpstr>
      <vt:lpstr>Using question frameworks: PICOS</vt:lpstr>
      <vt:lpstr>PICOS - example</vt:lpstr>
      <vt:lpstr>Other question frameworks</vt:lpstr>
      <vt:lpstr>Complex topics</vt:lpstr>
      <vt:lpstr>Protocol</vt:lpstr>
      <vt:lpstr>“Take homes”</vt:lpstr>
      <vt:lpstr>Now read: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Amare Desta</cp:lastModifiedBy>
  <cp:revision>3</cp:revision>
  <dcterms:created xsi:type="dcterms:W3CDTF">2023-02-08T17:38:26Z</dcterms:created>
  <dcterms:modified xsi:type="dcterms:W3CDTF">2024-02-28T05:54:01Z</dcterms:modified>
</cp:coreProperties>
</file>