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  <p:sldMasterId id="2147483676" r:id="rId2"/>
  </p:sldMasterIdLst>
  <p:notesMasterIdLst>
    <p:notesMasterId r:id="rId42"/>
  </p:notesMasterIdLst>
  <p:sldIdLst>
    <p:sldId id="366" r:id="rId3"/>
    <p:sldId id="425" r:id="rId4"/>
    <p:sldId id="427" r:id="rId5"/>
    <p:sldId id="428" r:id="rId6"/>
    <p:sldId id="485" r:id="rId7"/>
    <p:sldId id="430" r:id="rId8"/>
    <p:sldId id="429" r:id="rId9"/>
    <p:sldId id="431" r:id="rId10"/>
    <p:sldId id="432" r:id="rId11"/>
    <p:sldId id="483" r:id="rId12"/>
    <p:sldId id="435" r:id="rId13"/>
    <p:sldId id="484" r:id="rId14"/>
    <p:sldId id="436" r:id="rId15"/>
    <p:sldId id="441" r:id="rId16"/>
    <p:sldId id="486" r:id="rId17"/>
    <p:sldId id="493" r:id="rId18"/>
    <p:sldId id="437" r:id="rId19"/>
    <p:sldId id="492" r:id="rId20"/>
    <p:sldId id="487" r:id="rId21"/>
    <p:sldId id="488" r:id="rId22"/>
    <p:sldId id="489" r:id="rId23"/>
    <p:sldId id="490" r:id="rId24"/>
    <p:sldId id="491" r:id="rId25"/>
    <p:sldId id="494" r:id="rId26"/>
    <p:sldId id="495" r:id="rId27"/>
    <p:sldId id="496" r:id="rId28"/>
    <p:sldId id="497" r:id="rId29"/>
    <p:sldId id="498" r:id="rId30"/>
    <p:sldId id="499" r:id="rId31"/>
    <p:sldId id="500" r:id="rId32"/>
    <p:sldId id="438" r:id="rId33"/>
    <p:sldId id="439" r:id="rId34"/>
    <p:sldId id="440" r:id="rId35"/>
    <p:sldId id="501" r:id="rId36"/>
    <p:sldId id="502" r:id="rId37"/>
    <p:sldId id="479" r:id="rId38"/>
    <p:sldId id="480" r:id="rId39"/>
    <p:sldId id="481" r:id="rId40"/>
    <p:sldId id="482" r:id="rId41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00" autoAdjust="0"/>
    <p:restoredTop sz="42617" autoAdjust="0"/>
  </p:normalViewPr>
  <p:slideViewPr>
    <p:cSldViewPr snapToGrid="0">
      <p:cViewPr varScale="1">
        <p:scale>
          <a:sx n="47" d="100"/>
          <a:sy n="47" d="100"/>
        </p:scale>
        <p:origin x="2742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notesMaster" Target="notesMasters/notesMaster1.xml"/><Relationship Id="rId47" Type="http://schemas.microsoft.com/office/2016/11/relationships/changesInfo" Target="changesInfos/changesInfo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presProps" Target="presProps.xml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tableStyles" Target="tableStyles.xml"/><Relationship Id="rId20" Type="http://schemas.openxmlformats.org/officeDocument/2006/relationships/slide" Target="slides/slide18.xml"/><Relationship Id="rId41" Type="http://schemas.openxmlformats.org/officeDocument/2006/relationships/slide" Target="slides/slide39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on Rees-Edwards" userId="6ddc9a34-5fd4-438d-87b4-9c8b83b97512" providerId="ADAL" clId="{7949757A-AD69-4126-B2D1-7959911563A1}"/>
    <pc:docChg chg="undo custSel addSld delSld modSld sldOrd">
      <pc:chgData name="Alison Rees-Edwards" userId="6ddc9a34-5fd4-438d-87b4-9c8b83b97512" providerId="ADAL" clId="{7949757A-AD69-4126-B2D1-7959911563A1}" dt="2026-02-24T15:35:51.209" v="31" actId="20577"/>
      <pc:docMkLst>
        <pc:docMk/>
      </pc:docMkLst>
      <pc:sldChg chg="modNotesTx">
        <pc:chgData name="Alison Rees-Edwards" userId="6ddc9a34-5fd4-438d-87b4-9c8b83b97512" providerId="ADAL" clId="{7949757A-AD69-4126-B2D1-7959911563A1}" dt="2026-02-24T15:34:15.140" v="0" actId="6549"/>
        <pc:sldMkLst>
          <pc:docMk/>
          <pc:sldMk cId="984916334" sldId="429"/>
        </pc:sldMkLst>
      </pc:sldChg>
      <pc:sldChg chg="modNotesTx">
        <pc:chgData name="Alison Rees-Edwards" userId="6ddc9a34-5fd4-438d-87b4-9c8b83b97512" providerId="ADAL" clId="{7949757A-AD69-4126-B2D1-7959911563A1}" dt="2026-02-24T15:34:18.377" v="1" actId="6549"/>
        <pc:sldMkLst>
          <pc:docMk/>
          <pc:sldMk cId="1695699215" sldId="431"/>
        </pc:sldMkLst>
      </pc:sldChg>
      <pc:sldChg chg="modNotesTx">
        <pc:chgData name="Alison Rees-Edwards" userId="6ddc9a34-5fd4-438d-87b4-9c8b83b97512" providerId="ADAL" clId="{7949757A-AD69-4126-B2D1-7959911563A1}" dt="2026-02-24T15:34:23.225" v="2" actId="6549"/>
        <pc:sldMkLst>
          <pc:docMk/>
          <pc:sldMk cId="2393910702" sldId="432"/>
        </pc:sldMkLst>
      </pc:sldChg>
      <pc:sldChg chg="modNotesTx">
        <pc:chgData name="Alison Rees-Edwards" userId="6ddc9a34-5fd4-438d-87b4-9c8b83b97512" providerId="ADAL" clId="{7949757A-AD69-4126-B2D1-7959911563A1}" dt="2026-02-24T15:34:30.078" v="4" actId="6549"/>
        <pc:sldMkLst>
          <pc:docMk/>
          <pc:sldMk cId="1901665282" sldId="435"/>
        </pc:sldMkLst>
      </pc:sldChg>
      <pc:sldChg chg="modNotesTx">
        <pc:chgData name="Alison Rees-Edwards" userId="6ddc9a34-5fd4-438d-87b4-9c8b83b97512" providerId="ADAL" clId="{7949757A-AD69-4126-B2D1-7959911563A1}" dt="2026-02-24T15:34:34.862" v="5" actId="6549"/>
        <pc:sldMkLst>
          <pc:docMk/>
          <pc:sldMk cId="3822341050" sldId="436"/>
        </pc:sldMkLst>
      </pc:sldChg>
      <pc:sldChg chg="modNotesTx">
        <pc:chgData name="Alison Rees-Edwards" userId="6ddc9a34-5fd4-438d-87b4-9c8b83b97512" providerId="ADAL" clId="{7949757A-AD69-4126-B2D1-7959911563A1}" dt="2026-02-24T15:35:39.894" v="25" actId="20577"/>
        <pc:sldMkLst>
          <pc:docMk/>
          <pc:sldMk cId="4105490586" sldId="438"/>
        </pc:sldMkLst>
      </pc:sldChg>
      <pc:sldChg chg="modNotesTx">
        <pc:chgData name="Alison Rees-Edwards" userId="6ddc9a34-5fd4-438d-87b4-9c8b83b97512" providerId="ADAL" clId="{7949757A-AD69-4126-B2D1-7959911563A1}" dt="2026-02-24T15:35:42.065" v="26" actId="20577"/>
        <pc:sldMkLst>
          <pc:docMk/>
          <pc:sldMk cId="4031312646" sldId="439"/>
        </pc:sldMkLst>
      </pc:sldChg>
      <pc:sldChg chg="ord modNotesTx">
        <pc:chgData name="Alison Rees-Edwards" userId="6ddc9a34-5fd4-438d-87b4-9c8b83b97512" providerId="ADAL" clId="{7949757A-AD69-4126-B2D1-7959911563A1}" dt="2026-02-24T15:35:45.199" v="29"/>
        <pc:sldMkLst>
          <pc:docMk/>
          <pc:sldMk cId="801408035" sldId="440"/>
        </pc:sldMkLst>
      </pc:sldChg>
      <pc:sldChg chg="modNotesTx">
        <pc:chgData name="Alison Rees-Edwards" userId="6ddc9a34-5fd4-438d-87b4-9c8b83b97512" providerId="ADAL" clId="{7949757A-AD69-4126-B2D1-7959911563A1}" dt="2026-02-24T15:34:39.026" v="7" actId="6549"/>
        <pc:sldMkLst>
          <pc:docMk/>
          <pc:sldMk cId="250468247" sldId="441"/>
        </pc:sldMkLst>
      </pc:sldChg>
      <pc:sldChg chg="modNotesTx">
        <pc:chgData name="Alison Rees-Edwards" userId="6ddc9a34-5fd4-438d-87b4-9c8b83b97512" providerId="ADAL" clId="{7949757A-AD69-4126-B2D1-7959911563A1}" dt="2026-02-24T15:34:26.310" v="3" actId="6549"/>
        <pc:sldMkLst>
          <pc:docMk/>
          <pc:sldMk cId="2037775997" sldId="483"/>
        </pc:sldMkLst>
      </pc:sldChg>
      <pc:sldChg chg="modNotesTx">
        <pc:chgData name="Alison Rees-Edwards" userId="6ddc9a34-5fd4-438d-87b4-9c8b83b97512" providerId="ADAL" clId="{7949757A-AD69-4126-B2D1-7959911563A1}" dt="2026-02-24T15:34:41.967" v="8" actId="6549"/>
        <pc:sldMkLst>
          <pc:docMk/>
          <pc:sldMk cId="3662769534" sldId="486"/>
        </pc:sldMkLst>
      </pc:sldChg>
      <pc:sldChg chg="modNotesTx">
        <pc:chgData name="Alison Rees-Edwards" userId="6ddc9a34-5fd4-438d-87b4-9c8b83b97512" providerId="ADAL" clId="{7949757A-AD69-4126-B2D1-7959911563A1}" dt="2026-02-24T15:34:55.751" v="10" actId="6549"/>
        <pc:sldMkLst>
          <pc:docMk/>
          <pc:sldMk cId="2676174372" sldId="487"/>
        </pc:sldMkLst>
      </pc:sldChg>
      <pc:sldChg chg="modNotesTx">
        <pc:chgData name="Alison Rees-Edwards" userId="6ddc9a34-5fd4-438d-87b4-9c8b83b97512" providerId="ADAL" clId="{7949757A-AD69-4126-B2D1-7959911563A1}" dt="2026-02-24T15:35:00.770" v="11" actId="6549"/>
        <pc:sldMkLst>
          <pc:docMk/>
          <pc:sldMk cId="859126147" sldId="489"/>
        </pc:sldMkLst>
      </pc:sldChg>
      <pc:sldChg chg="modNotesTx">
        <pc:chgData name="Alison Rees-Edwards" userId="6ddc9a34-5fd4-438d-87b4-9c8b83b97512" providerId="ADAL" clId="{7949757A-AD69-4126-B2D1-7959911563A1}" dt="2026-02-24T15:35:04.505" v="12" actId="6549"/>
        <pc:sldMkLst>
          <pc:docMk/>
          <pc:sldMk cId="2142433861" sldId="490"/>
        </pc:sldMkLst>
      </pc:sldChg>
      <pc:sldChg chg="add del modNotesTx">
        <pc:chgData name="Alison Rees-Edwards" userId="6ddc9a34-5fd4-438d-87b4-9c8b83b97512" providerId="ADAL" clId="{7949757A-AD69-4126-B2D1-7959911563A1}" dt="2026-02-24T15:35:18.563" v="20" actId="20577"/>
        <pc:sldMkLst>
          <pc:docMk/>
          <pc:sldMk cId="2649118696" sldId="491"/>
        </pc:sldMkLst>
      </pc:sldChg>
      <pc:sldChg chg="modNotesTx">
        <pc:chgData name="Alison Rees-Edwards" userId="6ddc9a34-5fd4-438d-87b4-9c8b83b97512" providerId="ADAL" clId="{7949757A-AD69-4126-B2D1-7959911563A1}" dt="2026-02-24T15:34:50.130" v="9" actId="6549"/>
        <pc:sldMkLst>
          <pc:docMk/>
          <pc:sldMk cId="920312139" sldId="492"/>
        </pc:sldMkLst>
      </pc:sldChg>
      <pc:sldChg chg="add del modNotesTx">
        <pc:chgData name="Alison Rees-Edwards" userId="6ddc9a34-5fd4-438d-87b4-9c8b83b97512" providerId="ADAL" clId="{7949757A-AD69-4126-B2D1-7959911563A1}" dt="2026-02-24T15:35:22.850" v="21" actId="20577"/>
        <pc:sldMkLst>
          <pc:docMk/>
          <pc:sldMk cId="420224855" sldId="494"/>
        </pc:sldMkLst>
      </pc:sldChg>
      <pc:sldChg chg="modNotesTx">
        <pc:chgData name="Alison Rees-Edwards" userId="6ddc9a34-5fd4-438d-87b4-9c8b83b97512" providerId="ADAL" clId="{7949757A-AD69-4126-B2D1-7959911563A1}" dt="2026-02-24T15:35:27.795" v="22" actId="20577"/>
        <pc:sldMkLst>
          <pc:docMk/>
          <pc:sldMk cId="3522212480" sldId="496"/>
        </pc:sldMkLst>
      </pc:sldChg>
      <pc:sldChg chg="modNotesTx">
        <pc:chgData name="Alison Rees-Edwards" userId="6ddc9a34-5fd4-438d-87b4-9c8b83b97512" providerId="ADAL" clId="{7949757A-AD69-4126-B2D1-7959911563A1}" dt="2026-02-24T15:35:34.282" v="23" actId="20577"/>
        <pc:sldMkLst>
          <pc:docMk/>
          <pc:sldMk cId="2786005593" sldId="499"/>
        </pc:sldMkLst>
      </pc:sldChg>
      <pc:sldChg chg="modNotesTx">
        <pc:chgData name="Alison Rees-Edwards" userId="6ddc9a34-5fd4-438d-87b4-9c8b83b97512" providerId="ADAL" clId="{7949757A-AD69-4126-B2D1-7959911563A1}" dt="2026-02-24T15:35:36.536" v="24" actId="20577"/>
        <pc:sldMkLst>
          <pc:docMk/>
          <pc:sldMk cId="4106423861" sldId="500"/>
        </pc:sldMkLst>
      </pc:sldChg>
      <pc:sldChg chg="modNotesTx">
        <pc:chgData name="Alison Rees-Edwards" userId="6ddc9a34-5fd4-438d-87b4-9c8b83b97512" providerId="ADAL" clId="{7949757A-AD69-4126-B2D1-7959911563A1}" dt="2026-02-24T15:35:49.090" v="30" actId="20577"/>
        <pc:sldMkLst>
          <pc:docMk/>
          <pc:sldMk cId="257469182" sldId="501"/>
        </pc:sldMkLst>
      </pc:sldChg>
      <pc:sldChg chg="modNotesTx">
        <pc:chgData name="Alison Rees-Edwards" userId="6ddc9a34-5fd4-438d-87b4-9c8b83b97512" providerId="ADAL" clId="{7949757A-AD69-4126-B2D1-7959911563A1}" dt="2026-02-24T15:35:51.209" v="31" actId="20577"/>
        <pc:sldMkLst>
          <pc:docMk/>
          <pc:sldMk cId="3826644516" sldId="502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889933" cy="48767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rial" panose="020B0604020202020204" pitchFamily="34" charset="0"/>
              </a:defRPr>
            </a:lvl1pPr>
          </a:lstStyle>
          <a:p>
            <a:endParaRPr lang="en-GB" dirty="0"/>
          </a:p>
        </p:txBody>
      </p:sp>
      <p:sp>
        <p:nvSpPr>
          <p:cNvPr id="3" name="Date Placeholder 2"/>
          <p:cNvSpPr txBox="1">
            <a:spLocks noGrp="1"/>
          </p:cNvSpPr>
          <p:nvPr>
            <p:ph type="dt" idx="1"/>
          </p:nvPr>
        </p:nvSpPr>
        <p:spPr>
          <a:xfrm>
            <a:off x="3777605" y="0"/>
            <a:ext cx="2889933" cy="48767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rial" panose="020B0604020202020204" pitchFamily="34" charset="0"/>
              </a:defRPr>
            </a:lvl1pPr>
          </a:lstStyle>
          <a:p>
            <a:fld id="{D491C431-8585-4020-BEAB-ABD87AAA9289}" type="datetime1">
              <a:rPr lang="en-GB" smtClean="0"/>
              <a:pPr/>
              <a:t>24/02/2026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4133" y="731840"/>
            <a:ext cx="6500807" cy="3657600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/>
          <p:cNvSpPr txBox="1">
            <a:spLocks noGrp="1"/>
          </p:cNvSpPr>
          <p:nvPr>
            <p:ph type="body" sz="quarter" idx="3"/>
          </p:nvPr>
        </p:nvSpPr>
        <p:spPr>
          <a:xfrm>
            <a:off x="666908" y="4632963"/>
            <a:ext cx="5335267" cy="438912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4"/>
          </p:nvPr>
        </p:nvSpPr>
        <p:spPr>
          <a:xfrm>
            <a:off x="0" y="9264225"/>
            <a:ext cx="2889933" cy="48767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rial" panose="020B0604020202020204" pitchFamily="34" charset="0"/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xfrm>
            <a:off x="3777605" y="9264225"/>
            <a:ext cx="2889933" cy="48767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rial" panose="020B0604020202020204" pitchFamily="34" charset="0"/>
              </a:defRPr>
            </a:lvl1pPr>
          </a:lstStyle>
          <a:p>
            <a:fld id="{5C087D5B-2645-47C3-9D01-BA6EDB97AD6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34592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rial" panose="020B0604020202020204" pitchFamily="34" charset="0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rial" panose="020B0604020202020204" pitchFamily="34" charset="0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rial" panose="020B0604020202020204" pitchFamily="34" charset="0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rial" panose="020B0604020202020204" pitchFamily="34" charset="0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rial" panose="020B0604020202020204" pitchFamily="34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FFDD11-B3EC-214B-B984-1798BFAD033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151399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4138" y="731838"/>
            <a:ext cx="6500812" cy="3657600"/>
          </a:xfrm>
          <a:ln/>
        </p:spPr>
      </p:sp>
      <p:sp>
        <p:nvSpPr>
          <p:cNvPr id="7171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71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C55FB1A8-CF2D-4188-B816-F7210B14F170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615843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225425" y="793750"/>
            <a:ext cx="7061200" cy="39719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9B39E918-88F5-4DC3-ADC2-D63BF93AAE5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84494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087D5B-2645-47C3-9D01-BA6EDB97AD64}" type="slidenum">
              <a:rPr lang="en-GB" smtClean="0"/>
              <a:pPr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278727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857497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087D5B-2645-47C3-9D01-BA6EDB97AD64}" type="slidenum">
              <a:rPr lang="en-GB" smtClean="0"/>
              <a:pPr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835131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919342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488960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087D5B-2645-47C3-9D01-BA6EDB97AD64}" type="slidenum">
              <a:rPr lang="en-GB" smtClean="0"/>
              <a:pPr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925576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GB" dirty="0"/>
            </a:b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947387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2:32 minutes long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087D5B-2645-47C3-9D01-BA6EDB97AD64}" type="slidenum">
              <a:rPr lang="en-GB" smtClean="0"/>
              <a:pPr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227899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271002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spcBef>
                <a:spcPts val="300"/>
              </a:spcBef>
              <a:spcAft>
                <a:spcPts val="300"/>
              </a:spcAft>
              <a:buFont typeface="Arial" panose="020B0604020202020204" pitchFamily="34" charset="0"/>
              <a:buNone/>
            </a:pPr>
            <a:endParaRPr lang="en-GB" b="0" i="0" dirty="0">
              <a:solidFill>
                <a:srgbClr val="424242"/>
              </a:solidFill>
              <a:effectLst/>
              <a:latin typeface="Segoe Sans"/>
            </a:endParaRPr>
          </a:p>
          <a:p>
            <a:pPr algn="l">
              <a:spcBef>
                <a:spcPts val="300"/>
              </a:spcBef>
              <a:spcAft>
                <a:spcPts val="300"/>
              </a:spcAft>
              <a:buFont typeface="Arial" panose="020B0604020202020204" pitchFamily="34" charset="0"/>
              <a:buNone/>
            </a:pPr>
            <a:endParaRPr lang="en-GB" b="0" i="0" dirty="0">
              <a:solidFill>
                <a:srgbClr val="424242"/>
              </a:solidFill>
              <a:effectLst/>
              <a:latin typeface="Segoe Sans"/>
            </a:endParaRPr>
          </a:p>
          <a:p>
            <a:pPr algn="l">
              <a:spcBef>
                <a:spcPts val="300"/>
              </a:spcBef>
              <a:spcAft>
                <a:spcPts val="300"/>
              </a:spcAft>
              <a:buFont typeface="Arial" panose="020B0604020202020204" pitchFamily="34" charset="0"/>
              <a:buNone/>
            </a:pPr>
            <a:endParaRPr lang="en-GB" b="0" i="0" dirty="0">
              <a:solidFill>
                <a:srgbClr val="424242"/>
              </a:solidFill>
              <a:effectLst/>
              <a:latin typeface="Segoe Sans"/>
            </a:endParaRPr>
          </a:p>
          <a:p>
            <a:endParaRPr lang="en-GB" baseline="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915745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5D1A27-D3FB-9D10-6B0D-CD8620C104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936967E-F561-C732-9297-3A7CEF97490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BC7AB84-2C46-4B67-5E27-F935135E213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i="0" dirty="0">
              <a:solidFill>
                <a:srgbClr val="424242"/>
              </a:solidFill>
              <a:effectLst/>
              <a:latin typeface="Segoe San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F0A211E-21D4-8E78-F368-6171316B214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740900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Just under 4 minutes long – worth</a:t>
            </a:r>
            <a:r>
              <a:rPr lang="en-GB" baseline="0" dirty="0"/>
              <a:t> a watch!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098383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780AA9-E8BF-E4FE-0A34-D8B255782E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7C50AD3-B725-D36C-6843-2D02F42651B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76DB1C7-5980-DEF4-D3C1-71638C636CE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F55B85-5921-836C-8AD5-18A8318F9B6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31444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6CC3FA-761C-25A4-AC97-307B100E20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415F5E3-2E42-CCD1-06E1-4DC08234657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2E73E45-77DA-83CD-4975-6CBA7BC4D49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EA94C8-B4B5-BCEF-5B15-8F9B66E1A89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496950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087D5B-2645-47C3-9D01-BA6EDB97AD64}" type="slidenum">
              <a:rPr lang="en-GB" smtClean="0"/>
              <a:pPr/>
              <a:t>20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374729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EEF0D5-4B4A-46A8-7D40-EA050B4228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4C1DDD2-B1C9-5D6B-06B4-D0F77382956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61AE7D4-B6D3-E59D-93A6-868BA190736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C00467A-3DB1-9A61-F889-2A011B2E29C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888414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7AE437-FA02-8D67-DEFA-EF3925A356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E3A7541-B131-7991-05F9-085061B8ED0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FD0E51F-C562-061C-A432-51890C5E85A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81E2F8-B172-A234-AF1C-2C584D24BE7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401180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DD45BA-B6E4-3576-7B5E-19874FD03D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DCA7789-4CA1-FE8A-C3B1-722522D6C13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8BFAD97-6CBB-DF96-88F1-BB752AC62D1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lnSpc>
                <a:spcPts val="2100"/>
              </a:lnSpc>
              <a:spcBef>
                <a:spcPts val="975"/>
              </a:spcBef>
              <a:spcAft>
                <a:spcPts val="225"/>
              </a:spcAft>
              <a:buFont typeface="+mj-lt"/>
              <a:buNone/>
            </a:pPr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75CACD-F2F6-93AE-47DA-627812E3746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489939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087D5B-2645-47C3-9D01-BA6EDB97AD64}" type="slidenum">
              <a:rPr lang="en-GB" smtClean="0"/>
              <a:pPr/>
              <a:t>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080187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087D5B-2645-47C3-9D01-BA6EDB97AD64}" type="slidenum">
              <a:rPr lang="en-GB" smtClean="0"/>
              <a:pPr/>
              <a:t>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680673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78CF55-6FB5-B0E4-033E-25D74B9E54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B7083BF-AE75-0BB4-6B3A-BC03A40F3AF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015ED8F-8319-B518-9C8B-DE8E6A87E1B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6F7A75-35CF-A85A-0BE2-EC763E5D25D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087D5B-2645-47C3-9D01-BA6EDB97AD64}" type="slidenum">
              <a:rPr lang="en-GB" smtClean="0"/>
              <a:pPr/>
              <a:t>26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962504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087D5B-2645-47C3-9D01-BA6EDB97AD64}" type="slidenum">
              <a:rPr lang="en-GB" smtClean="0"/>
              <a:pPr/>
              <a:t>27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786402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Play from 6:40 minutes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087D5B-2645-47C3-9D01-BA6EDB97AD64}" type="slidenum">
              <a:rPr lang="en-GB" smtClean="0"/>
              <a:pPr/>
              <a:t>28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906054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087D5B-2645-47C3-9D01-BA6EDB97AD64}" type="slidenum">
              <a:rPr lang="en-GB" smtClean="0"/>
              <a:pPr/>
              <a:t>29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2508033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087D5B-2645-47C3-9D01-BA6EDB97AD64}" type="slidenum">
              <a:rPr lang="en-GB" smtClean="0"/>
              <a:pPr/>
              <a:t>30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8114938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306965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0908696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841414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087D5B-2645-47C3-9D01-BA6EDB97AD64}" type="slidenum">
              <a:rPr lang="en-GB" smtClean="0"/>
              <a:pPr/>
              <a:t>34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7413777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087D5B-2645-47C3-9D01-BA6EDB97AD64}" type="slidenum">
              <a:rPr lang="en-GB" smtClean="0"/>
              <a:pPr/>
              <a:t>35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8329763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4171259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Added divergent thinking to assignment….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7273667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,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1159288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,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44989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70445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05552" y="1516008"/>
            <a:ext cx="5160433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377010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63032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6"/>
            <a:ext cx="10515600" cy="364089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48453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21315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14759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457201"/>
            <a:ext cx="617220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378907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457200"/>
            <a:ext cx="617220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132653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5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6" Type="http://schemas.openxmlformats.org/officeDocument/2006/relationships/slideLayout" Target="../slideLayouts/slideLayout8.xml"/><Relationship Id="rId5" Type="http://schemas.openxmlformats.org/officeDocument/2006/relationships/slideLayout" Target="../slideLayouts/slideLayout7.xml"/><Relationship Id="rId4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62363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64753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tzMakNTBB1M?feature=oembed" TargetMode="External"/><Relationship Id="rId4" Type="http://schemas.openxmlformats.org/officeDocument/2006/relationships/image" Target="../media/image5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5.xml"/><Relationship Id="rId2" Type="http://schemas.openxmlformats.org/officeDocument/2006/relationships/slideLayout" Target="../slideLayouts/slideLayout5.xml"/><Relationship Id="rId1" Type="http://schemas.openxmlformats.org/officeDocument/2006/relationships/video" Target="https://www.youtube.com/embed/rS0kXEz3Vq8" TargetMode="External"/><Relationship Id="rId4" Type="http://schemas.openxmlformats.org/officeDocument/2006/relationships/image" Target="../media/image7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6.xm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gtkY9gE7b8Y?feature=oembed" TargetMode="External"/><Relationship Id="rId4" Type="http://schemas.openxmlformats.org/officeDocument/2006/relationships/image" Target="../media/image10.jpe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guardian.com/education/2014/apr/29/what-vocabularies-tell-us-about-culture" TargetMode="External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guardian.com/books/2015/sep/23/scots-thesaurus-reveals-421-words-for-snow" TargetMode="External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png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5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5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5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app=desktop&amp;v=7Cgpfw4z8cw" TargetMode="External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5.xml"/><Relationship Id="rId5" Type="http://schemas.openxmlformats.org/officeDocument/2006/relationships/hyperlink" Target="https://www.youtube.com/watch?v=M-k_PkxClPI" TargetMode="External"/><Relationship Id="rId4" Type="http://schemas.openxmlformats.org/officeDocument/2006/relationships/hyperlink" Target="https://www.childcomwales.org.uk/wp-content/uploads/2023/06/The-Welsh-Language-and-the-Additional-Learning-Needs-System.pdf" TargetMode="Externa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s://research-ebsco-com.ezproxy.uwtsd.ac.uk/c/onvpsy/viewer/pdf/xjtfgmfdrv?route=details" TargetMode="External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doi.org/10.1016/j.tine.2021.10016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7E06FFB-A1DB-B9D6-C19A-B6F200C6B8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5618" y="1385456"/>
            <a:ext cx="5192955" cy="3738338"/>
          </a:xfrm>
        </p:spPr>
        <p:txBody>
          <a:bodyPr/>
          <a:lstStyle/>
          <a:p>
            <a:r>
              <a:rPr lang="en-GB" sz="3600" b="1" dirty="0"/>
              <a:t>ECEY4010C </a:t>
            </a:r>
            <a:br>
              <a:rPr lang="en-GB" sz="3600" dirty="0"/>
            </a:br>
            <a:r>
              <a:rPr lang="en-GB" sz="3600" dirty="0" err="1"/>
              <a:t>Arfer</a:t>
            </a:r>
            <a:r>
              <a:rPr lang="en-GB" sz="3600" dirty="0"/>
              <a:t> </a:t>
            </a:r>
            <a:r>
              <a:rPr lang="en-GB" sz="3600" dirty="0" err="1"/>
              <a:t>amlieithog</a:t>
            </a:r>
            <a:r>
              <a:rPr lang="en-GB" sz="3600" dirty="0"/>
              <a:t> yn y </a:t>
            </a:r>
            <a:r>
              <a:rPr lang="en-GB" sz="3600" dirty="0" err="1"/>
              <a:t>blynyddoedd</a:t>
            </a:r>
            <a:r>
              <a:rPr lang="en-GB" sz="3600" dirty="0"/>
              <a:t> </a:t>
            </a:r>
            <a:r>
              <a:rPr lang="en-GB" sz="3600" dirty="0" err="1"/>
              <a:t>cynnar</a:t>
            </a:r>
            <a:br>
              <a:rPr lang="en-GB" sz="3600" dirty="0"/>
            </a:br>
            <a:br>
              <a:rPr lang="en-GB" sz="3600" dirty="0"/>
            </a:br>
            <a:br>
              <a:rPr lang="en-GB" sz="3600" dirty="0"/>
            </a:br>
            <a:r>
              <a:rPr lang="en-GB" sz="3600" dirty="0"/>
              <a:t>- </a:t>
            </a:r>
            <a:r>
              <a:rPr lang="en-GB" sz="3600" dirty="0" err="1"/>
              <a:t>Meddwl</a:t>
            </a:r>
            <a:r>
              <a:rPr lang="en-GB" sz="3600" dirty="0"/>
              <a:t> </a:t>
            </a:r>
            <a:r>
              <a:rPr lang="en-GB" sz="3600" dirty="0" err="1"/>
              <a:t>dargyfeiriol</a:t>
            </a:r>
            <a:br>
              <a:rPr lang="en-GB" sz="4400" dirty="0"/>
            </a:br>
            <a:br>
              <a:rPr lang="en-GB" sz="4400" dirty="0"/>
            </a:br>
            <a:br>
              <a:rPr lang="en-GB" sz="4400" dirty="0"/>
            </a:br>
            <a:endParaRPr lang="en-GB" sz="4400" i="1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BADC0A30-BE25-DB7F-6367-EEDD0CD07380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915891" y="1385456"/>
            <a:ext cx="4509654" cy="3738995"/>
          </a:xfrm>
        </p:spPr>
        <p:txBody>
          <a:bodyPr/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en-GB" sz="3600" b="1" kern="0" dirty="0">
                <a:solidFill>
                  <a:schemeClr val="accent4">
                    <a:lumMod val="20000"/>
                    <a:lumOff val="80000"/>
                  </a:schemeClr>
                </a:solidFill>
                <a:ea typeface="ＭＳ Ｐゴシック" charset="-128"/>
              </a:rPr>
              <a:t>ECEY4010 </a:t>
            </a:r>
            <a:r>
              <a:rPr lang="en-GB" sz="3600" kern="0" dirty="0">
                <a:solidFill>
                  <a:schemeClr val="accent4">
                    <a:lumMod val="20000"/>
                    <a:lumOff val="80000"/>
                  </a:schemeClr>
                </a:solidFill>
                <a:ea typeface="ＭＳ Ｐゴシック" charset="-128"/>
              </a:rPr>
              <a:t>Multilingual practice in the early years</a:t>
            </a:r>
          </a:p>
          <a:p>
            <a:pPr eaLnBrk="0" fontAlgn="base" hangingPunct="0">
              <a:spcAft>
                <a:spcPct val="0"/>
              </a:spcAft>
              <a:defRPr/>
            </a:pPr>
            <a:endParaRPr lang="en-GB" sz="3600" kern="0" dirty="0">
              <a:solidFill>
                <a:schemeClr val="accent4">
                  <a:lumMod val="20000"/>
                  <a:lumOff val="80000"/>
                </a:schemeClr>
              </a:solidFill>
              <a:ea typeface="ＭＳ Ｐゴシック" charset="-128"/>
            </a:endParaRP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GB" sz="3600" kern="0" dirty="0">
                <a:solidFill>
                  <a:schemeClr val="accent4">
                    <a:lumMod val="20000"/>
                    <a:lumOff val="80000"/>
                  </a:schemeClr>
                </a:solidFill>
                <a:ea typeface="ＭＳ Ｐゴシック" charset="-128"/>
              </a:rPr>
              <a:t>- Divergent thinking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2385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3"/>
          <p:cNvSpPr>
            <a:spLocks noGrp="1"/>
          </p:cNvSpPr>
          <p:nvPr>
            <p:ph type="title"/>
          </p:nvPr>
        </p:nvSpPr>
        <p:spPr>
          <a:xfrm>
            <a:off x="908858" y="342960"/>
            <a:ext cx="9130492" cy="701674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cy-GB" sz="4000" dirty="0" err="1"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br>
              <a:rPr lang="en-GB" alt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Contents</a:t>
            </a:r>
            <a:endParaRPr lang="cy-GB" altLang="cy-GB" sz="4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147" name="Content Placeholder 4"/>
          <p:cNvSpPr>
            <a:spLocks noGrp="1"/>
          </p:cNvSpPr>
          <p:nvPr>
            <p:ph sz="half" idx="1"/>
          </p:nvPr>
        </p:nvSpPr>
        <p:spPr>
          <a:xfrm>
            <a:off x="1119449" y="1573427"/>
            <a:ext cx="4919403" cy="4625704"/>
          </a:xfrm>
        </p:spPr>
        <p:txBody>
          <a:bodyPr>
            <a:normAutofit/>
          </a:bodyPr>
          <a:lstStyle/>
          <a:p>
            <a:pPr eaLnBrk="1" hangingPunct="1"/>
            <a:r>
              <a:rPr lang="cy-GB" altLang="cy-GB" dirty="0">
                <a:latin typeface="Arial" panose="020B0604020202020204" pitchFamily="34" charset="0"/>
                <a:cs typeface="Arial" panose="020B0604020202020204" pitchFamily="34" charset="0"/>
              </a:rPr>
              <a:t>Diffinio meddwl dargyfeiriol;</a:t>
            </a:r>
          </a:p>
          <a:p>
            <a:pPr eaLnBrk="1" hangingPunct="1"/>
            <a:r>
              <a:rPr lang="cy-GB" altLang="cy-GB" dirty="0">
                <a:latin typeface="Arial" panose="020B0604020202020204" pitchFamily="34" charset="0"/>
                <a:cs typeface="Arial" panose="020B0604020202020204" pitchFamily="34" charset="0"/>
              </a:rPr>
              <a:t>Modelau gallu;</a:t>
            </a:r>
          </a:p>
          <a:p>
            <a:pPr eaLnBrk="1" hangingPunct="1"/>
            <a:r>
              <a:rPr lang="cy-GB" altLang="cy-GB" dirty="0">
                <a:latin typeface="Arial" panose="020B0604020202020204" pitchFamily="34" charset="0"/>
                <a:cs typeface="Arial" panose="020B0604020202020204" pitchFamily="34" charset="0"/>
              </a:rPr>
              <a:t>Meddwl dargyfeiriol;</a:t>
            </a:r>
          </a:p>
          <a:p>
            <a:pPr eaLnBrk="1" hangingPunct="1"/>
            <a:r>
              <a:rPr lang="cy-GB" altLang="cy-GB" dirty="0">
                <a:latin typeface="Arial" panose="020B0604020202020204" pitchFamily="34" charset="0"/>
                <a:cs typeface="Arial" panose="020B0604020202020204" pitchFamily="34" charset="0"/>
              </a:rPr>
              <a:t>Gweithgareddau;</a:t>
            </a:r>
          </a:p>
          <a:p>
            <a:pPr eaLnBrk="1" hangingPunct="1"/>
            <a:r>
              <a:rPr lang="cy-GB" altLang="cy-GB" dirty="0">
                <a:latin typeface="Arial" panose="020B0604020202020204" pitchFamily="34" charset="0"/>
                <a:cs typeface="Arial" panose="020B0604020202020204" pitchFamily="34" charset="0"/>
              </a:rPr>
              <a:t>Ymchwil;</a:t>
            </a:r>
          </a:p>
          <a:p>
            <a:pPr eaLnBrk="1" hangingPunct="1"/>
            <a:r>
              <a:rPr lang="cy-GB" altLang="cy-GB" dirty="0">
                <a:latin typeface="Arial" panose="020B0604020202020204" pitchFamily="34" charset="0"/>
                <a:cs typeface="Arial" panose="020B0604020202020204" pitchFamily="34" charset="0"/>
              </a:rPr>
              <a:t>Damcaniaeth;</a:t>
            </a:r>
          </a:p>
          <a:p>
            <a:pPr eaLnBrk="1" hangingPunct="1"/>
            <a:r>
              <a:rPr lang="cy-GB" altLang="cy-GB">
                <a:latin typeface="Arial" panose="020B0604020202020204" pitchFamily="34" charset="0"/>
                <a:cs typeface="Arial" panose="020B0604020202020204" pitchFamily="34" charset="0"/>
              </a:rPr>
              <a:t>Aseiniad.</a:t>
            </a:r>
            <a:endParaRPr lang="cy-GB" alt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1" hangingPunct="1"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6148" name="Content Placeholder 5"/>
          <p:cNvSpPr>
            <a:spLocks noGrp="1"/>
          </p:cNvSpPr>
          <p:nvPr>
            <p:ph sz="half" idx="2"/>
          </p:nvPr>
        </p:nvSpPr>
        <p:spPr>
          <a:xfrm>
            <a:off x="6153149" y="1573427"/>
            <a:ext cx="5805489" cy="4625704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cy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Defining divergent thinking;</a:t>
            </a:r>
          </a:p>
          <a:p>
            <a:pPr eaLnBrk="1" hangingPunct="1"/>
            <a:r>
              <a:rPr lang="en-GB" altLang="cy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Models of intellect;</a:t>
            </a:r>
          </a:p>
          <a:p>
            <a:pPr eaLnBrk="1" hangingPunct="1"/>
            <a:r>
              <a:rPr lang="en-GB" altLang="cy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Divergent thinking;</a:t>
            </a:r>
          </a:p>
          <a:p>
            <a:pPr eaLnBrk="1" hangingPunct="1"/>
            <a:r>
              <a:rPr lang="en-GB" altLang="cy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Activities;</a:t>
            </a:r>
          </a:p>
          <a:p>
            <a:pPr eaLnBrk="1" hangingPunct="1"/>
            <a:r>
              <a:rPr lang="en-GB" altLang="cy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Research;</a:t>
            </a:r>
          </a:p>
          <a:p>
            <a:pPr eaLnBrk="1" hangingPunct="1"/>
            <a:r>
              <a:rPr lang="en-GB" altLang="cy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Theory; </a:t>
            </a:r>
          </a:p>
          <a:p>
            <a:pPr eaLnBrk="1" hangingPunct="1"/>
            <a:r>
              <a:rPr lang="en-GB" altLang="cy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Assignment.</a:t>
            </a:r>
          </a:p>
        </p:txBody>
      </p:sp>
    </p:spTree>
    <p:extLst>
      <p:ext uri="{BB962C8B-B14F-4D97-AF65-F5344CB8AC3E}">
        <p14:creationId xmlns:p14="http://schemas.microsoft.com/office/powerpoint/2010/main" val="17307276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2509" y="365126"/>
            <a:ext cx="11327026" cy="1661381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Trosglwyddadwy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Dysgwyr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4000">
                <a:latin typeface="Arial" panose="020B0604020202020204" pitchFamily="34" charset="0"/>
                <a:cs typeface="Arial" panose="020B0604020202020204" pitchFamily="34" charset="0"/>
              </a:rPr>
              <a:t> â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Uchel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Transferable Skills for Highly-skilled Learners</a:t>
            </a:r>
            <a:endParaRPr lang="en-US" sz="4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86691" y="2323070"/>
            <a:ext cx="5133109" cy="3266170"/>
          </a:xfrm>
        </p:spPr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Trefn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Cynllunio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Ymchwilio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trafod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Rhannu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syniadau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80611" y="2323070"/>
            <a:ext cx="4458739" cy="385389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Planning;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Discussion skills;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Idea sharing.</a:t>
            </a:r>
          </a:p>
          <a:p>
            <a:pPr marL="0" indent="0">
              <a:buNone/>
            </a:pPr>
            <a:endParaRPr lang="en-GB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US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48040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Adnoddau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PP;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Ymchwil;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Erthyglau;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Gwefannau;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Clipiau fideo.</a:t>
            </a:r>
          </a:p>
          <a:p>
            <a:pPr marL="0" indent="0">
              <a:buNone/>
            </a:pPr>
            <a:endParaRPr lang="cy-GB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PP;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Articles;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Websites;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Video clips.</a:t>
            </a:r>
          </a:p>
        </p:txBody>
      </p:sp>
    </p:spTree>
    <p:extLst>
      <p:ext uri="{BB962C8B-B14F-4D97-AF65-F5344CB8AC3E}">
        <p14:creationId xmlns:p14="http://schemas.microsoft.com/office/powerpoint/2010/main" val="11728279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0A1911-3B3A-3FCC-33C9-B1AE1B3BDB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GLOSSARY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18D7D5-6939-7020-C011-8EC3A27DCC3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Meddwl dargyfeiriol;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Meddwl cyfeiriadol;</a:t>
            </a:r>
          </a:p>
          <a:p>
            <a:r>
              <a:rPr lang="cy-GB" i="1" noProof="0" dirty="0" err="1">
                <a:latin typeface="Arial" panose="020B0604020202020204" pitchFamily="34" charset="0"/>
                <a:cs typeface="Arial" panose="020B0604020202020204" pitchFamily="34" charset="0"/>
              </a:rPr>
              <a:t>Geneplore</a:t>
            </a: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Cysyniadau;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Gwybyddiaeth;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F591E8-4625-54AB-338A-5C802FCCACF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Divergent thinking;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Convergent thinking;</a:t>
            </a:r>
          </a:p>
          <a:p>
            <a:r>
              <a:rPr lang="en-GB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Geneplore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Concepts;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Cognition;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11634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dargyfeiriol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divergent thinking?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23A85C4-852C-BEA0-D3FD-F5D4EBE63E57}"/>
              </a:ext>
            </a:extLst>
          </p:cNvPr>
          <p:cNvSpPr txBox="1"/>
          <p:nvPr/>
        </p:nvSpPr>
        <p:spPr>
          <a:xfrm>
            <a:off x="395785" y="2033516"/>
            <a:ext cx="11395880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“…the ability to generate diverse solutions to an open-ended problem. Although sometimes treated as synonymous with creativity, divergent thinking is more accurately described as a factor contributing to creative achievement, an indicator of creative potential, or a step in the creative process. It is also a common denominator linking creativity and pretend play, as both of these activities involve flexibly entertaining diverse possibilities.”</a:t>
            </a:r>
          </a:p>
          <a:p>
            <a:pPr algn="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Vaisarova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and Carlson, 2021: 2) </a:t>
            </a:r>
          </a:p>
        </p:txBody>
      </p:sp>
    </p:spTree>
    <p:extLst>
      <p:ext uri="{BB962C8B-B14F-4D97-AF65-F5344CB8AC3E}">
        <p14:creationId xmlns:p14="http://schemas.microsoft.com/office/powerpoint/2010/main" val="32462686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Pam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dargyfeiriol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is divergent thinking important?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0019" y="1825625"/>
            <a:ext cx="5869781" cy="4351338"/>
          </a:xfrm>
        </p:spPr>
        <p:txBody>
          <a:bodyPr>
            <a:normAutofit/>
          </a:bodyPr>
          <a:lstStyle/>
          <a:p>
            <a:r>
              <a:rPr lang="cy-GB" sz="3200" noProof="0" dirty="0">
                <a:latin typeface="Arial" panose="020B0604020202020204" pitchFamily="34" charset="0"/>
                <a:cs typeface="Arial" panose="020B0604020202020204" pitchFamily="34" charset="0"/>
              </a:rPr>
              <a:t>Hyrwyddo creadigrwydd;</a:t>
            </a:r>
          </a:p>
          <a:p>
            <a:r>
              <a:rPr lang="cy-GB" sz="3200" noProof="0" dirty="0">
                <a:latin typeface="Arial" panose="020B0604020202020204" pitchFamily="34" charset="0"/>
                <a:cs typeface="Arial" panose="020B0604020202020204" pitchFamily="34" charset="0"/>
              </a:rPr>
              <a:t>Adeiladu sgiliau datrys problemau;</a:t>
            </a:r>
          </a:p>
          <a:p>
            <a:r>
              <a:rPr lang="cy-GB" sz="3200" noProof="0" dirty="0">
                <a:latin typeface="Arial" panose="020B0604020202020204" pitchFamily="34" charset="0"/>
                <a:cs typeface="Arial" panose="020B0604020202020204" pitchFamily="34" charset="0"/>
              </a:rPr>
              <a:t>Cefnogi datblygiad emosiynol;</a:t>
            </a:r>
          </a:p>
          <a:p>
            <a:r>
              <a:rPr lang="cy-GB" sz="3200" noProof="0" dirty="0">
                <a:latin typeface="Arial" panose="020B0604020202020204" pitchFamily="34" charset="0"/>
                <a:cs typeface="Arial" panose="020B0604020202020204" pitchFamily="34" charset="0"/>
              </a:rPr>
              <a:t>Gwella dysgu;</a:t>
            </a:r>
          </a:p>
          <a:p>
            <a:r>
              <a:rPr lang="cy-GB" sz="3200" noProof="0" dirty="0">
                <a:latin typeface="Arial" panose="020B0604020202020204" pitchFamily="34" charset="0"/>
                <a:cs typeface="Arial" panose="020B0604020202020204" pitchFamily="34" charset="0"/>
              </a:rPr>
              <a:t>Paratoi ar gyfer dyfodol ansicr.</a:t>
            </a:r>
            <a:endParaRPr lang="cy-GB" sz="20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672138" cy="4351338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Encourages creativity;</a:t>
            </a:r>
          </a:p>
          <a:p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Builds problem-solving skills;</a:t>
            </a:r>
          </a:p>
          <a:p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Supports emotional development;</a:t>
            </a:r>
          </a:p>
          <a:p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Enhances learning;</a:t>
            </a:r>
          </a:p>
          <a:p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Prepares for an uncertain future.</a:t>
            </a:r>
          </a:p>
        </p:txBody>
      </p:sp>
    </p:spTree>
    <p:extLst>
      <p:ext uri="{BB962C8B-B14F-4D97-AF65-F5344CB8AC3E}">
        <p14:creationId xmlns:p14="http://schemas.microsoft.com/office/powerpoint/2010/main" val="9849163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942179"/>
          </a:xfrm>
        </p:spPr>
        <p:txBody>
          <a:bodyPr>
            <a:noAutofit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J. P. Guilford (1897-1987)</a:t>
            </a:r>
            <a:endParaRPr lang="en-GB" sz="4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6224" y="1853513"/>
            <a:ext cx="7123311" cy="4052225"/>
          </a:xfrm>
        </p:spPr>
        <p:txBody>
          <a:bodyPr>
            <a:normAutofit fontScale="92500" lnSpcReduction="10000"/>
          </a:bodyPr>
          <a:lstStyle/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Gwyddonydd a Seicolegydd; 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Awdur o fodel tri dimensiwn o ddeallusrwydd a meddwl dargyfeiriol; 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Pwysleisiodd pwysigrwydd creadigrwydd.</a:t>
            </a:r>
          </a:p>
          <a:p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Scientist and Psychologist;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Author of 3-dimensional model of intelligence and divergent thinking;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Emphasized the importance of creativity.</a:t>
            </a: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  <p:pic>
        <p:nvPicPr>
          <p:cNvPr id="1026" name="Picture 2" descr="Joy Paul Guilford - One of the founders of the Psychology of Creativity |  Genvive">
            <a:extLst>
              <a:ext uri="{FF2B5EF4-FFF2-40B4-BE49-F238E27FC236}">
                <a16:creationId xmlns:a16="http://schemas.microsoft.com/office/drawing/2014/main" id="{F1111810-CD24-0ACE-3975-A2EE4CD2C6DE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8015" y="1358549"/>
            <a:ext cx="2935360" cy="4102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0CBAFB2-DB77-06F6-564D-D2DE54F3A020}"/>
              </a:ext>
            </a:extLst>
          </p:cNvPr>
          <p:cNvSpPr txBox="1"/>
          <p:nvPr/>
        </p:nvSpPr>
        <p:spPr>
          <a:xfrm>
            <a:off x="1778466" y="5536406"/>
            <a:ext cx="21140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</a:t>
            </a:r>
            <a:r>
              <a:rPr lang="en-GB" dirty="0" err="1"/>
              <a:t>Genvive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6956992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942179"/>
          </a:xfrm>
        </p:spPr>
        <p:txBody>
          <a:bodyPr>
            <a:no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Strwythur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y Model Deallusrwydd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Structure of Intellect Model (SOI)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0006" y="1631092"/>
            <a:ext cx="5969794" cy="4545871"/>
          </a:xfrm>
        </p:spPr>
        <p:txBody>
          <a:bodyPr>
            <a:normAutofit/>
          </a:bodyPr>
          <a:lstStyle/>
          <a:p>
            <a:r>
              <a:rPr lang="cy-GB" sz="3200" b="0" i="0" noProof="0" dirty="0">
                <a:solidFill>
                  <a:srgbClr val="11111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Fframwaith ar gyfer deall deallusrwydd dynol; </a:t>
            </a:r>
          </a:p>
          <a:p>
            <a:r>
              <a:rPr lang="cy-GB" sz="3200" b="0" i="0" noProof="0" dirty="0">
                <a:solidFill>
                  <a:srgbClr val="11111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Nid yw deallusrwydd yn endid sengl; </a:t>
            </a:r>
          </a:p>
          <a:p>
            <a:r>
              <a:rPr lang="cy-GB" sz="3200" b="0" i="0" noProof="0" dirty="0">
                <a:solidFill>
                  <a:srgbClr val="11111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Mae deallusrwydd yn strwythur cymhleth o wahanol alluoedd meddwl....</a:t>
            </a:r>
            <a:endParaRPr lang="cy-GB" sz="32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730097"/>
            <a:ext cx="5957888" cy="4309976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framework for understanding human intelligence;</a:t>
            </a:r>
          </a:p>
          <a:p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Intelligence is not a single entity;</a:t>
            </a:r>
          </a:p>
          <a:p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Intelligence is a complex structure of various mental abilities….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39107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4369F5-B1AF-7B4C-2BBF-918ED1A23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42221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3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dimensiwn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 dimensions…</a:t>
            </a:r>
          </a:p>
        </p:txBody>
      </p:sp>
      <p:pic>
        <p:nvPicPr>
          <p:cNvPr id="2050" name="Picture 2" descr="Creativity creativiteit structure of intellect">
            <a:extLst>
              <a:ext uri="{FF2B5EF4-FFF2-40B4-BE49-F238E27FC236}">
                <a16:creationId xmlns:a16="http://schemas.microsoft.com/office/drawing/2014/main" id="{06B89578-13A7-0CEC-7994-8A1559CF063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449" y="1249960"/>
            <a:ext cx="11568418" cy="5402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77759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13920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Y model SOI a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dargyfeiriol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SOI model and divergent thinking?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8600" y="1624085"/>
            <a:ext cx="5791200" cy="4217158"/>
          </a:xfrm>
        </p:spPr>
        <p:txBody>
          <a:bodyPr>
            <a:normAutofit/>
          </a:bodyPr>
          <a:lstStyle/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Mae Cynhyrchiad Dargyfeiriol yn un o'r 5 gweithrediad o fodel SOI:</a:t>
            </a:r>
          </a:p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Rhuglder – cynhyrchu llawer o syniadau;</a:t>
            </a:r>
          </a:p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Hyblygrwydd – cynhyrchu syniadau o wahanol gategorïau;</a:t>
            </a:r>
          </a:p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Gwreiddioldeb – cynhyrchu syniadau newydd neu unigryw;</a:t>
            </a:r>
          </a:p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Manylder – ehangu ar syniadau yn fanwl.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199" y="1624085"/>
            <a:ext cx="5840361" cy="421715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Divergent Production is one of the 5 operations of the SOI model: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Fluency – generating many ideas;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Flexibility – producing ideas from different categories;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Originality – generating new or unique ideas;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Elaboration – expanding on ideas in detail.</a:t>
            </a:r>
          </a:p>
        </p:txBody>
      </p:sp>
    </p:spTree>
    <p:extLst>
      <p:ext uri="{BB962C8B-B14F-4D97-AF65-F5344CB8AC3E}">
        <p14:creationId xmlns:p14="http://schemas.microsoft.com/office/powerpoint/2010/main" val="19016652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4369F5-B1AF-7B4C-2BBF-918ED1A23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35877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Fideo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Video</a:t>
            </a:r>
          </a:p>
        </p:txBody>
      </p:sp>
      <p:pic>
        <p:nvPicPr>
          <p:cNvPr id="3" name="Online Media 2" title="Divergent Thinking (Explained for Beginners in 2 Minutes)">
            <a:hlinkClick r:id="" action="ppaction://media"/>
            <a:extLst>
              <a:ext uri="{FF2B5EF4-FFF2-40B4-BE49-F238E27FC236}">
                <a16:creationId xmlns:a16="http://schemas.microsoft.com/office/drawing/2014/main" id="{000E4F79-1EB0-49DB-3A2E-10919EB203E5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965278" y="1337481"/>
            <a:ext cx="8161361" cy="4544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8171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885029"/>
          </a:xfrm>
        </p:spPr>
        <p:txBody>
          <a:bodyPr>
            <a:no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Crynodeb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fideo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Summary of video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0038" y="1571625"/>
            <a:ext cx="5719762" cy="4605338"/>
          </a:xfrm>
        </p:spPr>
        <p:txBody>
          <a:bodyPr>
            <a:normAutofit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Mae meddwl dargyfeiriol yn broses gwybyddol;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Defnyddir i greu nifer o atebion amrywiol; 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Ymchwilir i lawer o gyfeiriadau ar yr un pryd; 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Mae person sy’n meddwl yn ddargyfeiriol yn ffynnu mewn tasgau heb derfyn.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199" y="1571625"/>
            <a:ext cx="5793581" cy="462676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Divergent thinking is a cognitive process;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Used to create several, varied solutions;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Explores many directions simultaneously;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divergent thinker thrives in open-ended tasks.</a:t>
            </a:r>
          </a:p>
        </p:txBody>
      </p:sp>
    </p:spTree>
    <p:extLst>
      <p:ext uri="{BB962C8B-B14F-4D97-AF65-F5344CB8AC3E}">
        <p14:creationId xmlns:p14="http://schemas.microsoft.com/office/powerpoint/2010/main" val="38223410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535361" y="238897"/>
            <a:ext cx="9734798" cy="1029861"/>
          </a:xfrm>
        </p:spPr>
        <p:txBody>
          <a:bodyPr>
            <a:noAutofit/>
          </a:bodyPr>
          <a:lstStyle/>
          <a:p>
            <a:pPr algn="ctr"/>
            <a:r>
              <a:rPr lang="en-GB" altLang="en-US" sz="4000" dirty="0" err="1"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GB" alt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altLang="en-US" sz="4000" dirty="0">
                <a:latin typeface="Arial" panose="020B0604020202020204" pitchFamily="34" charset="0"/>
                <a:cs typeface="Arial" panose="020B0604020202020204" pitchFamily="34" charset="0"/>
              </a:rPr>
              <a:t>Grŵp</a:t>
            </a:r>
            <a:r>
              <a:rPr lang="en-GB" altLang="en-US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</a:t>
            </a:r>
            <a:br>
              <a:rPr lang="en-GB" altLang="en-US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Group Task</a:t>
            </a:r>
          </a:p>
        </p:txBody>
      </p:sp>
      <p:sp>
        <p:nvSpPr>
          <p:cNvPr id="6147" name="Content Placeholder 2"/>
          <p:cNvSpPr>
            <a:spLocks noGrp="1"/>
          </p:cNvSpPr>
          <p:nvPr>
            <p:ph sz="half" idx="1"/>
          </p:nvPr>
        </p:nvSpPr>
        <p:spPr>
          <a:xfrm>
            <a:off x="300039" y="1400432"/>
            <a:ext cx="6024016" cy="4332824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1800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</a:endParaRPr>
          </a:p>
        </p:txBody>
      </p:sp>
      <p:sp>
        <p:nvSpPr>
          <p:cNvPr id="6148" name="Content Placeholder 3"/>
          <p:cNvSpPr>
            <a:spLocks noGrp="1"/>
          </p:cNvSpPr>
          <p:nvPr>
            <p:ph sz="half" idx="2"/>
          </p:nvPr>
        </p:nvSpPr>
        <p:spPr>
          <a:xfrm>
            <a:off x="5377219" y="1400431"/>
            <a:ext cx="6701050" cy="4577287"/>
          </a:xfrm>
        </p:spPr>
        <p:txBody>
          <a:bodyPr>
            <a:noAutofit/>
          </a:bodyPr>
          <a:lstStyle/>
          <a:p>
            <a:pPr marL="457200" indent="-457200">
              <a:buAutoNum type="arabicPeriod"/>
            </a:pPr>
            <a:r>
              <a:rPr lang="cy-GB" sz="2400" b="0" i="0" noProof="0" dirty="0">
                <a:solidFill>
                  <a:srgbClr val="11111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Cymrwch wrthrych o'r fasged/bocs; </a:t>
            </a:r>
          </a:p>
          <a:p>
            <a:pPr marL="457200" indent="-457200">
              <a:buAutoNum type="arabicPeriod"/>
            </a:pPr>
            <a:r>
              <a:rPr lang="cy-GB" sz="2400" b="0" i="0" noProof="0" dirty="0">
                <a:solidFill>
                  <a:srgbClr val="11111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Rhestrwch gymaint o ddefnyddiau amgen ar gyfer yr wrthrych yn y cyfnod a ganiateir; </a:t>
            </a:r>
          </a:p>
          <a:p>
            <a:pPr marL="457200" indent="-457200">
              <a:buAutoNum type="arabicPeriod"/>
            </a:pPr>
            <a:r>
              <a:rPr lang="cy-GB" sz="2400" b="0" i="0" noProof="0" dirty="0">
                <a:solidFill>
                  <a:srgbClr val="11111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Mesurwch eich rhuglder(cyfanswm nifer y syniadau).</a:t>
            </a:r>
            <a:endParaRPr lang="cy-GB" sz="2400" noProof="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AutoNum type="arabicPeriod"/>
            </a:pP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Take an object from the basket/box;</a:t>
            </a:r>
          </a:p>
          <a:p>
            <a:pPr marL="457200" indent="-457200">
              <a:buAutoNum type="arabicPeriod"/>
            </a:pP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List as many alternative uses for the object within the time permitted;</a:t>
            </a:r>
          </a:p>
          <a:p>
            <a:pPr marL="457200" indent="-457200">
              <a:buAutoNum type="arabicPeriod"/>
            </a:pP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 your fluency (total number of ideas).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8D91BBA-1165-FAC2-4C8B-B1F0654BAD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8048" y="1942262"/>
            <a:ext cx="4067033" cy="283445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AEF6C6D-1EA7-25AD-C35F-B038CCF46BCF}"/>
              </a:ext>
            </a:extLst>
          </p:cNvPr>
          <p:cNvSpPr txBox="1"/>
          <p:nvPr/>
        </p:nvSpPr>
        <p:spPr>
          <a:xfrm>
            <a:off x="1910687" y="5090615"/>
            <a:ext cx="21699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</a:t>
            </a:r>
            <a:r>
              <a:rPr lang="en-GB" dirty="0" err="1"/>
              <a:t>Pixabay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504682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E1840E-3B94-F96A-419C-8975B7ED98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3FAE78-2FC5-E6BB-3200-F71D8DA15A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13920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Canlyniad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Result?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3460AB-15D7-148A-DD93-4E18BB30ABD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28600" y="1624085"/>
            <a:ext cx="5791200" cy="4217158"/>
          </a:xfrm>
        </p:spPr>
        <p:txBody>
          <a:bodyPr>
            <a:normAutofit/>
          </a:bodyPr>
          <a:lstStyle/>
          <a:p>
            <a:r>
              <a:rPr lang="cy-GB" sz="2400" b="0" i="0" noProof="0" dirty="0">
                <a:solidFill>
                  <a:srgbClr val="11111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Sut wnaethoch chi? </a:t>
            </a:r>
          </a:p>
          <a:p>
            <a:r>
              <a:rPr lang="cy-GB" sz="2400" b="0" i="0" noProof="0" dirty="0">
                <a:solidFill>
                  <a:srgbClr val="11111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Beth yw eich barn am eich canlyniad? </a:t>
            </a:r>
          </a:p>
          <a:p>
            <a:r>
              <a:rPr lang="cy-GB" sz="2400" b="0" i="0" noProof="0" dirty="0">
                <a:solidFill>
                  <a:srgbClr val="11111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Allech chi roi sgôr ar </a:t>
            </a:r>
            <a:r>
              <a:rPr lang="cy-GB" sz="2400" b="1" i="0" noProof="0" dirty="0">
                <a:solidFill>
                  <a:srgbClr val="11111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wreiddioldeb</a:t>
            </a:r>
            <a:r>
              <a:rPr lang="cy-GB" sz="2400" b="0" i="0" noProof="0" dirty="0">
                <a:solidFill>
                  <a:srgbClr val="11111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– unigrywiaeth eich syniadau? </a:t>
            </a:r>
          </a:p>
          <a:p>
            <a:r>
              <a:rPr lang="cy-GB" sz="2400" b="0" i="0" noProof="0" dirty="0">
                <a:solidFill>
                  <a:srgbClr val="11111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Allech chi roi sgôr ar </a:t>
            </a:r>
            <a:r>
              <a:rPr lang="cy-GB" sz="2400" b="1" i="0" noProof="0" dirty="0">
                <a:solidFill>
                  <a:srgbClr val="11111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hyblygrwydd</a:t>
            </a:r>
            <a:r>
              <a:rPr lang="cy-GB" sz="2400" b="0" i="0" noProof="0" dirty="0">
                <a:solidFill>
                  <a:srgbClr val="11111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– amrywiaeth eich syniadau?</a:t>
            </a:r>
          </a:p>
          <a:p>
            <a:r>
              <a:rPr lang="cy-GB" sz="2400" dirty="0">
                <a:solidFill>
                  <a:srgbClr val="11111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Allech chi hefyd roi sgôr ar eich </a:t>
            </a:r>
            <a:r>
              <a:rPr lang="cy-GB" sz="2400" b="1" dirty="0">
                <a:solidFill>
                  <a:srgbClr val="11111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manyldeb</a:t>
            </a:r>
            <a:r>
              <a:rPr lang="cy-GB" sz="2400" dirty="0">
                <a:solidFill>
                  <a:srgbClr val="11111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eich gallu i ymhelaethu ar eich syniadau?</a:t>
            </a:r>
            <a:endParaRPr lang="cy-GB" sz="48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38BF4E-50BD-D5C8-3D4D-C29E1586D2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199" y="1624085"/>
            <a:ext cx="5840361" cy="4217157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did you do?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do you think of your result?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Could you score </a:t>
            </a:r>
            <a:r>
              <a:rPr lang="en-GB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originality</a:t>
            </a: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the uniqueness of your ideas?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Could you score your </a:t>
            </a:r>
            <a:r>
              <a:rPr lang="en-GB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flexibility </a:t>
            </a: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– the variety of your ideas?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Could you also score your </a:t>
            </a:r>
            <a:r>
              <a:rPr lang="en-GB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elaborateness</a:t>
            </a: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your ability to expand on your ideas?</a:t>
            </a:r>
          </a:p>
        </p:txBody>
      </p:sp>
    </p:spTree>
    <p:extLst>
      <p:ext uri="{BB962C8B-B14F-4D97-AF65-F5344CB8AC3E}">
        <p14:creationId xmlns:p14="http://schemas.microsoft.com/office/powerpoint/2010/main" val="366276953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777873"/>
          </a:xfrm>
        </p:spPr>
        <p:txBody>
          <a:bodyPr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Ken Robinson</a:t>
            </a:r>
          </a:p>
        </p:txBody>
      </p:sp>
      <p:pic>
        <p:nvPicPr>
          <p:cNvPr id="5" name="rS0kXEz3Vq8"/>
          <p:cNvPicPr>
            <a:picLocks noGrp="1" noRot="1" noChangeAspect="1"/>
          </p:cNvPicPr>
          <p:nvPr>
            <p:ph sz="half" idx="2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838200" y="1543397"/>
            <a:ext cx="10391775" cy="3714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98814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dargyfeiriol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Divergent thinking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ydych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chi’n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feddwl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Ydych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gweld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dargyfeiriol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leoliad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Beth am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gweithgaredd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1?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do you think?</a:t>
            </a:r>
          </a:p>
          <a:p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Have you seen divergent thinking at work/on placement?</a:t>
            </a:r>
          </a:p>
          <a:p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about your activity for Part 1?</a:t>
            </a:r>
          </a:p>
        </p:txBody>
      </p:sp>
    </p:spTree>
    <p:extLst>
      <p:ext uri="{BB962C8B-B14F-4D97-AF65-F5344CB8AC3E}">
        <p14:creationId xmlns:p14="http://schemas.microsoft.com/office/powerpoint/2010/main" val="126481991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922FEF-7179-D6D6-39EA-78E3F18D26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15DDE9-F9FC-78B7-DFA1-35B0661ED5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13920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dargyfeiriol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amlieithrwydd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Divergent thinking and multilingualism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2A4E35-E5B0-68F2-C202-B38E447C684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28600" y="1624085"/>
            <a:ext cx="5791200" cy="4217158"/>
          </a:xfrm>
        </p:spPr>
        <p:txBody>
          <a:bodyPr>
            <a:normAutofit/>
          </a:bodyPr>
          <a:lstStyle/>
          <a:p>
            <a:r>
              <a:rPr lang="cy-GB" sz="2400" b="0" i="0" noProof="0" dirty="0">
                <a:solidFill>
                  <a:srgbClr val="11111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Hyblygrwydd gwybyddol; </a:t>
            </a:r>
          </a:p>
          <a:p>
            <a:r>
              <a:rPr lang="cy-GB" sz="2400" b="0" i="0" noProof="0" dirty="0" err="1">
                <a:solidFill>
                  <a:srgbClr val="11111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Amlgynhelwr</a:t>
            </a:r>
            <a:r>
              <a:rPr lang="cy-GB" sz="2400" b="0" i="0" noProof="0" dirty="0">
                <a:solidFill>
                  <a:srgbClr val="11111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gwell; </a:t>
            </a:r>
          </a:p>
          <a:p>
            <a:r>
              <a:rPr lang="cy-GB" sz="2400" b="0" i="0" noProof="0" dirty="0">
                <a:solidFill>
                  <a:srgbClr val="11111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Rhwydweithiau cysyniadol ehangach; </a:t>
            </a:r>
          </a:p>
          <a:p>
            <a:r>
              <a:rPr lang="cy-GB" sz="2400" b="0" i="0" noProof="0" dirty="0">
                <a:solidFill>
                  <a:srgbClr val="11111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Ymwybyddiaeth </a:t>
            </a:r>
            <a:r>
              <a:rPr lang="cy-GB" sz="2400" b="0" i="0" noProof="0" dirty="0" err="1">
                <a:solidFill>
                  <a:srgbClr val="11111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fetalingwistaidd</a:t>
            </a:r>
            <a:r>
              <a:rPr lang="cy-GB" sz="2400" b="0" i="0" noProof="0" dirty="0">
                <a:solidFill>
                  <a:srgbClr val="11111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; </a:t>
            </a:r>
          </a:p>
          <a:p>
            <a:r>
              <a:rPr lang="cy-GB" sz="2400" b="0" i="0" noProof="0" dirty="0">
                <a:solidFill>
                  <a:srgbClr val="11111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Cyfrifoldebau diwylliannol.</a:t>
            </a:r>
            <a:endParaRPr lang="cy-GB" sz="36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03D166-8870-BFFA-19F7-B2A5B0103C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199" y="1624085"/>
            <a:ext cx="5840361" cy="4217157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Cognitive flexibility;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Enhanced executive function;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Broader conceptual networks;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Metalinguistic awareness;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Cultural perspective-taking.</a:t>
            </a:r>
          </a:p>
        </p:txBody>
      </p:sp>
    </p:spTree>
    <p:extLst>
      <p:ext uri="{BB962C8B-B14F-4D97-AF65-F5344CB8AC3E}">
        <p14:creationId xmlns:p14="http://schemas.microsoft.com/office/powerpoint/2010/main" val="92031213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778A18-229B-7BB6-3C74-0A268A2B93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38E68D-6D41-C5A2-409A-DD9271AE20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13920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dargyfeiriol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amlieithrwydd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Divergent thinking and language switching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6813CC-B6E2-FBB7-2B4A-6E68CCA304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28600" y="1624085"/>
            <a:ext cx="5791200" cy="4217158"/>
          </a:xfrm>
        </p:spPr>
        <p:txBody>
          <a:bodyPr>
            <a:normAutofit/>
          </a:bodyPr>
          <a:lstStyle/>
          <a:p>
            <a:r>
              <a:rPr lang="cy-GB" sz="2400" b="0" i="0" noProof="0" dirty="0">
                <a:solidFill>
                  <a:srgbClr val="11111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Mae newid iaith parhaus yn hybu hyblygrwydd </a:t>
            </a:r>
            <a:r>
              <a:rPr lang="cy-GB" sz="2400" b="0" i="0" noProof="0" dirty="0" err="1">
                <a:solidFill>
                  <a:srgbClr val="11111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cyfrifiannol</a:t>
            </a:r>
            <a:r>
              <a:rPr lang="cy-GB" sz="2400" b="0" i="0" noProof="0" dirty="0">
                <a:solidFill>
                  <a:srgbClr val="11111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; </a:t>
            </a:r>
          </a:p>
          <a:p>
            <a:r>
              <a:rPr lang="cy-GB" sz="2400" b="0" i="0" noProof="0" dirty="0">
                <a:solidFill>
                  <a:srgbClr val="11111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Mae'n gwella creadigrwydd, datrys problemau a chreadigaeth syniadau gwreiddiol; </a:t>
            </a:r>
          </a:p>
          <a:p>
            <a:r>
              <a:rPr lang="cy-GB" sz="2400" b="0" i="0" noProof="0" dirty="0">
                <a:solidFill>
                  <a:srgbClr val="11111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Rhagdybiaeth Rheolaeth Addasedig (delwedd ar y dudalen nesaf).</a:t>
            </a:r>
            <a:endParaRPr lang="cy-GB" sz="36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C93EF1-1B47-DF7F-4379-8AB91CBED9C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199" y="1624085"/>
            <a:ext cx="5840361" cy="4217157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Continual language switching fosters cognitive flexibility;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Enhanced creativity, problem-solving and original idea generation;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Adaptive Control Hypothesis (image on next page).</a:t>
            </a:r>
          </a:p>
        </p:txBody>
      </p:sp>
    </p:spTree>
    <p:extLst>
      <p:ext uri="{BB962C8B-B14F-4D97-AF65-F5344CB8AC3E}">
        <p14:creationId xmlns:p14="http://schemas.microsoft.com/office/powerpoint/2010/main" val="267617437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184275-FB44-09A4-6AFF-CFD7CC6DA4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781286"/>
          </a:xfrm>
        </p:spPr>
        <p:txBody>
          <a:bodyPr>
            <a:noAutofit/>
          </a:bodyPr>
          <a:lstStyle/>
          <a:p>
            <a:pPr algn="ctr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Rhagdybiaeth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Rheolaeth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Addasedig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Adaptive Control Hypothesis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DA66C196-ED81-50C0-A325-5B2C9786134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746913" y="1419367"/>
            <a:ext cx="8778742" cy="51997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579546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E265BD-6DC8-AA69-8E7F-D42194B5AC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A4BBB-D149-DA5D-307A-4638F7C3E1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13920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Crynodeb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rhagdybiaeth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Summary of the hypothesis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D03974-E339-A357-2F4E-0F8EC6C6BD3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28600" y="1624085"/>
            <a:ext cx="5791200" cy="4217158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y-GB" sz="2400" b="0" i="0" noProof="0" dirty="0">
                <a:solidFill>
                  <a:srgbClr val="11111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Rheolaeth Adweitheddol (un iaith)</a:t>
            </a:r>
          </a:p>
          <a:p>
            <a:r>
              <a:rPr lang="cy-GB" sz="2400" b="0" i="0" noProof="0" dirty="0">
                <a:solidFill>
                  <a:srgbClr val="11111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Gweledol – ymennydd gydag un llwybr iaith a newid </a:t>
            </a:r>
            <a:r>
              <a:rPr lang="cy-GB" sz="2400" b="0" i="0" noProof="0" dirty="0" err="1">
                <a:solidFill>
                  <a:srgbClr val="11111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isafol</a:t>
            </a:r>
            <a:r>
              <a:rPr lang="cy-GB" sz="2400" b="0" i="0" noProof="0" dirty="0">
                <a:solidFill>
                  <a:srgbClr val="11111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cy-GB" sz="2400" b="0" i="0" noProof="0" dirty="0">
                <a:solidFill>
                  <a:srgbClr val="11111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Disgrifiad – siaradwr yn defnyddio un iaith ar y tro;</a:t>
            </a:r>
          </a:p>
          <a:p>
            <a:r>
              <a:rPr lang="cy-GB" sz="2400" b="0" i="0" noProof="0" dirty="0">
                <a:solidFill>
                  <a:srgbClr val="11111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Galw gwybyddol – angen </a:t>
            </a:r>
            <a:r>
              <a:rPr lang="cy-GB" sz="2400" b="0" i="0" noProof="0" dirty="0" err="1">
                <a:solidFill>
                  <a:srgbClr val="11111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isafol</a:t>
            </a:r>
            <a:r>
              <a:rPr lang="cy-GB" sz="2400" b="0" i="0" noProof="0" dirty="0">
                <a:solidFill>
                  <a:srgbClr val="11111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i newid ieithoedd;</a:t>
            </a:r>
          </a:p>
          <a:p>
            <a:r>
              <a:rPr lang="cy-GB" sz="2400" b="0" i="0" noProof="0" dirty="0">
                <a:solidFill>
                  <a:srgbClr val="11111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Effaith – effaith gyfyngedig ar hyblygrwydd gwybyddol.</a:t>
            </a:r>
            <a:endParaRPr lang="cy-GB" sz="36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DA7BC8-083C-E6EA-1075-4484A83A90C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199" y="1624085"/>
            <a:ext cx="5840361" cy="4217157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Reactive Control (single language)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Visual – a brain with one language path and minimal switching;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Description – speaker uses one language at a time;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Cognitive demand – minimal need to switch languages;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 – limited impact on cognitive flexibility.</a:t>
            </a:r>
          </a:p>
        </p:txBody>
      </p:sp>
    </p:spTree>
    <p:extLst>
      <p:ext uri="{BB962C8B-B14F-4D97-AF65-F5344CB8AC3E}">
        <p14:creationId xmlns:p14="http://schemas.microsoft.com/office/powerpoint/2010/main" val="85912614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E1DC0A-4DAC-CE3C-B7D0-43F792612E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CAC7FA-59D0-334F-552A-D920495D2E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13920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Crynodeb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rhagdybiaeth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Summary of the hypothesis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9DC8EB-ADE1-1740-01F3-4E5AB823056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28600" y="1624085"/>
            <a:ext cx="5791200" cy="421715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sz="2400" b="0" i="0" noProof="0" dirty="0">
                <a:solidFill>
                  <a:srgbClr val="11111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2. Rheolaeth Rhagweithiol (dwy iaith)</a:t>
            </a:r>
          </a:p>
          <a:p>
            <a:r>
              <a:rPr lang="cy-GB" sz="2400" b="0" i="0" noProof="0" dirty="0">
                <a:solidFill>
                  <a:srgbClr val="11111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Gweledol – ymennydd gyda dau lwybr iaith a saethau'n dangos newidiadau achlysurol;</a:t>
            </a:r>
          </a:p>
          <a:p>
            <a:r>
              <a:rPr lang="cy-GB" sz="2400" b="0" i="0" noProof="0" dirty="0">
                <a:solidFill>
                  <a:srgbClr val="11111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Disgrifiad – siaradwr yn defnyddio dwy iaith mewn lleoedd gwahanol;</a:t>
            </a:r>
          </a:p>
          <a:p>
            <a:r>
              <a:rPr lang="cy-GB" sz="2400" b="0" i="0" noProof="0" dirty="0">
                <a:solidFill>
                  <a:srgbClr val="11111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Galw gwybyddol – angen monitro a pharatoi ar gyfer defnyddio iaith;</a:t>
            </a:r>
          </a:p>
          <a:p>
            <a:r>
              <a:rPr lang="cy-GB" sz="2400" b="0" i="0" noProof="0" dirty="0">
                <a:solidFill>
                  <a:srgbClr val="11111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Effaith – mwyhau rheolaeth sylw a newid tasg.</a:t>
            </a:r>
            <a:endParaRPr lang="cy-GB" sz="36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122D0B-7461-5984-82EB-2BE7E69130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199" y="1624085"/>
            <a:ext cx="5840361" cy="421715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Proactive Control (dual language)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Visual – a brain with two language paths and arrows showing occasional switching;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Description – speaker uses two languages in separate settings;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Cognitive demand – requires monitoring and preparing for language use;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 – enhances attention control and task-switching.</a:t>
            </a:r>
          </a:p>
        </p:txBody>
      </p:sp>
    </p:spTree>
    <p:extLst>
      <p:ext uri="{BB962C8B-B14F-4D97-AF65-F5344CB8AC3E}">
        <p14:creationId xmlns:p14="http://schemas.microsoft.com/office/powerpoint/2010/main" val="214243386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9E5A93-7C23-C6AE-15BE-F3BAE8CF53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09BF30-86A2-5817-1180-B6210C4959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13920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Crynodeb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rhagdybiaeth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Summary of the hypothesis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051138-E990-B315-6327-5AF4D3E4623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28600" y="1624085"/>
            <a:ext cx="5791200" cy="4217158"/>
          </a:xfrm>
        </p:spPr>
        <p:txBody>
          <a:bodyPr>
            <a:normAutofit fontScale="92500" lnSpcReduction="10000"/>
          </a:bodyPr>
          <a:lstStyle/>
          <a:p>
            <a:r>
              <a:rPr lang="cy-GB" sz="2400" b="0" i="0" noProof="0" dirty="0">
                <a:solidFill>
                  <a:srgbClr val="11111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3. Rheolaeth Oportiwnistaidd (newid iaith dwys) </a:t>
            </a:r>
          </a:p>
          <a:p>
            <a:r>
              <a:rPr lang="cy-GB" sz="2400" dirty="0">
                <a:solidFill>
                  <a:srgbClr val="11111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Gweledol</a:t>
            </a:r>
            <a:r>
              <a:rPr lang="cy-GB" sz="2400" b="0" i="0" noProof="0" dirty="0">
                <a:solidFill>
                  <a:srgbClr val="11111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– ymennydd gyda nifer o saethau a llwybrau iaith sy'n gorgyffwrdd; </a:t>
            </a:r>
          </a:p>
          <a:p>
            <a:r>
              <a:rPr lang="cy-GB" sz="2400" b="0" i="0" noProof="0" dirty="0">
                <a:solidFill>
                  <a:srgbClr val="11111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Disgrifiad – siaradwr yn newid rhwng ieithoedd o fewn yr un sgwrs/frawddeg; </a:t>
            </a:r>
          </a:p>
          <a:p>
            <a:r>
              <a:rPr lang="cy-GB" sz="2400" b="0" i="0" noProof="0" dirty="0">
                <a:solidFill>
                  <a:srgbClr val="11111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Galw gwybyddol – angen monitro parhaus, atal a newid; </a:t>
            </a:r>
          </a:p>
          <a:p>
            <a:r>
              <a:rPr lang="cy-GB" sz="2400" b="0" i="0" noProof="0" dirty="0">
                <a:solidFill>
                  <a:srgbClr val="11111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Effaith – hwb cryfaf i hyblygrwydd gwybyddol, cof gwaith a rheolaeth atal.</a:t>
            </a:r>
            <a:endParaRPr lang="cy-GB" sz="36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A202EC1-2359-745D-CB70-BC367AE954A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199" y="1624085"/>
            <a:ext cx="5840361" cy="421715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 Opportunistic Control (dense code-switching)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Visual – a brain with multiple arrows and overlapping language paths;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Description – speaker frequently switches between languages within the same conversation/sentence;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Cognitive demand – requires constant monitoring, inhibition and switching;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 – strongest boost to cognitive flexibility, working memory and inhibitory control.</a:t>
            </a:r>
          </a:p>
        </p:txBody>
      </p:sp>
    </p:spTree>
    <p:extLst>
      <p:ext uri="{BB962C8B-B14F-4D97-AF65-F5344CB8AC3E}">
        <p14:creationId xmlns:p14="http://schemas.microsoft.com/office/powerpoint/2010/main" val="264911869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8749F0-C788-767C-19EA-9C9CC5C610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 model 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Geneplore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Geneplore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AD4F73-4A3A-D10F-154F-EF91C8D957B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Wedi’i 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cy-GB" noProof="0" dirty="0" err="1">
                <a:latin typeface="Arial" panose="020B0604020202020204" pitchFamily="34" charset="0"/>
                <a:cs typeface="Arial" panose="020B0604020202020204" pitchFamily="34" charset="0"/>
              </a:rPr>
              <a:t>reu</a:t>
            </a: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 gan </a:t>
            </a:r>
            <a:r>
              <a:rPr lang="cy-GB" noProof="0" dirty="0" err="1">
                <a:latin typeface="Arial" panose="020B0604020202020204" pitchFamily="34" charset="0"/>
                <a:cs typeface="Arial" panose="020B0604020202020204" pitchFamily="34" charset="0"/>
              </a:rPr>
              <a:t>Finke</a:t>
            </a: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, Smith a Ward, 1992; 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</a:t>
            </a: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chwanegiad i ddamcaniaeth wreiddiol </a:t>
            </a:r>
            <a:r>
              <a:rPr lang="cy-GB" noProof="0" dirty="0" err="1">
                <a:latin typeface="Arial" panose="020B0604020202020204" pitchFamily="34" charset="0"/>
                <a:cs typeface="Arial" panose="020B0604020202020204" pitchFamily="34" charset="0"/>
              </a:rPr>
              <a:t>Guilford</a:t>
            </a: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; </a:t>
            </a:r>
          </a:p>
          <a:p>
            <a:r>
              <a:rPr lang="cy-GB" i="1" noProof="0" dirty="0" err="1">
                <a:latin typeface="Arial" panose="020B0604020202020204" pitchFamily="34" charset="0"/>
                <a:cs typeface="Arial" panose="020B0604020202020204" pitchFamily="34" charset="0"/>
              </a:rPr>
              <a:t>Geneplore</a:t>
            </a: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 – cymysgedd o'r geiriau Saesneg am “cynhyrchu” a “chwilio”.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98BAEB-A752-A622-66DD-CBC20FB3A9F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Created by Finke, Smith and Ward, 1992;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 expansion of Guilford’s original theory;</a:t>
            </a:r>
          </a:p>
          <a:p>
            <a:r>
              <a:rPr lang="en-GB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Geneplore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a blend of the words “generate” and “explore”.</a:t>
            </a:r>
          </a:p>
          <a:p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022485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6785EB-0FAA-B0FB-225E-73EDCE82DF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Cyfnod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creadigol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 Generative phase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5E5EAE-F0F7-9DEC-99D3-622D6D72236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Mae plant yn cynhyrchu cynrychioliadau meddyliol o'r enw 'strwythurau cyn-greadigol’: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Delweddau gweledol;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Cysyniadau;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Modelau meddyliol;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cy-GB" noProof="0" dirty="0" err="1">
                <a:latin typeface="Arial" panose="020B0604020202020204" pitchFamily="34" charset="0"/>
                <a:cs typeface="Arial" panose="020B0604020202020204" pitchFamily="34" charset="0"/>
              </a:rPr>
              <a:t>etafforau</a:t>
            </a: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D12829-2DCC-38CF-584F-10E00F700A9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Children produce mental representatives called ‘pre-inventive structures’: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Visual images;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Concepts;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Mental models;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Metaphors.</a:t>
            </a:r>
          </a:p>
        </p:txBody>
      </p:sp>
    </p:spTree>
    <p:extLst>
      <p:ext uri="{BB962C8B-B14F-4D97-AF65-F5344CB8AC3E}">
        <p14:creationId xmlns:p14="http://schemas.microsoft.com/office/powerpoint/2010/main" val="109416363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E48683-BE47-0F03-B981-E6C777188B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2541D5-9FB7-3310-BDE4-89BFD06573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Cyfnod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archwilio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Exploratory phase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F2EAA4-F9D5-890F-CBAB-C27D0E7674E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Mae plant yn archwilio, dehongli ac yn gwella eu  ‘strwythurau cyn-greadigol’: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Gwerthuso dyfeisgarwch;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Cysyniadau; 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Addasu a chyfuno syniadau;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Profi syniadau.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5FB637-12D2-FCC8-0639-6FFCA3ECD01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Children examine, interpret and refine their ‘pre-inventive structures’: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Evaluate feasibility;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Concepts;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Modify and combine ideas;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Test ideas.</a:t>
            </a:r>
          </a:p>
        </p:txBody>
      </p:sp>
    </p:spTree>
    <p:extLst>
      <p:ext uri="{BB962C8B-B14F-4D97-AF65-F5344CB8AC3E}">
        <p14:creationId xmlns:p14="http://schemas.microsoft.com/office/powerpoint/2010/main" val="352221248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994D8BC0-3B2B-B145-2646-5710CBA275F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046914" y="562062"/>
            <a:ext cx="8338657" cy="5335399"/>
          </a:xfrm>
          <a:prstGeom prst="rect">
            <a:avLst/>
          </a:prstGeom>
        </p:spPr>
      </p:pic>
      <p:sp>
        <p:nvSpPr>
          <p:cNvPr id="8" name="Callout: Right Arrow 7">
            <a:extLst>
              <a:ext uri="{FF2B5EF4-FFF2-40B4-BE49-F238E27FC236}">
                <a16:creationId xmlns:a16="http://schemas.microsoft.com/office/drawing/2014/main" id="{05CBD8ED-3B12-6F11-7B52-73B5FB0548E2}"/>
              </a:ext>
            </a:extLst>
          </p:cNvPr>
          <p:cNvSpPr/>
          <p:nvPr/>
        </p:nvSpPr>
        <p:spPr>
          <a:xfrm>
            <a:off x="100668" y="960539"/>
            <a:ext cx="2323749" cy="4618140"/>
          </a:xfrm>
          <a:prstGeom prst="rightArrow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Cyfnod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/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Creadigol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Callout: Left Arrow 8">
            <a:extLst>
              <a:ext uri="{FF2B5EF4-FFF2-40B4-BE49-F238E27FC236}">
                <a16:creationId xmlns:a16="http://schemas.microsoft.com/office/drawing/2014/main" id="{9435D125-F7B2-E4CC-D03D-1FBF4C9D0565}"/>
              </a:ext>
            </a:extLst>
          </p:cNvPr>
          <p:cNvSpPr/>
          <p:nvPr/>
        </p:nvSpPr>
        <p:spPr>
          <a:xfrm>
            <a:off x="9865453" y="1057013"/>
            <a:ext cx="2225879" cy="4647501"/>
          </a:xfrm>
          <a:prstGeom prst="leftArrow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Cyfnod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Archwilio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490464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C29AD1-81EA-609C-D3D4-B361C396B9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Fideo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Video</a:t>
            </a:r>
          </a:p>
        </p:txBody>
      </p:sp>
      <p:pic>
        <p:nvPicPr>
          <p:cNvPr id="4" name="Online Media 3" title="The Geneplore Model of Creative Process">
            <a:hlinkClick r:id="" action="ppaction://media"/>
            <a:extLst>
              <a:ext uri="{FF2B5EF4-FFF2-40B4-BE49-F238E27FC236}">
                <a16:creationId xmlns:a16="http://schemas.microsoft.com/office/drawing/2014/main" id="{3B438004-6C52-26DD-6FD8-512E13172D0D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266738" y="1825625"/>
            <a:ext cx="9563449" cy="3640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8127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40905A0-E1E8-8695-0FB6-7F6251F4B5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Crynodeb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fideo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Summary of video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2C36D89-E57C-ACA2-EBC4-3775F352E4D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Mae pobl greadigol yn gweithio mewn 2 cyfnod gwahanol - cyfnod creadigol a chyfnod archwilio; 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Mae creadigrwydd yn broses gylchol; 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I ddod yn fwy creadigol, mae angen i ni adeiladu sgiliau creadigol, sgiliau archwilio a sgiliau ymgysylltu.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5594BED-766B-717F-7994-DFF6AA65A81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Creative people work in 2 distinct phases – generative phase and exploratory phase;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Creativity is a cyclical process;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become more creative, we need to build generative skills, explorative skills and engagement skills.</a:t>
            </a:r>
          </a:p>
        </p:txBody>
      </p:sp>
    </p:spTree>
    <p:extLst>
      <p:ext uri="{BB962C8B-B14F-4D97-AF65-F5344CB8AC3E}">
        <p14:creationId xmlns:p14="http://schemas.microsoft.com/office/powerpoint/2010/main" val="278600559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7E4847-BAA4-8FA3-2B94-1B4B7CE4DF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279116"/>
          </a:xfrm>
        </p:spPr>
        <p:txBody>
          <a:bodyPr>
            <a:normAutofit/>
          </a:bodyPr>
          <a:lstStyle/>
          <a:p>
            <a:pPr algn="ctr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Model </a:t>
            </a:r>
            <a:r>
              <a:rPr lang="en-GB" sz="3600" i="1" dirty="0" err="1">
                <a:latin typeface="Arial" panose="020B0604020202020204" pitchFamily="34" charset="0"/>
                <a:cs typeface="Arial" panose="020B0604020202020204" pitchFamily="34" charset="0"/>
              </a:rPr>
              <a:t>Geneplore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dwyieithrwydd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Geneplore</a:t>
            </a: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model and bilingualism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6390F-C889-224E-6E9A-F8911AF76C7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43281" y="1825625"/>
            <a:ext cx="5751119" cy="4172502"/>
          </a:xfrm>
        </p:spPr>
        <p:txBody>
          <a:bodyPr>
            <a:normAutofit fontScale="92500" lnSpcReduction="10000"/>
          </a:bodyPr>
          <a:lstStyle/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Cyfnod creadigol – gall plant dwyieithog ragori oblegid meddwl dargyfeiriol a hyblygrwydd gwybyddol gwell; 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Cyfnod archwilio – mae plant yn elwa o weithgareddau gweithredol cryfach a meddwl cyfeiriadol (</a:t>
            </a:r>
            <a:r>
              <a:rPr lang="cy-GB" b="1" noProof="0" dirty="0">
                <a:latin typeface="Arial" panose="020B0604020202020204" pitchFamily="34" charset="0"/>
                <a:cs typeface="Arial" panose="020B0604020202020204" pitchFamily="34" charset="0"/>
              </a:rPr>
              <a:t>yn enwedig yn y blynyddoedd cynnar</a:t>
            </a: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);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Mae dwyieithrwydd yn cefnogi'r prosesau gwybyddol sy'n gysylltiedig â model </a:t>
            </a:r>
            <a:r>
              <a:rPr lang="cy-GB" i="1" noProof="0" dirty="0" err="1">
                <a:latin typeface="Arial" panose="020B0604020202020204" pitchFamily="34" charset="0"/>
                <a:cs typeface="Arial" panose="020B0604020202020204" pitchFamily="34" charset="0"/>
              </a:rPr>
              <a:t>Geneplore</a:t>
            </a: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E9CF34-200D-AB49-09A0-B1E70043EC4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599" y="1825624"/>
            <a:ext cx="5815435" cy="4172503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Generative phase – bilingual children may excel due to enhanced divergent thinking and cognitive flexibility;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Exploratory phase – children benefit from stronger executive functions and convergent thinking (</a:t>
            </a: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especially in the early years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Bilingualism supports the cognitive processes involved in the </a:t>
            </a:r>
            <a:r>
              <a:rPr lang="en-GB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Geneplore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model.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642386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877886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Inuit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763" y="1600201"/>
            <a:ext cx="4521993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Boinot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J. (2014)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Cultural vocabularies: how many words do the 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Inuits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have for snow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?,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https://www.theguardian.com/education/2014/apr/29/what-vocabularies-tell-us-about-culture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[Accessed: February 20 2017].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43514" y="657224"/>
            <a:ext cx="6757986" cy="4729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549058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020761"/>
          </a:xfrm>
        </p:spPr>
        <p:txBody>
          <a:bodyPr>
            <a:normAutofit fontScale="90000"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Albanaidd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Scottish</a:t>
            </a:r>
            <a:endParaRPr lang="en-US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4291013" cy="391703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Flood, A. (2015)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Whiteout: new Scottish thesaurus has 421 words for snow,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https://www.theguardian.com/books/2015/sep/23/scots-thesaurus-reveals-421-words-for-snow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[Accessed: February 20 2017].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07857" y="628936"/>
            <a:ext cx="5815012" cy="4750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131264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Ewch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amdani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Have a go…</a:t>
            </a:r>
            <a:endParaRPr lang="en-US" sz="4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Beth am y Gymraeg?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Sawl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air am ‘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eira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’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fedrwch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feddwl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amdano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about English?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many words for ‘snow’ can you come up with?</a:t>
            </a:r>
            <a:endParaRPr lang="en-US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140803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CB25CE-4DB6-CEF0-B122-3A6087B023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dargyfeiriol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Play and divergent thinking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2F75CD-F964-6ED2-E163-D63ABA7FAF5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Mae chwarae yn annog creu syniadau; 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Mae chwarae yn lleihau'r ofn o fethu; 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Mae chwarae yn cefnogi ailadrodd a hyblygrwydd; 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Mae chwarae’n ysgogi dychymyg a meddwl symbolaidd; 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Mae chwarae'n meithrin cydweithio a chymryd persbectif.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8E1A7E-12AA-5270-F208-55CDDDB3D69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Play encourages idea generation;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Play reduces fear of failure;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Play supports iteration and flexibility;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Play stimulates imagination and symbolic thinking;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Play fosters collaboration and perspective-taking.</a:t>
            </a:r>
          </a:p>
        </p:txBody>
      </p:sp>
    </p:spTree>
    <p:extLst>
      <p:ext uri="{BB962C8B-B14F-4D97-AF65-F5344CB8AC3E}">
        <p14:creationId xmlns:p14="http://schemas.microsoft.com/office/powerpoint/2010/main" val="25746918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24662CD1-322A-4DFD-78FD-2110537D59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634371" y="228601"/>
            <a:ext cx="8894676" cy="5613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664451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           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2437" y="1761331"/>
            <a:ext cx="5181600" cy="4351338"/>
          </a:xfrm>
        </p:spPr>
        <p:txBody>
          <a:bodyPr>
            <a:normAutofit lnSpcReduction="10000"/>
          </a:bodyPr>
          <a:lstStyle/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Darllenwch yr erthygl gan </a:t>
            </a:r>
            <a:r>
              <a:rPr lang="cy-GB" noProof="0" dirty="0" err="1">
                <a:latin typeface="Arial" panose="020B0604020202020204" pitchFamily="34" charset="0"/>
                <a:cs typeface="Arial" panose="020B0604020202020204" pitchFamily="34" charset="0"/>
              </a:rPr>
              <a:t>Haoyue</a:t>
            </a: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cy-GB" noProof="0" dirty="0" err="1">
                <a:latin typeface="Arial" panose="020B0604020202020204" pitchFamily="34" charset="0"/>
                <a:cs typeface="Arial" panose="020B0604020202020204" pitchFamily="34" charset="0"/>
              </a:rPr>
              <a:t>Oyam</a:t>
            </a: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 (2024) (ar Moodle); 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Ystyriwch sut y gallwch gynnwys chwarae yn eich gweithgaredd ar gyfer yr aseiniad; </a:t>
            </a:r>
          </a:p>
          <a:p>
            <a:r>
              <a:rPr lang="cy-GB" noProof="0" dirty="0" err="1">
                <a:latin typeface="Arial" panose="020B0604020202020204" pitchFamily="34" charset="0"/>
                <a:cs typeface="Arial" panose="020B0604020202020204" pitchFamily="34" charset="0"/>
              </a:rPr>
              <a:t>Drafftwch</a:t>
            </a: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 baragraff ar ddwyieithrwydd a meddwl dargyfeiriol ar gyfer yr aseiniad.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Read the article by Haoyue and </a:t>
            </a:r>
            <a:r>
              <a:rPr lang="en-GB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Oyam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(2024) (on Moodle);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Consider how you could incorporate play in your activity for the assignment;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Draft a paragraph on bilingualism and divergent thinking for the assignment.</a:t>
            </a:r>
          </a:p>
        </p:txBody>
      </p:sp>
    </p:spTree>
    <p:extLst>
      <p:ext uri="{BB962C8B-B14F-4D97-AF65-F5344CB8AC3E}">
        <p14:creationId xmlns:p14="http://schemas.microsoft.com/office/powerpoint/2010/main" val="364736893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3038" y="365128"/>
            <a:ext cx="4205171" cy="999328"/>
          </a:xfrm>
        </p:spPr>
        <p:txBody>
          <a:bodyPr>
            <a:noAutofit/>
          </a:bodyPr>
          <a:lstStyle/>
          <a:p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Your assignment…</a:t>
            </a:r>
          </a:p>
        </p:txBody>
      </p:sp>
      <p:sp>
        <p:nvSpPr>
          <p:cNvPr id="5" name="Cloud 4"/>
          <p:cNvSpPr/>
          <p:nvPr/>
        </p:nvSpPr>
        <p:spPr>
          <a:xfrm>
            <a:off x="3500438" y="1764506"/>
            <a:ext cx="3679031" cy="2564607"/>
          </a:xfrm>
          <a:prstGeom prst="cloud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 flipH="1">
            <a:off x="4117656" y="2450306"/>
            <a:ext cx="262604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err="1">
                <a:latin typeface="Arial" panose="020B0604020202020204" pitchFamily="34" charset="0"/>
              </a:rPr>
              <a:t>Gweithgaredd</a:t>
            </a:r>
            <a:endParaRPr lang="en-GB" sz="2800" dirty="0">
              <a:latin typeface="Arial" panose="020B0604020202020204" pitchFamily="34" charset="0"/>
            </a:endParaRPr>
          </a:p>
          <a:p>
            <a:pPr algn="ctr"/>
            <a:r>
              <a:rPr lang="en-GB" sz="2800" i="1" dirty="0">
                <a:solidFill>
                  <a:srgbClr val="002060"/>
                </a:solidFill>
                <a:latin typeface="Arial" panose="020B0604020202020204" pitchFamily="34" charset="0"/>
              </a:rPr>
              <a:t>Activity</a:t>
            </a:r>
          </a:p>
        </p:txBody>
      </p:sp>
      <p:sp>
        <p:nvSpPr>
          <p:cNvPr id="7" name="TextBox 6"/>
          <p:cNvSpPr txBox="1"/>
          <p:nvPr/>
        </p:nvSpPr>
        <p:spPr>
          <a:xfrm flipH="1">
            <a:off x="85725" y="1700213"/>
            <a:ext cx="350758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latin typeface="Arial" panose="020B0604020202020204" pitchFamily="34" charset="0"/>
              </a:rPr>
              <a:t>Buddion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dwyieithrwydd</a:t>
            </a:r>
            <a:r>
              <a:rPr lang="en-GB" dirty="0">
                <a:latin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</a:rPr>
              <a:t>amlieithrwydd</a:t>
            </a:r>
            <a:endParaRPr lang="en-GB" dirty="0">
              <a:latin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</a:endParaRPr>
          </a:p>
          <a:p>
            <a:r>
              <a:rPr lang="en-GB" i="1" dirty="0">
                <a:solidFill>
                  <a:srgbClr val="0070C0"/>
                </a:solidFill>
                <a:latin typeface="Arial" panose="020B0604020202020204" pitchFamily="34" charset="0"/>
              </a:rPr>
              <a:t>Benefits of bilingualism/multilingualism</a:t>
            </a:r>
          </a:p>
        </p:txBody>
      </p:sp>
      <p:sp>
        <p:nvSpPr>
          <p:cNvPr id="8" name="TextBox 7"/>
          <p:cNvSpPr txBox="1"/>
          <p:nvPr/>
        </p:nvSpPr>
        <p:spPr>
          <a:xfrm flipH="1">
            <a:off x="7318055" y="1514475"/>
            <a:ext cx="28546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latin typeface="Arial" panose="020B0604020202020204" pitchFamily="34" charset="0"/>
              </a:rPr>
              <a:t>Datblygiad</a:t>
            </a:r>
            <a:r>
              <a:rPr lang="en-GB" dirty="0">
                <a:latin typeface="Arial" panose="020B0604020202020204" pitchFamily="34" charset="0"/>
              </a:rPr>
              <a:t> yr </a:t>
            </a:r>
            <a:r>
              <a:rPr lang="en-GB" dirty="0" err="1">
                <a:latin typeface="Arial" panose="020B0604020202020204" pitchFamily="34" charset="0"/>
              </a:rPr>
              <a:t>ymennydd</a:t>
            </a:r>
            <a:endParaRPr lang="en-GB" dirty="0">
              <a:latin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</a:endParaRPr>
          </a:p>
          <a:p>
            <a:r>
              <a:rPr lang="en-GB" i="1" dirty="0">
                <a:solidFill>
                  <a:srgbClr val="0070C0"/>
                </a:solidFill>
                <a:latin typeface="Arial" panose="020B0604020202020204" pitchFamily="34" charset="0"/>
              </a:rPr>
              <a:t>Brain development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185988" y="4329113"/>
            <a:ext cx="277891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latin typeface="Arial" panose="020B0604020202020204" pitchFamily="34" charset="0"/>
              </a:rPr>
              <a:t>Meddwl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dargyfeiriol</a:t>
            </a:r>
            <a:endParaRPr lang="en-GB" dirty="0">
              <a:latin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</a:endParaRPr>
          </a:p>
          <a:p>
            <a:r>
              <a:rPr lang="en-GB" i="1" dirty="0">
                <a:solidFill>
                  <a:srgbClr val="0070C0"/>
                </a:solidFill>
                <a:latin typeface="Arial" panose="020B0604020202020204" pitchFamily="34" charset="0"/>
              </a:rPr>
              <a:t>Divergent thinking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515225" y="3404413"/>
            <a:ext cx="282892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latin typeface="Arial" panose="020B0604020202020204" pitchFamily="34" charset="0"/>
              </a:rPr>
              <a:t>Ymchwil</a:t>
            </a:r>
            <a:r>
              <a:rPr lang="en-GB" dirty="0">
                <a:latin typeface="Arial" panose="020B0604020202020204" pitchFamily="34" charset="0"/>
              </a:rPr>
              <a:t> a </a:t>
            </a:r>
            <a:r>
              <a:rPr lang="en-GB" dirty="0" err="1">
                <a:latin typeface="Arial" panose="020B0604020202020204" pitchFamily="34" charset="0"/>
              </a:rPr>
              <a:t>damcaniaeth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priodol</a:t>
            </a:r>
            <a:endParaRPr lang="en-GB" dirty="0">
              <a:latin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</a:endParaRPr>
          </a:p>
          <a:p>
            <a:r>
              <a:rPr lang="en-GB" i="1" dirty="0">
                <a:solidFill>
                  <a:srgbClr val="0070C0"/>
                </a:solidFill>
                <a:latin typeface="Arial" panose="020B0604020202020204" pitchFamily="34" charset="0"/>
              </a:rPr>
              <a:t>Relevant research and theory</a:t>
            </a:r>
          </a:p>
        </p:txBody>
      </p:sp>
      <p:cxnSp>
        <p:nvCxnSpPr>
          <p:cNvPr id="14" name="Straight Arrow Connector 13"/>
          <p:cNvCxnSpPr/>
          <p:nvPr/>
        </p:nvCxnSpPr>
        <p:spPr>
          <a:xfrm flipV="1">
            <a:off x="3100388" y="3879056"/>
            <a:ext cx="564356" cy="38576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/>
          <p:nvPr/>
        </p:nvCxnSpPr>
        <p:spPr>
          <a:xfrm flipH="1" flipV="1">
            <a:off x="6893719" y="3571875"/>
            <a:ext cx="621506" cy="3571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/>
          <p:nvPr/>
        </p:nvCxnSpPr>
        <p:spPr>
          <a:xfrm flipH="1">
            <a:off x="7008018" y="1900238"/>
            <a:ext cx="310037" cy="14287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/>
          <p:nvPr/>
        </p:nvCxnSpPr>
        <p:spPr>
          <a:xfrm flipV="1">
            <a:off x="2871788" y="2536031"/>
            <a:ext cx="792956" cy="214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8552036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1475" y="365128"/>
            <a:ext cx="10982325" cy="1027067"/>
          </a:xfrm>
        </p:spPr>
        <p:txBody>
          <a:bodyPr>
            <a:no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Cyfeiriadau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0713" y="1614615"/>
            <a:ext cx="11859491" cy="456234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BBC Radio 4 (2015) </a:t>
            </a:r>
            <a:r>
              <a:rPr lang="en-GB" sz="2600" i="1" dirty="0">
                <a:latin typeface="Arial" panose="020B0604020202020204" pitchFamily="34" charset="0"/>
                <a:cs typeface="Arial" panose="020B0604020202020204" pitchFamily="34" charset="0"/>
              </a:rPr>
              <a:t>Noam Chomsky on Language Acquisition, 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https://www.youtube.com/watch?app=desktop&amp;v=7Cgpfw4z8cw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 [Accessed: February 28 2021].</a:t>
            </a:r>
          </a:p>
          <a:p>
            <a:pPr marL="0" indent="0"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Children’s Commissioner for Wales (2023)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Welsh Language in the Additional Learning Needs System,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The-Welsh-Language-and-the-Additional-Learning-Needs-System.pdf (childcomwales.org.uk)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[Accessed: October 18 2023].</a:t>
            </a:r>
          </a:p>
          <a:p>
            <a:pPr marL="0" indent="0"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Denbighshire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Bookstart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(2015) </a:t>
            </a:r>
            <a:r>
              <a:rPr lang="en-GB" sz="2600" i="1" dirty="0">
                <a:latin typeface="Arial" panose="020B0604020202020204" pitchFamily="34" charset="0"/>
                <a:cs typeface="Arial" panose="020B0604020202020204" pitchFamily="34" charset="0"/>
              </a:rPr>
              <a:t>3 </a:t>
            </a:r>
            <a:r>
              <a:rPr lang="en-GB" sz="2600" i="1" dirty="0" err="1">
                <a:latin typeface="Arial" panose="020B0604020202020204" pitchFamily="34" charset="0"/>
                <a:cs typeface="Arial" panose="020B0604020202020204" pitchFamily="34" charset="0"/>
              </a:rPr>
              <a:t>Bookstart</a:t>
            </a:r>
            <a:r>
              <a:rPr lang="en-GB" sz="2600" i="1" dirty="0">
                <a:latin typeface="Arial" panose="020B0604020202020204" pitchFamily="34" charset="0"/>
                <a:cs typeface="Arial" panose="020B0604020202020204" pitchFamily="34" charset="0"/>
              </a:rPr>
              <a:t> Wheels on the bus/</a:t>
            </a:r>
            <a:r>
              <a:rPr lang="en-GB" sz="2600" i="1" dirty="0" err="1">
                <a:latin typeface="Arial" panose="020B0604020202020204" pitchFamily="34" charset="0"/>
                <a:cs typeface="Arial" panose="020B0604020202020204" pitchFamily="34" charset="0"/>
              </a:rPr>
              <a:t>Mae'r</a:t>
            </a:r>
            <a:r>
              <a:rPr lang="en-GB" sz="26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i="1" dirty="0" err="1">
                <a:latin typeface="Arial" panose="020B0604020202020204" pitchFamily="34" charset="0"/>
                <a:cs typeface="Arial" panose="020B0604020202020204" pitchFamily="34" charset="0"/>
              </a:rPr>
              <a:t>Olwynion</a:t>
            </a:r>
            <a:r>
              <a:rPr lang="en-GB" sz="26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i="1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600" i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600" i="1" dirty="0" err="1">
                <a:latin typeface="Arial" panose="020B0604020202020204" pitchFamily="34" charset="0"/>
                <a:cs typeface="Arial" panose="020B0604020202020204" pitchFamily="34" charset="0"/>
              </a:rPr>
              <a:t>Bws</a:t>
            </a:r>
            <a:r>
              <a:rPr lang="en-GB" sz="2600" i="1" dirty="0">
                <a:latin typeface="Arial" panose="020B0604020202020204" pitchFamily="34" charset="0"/>
                <a:cs typeface="Arial" panose="020B0604020202020204" pitchFamily="34" charset="0"/>
              </a:rPr>
              <a:t>,  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https://www.youtube.com/watch?v=M-k_PkxClPI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 [Accessed on: March 20 2017].</a:t>
            </a:r>
          </a:p>
          <a:p>
            <a:pPr marL="0" indent="0">
              <a:buNone/>
            </a:pPr>
            <a:endParaRPr lang="cy-GB" sz="1800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cy-GB" sz="1800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endParaRPr lang="cy-GB" sz="20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400278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2894" y="365128"/>
            <a:ext cx="11060906" cy="584991"/>
          </a:xfrm>
        </p:spPr>
        <p:txBody>
          <a:bodyPr>
            <a:noAutofit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</a:rPr>
              <a:t>Cyfeiriadau</a:t>
            </a:r>
            <a:br>
              <a:rPr lang="en-GB" sz="3600" dirty="0">
                <a:latin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0713" y="1114426"/>
            <a:ext cx="11859491" cy="50839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Said-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Metwaly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S., Taylor, C. L., Camarda, A. and Barbot, B. (2024) ‘Divergent thinking and creative achievement—how strong is the link? An updated meta-analysis’,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Psychology of Aesthetics, Creativity and the Arts,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18(5), pp. 869-881. [on-line]. Available at: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https://research-ebsco-com.ezproxy.uwtsd.ac.uk/c/onvpsy/viewer/pdf/xjtfgmfdrv?route=details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[Accessed: June 13 2025].</a:t>
            </a:r>
          </a:p>
          <a:p>
            <a:pPr marL="0" indent="0">
              <a:buNone/>
            </a:pP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Vaisarova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J. and Carlson, S.M. ( 2021) ‘When a spoon is not a spoon: Examining the role of executive function in young children's divergent thinking,’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Trends in Neuroscience and Education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25, p.100161. 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https://doi.org/10.1016/j.tine.2021.100161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cy-GB" sz="20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7747150"/>
      </p:ext>
    </p:extLst>
  </p:cSld>
  <p:clrMapOvr>
    <a:masterClrMapping/>
  </p:clrMapOvr>
</p:sld>
</file>

<file path=ppt/theme/theme1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2325</Words>
  <Application>Microsoft Office PowerPoint</Application>
  <PresentationFormat>Widescreen</PresentationFormat>
  <Paragraphs>337</Paragraphs>
  <Slides>39</Slides>
  <Notes>37</Notes>
  <HiddenSlides>0</HiddenSlides>
  <MMClips>3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39</vt:i4>
      </vt:variant>
    </vt:vector>
  </HeadingPairs>
  <TitlesOfParts>
    <vt:vector size="46" baseType="lpstr">
      <vt:lpstr>ＭＳ Ｐゴシック</vt:lpstr>
      <vt:lpstr>Segoe Sans</vt:lpstr>
      <vt:lpstr>Arial</vt:lpstr>
      <vt:lpstr>Calibri</vt:lpstr>
      <vt:lpstr>Calibri Light</vt:lpstr>
      <vt:lpstr>Sub Title 1</vt:lpstr>
      <vt:lpstr>Accessible 2</vt:lpstr>
      <vt:lpstr>ECEY4010C  Arfer amlieithog yn y blynyddoedd cynnar   - Meddwl dargyfeiriol   </vt:lpstr>
      <vt:lpstr>Cynnwys Contents</vt:lpstr>
      <vt:lpstr>Sgiliau Trosglwyddadwy ar gyfer Dysgwyr sydd â Sgiliau Uchel Transferable Skills for Highly-skilled Learners</vt:lpstr>
      <vt:lpstr>Adnoddau Resources</vt:lpstr>
      <vt:lpstr>GLOSSARY</vt:lpstr>
      <vt:lpstr>Beth yw meddwl yn dargyfeiriol? What is divergent thinking?</vt:lpstr>
      <vt:lpstr>Pam fod meddwl yn dargyfeiriol yn bwysig? Why is divergent thinking important?</vt:lpstr>
      <vt:lpstr>J. P. Guilford (1897-1987)</vt:lpstr>
      <vt:lpstr>Strwythur y Model Deallusrwydd Structure of Intellect Model (SOI)</vt:lpstr>
      <vt:lpstr>3 dimensiwn… 3 dimensions…</vt:lpstr>
      <vt:lpstr>Y model SOI a meddwl dargyfeiriol? SOI model and divergent thinking?</vt:lpstr>
      <vt:lpstr>Fideo Video</vt:lpstr>
      <vt:lpstr>Crynodeb o’r fideo Summary of video</vt:lpstr>
      <vt:lpstr>Tasg Grŵp                Group Task</vt:lpstr>
      <vt:lpstr>Canlyniad? Result?</vt:lpstr>
      <vt:lpstr>Ken Robinson</vt:lpstr>
      <vt:lpstr>Meddwl dargyfeiriol Divergent thinking</vt:lpstr>
      <vt:lpstr>Meddwl dargyfeiriol ac amlieithrwydd Divergent thinking and multilingualism</vt:lpstr>
      <vt:lpstr>Meddwl dargyfeiriol ac amlieithrwydd Divergent thinking and language switching</vt:lpstr>
      <vt:lpstr>Rhagdybiaeth Rheolaeth Addasedig Adaptive Control Hypothesis</vt:lpstr>
      <vt:lpstr>Crynodeb o’r rhagdybiaeth Summary of the hypothesis</vt:lpstr>
      <vt:lpstr>Crynodeb o’r rhagdybiaeth Summary of the hypothesis</vt:lpstr>
      <vt:lpstr>Crynodeb o’r rhagdybiaeth Summary of the hypothesis</vt:lpstr>
      <vt:lpstr>Y model Geneplore The Geneplore model</vt:lpstr>
      <vt:lpstr>1. Cyfnod creadigol 1. Generative phase</vt:lpstr>
      <vt:lpstr>2. Cyfnod archwilio 2. Exploratory phase</vt:lpstr>
      <vt:lpstr>PowerPoint Presentation</vt:lpstr>
      <vt:lpstr>Fideo Video</vt:lpstr>
      <vt:lpstr>Crynodeb o’r fideo Summary of video</vt:lpstr>
      <vt:lpstr>Model Geneplore a dwyieithrwydd Geneplore model and bilingualism</vt:lpstr>
      <vt:lpstr>Inuit</vt:lpstr>
      <vt:lpstr>Albanaidd Scottish</vt:lpstr>
      <vt:lpstr>Ewch amdani… Have a go…</vt:lpstr>
      <vt:lpstr>Chwarae a meddwl dargyfeiriol Play and divergent thinking</vt:lpstr>
      <vt:lpstr>PowerPoint Presentation</vt:lpstr>
      <vt:lpstr>Tasg             Task</vt:lpstr>
      <vt:lpstr>Eich aseiniad… Your assignment…</vt:lpstr>
      <vt:lpstr>Cyfeiriadau References</vt:lpstr>
      <vt:lpstr>Cyfeiriadau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Hanes Amlieithrwydd History of Multilingualism</dc:title>
  <dc:creator>Ann Tinney</dc:creator>
  <cp:lastModifiedBy>Alison Rees-Edwards</cp:lastModifiedBy>
  <cp:revision>181</cp:revision>
  <cp:lastPrinted>2018-02-26T16:09:26Z</cp:lastPrinted>
  <dcterms:created xsi:type="dcterms:W3CDTF">2017-02-27T22:53:01Z</dcterms:created>
  <dcterms:modified xsi:type="dcterms:W3CDTF">2026-02-24T15:35:58Z</dcterms:modified>
</cp:coreProperties>
</file>