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handoutMasterIdLst>
    <p:handoutMasterId r:id="rId9"/>
  </p:handoutMasterIdLst>
  <p:sldIdLst>
    <p:sldId id="256" r:id="rId2"/>
    <p:sldId id="257" r:id="rId3"/>
    <p:sldId id="262" r:id="rId4"/>
    <p:sldId id="258" r:id="rId5"/>
    <p:sldId id="259"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FF"/>
    <a:srgbClr val="CC66FF"/>
    <a:srgbClr val="FF9999"/>
    <a:srgbClr val="FF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067538-6AD1-43FE-A268-6A31B8E43D7B}" v="23" dt="2022-01-13T23:47:14.1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636" autoAdjust="0"/>
    <p:restoredTop sz="95033" autoAdjust="0"/>
  </p:normalViewPr>
  <p:slideViewPr>
    <p:cSldViewPr snapToGrid="0">
      <p:cViewPr varScale="1">
        <p:scale>
          <a:sx n="78" d="100"/>
          <a:sy n="78" d="100"/>
        </p:scale>
        <p:origin x="94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Louise Hicks" userId="46a5612c9c9a0931" providerId="LiveId" clId="{78067538-6AD1-43FE-A268-6A31B8E43D7B}"/>
    <pc:docChg chg="undo redo custSel addSld delSld modSld">
      <pc:chgData name="Jade-Louise Hicks" userId="46a5612c9c9a0931" providerId="LiveId" clId="{78067538-6AD1-43FE-A268-6A31B8E43D7B}" dt="2022-01-13T23:59:00.054" v="6776" actId="20577"/>
      <pc:docMkLst>
        <pc:docMk/>
      </pc:docMkLst>
      <pc:sldChg chg="addSp modSp mod">
        <pc:chgData name="Jade-Louise Hicks" userId="46a5612c9c9a0931" providerId="LiveId" clId="{78067538-6AD1-43FE-A268-6A31B8E43D7B}" dt="2022-01-13T23:47:39.188" v="6619" actId="1076"/>
        <pc:sldMkLst>
          <pc:docMk/>
          <pc:sldMk cId="3509970594" sldId="256"/>
        </pc:sldMkLst>
        <pc:spChg chg="add mod">
          <ac:chgData name="Jade-Louise Hicks" userId="46a5612c9c9a0931" providerId="LiveId" clId="{78067538-6AD1-43FE-A268-6A31B8E43D7B}" dt="2022-01-13T23:17:50.091" v="5929" actId="20577"/>
          <ac:spMkLst>
            <pc:docMk/>
            <pc:sldMk cId="3509970594" sldId="256"/>
            <ac:spMk id="2" creationId="{FD28120B-B3EA-4E56-A4DC-E8BAA9A649DF}"/>
          </ac:spMkLst>
        </pc:spChg>
        <pc:spChg chg="add mod">
          <ac:chgData name="Jade-Louise Hicks" userId="46a5612c9c9a0931" providerId="LiveId" clId="{78067538-6AD1-43FE-A268-6A31B8E43D7B}" dt="2022-01-13T23:15:30.730" v="5768" actId="1076"/>
          <ac:spMkLst>
            <pc:docMk/>
            <pc:sldMk cId="3509970594" sldId="256"/>
            <ac:spMk id="3" creationId="{936F4294-D993-402B-91E9-AE322CCD5BB1}"/>
          </ac:spMkLst>
        </pc:spChg>
        <pc:spChg chg="add mod">
          <ac:chgData name="Jade-Louise Hicks" userId="46a5612c9c9a0931" providerId="LiveId" clId="{78067538-6AD1-43FE-A268-6A31B8E43D7B}" dt="2022-01-13T23:44:56.067" v="6590" actId="255"/>
          <ac:spMkLst>
            <pc:docMk/>
            <pc:sldMk cId="3509970594" sldId="256"/>
            <ac:spMk id="4" creationId="{F3D6041F-38F3-4424-ACB5-781AC69C09D9}"/>
          </ac:spMkLst>
        </pc:spChg>
        <pc:spChg chg="add mod">
          <ac:chgData name="Jade-Louise Hicks" userId="46a5612c9c9a0931" providerId="LiveId" clId="{78067538-6AD1-43FE-A268-6A31B8E43D7B}" dt="2022-01-13T23:21:40.439" v="5952" actId="20577"/>
          <ac:spMkLst>
            <pc:docMk/>
            <pc:sldMk cId="3509970594" sldId="256"/>
            <ac:spMk id="5" creationId="{7EAF0A09-C6F0-42A2-9BC5-DBE720844DE5}"/>
          </ac:spMkLst>
        </pc:spChg>
        <pc:spChg chg="add mod">
          <ac:chgData name="Jade-Louise Hicks" userId="46a5612c9c9a0931" providerId="LiveId" clId="{78067538-6AD1-43FE-A268-6A31B8E43D7B}" dt="2022-01-13T23:43:38.799" v="6576" actId="14100"/>
          <ac:spMkLst>
            <pc:docMk/>
            <pc:sldMk cId="3509970594" sldId="256"/>
            <ac:spMk id="6" creationId="{E111822D-81DB-447B-B3D8-3C28E4057F47}"/>
          </ac:spMkLst>
        </pc:spChg>
        <pc:spChg chg="mod">
          <ac:chgData name="Jade-Louise Hicks" userId="46a5612c9c9a0931" providerId="LiveId" clId="{78067538-6AD1-43FE-A268-6A31B8E43D7B}" dt="2022-01-13T23:40:08.660" v="6536" actId="1076"/>
          <ac:spMkLst>
            <pc:docMk/>
            <pc:sldMk cId="3509970594" sldId="256"/>
            <ac:spMk id="7" creationId="{4A3DB34C-C791-4BB4-8450-ACD98191B58D}"/>
          </ac:spMkLst>
        </pc:spChg>
        <pc:spChg chg="add mod">
          <ac:chgData name="Jade-Louise Hicks" userId="46a5612c9c9a0931" providerId="LiveId" clId="{78067538-6AD1-43FE-A268-6A31B8E43D7B}" dt="2022-01-13T23:43:25.790" v="6573" actId="14100"/>
          <ac:spMkLst>
            <pc:docMk/>
            <pc:sldMk cId="3509970594" sldId="256"/>
            <ac:spMk id="9" creationId="{E8EB4BDA-693A-4556-930E-EF73D2D1C783}"/>
          </ac:spMkLst>
        </pc:spChg>
        <pc:spChg chg="add mod">
          <ac:chgData name="Jade-Louise Hicks" userId="46a5612c9c9a0931" providerId="LiveId" clId="{78067538-6AD1-43FE-A268-6A31B8E43D7B}" dt="2022-01-13T23:43:44.155" v="6577" actId="14100"/>
          <ac:spMkLst>
            <pc:docMk/>
            <pc:sldMk cId="3509970594" sldId="256"/>
            <ac:spMk id="10" creationId="{4002CFA9-A254-4B47-A6FC-7E23AF891124}"/>
          </ac:spMkLst>
        </pc:spChg>
        <pc:spChg chg="add mod">
          <ac:chgData name="Jade-Louise Hicks" userId="46a5612c9c9a0931" providerId="LiveId" clId="{78067538-6AD1-43FE-A268-6A31B8E43D7B}" dt="2022-01-13T23:44:38.913" v="6588" actId="255"/>
          <ac:spMkLst>
            <pc:docMk/>
            <pc:sldMk cId="3509970594" sldId="256"/>
            <ac:spMk id="11" creationId="{EFA6680C-0E33-4A74-B401-A1D095DE1A89}"/>
          </ac:spMkLst>
        </pc:spChg>
        <pc:spChg chg="add mod">
          <ac:chgData name="Jade-Louise Hicks" userId="46a5612c9c9a0931" providerId="LiveId" clId="{78067538-6AD1-43FE-A268-6A31B8E43D7B}" dt="2022-01-13T23:45:04.276" v="6592" actId="1076"/>
          <ac:spMkLst>
            <pc:docMk/>
            <pc:sldMk cId="3509970594" sldId="256"/>
            <ac:spMk id="12" creationId="{521CFB93-6CF4-4F0A-8337-424030F8A096}"/>
          </ac:spMkLst>
        </pc:spChg>
        <pc:spChg chg="add mod">
          <ac:chgData name="Jade-Louise Hicks" userId="46a5612c9c9a0931" providerId="LiveId" clId="{78067538-6AD1-43FE-A268-6A31B8E43D7B}" dt="2022-01-13T23:44:29.071" v="6587" actId="113"/>
          <ac:spMkLst>
            <pc:docMk/>
            <pc:sldMk cId="3509970594" sldId="256"/>
            <ac:spMk id="13" creationId="{6CB571C6-A8C6-42F1-A5A4-ABDB3642C9D8}"/>
          </ac:spMkLst>
        </pc:spChg>
        <pc:spChg chg="add mod">
          <ac:chgData name="Jade-Louise Hicks" userId="46a5612c9c9a0931" providerId="LiveId" clId="{78067538-6AD1-43FE-A268-6A31B8E43D7B}" dt="2022-01-13T23:46:58.466" v="6604" actId="20577"/>
          <ac:spMkLst>
            <pc:docMk/>
            <pc:sldMk cId="3509970594" sldId="256"/>
            <ac:spMk id="14" creationId="{6B8F62FD-70DE-4A26-B3DD-F0BA717D3205}"/>
          </ac:spMkLst>
        </pc:spChg>
        <pc:spChg chg="add mod">
          <ac:chgData name="Jade-Louise Hicks" userId="46a5612c9c9a0931" providerId="LiveId" clId="{78067538-6AD1-43FE-A268-6A31B8E43D7B}" dt="2022-01-13T23:47:39.188" v="6619" actId="1076"/>
          <ac:spMkLst>
            <pc:docMk/>
            <pc:sldMk cId="3509970594" sldId="256"/>
            <ac:spMk id="15" creationId="{8EF8635E-D4C9-44E4-800D-ADF6D1F55193}"/>
          </ac:spMkLst>
        </pc:spChg>
        <pc:picChg chg="mod">
          <ac:chgData name="Jade-Louise Hicks" userId="46a5612c9c9a0931" providerId="LiveId" clId="{78067538-6AD1-43FE-A268-6A31B8E43D7B}" dt="2022-01-13T23:40:19.581" v="6539" actId="1076"/>
          <ac:picMkLst>
            <pc:docMk/>
            <pc:sldMk cId="3509970594" sldId="256"/>
            <ac:picMk id="8" creationId="{41E0F7F4-E7D4-458D-8240-AC2532080D23}"/>
          </ac:picMkLst>
        </pc:picChg>
        <pc:picChg chg="add mod">
          <ac:chgData name="Jade-Louise Hicks" userId="46a5612c9c9a0931" providerId="LiveId" clId="{78067538-6AD1-43FE-A268-6A31B8E43D7B}" dt="2022-01-13T23:45:00.786" v="6591" actId="1076"/>
          <ac:picMkLst>
            <pc:docMk/>
            <pc:sldMk cId="3509970594" sldId="256"/>
            <ac:picMk id="1026" creationId="{022A2400-2BC5-4543-86A1-03F9424922E6}"/>
          </ac:picMkLst>
        </pc:picChg>
      </pc:sldChg>
      <pc:sldChg chg="delSp modSp new mod">
        <pc:chgData name="Jade-Louise Hicks" userId="46a5612c9c9a0931" providerId="LiveId" clId="{78067538-6AD1-43FE-A268-6A31B8E43D7B}" dt="2022-01-13T23:51:20.731" v="6681" actId="27636"/>
        <pc:sldMkLst>
          <pc:docMk/>
          <pc:sldMk cId="2889802118" sldId="257"/>
        </pc:sldMkLst>
        <pc:spChg chg="del">
          <ac:chgData name="Jade-Louise Hicks" userId="46a5612c9c9a0931" providerId="LiveId" clId="{78067538-6AD1-43FE-A268-6A31B8E43D7B}" dt="2022-01-07T09:29:06.653" v="1" actId="21"/>
          <ac:spMkLst>
            <pc:docMk/>
            <pc:sldMk cId="2889802118" sldId="257"/>
            <ac:spMk id="2" creationId="{600EE3FA-17BF-4953-AFE4-917A90E68443}"/>
          </ac:spMkLst>
        </pc:spChg>
        <pc:spChg chg="mod">
          <ac:chgData name="Jade-Louise Hicks" userId="46a5612c9c9a0931" providerId="LiveId" clId="{78067538-6AD1-43FE-A268-6A31B8E43D7B}" dt="2022-01-13T23:51:20.731" v="6681" actId="27636"/>
          <ac:spMkLst>
            <pc:docMk/>
            <pc:sldMk cId="2889802118" sldId="257"/>
            <ac:spMk id="3" creationId="{B681C0F7-7E4A-4C7B-ABB0-3B6A6F4DB1FB}"/>
          </ac:spMkLst>
        </pc:spChg>
      </pc:sldChg>
      <pc:sldChg chg="delSp modSp new mod">
        <pc:chgData name="Jade-Louise Hicks" userId="46a5612c9c9a0931" providerId="LiveId" clId="{78067538-6AD1-43FE-A268-6A31B8E43D7B}" dt="2022-01-13T23:55:34.764" v="6725" actId="20577"/>
        <pc:sldMkLst>
          <pc:docMk/>
          <pc:sldMk cId="2335132549" sldId="258"/>
        </pc:sldMkLst>
        <pc:spChg chg="del">
          <ac:chgData name="Jade-Louise Hicks" userId="46a5612c9c9a0931" providerId="LiveId" clId="{78067538-6AD1-43FE-A268-6A31B8E43D7B}" dt="2022-01-11T09:23:29.486" v="2127" actId="21"/>
          <ac:spMkLst>
            <pc:docMk/>
            <pc:sldMk cId="2335132549" sldId="258"/>
            <ac:spMk id="2" creationId="{3E11B608-AC91-41CC-81C2-D144D2E90276}"/>
          </ac:spMkLst>
        </pc:spChg>
        <pc:spChg chg="mod">
          <ac:chgData name="Jade-Louise Hicks" userId="46a5612c9c9a0931" providerId="LiveId" clId="{78067538-6AD1-43FE-A268-6A31B8E43D7B}" dt="2022-01-13T23:55:34.764" v="6725" actId="20577"/>
          <ac:spMkLst>
            <pc:docMk/>
            <pc:sldMk cId="2335132549" sldId="258"/>
            <ac:spMk id="3" creationId="{FBC0127F-F669-4F9D-B667-9830352ABDA5}"/>
          </ac:spMkLst>
        </pc:spChg>
      </pc:sldChg>
      <pc:sldChg chg="delSp modSp new mod">
        <pc:chgData name="Jade-Louise Hicks" userId="46a5612c9c9a0931" providerId="LiveId" clId="{78067538-6AD1-43FE-A268-6A31B8E43D7B}" dt="2022-01-13T23:57:17.219" v="6765" actId="20577"/>
        <pc:sldMkLst>
          <pc:docMk/>
          <pc:sldMk cId="1266980846" sldId="259"/>
        </pc:sldMkLst>
        <pc:spChg chg="del">
          <ac:chgData name="Jade-Louise Hicks" userId="46a5612c9c9a0931" providerId="LiveId" clId="{78067538-6AD1-43FE-A268-6A31B8E43D7B}" dt="2022-01-12T14:04:13.929" v="2888" actId="21"/>
          <ac:spMkLst>
            <pc:docMk/>
            <pc:sldMk cId="1266980846" sldId="259"/>
            <ac:spMk id="2" creationId="{5A6633BD-7936-4D0B-A20A-12006DAD3D50}"/>
          </ac:spMkLst>
        </pc:spChg>
        <pc:spChg chg="mod">
          <ac:chgData name="Jade-Louise Hicks" userId="46a5612c9c9a0931" providerId="LiveId" clId="{78067538-6AD1-43FE-A268-6A31B8E43D7B}" dt="2022-01-13T23:57:17.219" v="6765" actId="20577"/>
          <ac:spMkLst>
            <pc:docMk/>
            <pc:sldMk cId="1266980846" sldId="259"/>
            <ac:spMk id="3" creationId="{F2EF539B-C736-4ACE-905E-731180B44442}"/>
          </ac:spMkLst>
        </pc:spChg>
      </pc:sldChg>
      <pc:sldChg chg="delSp modSp new del mod">
        <pc:chgData name="Jade-Louise Hicks" userId="46a5612c9c9a0931" providerId="LiveId" clId="{78067538-6AD1-43FE-A268-6A31B8E43D7B}" dt="2022-01-13T15:37:36.718" v="4635" actId="2696"/>
        <pc:sldMkLst>
          <pc:docMk/>
          <pc:sldMk cId="3412778878" sldId="260"/>
        </pc:sldMkLst>
        <pc:spChg chg="del">
          <ac:chgData name="Jade-Louise Hicks" userId="46a5612c9c9a0931" providerId="LiveId" clId="{78067538-6AD1-43FE-A268-6A31B8E43D7B}" dt="2022-01-13T10:19:59.991" v="3327" actId="21"/>
          <ac:spMkLst>
            <pc:docMk/>
            <pc:sldMk cId="3412778878" sldId="260"/>
            <ac:spMk id="2" creationId="{1DC4EC2B-3B0A-4C2B-BDFC-C46DC336730E}"/>
          </ac:spMkLst>
        </pc:spChg>
        <pc:spChg chg="mod">
          <ac:chgData name="Jade-Louise Hicks" userId="46a5612c9c9a0931" providerId="LiveId" clId="{78067538-6AD1-43FE-A268-6A31B8E43D7B}" dt="2022-01-13T15:36:47.450" v="4620" actId="27636"/>
          <ac:spMkLst>
            <pc:docMk/>
            <pc:sldMk cId="3412778878" sldId="260"/>
            <ac:spMk id="3" creationId="{04136458-18B7-4DF4-B9C6-A0F34AB75553}"/>
          </ac:spMkLst>
        </pc:spChg>
      </pc:sldChg>
      <pc:sldChg chg="delSp modSp new mod">
        <pc:chgData name="Jade-Louise Hicks" userId="46a5612c9c9a0931" providerId="LiveId" clId="{78067538-6AD1-43FE-A268-6A31B8E43D7B}" dt="2022-01-13T23:59:00.054" v="6776" actId="20577"/>
        <pc:sldMkLst>
          <pc:docMk/>
          <pc:sldMk cId="4069799512" sldId="261"/>
        </pc:sldMkLst>
        <pc:spChg chg="del">
          <ac:chgData name="Jade-Louise Hicks" userId="46a5612c9c9a0931" providerId="LiveId" clId="{78067538-6AD1-43FE-A268-6A31B8E43D7B}" dt="2022-01-13T14:41:29.453" v="4315" actId="21"/>
          <ac:spMkLst>
            <pc:docMk/>
            <pc:sldMk cId="4069799512" sldId="261"/>
            <ac:spMk id="2" creationId="{631A358A-E775-435E-BAA3-F760387E9692}"/>
          </ac:spMkLst>
        </pc:spChg>
        <pc:spChg chg="mod">
          <ac:chgData name="Jade-Louise Hicks" userId="46a5612c9c9a0931" providerId="LiveId" clId="{78067538-6AD1-43FE-A268-6A31B8E43D7B}" dt="2022-01-13T23:59:00.054" v="6776" actId="20577"/>
          <ac:spMkLst>
            <pc:docMk/>
            <pc:sldMk cId="4069799512" sldId="261"/>
            <ac:spMk id="3" creationId="{FE03A9B3-B0F4-40BA-A9D6-AF9472FDE067}"/>
          </ac:spMkLst>
        </pc:spChg>
      </pc:sldChg>
      <pc:sldChg chg="delSp modSp new mod">
        <pc:chgData name="Jade-Louise Hicks" userId="46a5612c9c9a0931" providerId="LiveId" clId="{78067538-6AD1-43FE-A268-6A31B8E43D7B}" dt="2022-01-13T23:53:49.781" v="6698" actId="20577"/>
        <pc:sldMkLst>
          <pc:docMk/>
          <pc:sldMk cId="1874556314" sldId="262"/>
        </pc:sldMkLst>
        <pc:spChg chg="del">
          <ac:chgData name="Jade-Louise Hicks" userId="46a5612c9c9a0931" providerId="LiveId" clId="{78067538-6AD1-43FE-A268-6A31B8E43D7B}" dt="2022-01-13T14:45:57.712" v="4413" actId="21"/>
          <ac:spMkLst>
            <pc:docMk/>
            <pc:sldMk cId="1874556314" sldId="262"/>
            <ac:spMk id="2" creationId="{97343680-6D78-41B5-9DE5-740C515AB2A9}"/>
          </ac:spMkLst>
        </pc:spChg>
        <pc:spChg chg="mod">
          <ac:chgData name="Jade-Louise Hicks" userId="46a5612c9c9a0931" providerId="LiveId" clId="{78067538-6AD1-43FE-A268-6A31B8E43D7B}" dt="2022-01-13T23:53:49.781" v="6698" actId="20577"/>
          <ac:spMkLst>
            <pc:docMk/>
            <pc:sldMk cId="1874556314" sldId="262"/>
            <ac:spMk id="3" creationId="{A7A073FD-563D-4F19-A757-1798D7DDCCB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FD7D18-0A8A-42F7-8EBC-28A3B746F37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1904113 959 words</a:t>
            </a:r>
          </a:p>
        </p:txBody>
      </p:sp>
      <p:sp>
        <p:nvSpPr>
          <p:cNvPr id="3" name="Date Placeholder 2">
            <a:extLst>
              <a:ext uri="{FF2B5EF4-FFF2-40B4-BE49-F238E27FC236}">
                <a16:creationId xmlns:a16="http://schemas.microsoft.com/office/drawing/2014/main" id="{DB543B84-88EF-4280-B624-88988D8C216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851F6A2-9812-4610-A74B-3814DE1C8295}" type="datetimeFigureOut">
              <a:rPr lang="en-GB" smtClean="0"/>
              <a:t>13/01/2022</a:t>
            </a:fld>
            <a:endParaRPr lang="en-GB"/>
          </a:p>
        </p:txBody>
      </p:sp>
      <p:sp>
        <p:nvSpPr>
          <p:cNvPr id="4" name="Footer Placeholder 3">
            <a:extLst>
              <a:ext uri="{FF2B5EF4-FFF2-40B4-BE49-F238E27FC236}">
                <a16:creationId xmlns:a16="http://schemas.microsoft.com/office/drawing/2014/main" id="{6CD313CB-AAC1-4D33-B1BF-87EE55F5CA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CE651B9A-3A0B-4852-B203-C6B7DF5A74C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40FEB56-16DB-4FD4-800B-B3034C07A188}" type="slidenum">
              <a:rPr lang="en-GB" smtClean="0"/>
              <a:t>‹#›</a:t>
            </a:fld>
            <a:endParaRPr lang="en-GB"/>
          </a:p>
        </p:txBody>
      </p:sp>
    </p:spTree>
    <p:extLst>
      <p:ext uri="{BB962C8B-B14F-4D97-AF65-F5344CB8AC3E}">
        <p14:creationId xmlns:p14="http://schemas.microsoft.com/office/powerpoint/2010/main" val="4288889988"/>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1904113 959 words</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663CE6-6CB3-4216-9418-BCCDE2991818}" type="datetimeFigureOut">
              <a:rPr lang="en-GB" smtClean="0"/>
              <a:t>13/01/2022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9E2AC0-8954-4130-9716-DF967849A461}" type="slidenum">
              <a:rPr lang="en-GB" smtClean="0"/>
              <a:t>‹#›</a:t>
            </a:fld>
            <a:endParaRPr lang="en-GB"/>
          </a:p>
        </p:txBody>
      </p:sp>
    </p:spTree>
    <p:extLst>
      <p:ext uri="{BB962C8B-B14F-4D97-AF65-F5344CB8AC3E}">
        <p14:creationId xmlns:p14="http://schemas.microsoft.com/office/powerpoint/2010/main" val="2316374783"/>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9E983-A65D-4F5C-8F8B-2D346D8AC77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4D479A1-55BF-4A7C-80A6-F2364A9E2A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AA30BE-5F82-4842-913C-F7AA97FE8EE9}"/>
              </a:ext>
            </a:extLst>
          </p:cNvPr>
          <p:cNvSpPr>
            <a:spLocks noGrp="1"/>
          </p:cNvSpPr>
          <p:nvPr>
            <p:ph type="dt" sz="half" idx="10"/>
          </p:nvPr>
        </p:nvSpPr>
        <p:spPr/>
        <p:txBody>
          <a:bodyPr/>
          <a:lstStyle/>
          <a:p>
            <a:fld id="{B02955CB-1FF0-4385-9D49-4B575759F80C}" type="datetime1">
              <a:rPr lang="en-GB" smtClean="0"/>
              <a:t>13/01/2022</a:t>
            </a:fld>
            <a:endParaRPr lang="en-GB"/>
          </a:p>
        </p:txBody>
      </p:sp>
      <p:sp>
        <p:nvSpPr>
          <p:cNvPr id="5" name="Footer Placeholder 4">
            <a:extLst>
              <a:ext uri="{FF2B5EF4-FFF2-40B4-BE49-F238E27FC236}">
                <a16:creationId xmlns:a16="http://schemas.microsoft.com/office/drawing/2014/main" id="{3D986F81-B9A1-41BC-9051-94F9586E88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674A7A-9ABB-4CEA-9E92-475C5EE4B911}"/>
              </a:ext>
            </a:extLst>
          </p:cNvPr>
          <p:cNvSpPr>
            <a:spLocks noGrp="1"/>
          </p:cNvSpPr>
          <p:nvPr>
            <p:ph type="sldNum" sz="quarter" idx="12"/>
          </p:nvPr>
        </p:nvSpPr>
        <p:spPr/>
        <p:txBody>
          <a:bodyPr/>
          <a:lstStyle/>
          <a:p>
            <a:fld id="{48E5734C-AD9D-407F-B10C-124B5EB0D194}" type="slidenum">
              <a:rPr lang="en-GB" smtClean="0"/>
              <a:t>‹#›</a:t>
            </a:fld>
            <a:endParaRPr lang="en-GB"/>
          </a:p>
        </p:txBody>
      </p:sp>
    </p:spTree>
    <p:extLst>
      <p:ext uri="{BB962C8B-B14F-4D97-AF65-F5344CB8AC3E}">
        <p14:creationId xmlns:p14="http://schemas.microsoft.com/office/powerpoint/2010/main" val="1864258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BB270-3555-4C88-8F25-9DA41A05CE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CD4D4D-F5BE-4AD2-89E6-3A2FA6DE32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C2B2DD-BE24-4DF6-B62A-4042FDE78332}"/>
              </a:ext>
            </a:extLst>
          </p:cNvPr>
          <p:cNvSpPr>
            <a:spLocks noGrp="1"/>
          </p:cNvSpPr>
          <p:nvPr>
            <p:ph type="dt" sz="half" idx="10"/>
          </p:nvPr>
        </p:nvSpPr>
        <p:spPr/>
        <p:txBody>
          <a:bodyPr/>
          <a:lstStyle/>
          <a:p>
            <a:fld id="{5F056D54-D89F-40D5-A765-86A1225DB7E9}" type="datetime1">
              <a:rPr lang="en-GB" smtClean="0"/>
              <a:t>13/01/2022</a:t>
            </a:fld>
            <a:endParaRPr lang="en-GB"/>
          </a:p>
        </p:txBody>
      </p:sp>
      <p:sp>
        <p:nvSpPr>
          <p:cNvPr id="5" name="Footer Placeholder 4">
            <a:extLst>
              <a:ext uri="{FF2B5EF4-FFF2-40B4-BE49-F238E27FC236}">
                <a16:creationId xmlns:a16="http://schemas.microsoft.com/office/drawing/2014/main" id="{FA6FDEE0-153C-4A6F-931C-FFA6AFD85A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303EB7-AC17-4C5F-9FA4-9681BE645034}"/>
              </a:ext>
            </a:extLst>
          </p:cNvPr>
          <p:cNvSpPr>
            <a:spLocks noGrp="1"/>
          </p:cNvSpPr>
          <p:nvPr>
            <p:ph type="sldNum" sz="quarter" idx="12"/>
          </p:nvPr>
        </p:nvSpPr>
        <p:spPr/>
        <p:txBody>
          <a:bodyPr/>
          <a:lstStyle/>
          <a:p>
            <a:fld id="{48E5734C-AD9D-407F-B10C-124B5EB0D194}" type="slidenum">
              <a:rPr lang="en-GB" smtClean="0"/>
              <a:t>‹#›</a:t>
            </a:fld>
            <a:endParaRPr lang="en-GB"/>
          </a:p>
        </p:txBody>
      </p:sp>
    </p:spTree>
    <p:extLst>
      <p:ext uri="{BB962C8B-B14F-4D97-AF65-F5344CB8AC3E}">
        <p14:creationId xmlns:p14="http://schemas.microsoft.com/office/powerpoint/2010/main" val="2894799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1F369-4517-4325-9820-DF4BFA2DB6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766924C-1121-4F82-A942-7E296A9209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D79F6B-C96E-4A88-84B4-52BBB0175E5F}"/>
              </a:ext>
            </a:extLst>
          </p:cNvPr>
          <p:cNvSpPr>
            <a:spLocks noGrp="1"/>
          </p:cNvSpPr>
          <p:nvPr>
            <p:ph type="dt" sz="half" idx="10"/>
          </p:nvPr>
        </p:nvSpPr>
        <p:spPr/>
        <p:txBody>
          <a:bodyPr/>
          <a:lstStyle/>
          <a:p>
            <a:fld id="{D1925888-AE8C-413C-9D8B-B3FE56E37821}" type="datetime1">
              <a:rPr lang="en-GB" smtClean="0"/>
              <a:t>13/01/2022</a:t>
            </a:fld>
            <a:endParaRPr lang="en-GB"/>
          </a:p>
        </p:txBody>
      </p:sp>
      <p:sp>
        <p:nvSpPr>
          <p:cNvPr id="5" name="Footer Placeholder 4">
            <a:extLst>
              <a:ext uri="{FF2B5EF4-FFF2-40B4-BE49-F238E27FC236}">
                <a16:creationId xmlns:a16="http://schemas.microsoft.com/office/drawing/2014/main" id="{77BE7E0B-EDD8-474B-8A69-AD4A61049A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E9B5A-8197-4AE4-9AE6-CF905113B8CD}"/>
              </a:ext>
            </a:extLst>
          </p:cNvPr>
          <p:cNvSpPr>
            <a:spLocks noGrp="1"/>
          </p:cNvSpPr>
          <p:nvPr>
            <p:ph type="sldNum" sz="quarter" idx="12"/>
          </p:nvPr>
        </p:nvSpPr>
        <p:spPr/>
        <p:txBody>
          <a:bodyPr/>
          <a:lstStyle/>
          <a:p>
            <a:fld id="{48E5734C-AD9D-407F-B10C-124B5EB0D194}" type="slidenum">
              <a:rPr lang="en-GB" smtClean="0"/>
              <a:t>‹#›</a:t>
            </a:fld>
            <a:endParaRPr lang="en-GB"/>
          </a:p>
        </p:txBody>
      </p:sp>
    </p:spTree>
    <p:extLst>
      <p:ext uri="{BB962C8B-B14F-4D97-AF65-F5344CB8AC3E}">
        <p14:creationId xmlns:p14="http://schemas.microsoft.com/office/powerpoint/2010/main" val="1873312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A590A-49D2-4B6D-BBA0-D11186A5DB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C0A096-45DD-431F-B6A1-272A4A618AB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0081FE4-A10C-4E22-A0C1-350E029B20E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13E35C-C899-4E39-B4C9-2C552CAEA95C}"/>
              </a:ext>
            </a:extLst>
          </p:cNvPr>
          <p:cNvSpPr>
            <a:spLocks noGrp="1"/>
          </p:cNvSpPr>
          <p:nvPr>
            <p:ph type="dt" sz="half" idx="10"/>
          </p:nvPr>
        </p:nvSpPr>
        <p:spPr/>
        <p:txBody>
          <a:bodyPr/>
          <a:lstStyle/>
          <a:p>
            <a:fld id="{788C3661-2016-4CAF-9795-87A270FBD31F}" type="datetime1">
              <a:rPr lang="en-GB" smtClean="0"/>
              <a:t>13/01/2022</a:t>
            </a:fld>
            <a:endParaRPr lang="en-GB"/>
          </a:p>
        </p:txBody>
      </p:sp>
      <p:sp>
        <p:nvSpPr>
          <p:cNvPr id="6" name="Footer Placeholder 5">
            <a:extLst>
              <a:ext uri="{FF2B5EF4-FFF2-40B4-BE49-F238E27FC236}">
                <a16:creationId xmlns:a16="http://schemas.microsoft.com/office/drawing/2014/main" id="{131C0D2E-637E-4B15-85A7-5810BCE65F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0B7AEE-9778-4B6B-B7F0-B7EF47B855C6}"/>
              </a:ext>
            </a:extLst>
          </p:cNvPr>
          <p:cNvSpPr>
            <a:spLocks noGrp="1"/>
          </p:cNvSpPr>
          <p:nvPr>
            <p:ph type="sldNum" sz="quarter" idx="12"/>
          </p:nvPr>
        </p:nvSpPr>
        <p:spPr/>
        <p:txBody>
          <a:bodyPr/>
          <a:lstStyle/>
          <a:p>
            <a:fld id="{48E5734C-AD9D-407F-B10C-124B5EB0D194}" type="slidenum">
              <a:rPr lang="en-GB" smtClean="0"/>
              <a:t>‹#›</a:t>
            </a:fld>
            <a:endParaRPr lang="en-GB"/>
          </a:p>
        </p:txBody>
      </p:sp>
    </p:spTree>
    <p:extLst>
      <p:ext uri="{BB962C8B-B14F-4D97-AF65-F5344CB8AC3E}">
        <p14:creationId xmlns:p14="http://schemas.microsoft.com/office/powerpoint/2010/main" val="265213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D0616-2C09-4890-890D-F1D50948D2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0743B4-C023-46DC-A890-423BC1E329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1B9798-B1C9-4B27-ACA1-08EE5B51E42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71372BB-CE29-488D-AF23-97D18E1AB8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5D0185-F853-4CCB-B09E-F44A3250757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16EA96E-CEB2-4498-A0F8-26037277231D}"/>
              </a:ext>
            </a:extLst>
          </p:cNvPr>
          <p:cNvSpPr>
            <a:spLocks noGrp="1"/>
          </p:cNvSpPr>
          <p:nvPr>
            <p:ph type="dt" sz="half" idx="10"/>
          </p:nvPr>
        </p:nvSpPr>
        <p:spPr/>
        <p:txBody>
          <a:bodyPr/>
          <a:lstStyle/>
          <a:p>
            <a:fld id="{F8E5C6BA-F824-4A32-B39C-5435CA2C0515}" type="datetime1">
              <a:rPr lang="en-GB" smtClean="0"/>
              <a:t>13/01/2022</a:t>
            </a:fld>
            <a:endParaRPr lang="en-GB"/>
          </a:p>
        </p:txBody>
      </p:sp>
      <p:sp>
        <p:nvSpPr>
          <p:cNvPr id="8" name="Footer Placeholder 7">
            <a:extLst>
              <a:ext uri="{FF2B5EF4-FFF2-40B4-BE49-F238E27FC236}">
                <a16:creationId xmlns:a16="http://schemas.microsoft.com/office/drawing/2014/main" id="{91C25FC9-DB7C-4A2A-B5C9-202D4B34FE8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2231D2-D849-4162-A4E8-478598F66D47}"/>
              </a:ext>
            </a:extLst>
          </p:cNvPr>
          <p:cNvSpPr>
            <a:spLocks noGrp="1"/>
          </p:cNvSpPr>
          <p:nvPr>
            <p:ph type="sldNum" sz="quarter" idx="12"/>
          </p:nvPr>
        </p:nvSpPr>
        <p:spPr/>
        <p:txBody>
          <a:bodyPr/>
          <a:lstStyle/>
          <a:p>
            <a:fld id="{48E5734C-AD9D-407F-B10C-124B5EB0D194}" type="slidenum">
              <a:rPr lang="en-GB" smtClean="0"/>
              <a:t>‹#›</a:t>
            </a:fld>
            <a:endParaRPr lang="en-GB"/>
          </a:p>
        </p:txBody>
      </p:sp>
    </p:spTree>
    <p:extLst>
      <p:ext uri="{BB962C8B-B14F-4D97-AF65-F5344CB8AC3E}">
        <p14:creationId xmlns:p14="http://schemas.microsoft.com/office/powerpoint/2010/main" val="3462677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BD824-762B-4372-B300-87C7E58C2E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A297C1-4FB2-489D-B736-7AF1D18E1367}"/>
              </a:ext>
            </a:extLst>
          </p:cNvPr>
          <p:cNvSpPr>
            <a:spLocks noGrp="1"/>
          </p:cNvSpPr>
          <p:nvPr>
            <p:ph type="dt" sz="half" idx="10"/>
          </p:nvPr>
        </p:nvSpPr>
        <p:spPr/>
        <p:txBody>
          <a:bodyPr/>
          <a:lstStyle/>
          <a:p>
            <a:fld id="{784A9BB8-823F-4CB9-B1E5-78C9C303C0A3}" type="datetime1">
              <a:rPr lang="en-GB" smtClean="0"/>
              <a:t>13/01/2022</a:t>
            </a:fld>
            <a:endParaRPr lang="en-GB"/>
          </a:p>
        </p:txBody>
      </p:sp>
      <p:sp>
        <p:nvSpPr>
          <p:cNvPr id="4" name="Footer Placeholder 3">
            <a:extLst>
              <a:ext uri="{FF2B5EF4-FFF2-40B4-BE49-F238E27FC236}">
                <a16:creationId xmlns:a16="http://schemas.microsoft.com/office/drawing/2014/main" id="{4511B243-B30E-4139-B989-3EA52DDF85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96F6C7B-F671-461A-B4A1-CFCA3887A237}"/>
              </a:ext>
            </a:extLst>
          </p:cNvPr>
          <p:cNvSpPr>
            <a:spLocks noGrp="1"/>
          </p:cNvSpPr>
          <p:nvPr>
            <p:ph type="sldNum" sz="quarter" idx="12"/>
          </p:nvPr>
        </p:nvSpPr>
        <p:spPr/>
        <p:txBody>
          <a:bodyPr/>
          <a:lstStyle/>
          <a:p>
            <a:fld id="{48E5734C-AD9D-407F-B10C-124B5EB0D194}" type="slidenum">
              <a:rPr lang="en-GB" smtClean="0"/>
              <a:t>‹#›</a:t>
            </a:fld>
            <a:endParaRPr lang="en-GB"/>
          </a:p>
        </p:txBody>
      </p:sp>
    </p:spTree>
    <p:extLst>
      <p:ext uri="{BB962C8B-B14F-4D97-AF65-F5344CB8AC3E}">
        <p14:creationId xmlns:p14="http://schemas.microsoft.com/office/powerpoint/2010/main" val="3198152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BD465A-72C1-4A5F-B3AD-242AD664E2CA}"/>
              </a:ext>
            </a:extLst>
          </p:cNvPr>
          <p:cNvSpPr>
            <a:spLocks noGrp="1"/>
          </p:cNvSpPr>
          <p:nvPr>
            <p:ph type="dt" sz="half" idx="10"/>
          </p:nvPr>
        </p:nvSpPr>
        <p:spPr/>
        <p:txBody>
          <a:bodyPr/>
          <a:lstStyle/>
          <a:p>
            <a:fld id="{B3D60C62-0DBF-4ED3-A222-0683ABE1E25C}" type="datetime1">
              <a:rPr lang="en-GB" smtClean="0"/>
              <a:t>13/01/2022</a:t>
            </a:fld>
            <a:endParaRPr lang="en-GB"/>
          </a:p>
        </p:txBody>
      </p:sp>
      <p:sp>
        <p:nvSpPr>
          <p:cNvPr id="3" name="Footer Placeholder 2">
            <a:extLst>
              <a:ext uri="{FF2B5EF4-FFF2-40B4-BE49-F238E27FC236}">
                <a16:creationId xmlns:a16="http://schemas.microsoft.com/office/drawing/2014/main" id="{B435B2DB-6ACD-480A-B79F-BBC68FE01FE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B17316-5258-4E67-AFD9-50E121AC27C3}"/>
              </a:ext>
            </a:extLst>
          </p:cNvPr>
          <p:cNvSpPr>
            <a:spLocks noGrp="1"/>
          </p:cNvSpPr>
          <p:nvPr>
            <p:ph type="sldNum" sz="quarter" idx="12"/>
          </p:nvPr>
        </p:nvSpPr>
        <p:spPr/>
        <p:txBody>
          <a:bodyPr/>
          <a:lstStyle/>
          <a:p>
            <a:fld id="{48E5734C-AD9D-407F-B10C-124B5EB0D194}" type="slidenum">
              <a:rPr lang="en-GB" smtClean="0"/>
              <a:t>‹#›</a:t>
            </a:fld>
            <a:endParaRPr lang="en-GB"/>
          </a:p>
        </p:txBody>
      </p:sp>
    </p:spTree>
    <p:extLst>
      <p:ext uri="{BB962C8B-B14F-4D97-AF65-F5344CB8AC3E}">
        <p14:creationId xmlns:p14="http://schemas.microsoft.com/office/powerpoint/2010/main" val="488047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AD0AC-E943-4F6B-B295-116A61D60D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69C5F0-0575-422F-B84C-5958DE6C06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E22A76F-CEC8-4A3D-B696-803F0A3F10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529815-EB88-42DB-8A42-FD93270D95B8}"/>
              </a:ext>
            </a:extLst>
          </p:cNvPr>
          <p:cNvSpPr>
            <a:spLocks noGrp="1"/>
          </p:cNvSpPr>
          <p:nvPr>
            <p:ph type="dt" sz="half" idx="10"/>
          </p:nvPr>
        </p:nvSpPr>
        <p:spPr/>
        <p:txBody>
          <a:bodyPr/>
          <a:lstStyle/>
          <a:p>
            <a:fld id="{458E136D-98F9-4043-8A8F-FC24A3D1AC24}" type="datetime1">
              <a:rPr lang="en-GB" smtClean="0"/>
              <a:t>13/01/2022</a:t>
            </a:fld>
            <a:endParaRPr lang="en-GB"/>
          </a:p>
        </p:txBody>
      </p:sp>
      <p:sp>
        <p:nvSpPr>
          <p:cNvPr id="6" name="Footer Placeholder 5">
            <a:extLst>
              <a:ext uri="{FF2B5EF4-FFF2-40B4-BE49-F238E27FC236}">
                <a16:creationId xmlns:a16="http://schemas.microsoft.com/office/drawing/2014/main" id="{8962B658-9879-4918-9027-2F94EE9008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C65D4F-414C-47AE-BCD2-901CEF0B56F1}"/>
              </a:ext>
            </a:extLst>
          </p:cNvPr>
          <p:cNvSpPr>
            <a:spLocks noGrp="1"/>
          </p:cNvSpPr>
          <p:nvPr>
            <p:ph type="sldNum" sz="quarter" idx="12"/>
          </p:nvPr>
        </p:nvSpPr>
        <p:spPr/>
        <p:txBody>
          <a:bodyPr/>
          <a:lstStyle/>
          <a:p>
            <a:fld id="{48E5734C-AD9D-407F-B10C-124B5EB0D194}" type="slidenum">
              <a:rPr lang="en-GB" smtClean="0"/>
              <a:t>‹#›</a:t>
            </a:fld>
            <a:endParaRPr lang="en-GB"/>
          </a:p>
        </p:txBody>
      </p:sp>
    </p:spTree>
    <p:extLst>
      <p:ext uri="{BB962C8B-B14F-4D97-AF65-F5344CB8AC3E}">
        <p14:creationId xmlns:p14="http://schemas.microsoft.com/office/powerpoint/2010/main" val="3428361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86C7-D07C-4678-8B97-3A0E8B48B7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E4142A-4351-4D70-A227-F832B5A02A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3835B6-44AB-46C1-8966-A32485474A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D1B2F4-83D7-44FB-AF12-7B072AE3669B}"/>
              </a:ext>
            </a:extLst>
          </p:cNvPr>
          <p:cNvSpPr>
            <a:spLocks noGrp="1"/>
          </p:cNvSpPr>
          <p:nvPr>
            <p:ph type="dt" sz="half" idx="10"/>
          </p:nvPr>
        </p:nvSpPr>
        <p:spPr/>
        <p:txBody>
          <a:bodyPr/>
          <a:lstStyle/>
          <a:p>
            <a:fld id="{C135273A-9F96-4CD0-A522-E0FA1408872A}" type="datetime1">
              <a:rPr lang="en-GB" smtClean="0"/>
              <a:t>13/01/2022</a:t>
            </a:fld>
            <a:endParaRPr lang="en-GB"/>
          </a:p>
        </p:txBody>
      </p:sp>
      <p:sp>
        <p:nvSpPr>
          <p:cNvPr id="6" name="Footer Placeholder 5">
            <a:extLst>
              <a:ext uri="{FF2B5EF4-FFF2-40B4-BE49-F238E27FC236}">
                <a16:creationId xmlns:a16="http://schemas.microsoft.com/office/drawing/2014/main" id="{94285811-A953-425B-B555-0B2B8BDAF1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081A18-4EBF-4668-9F9D-050DA04CD236}"/>
              </a:ext>
            </a:extLst>
          </p:cNvPr>
          <p:cNvSpPr>
            <a:spLocks noGrp="1"/>
          </p:cNvSpPr>
          <p:nvPr>
            <p:ph type="sldNum" sz="quarter" idx="12"/>
          </p:nvPr>
        </p:nvSpPr>
        <p:spPr/>
        <p:txBody>
          <a:bodyPr/>
          <a:lstStyle/>
          <a:p>
            <a:fld id="{48E5734C-AD9D-407F-B10C-124B5EB0D194}" type="slidenum">
              <a:rPr lang="en-GB" smtClean="0"/>
              <a:t>‹#›</a:t>
            </a:fld>
            <a:endParaRPr lang="en-GB"/>
          </a:p>
        </p:txBody>
      </p:sp>
    </p:spTree>
    <p:extLst>
      <p:ext uri="{BB962C8B-B14F-4D97-AF65-F5344CB8AC3E}">
        <p14:creationId xmlns:p14="http://schemas.microsoft.com/office/powerpoint/2010/main" val="3466935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59B75-F8B3-4719-8E8C-37CA33E3698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8B62FB-DD4E-45D7-A2DE-584C4C79889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1F2634-2935-40AD-89AC-A8C077696679}"/>
              </a:ext>
            </a:extLst>
          </p:cNvPr>
          <p:cNvSpPr>
            <a:spLocks noGrp="1"/>
          </p:cNvSpPr>
          <p:nvPr>
            <p:ph type="dt" sz="half" idx="10"/>
          </p:nvPr>
        </p:nvSpPr>
        <p:spPr/>
        <p:txBody>
          <a:bodyPr/>
          <a:lstStyle/>
          <a:p>
            <a:fld id="{9E8B2AEC-BC6C-4352-8C1D-685F3BFFB5B8}" type="datetime1">
              <a:rPr lang="en-GB" smtClean="0"/>
              <a:t>13/01/2022</a:t>
            </a:fld>
            <a:endParaRPr lang="en-GB"/>
          </a:p>
        </p:txBody>
      </p:sp>
      <p:sp>
        <p:nvSpPr>
          <p:cNvPr id="5" name="Footer Placeholder 4">
            <a:extLst>
              <a:ext uri="{FF2B5EF4-FFF2-40B4-BE49-F238E27FC236}">
                <a16:creationId xmlns:a16="http://schemas.microsoft.com/office/drawing/2014/main" id="{E80891A2-D6BD-4FBF-8B98-4B012A35F4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038405-38FB-4196-94F7-8D4EED8A6DA7}"/>
              </a:ext>
            </a:extLst>
          </p:cNvPr>
          <p:cNvSpPr>
            <a:spLocks noGrp="1"/>
          </p:cNvSpPr>
          <p:nvPr>
            <p:ph type="sldNum" sz="quarter" idx="12"/>
          </p:nvPr>
        </p:nvSpPr>
        <p:spPr/>
        <p:txBody>
          <a:bodyPr/>
          <a:lstStyle/>
          <a:p>
            <a:fld id="{48E5734C-AD9D-407F-B10C-124B5EB0D194}" type="slidenum">
              <a:rPr lang="en-GB" smtClean="0"/>
              <a:t>‹#›</a:t>
            </a:fld>
            <a:endParaRPr lang="en-GB"/>
          </a:p>
        </p:txBody>
      </p:sp>
    </p:spTree>
    <p:extLst>
      <p:ext uri="{BB962C8B-B14F-4D97-AF65-F5344CB8AC3E}">
        <p14:creationId xmlns:p14="http://schemas.microsoft.com/office/powerpoint/2010/main" val="8847424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48FB99-F969-4673-8F86-FE846960C3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3FCE45-CA58-48F0-A3E8-5585DED0095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691FF4-F6DD-4FD0-BC26-5C06F74376D6}"/>
              </a:ext>
            </a:extLst>
          </p:cNvPr>
          <p:cNvSpPr>
            <a:spLocks noGrp="1"/>
          </p:cNvSpPr>
          <p:nvPr>
            <p:ph type="dt" sz="half" idx="10"/>
          </p:nvPr>
        </p:nvSpPr>
        <p:spPr/>
        <p:txBody>
          <a:bodyPr/>
          <a:lstStyle/>
          <a:p>
            <a:fld id="{9651F614-4B09-4360-9C25-1A5223E8558B}" type="datetime1">
              <a:rPr lang="en-GB" smtClean="0"/>
              <a:t>13/01/2022</a:t>
            </a:fld>
            <a:endParaRPr lang="en-GB"/>
          </a:p>
        </p:txBody>
      </p:sp>
      <p:sp>
        <p:nvSpPr>
          <p:cNvPr id="5" name="Footer Placeholder 4">
            <a:extLst>
              <a:ext uri="{FF2B5EF4-FFF2-40B4-BE49-F238E27FC236}">
                <a16:creationId xmlns:a16="http://schemas.microsoft.com/office/drawing/2014/main" id="{F21E9A63-D386-4660-9AD3-DC1C021D52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758987-AA65-4486-97C9-80EC2C9AB15B}"/>
              </a:ext>
            </a:extLst>
          </p:cNvPr>
          <p:cNvSpPr>
            <a:spLocks noGrp="1"/>
          </p:cNvSpPr>
          <p:nvPr>
            <p:ph type="sldNum" sz="quarter" idx="12"/>
          </p:nvPr>
        </p:nvSpPr>
        <p:spPr/>
        <p:txBody>
          <a:bodyPr/>
          <a:lstStyle/>
          <a:p>
            <a:fld id="{48E5734C-AD9D-407F-B10C-124B5EB0D194}" type="slidenum">
              <a:rPr lang="en-GB" smtClean="0"/>
              <a:t>‹#›</a:t>
            </a:fld>
            <a:endParaRPr lang="en-GB"/>
          </a:p>
        </p:txBody>
      </p:sp>
    </p:spTree>
    <p:extLst>
      <p:ext uri="{BB962C8B-B14F-4D97-AF65-F5344CB8AC3E}">
        <p14:creationId xmlns:p14="http://schemas.microsoft.com/office/powerpoint/2010/main" val="1303838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D9E48B-726A-4631-A099-61548E058C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CEF51D-0C12-4CA4-AD2F-0294209BE3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7837F-712B-43F5-A6A4-6123ADBEE5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9F28C2-804C-406C-A4F9-B245F064E71F}" type="datetime1">
              <a:rPr lang="en-GB" smtClean="0"/>
              <a:t>13/01/2022</a:t>
            </a:fld>
            <a:endParaRPr lang="en-GB"/>
          </a:p>
        </p:txBody>
      </p:sp>
      <p:sp>
        <p:nvSpPr>
          <p:cNvPr id="5" name="Footer Placeholder 4">
            <a:extLst>
              <a:ext uri="{FF2B5EF4-FFF2-40B4-BE49-F238E27FC236}">
                <a16:creationId xmlns:a16="http://schemas.microsoft.com/office/drawing/2014/main" id="{7F29832E-D928-4EEF-BC6D-E3C60F3C7C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D86A584-0DB0-4480-8C0D-C9C97960F5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E5734C-AD9D-407F-B10C-124B5EB0D194}" type="slidenum">
              <a:rPr lang="en-GB" smtClean="0"/>
              <a:t>‹#›</a:t>
            </a:fld>
            <a:endParaRPr lang="en-GB"/>
          </a:p>
        </p:txBody>
      </p:sp>
    </p:spTree>
    <p:extLst>
      <p:ext uri="{BB962C8B-B14F-4D97-AF65-F5344CB8AC3E}">
        <p14:creationId xmlns:p14="http://schemas.microsoft.com/office/powerpoint/2010/main" val="15984998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addressingdyslexia.org/other-factors-consider" TargetMode="External"/><Relationship Id="rId2" Type="http://schemas.openxmlformats.org/officeDocument/2006/relationships/hyperlink" Target="https://www.weareteachers.com/things-about-dyslexia-every-teacher-needs/" TargetMode="External"/><Relationship Id="rId1" Type="http://schemas.openxmlformats.org/officeDocument/2006/relationships/slideLayout" Target="../slideLayouts/slideLayout2.xml"/><Relationship Id="rId6" Type="http://schemas.openxmlformats.org/officeDocument/2006/relationships/hyperlink" Target="https://childmind.org/article/understanding-dyslexia/" TargetMode="External"/><Relationship Id="rId5" Type="http://schemas.openxmlformats.org/officeDocument/2006/relationships/hyperlink" Target="http://www.bdadyslexia.org.uk/" TargetMode="External"/><Relationship Id="rId4" Type="http://schemas.openxmlformats.org/officeDocument/2006/relationships/hyperlink" Target="https://www.senexpertsolicitors.co.uk/site/news/parents-to-blame-for-misdiagnosis-of-special-educational-needs"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gov.uk/government/publications/understanding-disabilities-and-impairments-user-profiles/simone-dyslexic-user" TargetMode="External"/><Relationship Id="rId3" Type="http://schemas.openxmlformats.org/officeDocument/2006/relationships/hyperlink" Target="https://www.emerald.com/insight/publication/issn/0957-8234" TargetMode="External"/><Relationship Id="rId7" Type="http://schemas.openxmlformats.org/officeDocument/2006/relationships/hyperlink" Target="https://www.learningdisabilities.org.uk/learning-disabilities/a-to-z/d/dyspraxia" TargetMode="External"/><Relationship Id="rId2" Type="http://schemas.openxmlformats.org/officeDocument/2006/relationships/hyperlink" Target="https://www.emerald.com/insight/search?q=David%20DeMatthews" TargetMode="External"/><Relationship Id="rId1" Type="http://schemas.openxmlformats.org/officeDocument/2006/relationships/slideLayout" Target="../slideLayouts/slideLayout2.xml"/><Relationship Id="rId6" Type="http://schemas.openxmlformats.org/officeDocument/2006/relationships/hyperlink" Target="https://www.eyecaretrust.org.uk/view.php?item_id=125" TargetMode="External"/><Relationship Id="rId5" Type="http://schemas.openxmlformats.org/officeDocument/2006/relationships/hyperlink" Target="https://assets.publishing.service.gov.uk/government/uploads/system/uploads/attachment_data/file/182520/DFE-RR110.pdf" TargetMode="External"/><Relationship Id="rId4" Type="http://schemas.openxmlformats.org/officeDocument/2006/relationships/hyperlink" Target="https://doi.org/10.1007/s40617-015-0079-7"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helenarkell.org.uk/about-dyslexia/what-is-dyslexia.php" TargetMode="External"/><Relationship Id="rId2" Type="http://schemas.openxmlformats.org/officeDocument/2006/relationships/hyperlink" Target="https://www.gwynedd.llyw.cymru/en/Residents/Documents-Residents/Schools-and-learning-documents/ALN/Appendix-3-ALNandI-Strategy-Gwynedd-and-Anglesey.pdf" TargetMode="External"/><Relationship Id="rId1" Type="http://schemas.openxmlformats.org/officeDocument/2006/relationships/slideLayout" Target="../slideLayouts/slideLayout2.xml"/><Relationship Id="rId5" Type="http://schemas.openxmlformats.org/officeDocument/2006/relationships/hyperlink" Target="https://eur01.safelinks.protection.outlook.com/?url=https%3A%2F%2Fdera.ioe.ac.uk%2F13770%2F1%2Ftask7.pdf&amp;data=04%7C01%7C1904113%40student.uwtsd.ac.uk%7Cc0da230c2bb5409b5f6c08d9d4741161%7C4e0f11f9046e45059cb8db2152311e21%7C0%7C0%7C637774417232899316%7CUnknown%7CTWFpbGZsb3d8eyJWIjoiMC4wLjAwMDAiLCJQIjoiV2luMzIiLCJBTiI6Ik1haWwiLCJXVCI6Mn0%3D%7C3000&amp;sdata=15wKPf%2F3UafQgL%2F5MY3bi9mGmSlbpM4VjUQ%2FtGav8nU%3D&amp;reserved=0" TargetMode="External"/><Relationship Id="rId4" Type="http://schemas.openxmlformats.org/officeDocument/2006/relationships/hyperlink" Target="https://www.everydayhealth.com/dyslexia/"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nhs.uk/conditions/dyslexia/" TargetMode="External"/><Relationship Id="rId2" Type="http://schemas.openxmlformats.org/officeDocument/2006/relationships/hyperlink" Target="https://www.naht.org.uk/news-and-opinion/press-room/without-sufficient-funding-sen-code-of-practice-is-nothing-more-than-an-empty-promise-say-school-leaders/" TargetMode="External"/><Relationship Id="rId1" Type="http://schemas.openxmlformats.org/officeDocument/2006/relationships/slideLayout" Target="../slideLayouts/slideLayout2.xml"/><Relationship Id="rId6" Type="http://schemas.openxmlformats.org/officeDocument/2006/relationships/hyperlink" Target="https://www.csp.org.uk/frontline/article/dyslexia-breaking-down-barriers" TargetMode="External"/><Relationship Id="rId5" Type="http://schemas.openxmlformats.org/officeDocument/2006/relationships/hyperlink" Target="https://www.ocushield.com/blogs/bluelight/coloured-overlays-could-help-your-child-read-better?currency=GBP" TargetMode="External"/><Relationship Id="rId4" Type="http://schemas.openxmlformats.org/officeDocument/2006/relationships/hyperlink" Target="https://www.nhs.uk/conditions/dyslexia/diagnosis/"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www.coloredoverlays.com/140/5best-reasons-colored-overlays-help-overcome-dyslexia-symptoms/" TargetMode="External"/><Relationship Id="rId3" Type="http://schemas.openxmlformats.org/officeDocument/2006/relationships/hyperlink" Target="https://www.dyslexia-codebreakers.co.uk/2018/02/01/blue-overlays-help-students-dyslexia/" TargetMode="External"/><Relationship Id="rId7" Type="http://schemas.openxmlformats.org/officeDocument/2006/relationships/hyperlink" Target="https://www.sec-ed.co.uk/blog/a-send-crisis-is-unfolding/" TargetMode="External"/><Relationship Id="rId2" Type="http://schemas.openxmlformats.org/officeDocument/2006/relationships/hyperlink" Target="https://redefinedyslexia.wordpress.com/2014/11/10/the-gender-gap-more-boys-than-girls-have-dyslexia-right/" TargetMode="External"/><Relationship Id="rId1" Type="http://schemas.openxmlformats.org/officeDocument/2006/relationships/slideLayout" Target="../slideLayouts/slideLayout2.xml"/><Relationship Id="rId6" Type="http://schemas.openxmlformats.org/officeDocument/2006/relationships/hyperlink" Target="https://gov.wales/sites/default/files/publications/2021-01/role-of-early-years-additional-learning-needs-co-ordinator.pdf" TargetMode="External"/><Relationship Id="rId5" Type="http://schemas.openxmlformats.org/officeDocument/2006/relationships/hyperlink" Target="https://gov.wales/sites/default/files/consultations/2018-12/draft-additional-learning-needs-code-for-wales_0.pdf" TargetMode="External"/><Relationship Id="rId4" Type="http://schemas.openxmlformats.org/officeDocument/2006/relationships/hyperlink" Target="file:///C:\Users\jlh52\Downloads\150514-foundation-phase-final-en_Redacte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A3DB34C-C791-4BB4-8450-ACD98191B58D}"/>
              </a:ext>
            </a:extLst>
          </p:cNvPr>
          <p:cNvSpPr txBox="1"/>
          <p:nvPr/>
        </p:nvSpPr>
        <p:spPr>
          <a:xfrm>
            <a:off x="239758" y="274611"/>
            <a:ext cx="9286875" cy="369332"/>
          </a:xfrm>
          <a:prstGeom prst="rect">
            <a:avLst/>
          </a:prstGeom>
          <a:solidFill>
            <a:schemeClr val="accent1">
              <a:lumMod val="50000"/>
            </a:schemeClr>
          </a:solidFill>
        </p:spPr>
        <p:txBody>
          <a:bodyPr wrap="square" rtlCol="0">
            <a:spAutoFit/>
          </a:bodyPr>
          <a:lstStyle/>
          <a:p>
            <a:pPr algn="ctr"/>
            <a:r>
              <a:rPr lang="en-GB" dirty="0">
                <a:solidFill>
                  <a:schemeClr val="bg1"/>
                </a:solidFill>
                <a:latin typeface="Arial" panose="020B0604020202020204" pitchFamily="34" charset="0"/>
                <a:cs typeface="Arial" panose="020B0604020202020204" pitchFamily="34" charset="0"/>
              </a:rPr>
              <a:t>ECEY6006 – Supporting Children with Additional Learning Needs – Dyslexia.</a:t>
            </a:r>
          </a:p>
        </p:txBody>
      </p:sp>
      <p:pic>
        <p:nvPicPr>
          <p:cNvPr id="8" name="Picture 7">
            <a:extLst>
              <a:ext uri="{FF2B5EF4-FFF2-40B4-BE49-F238E27FC236}">
                <a16:creationId xmlns:a16="http://schemas.microsoft.com/office/drawing/2014/main" id="{41E0F7F4-E7D4-458D-8240-AC2532080D23}"/>
              </a:ext>
            </a:extLst>
          </p:cNvPr>
          <p:cNvPicPr>
            <a:picLocks noChangeAspect="1"/>
          </p:cNvPicPr>
          <p:nvPr/>
        </p:nvPicPr>
        <p:blipFill>
          <a:blip r:embed="rId2"/>
          <a:stretch>
            <a:fillRect/>
          </a:stretch>
        </p:blipFill>
        <p:spPr>
          <a:xfrm>
            <a:off x="9526633" y="195199"/>
            <a:ext cx="2454135" cy="571500"/>
          </a:xfrm>
          <a:prstGeom prst="rect">
            <a:avLst/>
          </a:prstGeom>
        </p:spPr>
      </p:pic>
      <p:sp>
        <p:nvSpPr>
          <p:cNvPr id="2" name="TextBox 1">
            <a:extLst>
              <a:ext uri="{FF2B5EF4-FFF2-40B4-BE49-F238E27FC236}">
                <a16:creationId xmlns:a16="http://schemas.microsoft.com/office/drawing/2014/main" id="{FD28120B-B3EA-4E56-A4DC-E8BAA9A649DF}"/>
              </a:ext>
            </a:extLst>
          </p:cNvPr>
          <p:cNvSpPr txBox="1"/>
          <p:nvPr/>
        </p:nvSpPr>
        <p:spPr>
          <a:xfrm>
            <a:off x="239758" y="2757224"/>
            <a:ext cx="2454135" cy="4031873"/>
          </a:xfrm>
          <a:prstGeom prst="rect">
            <a:avLst/>
          </a:prstGeom>
          <a:solidFill>
            <a:schemeClr val="accent6">
              <a:lumMod val="60000"/>
              <a:lumOff val="40000"/>
            </a:schemeClr>
          </a:solidFill>
        </p:spPr>
        <p:txBody>
          <a:bodyPr wrap="square" rtlCol="0">
            <a:spAutoFit/>
          </a:bodyPr>
          <a:lstStyle/>
          <a:p>
            <a:r>
              <a:rPr lang="en-GB" sz="800" b="1" u="sng" dirty="0">
                <a:solidFill>
                  <a:schemeClr val="accent1">
                    <a:lumMod val="50000"/>
                  </a:schemeClr>
                </a:solidFill>
                <a:latin typeface="Arial" panose="020B0604020202020204" pitchFamily="34" charset="0"/>
                <a:cs typeface="Arial" panose="020B0604020202020204" pitchFamily="34" charset="0"/>
              </a:rPr>
              <a:t>How is Dyslexia identified and diagnosed?</a:t>
            </a:r>
          </a:p>
          <a:p>
            <a:endParaRPr lang="en-GB" sz="800" b="1" u="sng" dirty="0">
              <a:solidFill>
                <a:schemeClr val="accent1">
                  <a:lumMod val="50000"/>
                </a:schemeClr>
              </a:solidFill>
              <a:latin typeface="Arial" panose="020B0604020202020204" pitchFamily="34" charset="0"/>
              <a:cs typeface="Arial" panose="020B0604020202020204" pitchFamily="34" charset="0"/>
            </a:endParaRPr>
          </a:p>
          <a:p>
            <a:r>
              <a:rPr lang="en-GB" sz="800" dirty="0">
                <a:solidFill>
                  <a:schemeClr val="accent1">
                    <a:lumMod val="50000"/>
                  </a:schemeClr>
                </a:solidFill>
                <a:latin typeface="Arial" panose="020B0604020202020204" pitchFamily="34" charset="0"/>
                <a:cs typeface="Arial" panose="020B0604020202020204" pitchFamily="34" charset="0"/>
              </a:rPr>
              <a:t>Dyslexia has many symptoms in young children such as:</a:t>
            </a:r>
          </a:p>
          <a:p>
            <a:pPr marL="171450" indent="-171450">
              <a:buFont typeface="Arial" panose="020B0604020202020204" pitchFamily="34" charset="0"/>
              <a:buChar char="•"/>
            </a:pPr>
            <a:r>
              <a:rPr lang="en-GB" sz="800" dirty="0">
                <a:solidFill>
                  <a:schemeClr val="accent1">
                    <a:lumMod val="50000"/>
                  </a:schemeClr>
                </a:solidFill>
                <a:latin typeface="Arial" panose="020B0604020202020204" pitchFamily="34" charset="0"/>
                <a:cs typeface="Arial" panose="020B0604020202020204" pitchFamily="34" charset="0"/>
              </a:rPr>
              <a:t> difficulty sitting still and paying attention.</a:t>
            </a:r>
          </a:p>
          <a:p>
            <a:pPr marL="171450" indent="-171450">
              <a:buFont typeface="Arial" panose="020B0604020202020204" pitchFamily="34" charset="0"/>
              <a:buChar char="•"/>
            </a:pPr>
            <a:r>
              <a:rPr lang="en-GB" sz="800" dirty="0">
                <a:solidFill>
                  <a:schemeClr val="accent1">
                    <a:lumMod val="50000"/>
                  </a:schemeClr>
                </a:solidFill>
                <a:latin typeface="Arial" panose="020B0604020202020204" pitchFamily="34" charset="0"/>
                <a:cs typeface="Arial" panose="020B0604020202020204" pitchFamily="34" charset="0"/>
              </a:rPr>
              <a:t>muddling words.</a:t>
            </a:r>
          </a:p>
          <a:p>
            <a:pPr marL="171450" indent="-171450">
              <a:buFont typeface="Arial" panose="020B0604020202020204" pitchFamily="34" charset="0"/>
              <a:buChar char="•"/>
            </a:pPr>
            <a:r>
              <a:rPr lang="en-GB" sz="800" dirty="0">
                <a:solidFill>
                  <a:schemeClr val="accent1">
                    <a:lumMod val="50000"/>
                  </a:schemeClr>
                </a:solidFill>
                <a:latin typeface="Arial" panose="020B0604020202020204" pitchFamily="34" charset="0"/>
                <a:cs typeface="Arial" panose="020B0604020202020204" pitchFamily="34" charset="0"/>
              </a:rPr>
              <a:t>struggling to carry out tasks when more than one instruction is given.</a:t>
            </a:r>
          </a:p>
          <a:p>
            <a:pPr marL="171450" indent="-171450">
              <a:buFont typeface="Arial" panose="020B0604020202020204" pitchFamily="34" charset="0"/>
              <a:buChar char="•"/>
            </a:pPr>
            <a:r>
              <a:rPr lang="en-GB" sz="800" dirty="0">
                <a:solidFill>
                  <a:schemeClr val="accent1">
                    <a:lumMod val="50000"/>
                  </a:schemeClr>
                </a:solidFill>
                <a:latin typeface="Arial" panose="020B0604020202020204" pitchFamily="34" charset="0"/>
                <a:cs typeface="Arial" panose="020B0604020202020204" pitchFamily="34" charset="0"/>
              </a:rPr>
              <a:t>having ‘good’ and ‘bad’ days for no particular reason.</a:t>
            </a:r>
          </a:p>
          <a:p>
            <a:endParaRPr lang="en-GB" sz="800" dirty="0">
              <a:solidFill>
                <a:schemeClr val="accent1">
                  <a:lumMod val="50000"/>
                </a:schemeClr>
              </a:solidFill>
              <a:latin typeface="Arial" panose="020B0604020202020204" pitchFamily="34" charset="0"/>
              <a:cs typeface="Arial" panose="020B0604020202020204" pitchFamily="34" charset="0"/>
            </a:endParaRPr>
          </a:p>
          <a:p>
            <a:r>
              <a:rPr lang="en-GB" sz="800" dirty="0">
                <a:solidFill>
                  <a:schemeClr val="accent1">
                    <a:lumMod val="50000"/>
                  </a:schemeClr>
                </a:solidFill>
                <a:latin typeface="Arial" panose="020B0604020202020204" pitchFamily="34" charset="0"/>
                <a:cs typeface="Arial" panose="020B0604020202020204" pitchFamily="34" charset="0"/>
              </a:rPr>
              <a:t>(British Dyslexia Association, 2021).</a:t>
            </a:r>
          </a:p>
          <a:p>
            <a:endParaRPr lang="en-GB" sz="800" dirty="0">
              <a:solidFill>
                <a:schemeClr val="accent1">
                  <a:lumMod val="50000"/>
                </a:schemeClr>
              </a:solidFill>
              <a:latin typeface="Arial" panose="020B0604020202020204" pitchFamily="34" charset="0"/>
              <a:cs typeface="Arial" panose="020B0604020202020204" pitchFamily="34" charset="0"/>
            </a:endParaRPr>
          </a:p>
          <a:p>
            <a:r>
              <a:rPr lang="en-GB" sz="800" dirty="0">
                <a:solidFill>
                  <a:schemeClr val="accent1">
                    <a:lumMod val="50000"/>
                  </a:schemeClr>
                </a:solidFill>
                <a:latin typeface="Arial" panose="020B0604020202020204" pitchFamily="34" charset="0"/>
                <a:cs typeface="Arial" panose="020B0604020202020204" pitchFamily="34" charset="0"/>
              </a:rPr>
              <a:t>If symptoms are recognised by families or practitioners they can then work together in partnership to create a plan in order to obtain the best possible outcome for the child (Ferdman, 2021). </a:t>
            </a:r>
          </a:p>
          <a:p>
            <a:r>
              <a:rPr lang="en-GB" sz="800" dirty="0">
                <a:solidFill>
                  <a:schemeClr val="accent1">
                    <a:lumMod val="50000"/>
                  </a:schemeClr>
                </a:solidFill>
                <a:latin typeface="Arial" panose="020B0604020202020204" pitchFamily="34" charset="0"/>
                <a:cs typeface="Arial" panose="020B0604020202020204" pitchFamily="34" charset="0"/>
              </a:rPr>
              <a:t>The NHS (2018b) explain that the formal assessment of diagnosing dyslexia can be done by an educational psychologist, an adequately qualified specialist teacher or a local dyslexia association. The assessment consists of looking at a child’s:</a:t>
            </a:r>
          </a:p>
          <a:p>
            <a:pPr marL="171450" indent="-171450">
              <a:buFont typeface="Arial" panose="020B0604020202020204" pitchFamily="34" charset="0"/>
              <a:buChar char="•"/>
            </a:pPr>
            <a:r>
              <a:rPr lang="en-GB" sz="800" dirty="0">
                <a:solidFill>
                  <a:schemeClr val="accent1">
                    <a:lumMod val="50000"/>
                  </a:schemeClr>
                </a:solidFill>
                <a:latin typeface="Arial" panose="020B0604020202020204" pitchFamily="34" charset="0"/>
                <a:cs typeface="Arial" panose="020B0604020202020204" pitchFamily="34" charset="0"/>
              </a:rPr>
              <a:t>Reading and writing ability</a:t>
            </a:r>
          </a:p>
          <a:p>
            <a:pPr marL="171450" indent="-171450">
              <a:buFont typeface="Arial" panose="020B0604020202020204" pitchFamily="34" charset="0"/>
              <a:buChar char="•"/>
            </a:pPr>
            <a:r>
              <a:rPr lang="en-GB" sz="800" dirty="0">
                <a:solidFill>
                  <a:schemeClr val="accent1">
                    <a:lumMod val="50000"/>
                  </a:schemeClr>
                </a:solidFill>
                <a:latin typeface="Arial" panose="020B0604020202020204" pitchFamily="34" charset="0"/>
                <a:cs typeface="Arial" panose="020B0604020202020204" pitchFamily="34" charset="0"/>
              </a:rPr>
              <a:t>Language and vocabulary</a:t>
            </a:r>
          </a:p>
          <a:p>
            <a:pPr marL="171450" indent="-171450">
              <a:buFont typeface="Arial" panose="020B0604020202020204" pitchFamily="34" charset="0"/>
              <a:buChar char="•"/>
            </a:pPr>
            <a:r>
              <a:rPr lang="en-GB" sz="800" dirty="0">
                <a:solidFill>
                  <a:schemeClr val="accent1">
                    <a:lumMod val="50000"/>
                  </a:schemeClr>
                </a:solidFill>
                <a:latin typeface="Arial" panose="020B0604020202020204" pitchFamily="34" charset="0"/>
                <a:cs typeface="Arial" panose="020B0604020202020204" pitchFamily="34" charset="0"/>
              </a:rPr>
              <a:t>Logical reasoning</a:t>
            </a:r>
          </a:p>
          <a:p>
            <a:pPr marL="171450" indent="-171450">
              <a:buFont typeface="Arial" panose="020B0604020202020204" pitchFamily="34" charset="0"/>
              <a:buChar char="•"/>
            </a:pPr>
            <a:r>
              <a:rPr lang="en-GB" sz="800" dirty="0">
                <a:solidFill>
                  <a:schemeClr val="accent1">
                    <a:lumMod val="50000"/>
                  </a:schemeClr>
                </a:solidFill>
                <a:latin typeface="Arial" panose="020B0604020202020204" pitchFamily="34" charset="0"/>
                <a:cs typeface="Arial" panose="020B0604020202020204" pitchFamily="34" charset="0"/>
              </a:rPr>
              <a:t>The speed at which a child processes visual and auditory information</a:t>
            </a:r>
          </a:p>
          <a:p>
            <a:pPr marL="171450" indent="-171450">
              <a:buFont typeface="Arial" panose="020B0604020202020204" pitchFamily="34" charset="0"/>
              <a:buChar char="•"/>
            </a:pPr>
            <a:r>
              <a:rPr lang="en-GB" sz="800" dirty="0">
                <a:solidFill>
                  <a:schemeClr val="accent1">
                    <a:lumMod val="50000"/>
                  </a:schemeClr>
                </a:solidFill>
                <a:latin typeface="Arial" panose="020B0604020202020204" pitchFamily="34" charset="0"/>
                <a:cs typeface="Arial" panose="020B0604020202020204" pitchFamily="34" charset="0"/>
              </a:rPr>
              <a:t>Memory </a:t>
            </a:r>
          </a:p>
          <a:p>
            <a:pPr marL="171450" indent="-171450">
              <a:buFont typeface="Arial" panose="020B0604020202020204" pitchFamily="34" charset="0"/>
              <a:buChar char="•"/>
            </a:pPr>
            <a:r>
              <a:rPr lang="en-GB" sz="800" dirty="0">
                <a:solidFill>
                  <a:schemeClr val="accent1">
                    <a:lumMod val="50000"/>
                  </a:schemeClr>
                </a:solidFill>
                <a:latin typeface="Arial" panose="020B0604020202020204" pitchFamily="34" charset="0"/>
                <a:cs typeface="Arial" panose="020B0604020202020204" pitchFamily="34" charset="0"/>
              </a:rPr>
              <a:t>Organisational skills</a:t>
            </a:r>
          </a:p>
          <a:p>
            <a:pPr marL="171450" indent="-171450">
              <a:buFont typeface="Arial" panose="020B0604020202020204" pitchFamily="34" charset="0"/>
              <a:buChar char="•"/>
            </a:pPr>
            <a:r>
              <a:rPr lang="en-GB" sz="800" dirty="0">
                <a:solidFill>
                  <a:schemeClr val="accent1">
                    <a:lumMod val="50000"/>
                  </a:schemeClr>
                </a:solidFill>
                <a:latin typeface="Arial" panose="020B0604020202020204" pitchFamily="34" charset="0"/>
                <a:cs typeface="Arial" panose="020B0604020202020204" pitchFamily="34" charset="0"/>
              </a:rPr>
              <a:t>Individual way of learning        NHS (2018b)</a:t>
            </a:r>
          </a:p>
        </p:txBody>
      </p:sp>
      <p:sp>
        <p:nvSpPr>
          <p:cNvPr id="3" name="TextBox 2">
            <a:extLst>
              <a:ext uri="{FF2B5EF4-FFF2-40B4-BE49-F238E27FC236}">
                <a16:creationId xmlns:a16="http://schemas.microsoft.com/office/drawing/2014/main" id="{936F4294-D993-402B-91E9-AE322CCD5BB1}"/>
              </a:ext>
            </a:extLst>
          </p:cNvPr>
          <p:cNvSpPr txBox="1"/>
          <p:nvPr/>
        </p:nvSpPr>
        <p:spPr>
          <a:xfrm>
            <a:off x="239759" y="766699"/>
            <a:ext cx="2454135" cy="1938992"/>
          </a:xfrm>
          <a:prstGeom prst="rect">
            <a:avLst/>
          </a:prstGeom>
          <a:solidFill>
            <a:schemeClr val="accent4">
              <a:lumMod val="60000"/>
              <a:lumOff val="40000"/>
            </a:schemeClr>
          </a:solidFill>
        </p:spPr>
        <p:txBody>
          <a:bodyPr wrap="square" rtlCol="0">
            <a:spAutoFit/>
          </a:bodyPr>
          <a:lstStyle/>
          <a:p>
            <a:r>
              <a:rPr lang="en-GB" sz="800" b="1" u="sng" dirty="0">
                <a:solidFill>
                  <a:schemeClr val="accent1">
                    <a:lumMod val="50000"/>
                  </a:schemeClr>
                </a:solidFill>
                <a:latin typeface="Arial" panose="020B0604020202020204" pitchFamily="34" charset="0"/>
                <a:cs typeface="Arial" panose="020B0604020202020204" pitchFamily="34" charset="0"/>
              </a:rPr>
              <a:t>Dyslexia</a:t>
            </a:r>
          </a:p>
          <a:p>
            <a:endParaRPr lang="en-GB" sz="800" dirty="0">
              <a:solidFill>
                <a:schemeClr val="accent1">
                  <a:lumMod val="50000"/>
                </a:schemeClr>
              </a:solidFill>
              <a:latin typeface="Arial" panose="020B0604020202020204" pitchFamily="34" charset="0"/>
              <a:cs typeface="Arial" panose="020B0604020202020204" pitchFamily="34" charset="0"/>
            </a:endParaRPr>
          </a:p>
          <a:p>
            <a:r>
              <a:rPr lang="en-GB" sz="800" dirty="0">
                <a:solidFill>
                  <a:schemeClr val="accent1">
                    <a:lumMod val="50000"/>
                  </a:schemeClr>
                </a:solidFill>
                <a:latin typeface="Arial" panose="020B0604020202020204" pitchFamily="34" charset="0"/>
                <a:cs typeface="Arial" panose="020B0604020202020204" pitchFamily="34" charset="0"/>
              </a:rPr>
              <a:t>Dyslexia is an additional learning need that affects the language and literacy abilities of children and adults (British Dyslexia Association, 2021). According to the NHS (2018) Dyslexia unlike learning disabilities does not affect intelligence, it simply affects the reading and writing skills associated with learning. It is estimated that 1 in 10 people in the United Kingdom have some level of Dyslexia (Gov.UK, 2017). Dyslexia is a lifelong challenge that causes daily challenges, however, support is available to help everyone with dyslexia succeed in school and work (NHS, 2018).</a:t>
            </a:r>
          </a:p>
        </p:txBody>
      </p:sp>
      <p:sp>
        <p:nvSpPr>
          <p:cNvPr id="4" name="TextBox 3">
            <a:extLst>
              <a:ext uri="{FF2B5EF4-FFF2-40B4-BE49-F238E27FC236}">
                <a16:creationId xmlns:a16="http://schemas.microsoft.com/office/drawing/2014/main" id="{F3D6041F-38F3-4424-ACB5-781AC69C09D9}"/>
              </a:ext>
            </a:extLst>
          </p:cNvPr>
          <p:cNvSpPr txBox="1"/>
          <p:nvPr/>
        </p:nvSpPr>
        <p:spPr>
          <a:xfrm>
            <a:off x="2796988" y="937846"/>
            <a:ext cx="2572870" cy="1477328"/>
          </a:xfrm>
          <a:prstGeom prst="rect">
            <a:avLst/>
          </a:prstGeom>
          <a:solidFill>
            <a:srgbClr val="FF0000"/>
          </a:solidFill>
        </p:spPr>
        <p:txBody>
          <a:bodyPr wrap="square" rtlCol="0">
            <a:spAutoFit/>
          </a:bodyPr>
          <a:lstStyle/>
          <a:p>
            <a:r>
              <a:rPr lang="en-GB" sz="900" b="1" u="sng" dirty="0">
                <a:solidFill>
                  <a:schemeClr val="bg1"/>
                </a:solidFill>
                <a:latin typeface="Arial" panose="020B0604020202020204" pitchFamily="34" charset="0"/>
                <a:cs typeface="Arial" panose="020B0604020202020204" pitchFamily="34" charset="0"/>
              </a:rPr>
              <a:t>Why is diagnosing dyslexia not straight forward?</a:t>
            </a:r>
          </a:p>
          <a:p>
            <a:endParaRPr lang="en-GB" sz="900" b="1" u="sng" dirty="0">
              <a:solidFill>
                <a:schemeClr val="bg1"/>
              </a:solidFill>
              <a:latin typeface="Arial" panose="020B0604020202020204" pitchFamily="34" charset="0"/>
              <a:cs typeface="Arial" panose="020B0604020202020204" pitchFamily="34" charset="0"/>
            </a:endParaRPr>
          </a:p>
          <a:p>
            <a:r>
              <a:rPr lang="en-GB" sz="900" dirty="0">
                <a:solidFill>
                  <a:schemeClr val="bg1"/>
                </a:solidFill>
                <a:latin typeface="Arial" panose="020B0604020202020204" pitchFamily="34" charset="0"/>
                <a:cs typeface="Arial" panose="020B0604020202020204" pitchFamily="34" charset="0"/>
              </a:rPr>
              <a:t>Adams (2016) portrays how Dyslexia takes different forms and what shows for one child may not show for another. </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Colenbrander</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Ricketts and </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Breadmore</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(2018) also  support that symptoms of Dyslexia in young children change with time therefore adding further difficulty to diagnosing  Dyslexia.</a:t>
            </a:r>
            <a:endParaRPr lang="en-GB" sz="9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EAF0A09-C6F0-42A2-9BC5-DBE720844DE5}"/>
              </a:ext>
            </a:extLst>
          </p:cNvPr>
          <p:cNvSpPr txBox="1"/>
          <p:nvPr/>
        </p:nvSpPr>
        <p:spPr>
          <a:xfrm>
            <a:off x="2796988" y="4449976"/>
            <a:ext cx="2572870" cy="2169825"/>
          </a:xfrm>
          <a:prstGeom prst="rect">
            <a:avLst/>
          </a:prstGeom>
          <a:solidFill>
            <a:srgbClr val="0070C0"/>
          </a:solidFill>
        </p:spPr>
        <p:txBody>
          <a:bodyPr wrap="square" rtlCol="0">
            <a:spAutoFit/>
          </a:bodyPr>
          <a:lstStyle/>
          <a:p>
            <a:r>
              <a:rPr lang="en-GB" sz="900" b="1" u="sng" dirty="0">
                <a:solidFill>
                  <a:schemeClr val="bg1"/>
                </a:solidFill>
                <a:latin typeface="Arial" panose="020B0604020202020204" pitchFamily="34" charset="0"/>
                <a:cs typeface="Arial" panose="020B0604020202020204" pitchFamily="34" charset="0"/>
              </a:rPr>
              <a:t>Benefits of diagnosing Dyslexia</a:t>
            </a:r>
          </a:p>
          <a:p>
            <a:endParaRPr lang="en-GB" sz="900" b="1" u="sng" dirty="0">
              <a:solidFill>
                <a:schemeClr val="bg1"/>
              </a:solidFill>
              <a:latin typeface="Arial" panose="020B0604020202020204" pitchFamily="34" charset="0"/>
              <a:cs typeface="Arial" panose="020B0604020202020204" pitchFamily="34" charset="0"/>
            </a:endParaRPr>
          </a:p>
          <a:p>
            <a:r>
              <a:rPr lang="en-GB" sz="9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According to Welsh Government (2018) the importance of identifying dyslexia and implementing the suitable provisions as early as possible for a child cannot be highlighted enough, as the earlier the provisions are put into place the bigger the benefits are for the child.</a:t>
            </a:r>
          </a:p>
          <a:p>
            <a:endParaRPr lang="en-GB" sz="9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9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However, identifying dyslexia early is not enough on its own, symptoms change over time and further difficulties may arise therefore, monitoring progress to ensure the provisions in place are suitable is essential (</a:t>
            </a:r>
            <a:r>
              <a:rPr lang="en-GB" sz="9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Colenbrander</a:t>
            </a:r>
            <a:r>
              <a:rPr lang="en-GB" sz="9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Ricketts and </a:t>
            </a:r>
            <a:r>
              <a:rPr lang="en-GB" sz="9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Breadmore</a:t>
            </a:r>
            <a:r>
              <a:rPr lang="en-GB" sz="9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(2018).</a:t>
            </a:r>
            <a:endParaRPr lang="en-GB" sz="1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111822D-81DB-447B-B3D8-3C28E4057F47}"/>
              </a:ext>
            </a:extLst>
          </p:cNvPr>
          <p:cNvSpPr txBox="1"/>
          <p:nvPr/>
        </p:nvSpPr>
        <p:spPr>
          <a:xfrm>
            <a:off x="5472953" y="937846"/>
            <a:ext cx="3128682" cy="1492716"/>
          </a:xfrm>
          <a:prstGeom prst="rect">
            <a:avLst/>
          </a:prstGeom>
          <a:solidFill>
            <a:srgbClr val="FF66FF"/>
          </a:solidFill>
        </p:spPr>
        <p:txBody>
          <a:bodyPr wrap="square" rtlCol="0">
            <a:spAutoFit/>
          </a:bodyPr>
          <a:lstStyle/>
          <a:p>
            <a:r>
              <a:rPr lang="en-GB" sz="900" b="1" u="sng" dirty="0">
                <a:latin typeface="Arial" panose="020B0604020202020204" pitchFamily="34" charset="0"/>
                <a:cs typeface="Arial" panose="020B0604020202020204" pitchFamily="34" charset="0"/>
              </a:rPr>
              <a:t>After diagnosis.</a:t>
            </a:r>
          </a:p>
          <a:p>
            <a:endParaRPr lang="en-GB" sz="900" dirty="0">
              <a:effectLst/>
              <a:latin typeface="Arial" panose="020B0604020202020204" pitchFamily="34" charset="0"/>
              <a:ea typeface="Calibri" panose="020F0502020204030204" pitchFamily="34" charset="0"/>
              <a:cs typeface="Arial" panose="020B0604020202020204" pitchFamily="34" charset="0"/>
            </a:endParaRPr>
          </a:p>
          <a:p>
            <a:r>
              <a:rPr lang="en-GB" sz="900" dirty="0">
                <a:effectLst/>
                <a:latin typeface="Arial" panose="020B0604020202020204" pitchFamily="34" charset="0"/>
                <a:ea typeface="Calibri" panose="020F0502020204030204" pitchFamily="34" charset="0"/>
                <a:cs typeface="Arial" panose="020B0604020202020204" pitchFamily="34" charset="0"/>
              </a:rPr>
              <a:t>Research shows that a diagnosis of dyslexia can lead to an individual developing low self-esteem, depression and anxiety due the embarrassment, frustration and self-doubt that can overwhelm them (Kong, 2012). Livingston. </a:t>
            </a:r>
            <a:r>
              <a:rPr lang="en-GB" sz="900" dirty="0" err="1">
                <a:effectLst/>
                <a:latin typeface="Arial" panose="020B0604020202020204" pitchFamily="34" charset="0"/>
                <a:ea typeface="Calibri" panose="020F0502020204030204" pitchFamily="34" charset="0"/>
                <a:cs typeface="Arial" panose="020B0604020202020204" pitchFamily="34" charset="0"/>
              </a:rPr>
              <a:t>Seigal</a:t>
            </a:r>
            <a:r>
              <a:rPr lang="en-GB" sz="900" dirty="0">
                <a:effectLst/>
                <a:latin typeface="Arial" panose="020B0604020202020204" pitchFamily="34" charset="0"/>
                <a:ea typeface="Calibri" panose="020F0502020204030204" pitchFamily="34" charset="0"/>
                <a:cs typeface="Arial" panose="020B0604020202020204" pitchFamily="34" charset="0"/>
              </a:rPr>
              <a:t> and </a:t>
            </a:r>
            <a:r>
              <a:rPr lang="en-GB" sz="900" dirty="0" err="1">
                <a:effectLst/>
                <a:latin typeface="Arial" panose="020B0604020202020204" pitchFamily="34" charset="0"/>
                <a:ea typeface="Calibri" panose="020F0502020204030204" pitchFamily="34" charset="0"/>
                <a:cs typeface="Arial" panose="020B0604020202020204" pitchFamily="34" charset="0"/>
              </a:rPr>
              <a:t>Ribary</a:t>
            </a:r>
            <a:r>
              <a:rPr lang="en-GB" sz="900" dirty="0">
                <a:effectLst/>
                <a:latin typeface="Arial" panose="020B0604020202020204" pitchFamily="34" charset="0"/>
                <a:ea typeface="Calibri" panose="020F0502020204030204" pitchFamily="34" charset="0"/>
                <a:cs typeface="Arial" panose="020B0604020202020204" pitchFamily="34" charset="0"/>
              </a:rPr>
              <a:t> (2018) further mention the impact that diagnosing dyslexia has on a child’s emotions and mental well-being. </a:t>
            </a:r>
          </a:p>
          <a:p>
            <a:endParaRPr lang="en-GB" sz="1000" b="1" u="sng"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E8EB4BDA-693A-4556-930E-EF73D2D1C783}"/>
              </a:ext>
            </a:extLst>
          </p:cNvPr>
          <p:cNvSpPr txBox="1"/>
          <p:nvPr/>
        </p:nvSpPr>
        <p:spPr>
          <a:xfrm>
            <a:off x="5472953" y="2503217"/>
            <a:ext cx="3128682" cy="4154984"/>
          </a:xfrm>
          <a:prstGeom prst="rect">
            <a:avLst/>
          </a:prstGeom>
          <a:solidFill>
            <a:srgbClr val="FF9999"/>
          </a:solidFill>
        </p:spPr>
        <p:txBody>
          <a:bodyPr wrap="square" rtlCol="0">
            <a:spAutoFit/>
          </a:bodyPr>
          <a:lstStyle/>
          <a:p>
            <a:r>
              <a:rPr lang="en-GB" sz="800" b="1" u="sng" dirty="0">
                <a:latin typeface="Arial" panose="020B0604020202020204" pitchFamily="34" charset="0"/>
                <a:cs typeface="Arial" panose="020B0604020202020204" pitchFamily="34" charset="0"/>
              </a:rPr>
              <a:t>Barriers</a:t>
            </a:r>
          </a:p>
          <a:p>
            <a:endParaRPr lang="en-GB" sz="800" b="1" u="sng" dirty="0">
              <a:latin typeface="Arial" panose="020B0604020202020204" pitchFamily="34" charset="0"/>
              <a:cs typeface="Arial" panose="020B0604020202020204" pitchFamily="34" charset="0"/>
            </a:endParaRPr>
          </a:p>
          <a:p>
            <a:r>
              <a:rPr lang="en-GB" sz="800" dirty="0">
                <a:effectLst/>
                <a:latin typeface="Arial" panose="020B0604020202020204" pitchFamily="34" charset="0"/>
                <a:ea typeface="Calibri" panose="020F0502020204030204" pitchFamily="34" charset="0"/>
                <a:cs typeface="Arial" panose="020B0604020202020204" pitchFamily="34" charset="0"/>
              </a:rPr>
              <a:t>According to Welsh Government (2021) settings should have staff who are trained and qualified in recognising additional learning needs who are aware of the steps or procedures needed to obtain a diagnosis and continue support for the individual child. </a:t>
            </a:r>
          </a:p>
          <a:p>
            <a:endParaRPr lang="en-GB" sz="800" dirty="0">
              <a:effectLst/>
              <a:latin typeface="Arial" panose="020B0604020202020204" pitchFamily="34" charset="0"/>
              <a:ea typeface="Calibri" panose="020F0502020204030204" pitchFamily="34" charset="0"/>
              <a:cs typeface="Arial" panose="020B0604020202020204" pitchFamily="34" charset="0"/>
            </a:endParaRPr>
          </a:p>
          <a:p>
            <a:r>
              <a:rPr lang="en-GB" sz="800" dirty="0">
                <a:effectLst/>
                <a:latin typeface="Arial" panose="020B0604020202020204" pitchFamily="34" charset="0"/>
                <a:ea typeface="Calibri" panose="020F0502020204030204" pitchFamily="34" charset="0"/>
                <a:cs typeface="Arial" panose="020B0604020202020204" pitchFamily="34" charset="0"/>
              </a:rPr>
              <a:t>However, Welsh Government (2015) suggest that barriers for children with Dyslexia being diagnosed occur due to lack of practitioner knowledge. Lack of practitioner knowledge as a barrier to diagnosing children with dyslexia is further supported by the Department for Education (2011) who add that this can result in children in the Early Years not receiving the support that they require.</a:t>
            </a:r>
          </a:p>
          <a:p>
            <a:endParaRPr lang="en-GB" sz="800" dirty="0">
              <a:latin typeface="Arial" panose="020B0604020202020204" pitchFamily="34" charset="0"/>
              <a:ea typeface="Calibri" panose="020F0502020204030204" pitchFamily="34" charset="0"/>
              <a:cs typeface="Arial" panose="020B0604020202020204" pitchFamily="34" charset="0"/>
            </a:endParaRPr>
          </a:p>
          <a:p>
            <a:r>
              <a:rPr lang="en-GB" sz="800" dirty="0">
                <a:effectLst/>
                <a:latin typeface="Arial" panose="020B0604020202020204" pitchFamily="34" charset="0"/>
                <a:ea typeface="Calibri" panose="020F0502020204030204" pitchFamily="34" charset="0"/>
                <a:cs typeface="Arial" panose="020B0604020202020204" pitchFamily="34" charset="0"/>
              </a:rPr>
              <a:t>Similarly, Boyes Turner (2017) portray that 57% of teachers believe that children are being misdiagnosed additional learning needs and 62% are worried that attention and resources are placed with misdiagnosed children leaving the children with genuine needs without help and support.</a:t>
            </a:r>
          </a:p>
          <a:p>
            <a:endParaRPr lang="en-GB" sz="800" dirty="0">
              <a:latin typeface="Arial" panose="020B0604020202020204" pitchFamily="34" charset="0"/>
              <a:ea typeface="Calibri" panose="020F0502020204030204" pitchFamily="34" charset="0"/>
              <a:cs typeface="Arial" panose="020B0604020202020204" pitchFamily="34" charset="0"/>
            </a:endParaRPr>
          </a:p>
          <a:p>
            <a:r>
              <a:rPr lang="en-GB" sz="800" dirty="0">
                <a:effectLst/>
                <a:latin typeface="Arial" panose="020B0604020202020204" pitchFamily="34" charset="0"/>
                <a:ea typeface="Calibri" panose="020F0502020204030204" pitchFamily="34" charset="0"/>
                <a:cs typeface="Arial" panose="020B0604020202020204" pitchFamily="34" charset="0"/>
              </a:rPr>
              <a:t>The Institute of Education (No date) suggest that settings should look at an environmental approach to inclusive practice, where the practitioners look at the classroom and consider the barriers that are present to a child with dyslexia and works to removing those barriers.</a:t>
            </a:r>
          </a:p>
          <a:p>
            <a:endParaRPr lang="en-GB" sz="800" dirty="0">
              <a:effectLst/>
              <a:latin typeface="Arial" panose="020B0604020202020204" pitchFamily="34" charset="0"/>
              <a:ea typeface="Calibri" panose="020F0502020204030204" pitchFamily="34" charset="0"/>
              <a:cs typeface="Arial" panose="020B0604020202020204" pitchFamily="34" charset="0"/>
            </a:endParaRPr>
          </a:p>
          <a:p>
            <a:r>
              <a:rPr lang="en-GB" sz="800" dirty="0" err="1">
                <a:effectLst/>
                <a:latin typeface="Arial" panose="020B0604020202020204" pitchFamily="34" charset="0"/>
                <a:ea typeface="Calibri" panose="020F0502020204030204" pitchFamily="34" charset="0"/>
                <a:cs typeface="Arial" panose="020B0604020202020204" pitchFamily="34" charset="0"/>
              </a:rPr>
              <a:t>However,a</a:t>
            </a:r>
            <a:r>
              <a:rPr lang="en-GB" sz="800" dirty="0">
                <a:effectLst/>
                <a:latin typeface="Arial" panose="020B0604020202020204" pitchFamily="34" charset="0"/>
                <a:ea typeface="Calibri" panose="020F0502020204030204" pitchFamily="34" charset="0"/>
                <a:cs typeface="Arial" panose="020B0604020202020204" pitchFamily="34" charset="0"/>
              </a:rPr>
              <a:t> further barrier affecting children with dyslexia is that  schools are facing problems when trying to support children with Dyslexia, budgets in settings and schools are at breaking point meaning vulnerable children who need support are going without (Whiteman, 2019).</a:t>
            </a:r>
          </a:p>
        </p:txBody>
      </p:sp>
      <p:sp>
        <p:nvSpPr>
          <p:cNvPr id="10" name="TextBox 9">
            <a:extLst>
              <a:ext uri="{FF2B5EF4-FFF2-40B4-BE49-F238E27FC236}">
                <a16:creationId xmlns:a16="http://schemas.microsoft.com/office/drawing/2014/main" id="{4002CFA9-A254-4B47-A6FC-7E23AF891124}"/>
              </a:ext>
            </a:extLst>
          </p:cNvPr>
          <p:cNvSpPr txBox="1"/>
          <p:nvPr/>
        </p:nvSpPr>
        <p:spPr>
          <a:xfrm>
            <a:off x="8704730" y="776264"/>
            <a:ext cx="3400803" cy="3000821"/>
          </a:xfrm>
          <a:prstGeom prst="rect">
            <a:avLst/>
          </a:prstGeom>
          <a:solidFill>
            <a:srgbClr val="CC66FF"/>
          </a:solidFill>
        </p:spPr>
        <p:txBody>
          <a:bodyPr wrap="square" rtlCol="0">
            <a:spAutoFit/>
          </a:bodyPr>
          <a:lstStyle/>
          <a:p>
            <a:r>
              <a:rPr lang="en-GB" sz="900" b="1" u="sng" dirty="0">
                <a:latin typeface="Arial" panose="020B0604020202020204" pitchFamily="34" charset="0"/>
                <a:cs typeface="Arial" panose="020B0604020202020204" pitchFamily="34" charset="0"/>
              </a:rPr>
              <a:t>Strategy to support Dyslexia.</a:t>
            </a:r>
          </a:p>
          <a:p>
            <a:endParaRPr lang="en-GB" sz="900" b="1" u="sng" dirty="0">
              <a:latin typeface="Arial" panose="020B0604020202020204" pitchFamily="34" charset="0"/>
              <a:cs typeface="Arial" panose="020B0604020202020204" pitchFamily="34" charset="0"/>
            </a:endParaRPr>
          </a:p>
          <a:p>
            <a:r>
              <a:rPr lang="en-GB" sz="900" dirty="0">
                <a:effectLst/>
                <a:latin typeface="Arial" panose="020B0604020202020204" pitchFamily="34" charset="0"/>
                <a:ea typeface="Calibri" panose="020F0502020204030204" pitchFamily="34" charset="0"/>
                <a:cs typeface="Arial" panose="020B0604020202020204" pitchFamily="34" charset="0"/>
              </a:rPr>
              <a:t>One strategy used to support children with dyslexia is the use of coloured overlays. Coloured overlays are plastic sheets that are tinted with a colour that are placed over text when reading in order to eradicate visual stress (Smith, 2018). Similarly, Wyman (2013) supports that coloured overlays reduce the characteristics of Dyslexia such as low reading fluency. </a:t>
            </a:r>
          </a:p>
          <a:p>
            <a:endParaRPr lang="en-GB" sz="900" b="1" u="sng" dirty="0">
              <a:latin typeface="Arial" panose="020B0604020202020204" pitchFamily="34" charset="0"/>
              <a:cs typeface="Arial" panose="020B0604020202020204" pitchFamily="34" charset="0"/>
            </a:endParaRPr>
          </a:p>
          <a:p>
            <a:r>
              <a:rPr lang="en-GB" sz="900" dirty="0">
                <a:effectLst/>
                <a:latin typeface="Arial" panose="020B0604020202020204" pitchFamily="34" charset="0"/>
                <a:ea typeface="Calibri" panose="020F0502020204030204" pitchFamily="34" charset="0"/>
                <a:cs typeface="Arial" panose="020B0604020202020204" pitchFamily="34" charset="0"/>
              </a:rPr>
              <a:t>Eye Care Trust (No date) illustrate how coloured overlays benefit children with Dyslexia by lessening the distortions of words that children often describe. Coloured overlays also improve a child’s ability to read more fluently, reduce a child’s discomfort and reduce headaches (</a:t>
            </a:r>
            <a:r>
              <a:rPr lang="en-GB" sz="900" dirty="0" err="1">
                <a:effectLst/>
                <a:latin typeface="Arial" panose="020B0604020202020204" pitchFamily="34" charset="0"/>
                <a:ea typeface="Calibri" panose="020F0502020204030204" pitchFamily="34" charset="0"/>
                <a:cs typeface="Arial" panose="020B0604020202020204" pitchFamily="34" charset="0"/>
              </a:rPr>
              <a:t>Hlengwa</a:t>
            </a:r>
            <a:r>
              <a:rPr lang="en-GB" sz="900" dirty="0">
                <a:effectLst/>
                <a:latin typeface="Arial" panose="020B0604020202020204" pitchFamily="34" charset="0"/>
                <a:ea typeface="Calibri" panose="020F0502020204030204" pitchFamily="34" charset="0"/>
                <a:cs typeface="Arial" panose="020B0604020202020204" pitchFamily="34" charset="0"/>
              </a:rPr>
              <a:t> et al., 2017) However, testing an array of colours is important as individual children will benefit from different colours (Eyecare Trust, No date). </a:t>
            </a:r>
          </a:p>
          <a:p>
            <a:endParaRPr lang="en-GB" sz="900" b="1" u="sng" dirty="0">
              <a:latin typeface="Arial" panose="020B0604020202020204" pitchFamily="34" charset="0"/>
              <a:cs typeface="Arial" panose="020B0604020202020204" pitchFamily="34" charset="0"/>
            </a:endParaRPr>
          </a:p>
          <a:p>
            <a:r>
              <a:rPr lang="en-GB" sz="900" dirty="0">
                <a:effectLst/>
                <a:latin typeface="Arial" panose="020B0604020202020204" pitchFamily="34" charset="0"/>
                <a:ea typeface="Calibri" panose="020F0502020204030204" pitchFamily="34" charset="0"/>
                <a:cs typeface="Arial" panose="020B0604020202020204" pitchFamily="34" charset="0"/>
              </a:rPr>
              <a:t>Additionally, </a:t>
            </a:r>
            <a:r>
              <a:rPr lang="en-GB" sz="900" dirty="0" err="1">
                <a:effectLst/>
                <a:latin typeface="Arial" panose="020B0604020202020204" pitchFamily="34" charset="0"/>
                <a:ea typeface="Calibri" panose="020F0502020204030204" pitchFamily="34" charset="0"/>
                <a:cs typeface="Arial" panose="020B0604020202020204" pitchFamily="34" charset="0"/>
              </a:rPr>
              <a:t>Ocushield</a:t>
            </a:r>
            <a:r>
              <a:rPr lang="en-GB" sz="900" dirty="0">
                <a:effectLst/>
                <a:latin typeface="Arial" panose="020B0604020202020204" pitchFamily="34" charset="0"/>
                <a:ea typeface="Calibri" panose="020F0502020204030204" pitchFamily="34" charset="0"/>
                <a:cs typeface="Arial" panose="020B0604020202020204" pitchFamily="34" charset="0"/>
              </a:rPr>
              <a:t> (2015) add that they can also help dyslexic children with visual stress in stopping to rub their eyes, increase concentration and improve the speed of reading.</a:t>
            </a:r>
          </a:p>
        </p:txBody>
      </p:sp>
      <p:sp>
        <p:nvSpPr>
          <p:cNvPr id="11" name="TextBox 10">
            <a:extLst>
              <a:ext uri="{FF2B5EF4-FFF2-40B4-BE49-F238E27FC236}">
                <a16:creationId xmlns:a16="http://schemas.microsoft.com/office/drawing/2014/main" id="{EFA6680C-0E33-4A74-B401-A1D095DE1A89}"/>
              </a:ext>
            </a:extLst>
          </p:cNvPr>
          <p:cNvSpPr txBox="1"/>
          <p:nvPr/>
        </p:nvSpPr>
        <p:spPr>
          <a:xfrm>
            <a:off x="8704730" y="3895906"/>
            <a:ext cx="3400803" cy="1231106"/>
          </a:xfrm>
          <a:prstGeom prst="rect">
            <a:avLst/>
          </a:prstGeom>
          <a:solidFill>
            <a:srgbClr val="00B0F0"/>
          </a:solidFill>
        </p:spPr>
        <p:txBody>
          <a:bodyPr wrap="square" rtlCol="0">
            <a:spAutoFit/>
          </a:bodyPr>
          <a:lstStyle/>
          <a:p>
            <a:r>
              <a:rPr lang="en-GB" sz="900" b="1" u="sng" dirty="0">
                <a:latin typeface="Arial" panose="020B0604020202020204" pitchFamily="34" charset="0"/>
                <a:cs typeface="Arial" panose="020B0604020202020204" pitchFamily="34" charset="0"/>
              </a:rPr>
              <a:t>Strategy barriers</a:t>
            </a:r>
          </a:p>
          <a:p>
            <a:endParaRPr lang="en-GB" sz="1000" b="1" u="sng" dirty="0">
              <a:latin typeface="Arial" panose="020B0604020202020204" pitchFamily="34" charset="0"/>
              <a:cs typeface="Arial" panose="020B0604020202020204" pitchFamily="34" charset="0"/>
            </a:endParaRPr>
          </a:p>
          <a:p>
            <a:r>
              <a:rPr lang="en-GB" sz="900" dirty="0">
                <a:effectLst/>
                <a:latin typeface="Calibri" panose="020F0502020204030204" pitchFamily="34" charset="0"/>
                <a:ea typeface="Calibri" panose="020F0502020204030204" pitchFamily="34" charset="0"/>
                <a:cs typeface="Times New Roman" panose="02020603050405020304" pitchFamily="18" charset="0"/>
              </a:rPr>
              <a:t>Ritchie, Della Sala and McIntosh (2012) discovered that coloured overlays did not have an instant affect on children’s reading abilities.</a:t>
            </a:r>
          </a:p>
          <a:p>
            <a:endParaRPr lang="en-GB" sz="900" b="1" u="sng" dirty="0">
              <a:latin typeface="Calibri" panose="020F0502020204030204" pitchFamily="34" charset="0"/>
              <a:cs typeface="Times New Roman" panose="02020603050405020304" pitchFamily="18" charset="0"/>
            </a:endParaRPr>
          </a:p>
          <a:p>
            <a:r>
              <a:rPr lang="en-GB" sz="900" dirty="0">
                <a:effectLst/>
                <a:latin typeface="Calibri" panose="020F0502020204030204" pitchFamily="34" charset="0"/>
                <a:ea typeface="Calibri" panose="020F0502020204030204" pitchFamily="34" charset="0"/>
                <a:cs typeface="Times New Roman" panose="02020603050405020304" pitchFamily="18" charset="0"/>
              </a:rPr>
              <a:t>Another barrier of coloured overlays is the cost, unfortunately children often change between the colour overlay they require incurring and constant expense (Patil, 2020). </a:t>
            </a:r>
            <a:endParaRPr lang="en-GB" sz="900" b="1" u="sng" dirty="0">
              <a:latin typeface="Arial" panose="020B0604020202020204" pitchFamily="34" charset="0"/>
              <a:cs typeface="Arial" panose="020B0604020202020204" pitchFamily="34" charset="0"/>
            </a:endParaRPr>
          </a:p>
        </p:txBody>
      </p:sp>
      <p:pic>
        <p:nvPicPr>
          <p:cNvPr id="1026" name="Picture 2" descr="10 Things About Dyslexia Every Teacher Needs to Know - WeAreTeachers">
            <a:extLst>
              <a:ext uri="{FF2B5EF4-FFF2-40B4-BE49-F238E27FC236}">
                <a16:creationId xmlns:a16="http://schemas.microsoft.com/office/drawing/2014/main" id="{022A2400-2BC5-4543-86A1-03F9424922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96987" y="2542328"/>
            <a:ext cx="2572870" cy="1447239"/>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521CFB93-6CF4-4F0A-8337-424030F8A096}"/>
              </a:ext>
            </a:extLst>
          </p:cNvPr>
          <p:cNvSpPr txBox="1"/>
          <p:nvPr/>
        </p:nvSpPr>
        <p:spPr>
          <a:xfrm>
            <a:off x="2693893" y="4036560"/>
            <a:ext cx="2572870" cy="276999"/>
          </a:xfrm>
          <a:prstGeom prst="rect">
            <a:avLst/>
          </a:prstGeom>
          <a:noFill/>
        </p:spPr>
        <p:txBody>
          <a:bodyPr wrap="square" rtlCol="0">
            <a:spAutoFit/>
          </a:bodyPr>
          <a:lstStyle/>
          <a:p>
            <a:r>
              <a:rPr lang="en-GB" sz="1200" dirty="0"/>
              <a:t>(Image: Adams, 2016)</a:t>
            </a:r>
          </a:p>
        </p:txBody>
      </p:sp>
      <p:sp>
        <p:nvSpPr>
          <p:cNvPr id="13" name="TextBox 12">
            <a:extLst>
              <a:ext uri="{FF2B5EF4-FFF2-40B4-BE49-F238E27FC236}">
                <a16:creationId xmlns:a16="http://schemas.microsoft.com/office/drawing/2014/main" id="{6CB571C6-A8C6-42F1-A5A4-ABDB3642C9D8}"/>
              </a:ext>
            </a:extLst>
          </p:cNvPr>
          <p:cNvSpPr txBox="1"/>
          <p:nvPr/>
        </p:nvSpPr>
        <p:spPr>
          <a:xfrm>
            <a:off x="8704730" y="5180873"/>
            <a:ext cx="3400803" cy="1600438"/>
          </a:xfrm>
          <a:prstGeom prst="rect">
            <a:avLst/>
          </a:prstGeom>
          <a:solidFill>
            <a:srgbClr val="00FFFF"/>
          </a:solidFill>
        </p:spPr>
        <p:txBody>
          <a:bodyPr wrap="square" rtlCol="0">
            <a:spAutoFit/>
          </a:bodyPr>
          <a:lstStyle/>
          <a:p>
            <a:r>
              <a:rPr lang="en-GB" sz="800" b="1" u="sng" dirty="0">
                <a:latin typeface="Arial" panose="020B0604020202020204" pitchFamily="34" charset="0"/>
                <a:cs typeface="Arial" panose="020B0604020202020204" pitchFamily="34" charset="0"/>
              </a:rPr>
              <a:t>Conclusion</a:t>
            </a:r>
          </a:p>
          <a:p>
            <a:endParaRPr lang="en-GB" sz="800" dirty="0">
              <a:latin typeface="Arial" panose="020B0604020202020204" pitchFamily="34" charset="0"/>
              <a:cs typeface="Arial" panose="020B0604020202020204" pitchFamily="34" charset="0"/>
            </a:endParaRPr>
          </a:p>
          <a:p>
            <a:r>
              <a:rPr lang="en-GB" sz="800" dirty="0">
                <a:effectLst/>
                <a:latin typeface="Arial" panose="020B0604020202020204" pitchFamily="34" charset="0"/>
                <a:ea typeface="Calibri" panose="020F0502020204030204" pitchFamily="34" charset="0"/>
                <a:cs typeface="Arial" panose="020B0604020202020204" pitchFamily="34" charset="0"/>
              </a:rPr>
              <a:t>Dyslexia is a neurodevelopmental additional learning need that affects the way that the brain processes both visual and auditory information. Dyslexia affects approximately 10% of the UK and shows its symptoms in a variety of ways. Dyslexia can cause children to face barriers in school and at home including it affecting their reading and writing abilities as well as participation in school. Coloured overlays are a strategy used to try and relive the symptoms and visual stress caused by Dyslexia. However, it’s benefits are questioned and there are barriers to implementing this strategy correctly as well as it not working for everyone.</a:t>
            </a:r>
            <a:endParaRPr lang="en-GB" sz="8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6B8F62FD-70DE-4A26-B3DD-F0BA717D3205}"/>
              </a:ext>
            </a:extLst>
          </p:cNvPr>
          <p:cNvSpPr txBox="1"/>
          <p:nvPr/>
        </p:nvSpPr>
        <p:spPr>
          <a:xfrm>
            <a:off x="117987" y="0"/>
            <a:ext cx="1868129"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1904113 	</a:t>
            </a:r>
          </a:p>
        </p:txBody>
      </p:sp>
      <p:sp>
        <p:nvSpPr>
          <p:cNvPr id="15" name="TextBox 14">
            <a:extLst>
              <a:ext uri="{FF2B5EF4-FFF2-40B4-BE49-F238E27FC236}">
                <a16:creationId xmlns:a16="http://schemas.microsoft.com/office/drawing/2014/main" id="{8EF8635E-D4C9-44E4-800D-ADF6D1F55193}"/>
              </a:ext>
            </a:extLst>
          </p:cNvPr>
          <p:cNvSpPr txBox="1"/>
          <p:nvPr/>
        </p:nvSpPr>
        <p:spPr>
          <a:xfrm>
            <a:off x="11272991" y="13623"/>
            <a:ext cx="944721"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959 words</a:t>
            </a:r>
          </a:p>
        </p:txBody>
      </p:sp>
    </p:spTree>
    <p:extLst>
      <p:ext uri="{BB962C8B-B14F-4D97-AF65-F5344CB8AC3E}">
        <p14:creationId xmlns:p14="http://schemas.microsoft.com/office/powerpoint/2010/main" val="35099705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81C0F7-7E4A-4C7B-ABB0-3B6A6F4DB1FB}"/>
              </a:ext>
            </a:extLst>
          </p:cNvPr>
          <p:cNvSpPr>
            <a:spLocks noGrp="1"/>
          </p:cNvSpPr>
          <p:nvPr>
            <p:ph idx="1"/>
          </p:nvPr>
        </p:nvSpPr>
        <p:spPr>
          <a:xfrm>
            <a:off x="838200" y="609600"/>
            <a:ext cx="10515600" cy="5707224"/>
          </a:xfrm>
        </p:spPr>
        <p:txBody>
          <a:bodyPr>
            <a:normAutofit lnSpcReduction="10000"/>
          </a:bodyPr>
          <a:lstStyle/>
          <a:p>
            <a:pPr marL="0" indent="0" algn="just">
              <a:buNone/>
            </a:pPr>
            <a:r>
              <a:rPr lang="en-GB" sz="1200" u="sng" dirty="0">
                <a:latin typeface="Arial" panose="020B0604020202020204" pitchFamily="34" charset="0"/>
                <a:cs typeface="Arial" panose="020B0604020202020204" pitchFamily="34" charset="0"/>
              </a:rPr>
              <a:t>Reference List</a:t>
            </a:r>
          </a:p>
          <a:p>
            <a:pPr marL="0" indent="0" algn="just">
              <a:lnSpc>
                <a:spcPct val="150000"/>
              </a:lnSpc>
              <a:buNone/>
            </a:pPr>
            <a:endPar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Adams, C. (2016) ’10 Things About Dyslexia Every Teacher Needs to Know’, </a:t>
            </a:r>
            <a:r>
              <a:rPr lang="en-GB" sz="12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We Are Teachers </a:t>
            </a: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[blog]. 19 December. Available at: </a:t>
            </a:r>
            <a:r>
              <a:rPr lang="en-GB" sz="1200" dirty="0">
                <a:latin typeface="Arial" panose="020B0604020202020204" pitchFamily="34" charset="0"/>
                <a:cs typeface="Arial" panose="020B0604020202020204" pitchFamily="34" charset="0"/>
                <a:hlinkClick r:id="rId2"/>
              </a:rPr>
              <a:t>10 Things About Dyslexia Every Teacher Needs to Know - We Are Teachers </a:t>
            </a:r>
            <a:r>
              <a:rPr lang="en-GB" sz="1200" dirty="0">
                <a:latin typeface="Arial" panose="020B0604020202020204" pitchFamily="34" charset="0"/>
                <a:cs typeface="Arial" panose="020B0604020202020204" pitchFamily="34" charset="0"/>
              </a:rPr>
              <a:t>(Accessed: 12</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2022).</a:t>
            </a:r>
            <a:endPar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Adams, D., Harris, A. and Jones, M.S. (2018) ‘Teacher-parent collaboration for an inclusive classroom: Success for every child’, </a:t>
            </a:r>
            <a:r>
              <a:rPr lang="en-GB" sz="12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MOJES: Malaysian Online Journal of Educational Sciences</a:t>
            </a: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 4(3), pp. 58-72.  </a:t>
            </a:r>
            <a:r>
              <a:rPr lang="en-GB" sz="1200" dirty="0">
                <a:solidFill>
                  <a:srgbClr val="FF0000"/>
                </a:solidFill>
                <a:effectLst/>
                <a:latin typeface="Arial" panose="020B0604020202020204" pitchFamily="34" charset="0"/>
                <a:ea typeface="Calibri" panose="020F0502020204030204" pitchFamily="34" charset="0"/>
                <a:cs typeface="Arial" panose="020B0604020202020204" pitchFamily="34" charset="0"/>
              </a:rPr>
              <a:t>Presentation.</a:t>
            </a:r>
            <a:endPar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Addressing Dy</a:t>
            </a:r>
            <a:r>
              <a:rPr lang="en-GB" sz="1200" dirty="0">
                <a:solidFill>
                  <a:srgbClr val="222222"/>
                </a:solidFill>
                <a:latin typeface="Arial" panose="020B0604020202020204" pitchFamily="34" charset="0"/>
                <a:ea typeface="Calibri" panose="020F0502020204030204" pitchFamily="34" charset="0"/>
                <a:cs typeface="Arial" panose="020B0604020202020204" pitchFamily="34" charset="0"/>
              </a:rPr>
              <a:t>slexia (2017) </a:t>
            </a:r>
            <a:r>
              <a:rPr lang="en-GB" sz="1200" i="1" dirty="0">
                <a:solidFill>
                  <a:srgbClr val="222222"/>
                </a:solidFill>
                <a:latin typeface="Arial" panose="020B0604020202020204" pitchFamily="34" charset="0"/>
                <a:ea typeface="Calibri" panose="020F0502020204030204" pitchFamily="34" charset="0"/>
                <a:cs typeface="Arial" panose="020B0604020202020204" pitchFamily="34" charset="0"/>
              </a:rPr>
              <a:t>Other Factors to Consider.</a:t>
            </a:r>
            <a:r>
              <a:rPr lang="en-GB" sz="1200" dirty="0">
                <a:solidFill>
                  <a:srgbClr val="222222"/>
                </a:solidFill>
                <a:latin typeface="Arial" panose="020B0604020202020204" pitchFamily="34" charset="0"/>
                <a:ea typeface="Calibri" panose="020F050202020403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Other Factors to Consider | Addressing Dyslexia</a:t>
            </a:r>
            <a:r>
              <a:rPr lang="en-GB" sz="1200" dirty="0">
                <a:solidFill>
                  <a:srgbClr val="222222"/>
                </a:solidFill>
                <a:latin typeface="Arial" panose="020B0604020202020204" pitchFamily="34" charset="0"/>
                <a:cs typeface="Arial" panose="020B0604020202020204" pitchFamily="34" charset="0"/>
              </a:rPr>
              <a:t> (Accessed: 13</a:t>
            </a:r>
            <a:r>
              <a:rPr lang="en-GB" sz="1200" baseline="30000" dirty="0">
                <a:solidFill>
                  <a:srgbClr val="222222"/>
                </a:solidFill>
                <a:latin typeface="Arial" panose="020B0604020202020204" pitchFamily="34" charset="0"/>
                <a:cs typeface="Arial" panose="020B0604020202020204" pitchFamily="34" charset="0"/>
              </a:rPr>
              <a:t>th</a:t>
            </a:r>
            <a:r>
              <a:rPr lang="en-GB" sz="1200" dirty="0">
                <a:solidFill>
                  <a:srgbClr val="222222"/>
                </a:solidFill>
                <a:latin typeface="Arial" panose="020B0604020202020204" pitchFamily="34" charset="0"/>
                <a:cs typeface="Arial" panose="020B0604020202020204" pitchFamily="34" charset="0"/>
              </a:rPr>
              <a:t> January 2022). </a:t>
            </a:r>
            <a:r>
              <a:rPr lang="en-GB" sz="1200" dirty="0">
                <a:solidFill>
                  <a:srgbClr val="FF0000"/>
                </a:solidFill>
                <a:latin typeface="Arial" panose="020B0604020202020204" pitchFamily="34" charset="0"/>
                <a:cs typeface="Arial" panose="020B0604020202020204" pitchFamily="34" charset="0"/>
              </a:rPr>
              <a:t>Presentation.</a:t>
            </a:r>
            <a:endPar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Agosto, V. and Roland, E. (2018) ‘Intersectionality and Educational Leadership: A Critical Review’, </a:t>
            </a:r>
            <a:r>
              <a:rPr lang="en-GB" sz="12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Review of Research in Education</a:t>
            </a: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 42(1), pp. 255–285. </a:t>
            </a:r>
            <a:r>
              <a:rPr lang="en-GB" sz="12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doi</a:t>
            </a: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 10.3102/0091732X18762433. </a:t>
            </a:r>
            <a:r>
              <a:rPr lang="en-GB" sz="1200" dirty="0">
                <a:solidFill>
                  <a:srgbClr val="FF0000"/>
                </a:solidFill>
                <a:latin typeface="Arial" panose="020B0604020202020204" pitchFamily="34" charset="0"/>
                <a:cs typeface="Arial" panose="020B0604020202020204" pitchFamily="34" charset="0"/>
              </a:rPr>
              <a:t>Presentation.</a:t>
            </a:r>
            <a:endPar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GB" altLang="en-US" sz="1200" dirty="0">
                <a:latin typeface="Arial" panose="020B0604020202020204" pitchFamily="34" charset="0"/>
                <a:cs typeface="Arial" panose="020B0604020202020204" pitchFamily="34" charset="0"/>
              </a:rPr>
              <a:t>Boyes Turner (2017) </a:t>
            </a:r>
            <a:r>
              <a:rPr lang="en-GB" altLang="en-US" sz="1200" i="1" dirty="0">
                <a:latin typeface="Arial" panose="020B0604020202020204" pitchFamily="34" charset="0"/>
                <a:cs typeface="Arial" panose="020B0604020202020204" pitchFamily="34" charset="0"/>
              </a:rPr>
              <a:t>Parents to blame for misdiagnosis of special educational needs? </a:t>
            </a:r>
            <a:r>
              <a:rPr lang="en-GB" altLang="en-US"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4"/>
              </a:rPr>
              <a:t>Parents to blame for misdiagnosis of special educational needs? Special Educational Needs Solicitors, Boyes Turner (senexpertsolicitors.co.uk)</a:t>
            </a:r>
            <a:r>
              <a:rPr lang="en-GB" sz="1200" dirty="0">
                <a:latin typeface="Arial" panose="020B0604020202020204" pitchFamily="34" charset="0"/>
                <a:cs typeface="Arial" panose="020B0604020202020204" pitchFamily="34" charset="0"/>
              </a:rPr>
              <a:t> (Accessed: 10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2022).</a:t>
            </a:r>
          </a:p>
          <a:p>
            <a:pPr marL="0" indent="0" algn="just">
              <a:lnSpc>
                <a:spcPct val="150000"/>
              </a:lnSpc>
              <a:buNone/>
            </a:pPr>
            <a:r>
              <a:rPr lang="cy-GB" altLang="en-US" sz="1200" dirty="0">
                <a:latin typeface="Arial" panose="020B0604020202020204" pitchFamily="34" charset="0"/>
                <a:cs typeface="Arial" panose="020B0604020202020204" pitchFamily="34" charset="0"/>
              </a:rPr>
              <a:t>British Dyslexia Association (2021) </a:t>
            </a:r>
            <a:r>
              <a:rPr lang="cy-GB" altLang="en-US" sz="1200" i="1" dirty="0">
                <a:latin typeface="Arial" panose="020B0604020202020204" pitchFamily="34" charset="0"/>
                <a:cs typeface="Arial" panose="020B0604020202020204" pitchFamily="34" charset="0"/>
              </a:rPr>
              <a:t>Dyslexia</a:t>
            </a:r>
            <a:r>
              <a:rPr lang="cy-GB" altLang="en-US" sz="1200" dirty="0">
                <a:latin typeface="Arial" panose="020B0604020202020204" pitchFamily="34" charset="0"/>
                <a:cs typeface="Arial" panose="020B0604020202020204" pitchFamily="34" charset="0"/>
              </a:rPr>
              <a:t>. Available at: </a:t>
            </a:r>
            <a:r>
              <a:rPr lang="cy-GB" altLang="en-US" sz="1200" dirty="0">
                <a:latin typeface="Arial" panose="020B0604020202020204" pitchFamily="34" charset="0"/>
                <a:cs typeface="Arial" panose="020B0604020202020204" pitchFamily="34" charset="0"/>
                <a:hlinkClick r:id="rId5"/>
              </a:rPr>
              <a:t>http://www.bdadyslexia.org.uk/</a:t>
            </a:r>
            <a:r>
              <a:rPr lang="cy-GB" altLang="en-US" sz="1200" dirty="0">
                <a:latin typeface="Arial" panose="020B0604020202020204" pitchFamily="34" charset="0"/>
                <a:cs typeface="Arial" panose="020B0604020202020204" pitchFamily="34" charset="0"/>
              </a:rPr>
              <a:t> (Accessed: 10th January 2022).</a:t>
            </a:r>
          </a:p>
          <a:p>
            <a:pPr marL="0" indent="0" algn="just">
              <a:lnSpc>
                <a:spcPct val="150000"/>
              </a:lnSpc>
              <a:buNone/>
            </a:pPr>
            <a:r>
              <a:rPr lang="cy-GB" altLang="en-US" sz="1200" dirty="0">
                <a:latin typeface="Arial" panose="020B0604020202020204" pitchFamily="34" charset="0"/>
                <a:cs typeface="Arial" panose="020B0604020202020204" pitchFamily="34" charset="0"/>
              </a:rPr>
              <a:t>Child mind institute (2022) </a:t>
            </a:r>
            <a:r>
              <a:rPr lang="cy-GB" altLang="en-US" sz="1200" i="1" dirty="0">
                <a:latin typeface="Arial" panose="020B0604020202020204" pitchFamily="34" charset="0"/>
                <a:cs typeface="Arial" panose="020B0604020202020204" pitchFamily="34" charset="0"/>
              </a:rPr>
              <a:t>Understanding Dyslexia. </a:t>
            </a:r>
            <a:r>
              <a:rPr lang="cy-GB" altLang="en-US" sz="1200" dirty="0">
                <a:latin typeface="Arial" panose="020B0604020202020204" pitchFamily="34" charset="0"/>
                <a:cs typeface="Arial" panose="020B0604020202020204" pitchFamily="34" charset="0"/>
              </a:rPr>
              <a:t>Avaiable at: </a:t>
            </a:r>
            <a:r>
              <a:rPr lang="en-GB" sz="1200" dirty="0">
                <a:latin typeface="Arial" panose="020B0604020202020204" pitchFamily="34" charset="0"/>
                <a:cs typeface="Arial" panose="020B0604020202020204" pitchFamily="34" charset="0"/>
                <a:hlinkClick r:id="rId6"/>
              </a:rPr>
              <a:t>Understanding Dyslexia and How to Help Kids Who Have It (childmind.org)</a:t>
            </a:r>
            <a:r>
              <a:rPr lang="en-GB" sz="1200" dirty="0">
                <a:latin typeface="Arial" panose="020B0604020202020204" pitchFamily="34" charset="0"/>
                <a:cs typeface="Arial" panose="020B0604020202020204" pitchFamily="34" charset="0"/>
              </a:rPr>
              <a:t> (Accessed: 13</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2022). </a:t>
            </a:r>
            <a:r>
              <a:rPr lang="en-GB" sz="1200" dirty="0">
                <a:solidFill>
                  <a:srgbClr val="FF0000"/>
                </a:solidFill>
                <a:latin typeface="Arial" panose="020B0604020202020204" pitchFamily="34" charset="0"/>
                <a:cs typeface="Arial" panose="020B0604020202020204" pitchFamily="34" charset="0"/>
              </a:rPr>
              <a:t>Presentation.</a:t>
            </a:r>
            <a:endParaRPr lang="cy-GB" altLang="en-US" sz="1200" dirty="0">
              <a:latin typeface="Arial" panose="020B0604020202020204" pitchFamily="34" charset="0"/>
              <a:cs typeface="Arial" panose="020B0604020202020204" pitchFamily="34" charset="0"/>
            </a:endParaRPr>
          </a:p>
          <a:p>
            <a:pPr marL="0" indent="0" algn="just">
              <a:lnSpc>
                <a:spcPct val="150000"/>
              </a:lnSpc>
              <a:buNone/>
            </a:pPr>
            <a:r>
              <a:rPr lang="en-GB" sz="1200" dirty="0" err="1">
                <a:effectLst/>
                <a:latin typeface="Arial" panose="020B0604020202020204" pitchFamily="34" charset="0"/>
                <a:ea typeface="Calibri" panose="020F0502020204030204" pitchFamily="34" charset="0"/>
              </a:rPr>
              <a:t>Colenbrander</a:t>
            </a:r>
            <a:r>
              <a:rPr lang="en-GB" sz="1200" dirty="0">
                <a:effectLst/>
                <a:latin typeface="Arial" panose="020B0604020202020204" pitchFamily="34" charset="0"/>
                <a:ea typeface="Calibri" panose="020F0502020204030204" pitchFamily="34" charset="0"/>
              </a:rPr>
              <a:t>, D., Ricketts, J. and </a:t>
            </a:r>
            <a:r>
              <a:rPr lang="en-GB" sz="1200" dirty="0" err="1">
                <a:effectLst/>
                <a:latin typeface="Arial" panose="020B0604020202020204" pitchFamily="34" charset="0"/>
                <a:ea typeface="Calibri" panose="020F0502020204030204" pitchFamily="34" charset="0"/>
              </a:rPr>
              <a:t>Breadmore</a:t>
            </a:r>
            <a:r>
              <a:rPr lang="en-GB" sz="1200" dirty="0">
                <a:effectLst/>
                <a:latin typeface="Arial" panose="020B0604020202020204" pitchFamily="34" charset="0"/>
                <a:ea typeface="Calibri" panose="020F0502020204030204" pitchFamily="34" charset="0"/>
              </a:rPr>
              <a:t>, H.L. (2018) ‘Early identification of dyslexia: Understanding the issues.’, </a:t>
            </a:r>
            <a:r>
              <a:rPr lang="en-GB" sz="1200" i="1" dirty="0">
                <a:effectLst/>
                <a:latin typeface="Arial" panose="020B0604020202020204" pitchFamily="34" charset="0"/>
                <a:ea typeface="Calibri" panose="020F0502020204030204" pitchFamily="34" charset="0"/>
              </a:rPr>
              <a:t>Language, Speech, and Hearing Services in Schools</a:t>
            </a:r>
            <a:r>
              <a:rPr lang="en-GB" sz="1200" dirty="0">
                <a:effectLst/>
                <a:latin typeface="Arial" panose="020B0604020202020204" pitchFamily="34" charset="0"/>
                <a:ea typeface="Calibri" panose="020F0502020204030204" pitchFamily="34" charset="0"/>
              </a:rPr>
              <a:t>, </a:t>
            </a:r>
            <a:r>
              <a:rPr lang="en-GB" sz="1200" i="1" dirty="0">
                <a:effectLst/>
                <a:latin typeface="Arial" panose="020B0604020202020204" pitchFamily="34" charset="0"/>
                <a:ea typeface="Calibri" panose="020F0502020204030204" pitchFamily="34" charset="0"/>
              </a:rPr>
              <a:t>49</a:t>
            </a:r>
            <a:r>
              <a:rPr lang="en-GB" sz="1200" dirty="0">
                <a:effectLst/>
                <a:latin typeface="Arial" panose="020B0604020202020204" pitchFamily="34" charset="0"/>
                <a:ea typeface="Calibri" panose="020F0502020204030204" pitchFamily="34" charset="0"/>
              </a:rPr>
              <a:t>(4), pp.817-828.</a:t>
            </a:r>
            <a:endParaRPr lang="cy-GB" altLang="en-US" sz="1200" dirty="0">
              <a:latin typeface="Arial" panose="020B0604020202020204" pitchFamily="34" charset="0"/>
              <a:cs typeface="Arial" panose="020B0604020202020204" pitchFamily="34" charset="0"/>
            </a:endParaRPr>
          </a:p>
          <a:p>
            <a:pPr marL="0" indent="0" algn="just">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9802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A073FD-563D-4F19-A757-1798D7DDCCBE}"/>
              </a:ext>
            </a:extLst>
          </p:cNvPr>
          <p:cNvSpPr>
            <a:spLocks noGrp="1"/>
          </p:cNvSpPr>
          <p:nvPr>
            <p:ph idx="1"/>
          </p:nvPr>
        </p:nvSpPr>
        <p:spPr>
          <a:xfrm>
            <a:off x="838200" y="569167"/>
            <a:ext cx="10515600" cy="5607796"/>
          </a:xfrm>
        </p:spPr>
        <p:txBody>
          <a:bodyPr>
            <a:normAutofit fontScale="25000" lnSpcReduction="20000"/>
          </a:bodyPr>
          <a:lstStyle/>
          <a:p>
            <a:pPr marL="0" indent="0" algn="just">
              <a:lnSpc>
                <a:spcPct val="170000"/>
              </a:lnSpc>
              <a:buNone/>
            </a:pPr>
            <a:r>
              <a:rPr lang="en-GB" sz="4800" u="sng" dirty="0" err="1">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2" tooltip="David DeMatthews"/>
              </a:rPr>
              <a:t>DeMatthews</a:t>
            </a: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2" tooltip="David DeMatthews"/>
              </a:rPr>
              <a:t>, D.</a:t>
            </a:r>
            <a:r>
              <a:rPr lang="en-GB" sz="4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(2021) ‘Undoing systems of exclusion: exploring inclusive leadership and systems thinking in two inclusive elementary schools’, </a:t>
            </a:r>
            <a:r>
              <a:rPr lang="en-GB" sz="4800" i="1"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3"/>
              </a:rPr>
              <a:t>Journal of Educational Administration</a:t>
            </a:r>
            <a:r>
              <a:rPr lang="en-GB" sz="4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59(1), pp. 5-21. </a:t>
            </a:r>
            <a:r>
              <a:rPr lang="en-GB" sz="4800" dirty="0">
                <a:solidFill>
                  <a:srgbClr val="FF0000"/>
                </a:solidFill>
                <a:latin typeface="Arial" panose="020B0604020202020204" pitchFamily="34" charset="0"/>
                <a:cs typeface="Arial" panose="020B0604020202020204" pitchFamily="34" charset="0"/>
              </a:rPr>
              <a:t>Presentation.</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70000"/>
              </a:lnSpc>
              <a:buNone/>
            </a:pPr>
            <a:r>
              <a:rPr lang="en-GB" sz="4800" b="0" i="0" dirty="0">
                <a:solidFill>
                  <a:srgbClr val="303030"/>
                </a:solidFill>
                <a:effectLst/>
                <a:latin typeface="arial" panose="020B0604020202020204" pitchFamily="34" charset="0"/>
              </a:rPr>
              <a:t>Denton, T. F., &amp; </a:t>
            </a:r>
            <a:r>
              <a:rPr lang="en-GB" sz="4800" b="0" i="0" dirty="0" err="1">
                <a:solidFill>
                  <a:srgbClr val="303030"/>
                </a:solidFill>
                <a:effectLst/>
                <a:latin typeface="arial" panose="020B0604020202020204" pitchFamily="34" charset="0"/>
              </a:rPr>
              <a:t>Meindl</a:t>
            </a:r>
            <a:r>
              <a:rPr lang="en-GB" sz="4800" b="0" i="0" dirty="0">
                <a:solidFill>
                  <a:srgbClr val="303030"/>
                </a:solidFill>
                <a:effectLst/>
                <a:latin typeface="arial" panose="020B0604020202020204" pitchFamily="34" charset="0"/>
              </a:rPr>
              <a:t>, J. N. (2015) ‘The Effect of </a:t>
            </a:r>
            <a:r>
              <a:rPr lang="en-GB" sz="4800" b="0" i="0" dirty="0" err="1">
                <a:solidFill>
                  <a:srgbClr val="303030"/>
                </a:solidFill>
                <a:effectLst/>
                <a:latin typeface="arial" panose="020B0604020202020204" pitchFamily="34" charset="0"/>
              </a:rPr>
              <a:t>Colored</a:t>
            </a:r>
            <a:r>
              <a:rPr lang="en-GB" sz="4800" b="0" i="0" dirty="0">
                <a:solidFill>
                  <a:srgbClr val="303030"/>
                </a:solidFill>
                <a:effectLst/>
                <a:latin typeface="arial" panose="020B0604020202020204" pitchFamily="34" charset="0"/>
              </a:rPr>
              <a:t> Overlays on Reading Fluency in Individuals with Dyslexia’, </a:t>
            </a:r>
            <a:r>
              <a:rPr lang="en-GB" sz="4800" b="0" i="1" dirty="0" err="1">
                <a:solidFill>
                  <a:srgbClr val="303030"/>
                </a:solidFill>
                <a:effectLst/>
                <a:latin typeface="arial" panose="020B0604020202020204" pitchFamily="34" charset="0"/>
              </a:rPr>
              <a:t>Behavior</a:t>
            </a:r>
            <a:r>
              <a:rPr lang="en-GB" sz="4800" b="0" i="1" dirty="0">
                <a:solidFill>
                  <a:srgbClr val="303030"/>
                </a:solidFill>
                <a:effectLst/>
                <a:latin typeface="arial" panose="020B0604020202020204" pitchFamily="34" charset="0"/>
              </a:rPr>
              <a:t> analysis in practice</a:t>
            </a:r>
            <a:r>
              <a:rPr lang="en-GB" sz="4800" b="0" i="0" dirty="0">
                <a:solidFill>
                  <a:srgbClr val="303030"/>
                </a:solidFill>
                <a:effectLst/>
                <a:latin typeface="arial" panose="020B0604020202020204" pitchFamily="34" charset="0"/>
              </a:rPr>
              <a:t>, </a:t>
            </a:r>
            <a:r>
              <a:rPr lang="en-GB" sz="4800" b="0" i="1" dirty="0">
                <a:solidFill>
                  <a:srgbClr val="303030"/>
                </a:solidFill>
                <a:effectLst/>
                <a:latin typeface="arial" panose="020B0604020202020204" pitchFamily="34" charset="0"/>
              </a:rPr>
              <a:t>9</a:t>
            </a:r>
            <a:r>
              <a:rPr lang="en-GB" sz="4800" b="0" i="0" dirty="0">
                <a:solidFill>
                  <a:srgbClr val="303030"/>
                </a:solidFill>
                <a:effectLst/>
                <a:latin typeface="arial" panose="020B0604020202020204" pitchFamily="34" charset="0"/>
              </a:rPr>
              <a:t>(3), 191–198. </a:t>
            </a:r>
            <a:r>
              <a:rPr lang="en-GB" sz="4800" b="0" i="0" dirty="0">
                <a:solidFill>
                  <a:srgbClr val="303030"/>
                </a:solidFill>
                <a:effectLst/>
                <a:latin typeface="arial" panose="020B0604020202020204" pitchFamily="34" charset="0"/>
                <a:hlinkClick r:id="rId4"/>
              </a:rPr>
              <a:t>https://doi.org/10.1007/s40617-015-0079-7</a:t>
            </a:r>
            <a:r>
              <a:rPr lang="en-GB" sz="4800" b="0" i="0" dirty="0">
                <a:solidFill>
                  <a:srgbClr val="303030"/>
                </a:solidFill>
                <a:effectLst/>
                <a:latin typeface="arial" panose="020B0604020202020204" pitchFamily="34" charset="0"/>
              </a:rPr>
              <a:t> </a:t>
            </a:r>
            <a:r>
              <a:rPr lang="en-GB" sz="4800" dirty="0">
                <a:solidFill>
                  <a:srgbClr val="FF0000"/>
                </a:solidFill>
                <a:latin typeface="Arial" panose="020B0604020202020204" pitchFamily="34" charset="0"/>
                <a:cs typeface="Arial" panose="020B0604020202020204" pitchFamily="34" charset="0"/>
              </a:rPr>
              <a:t>Presentation.</a:t>
            </a:r>
            <a:endParaRPr lang="en-GB" sz="48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70000"/>
              </a:lnSpc>
              <a:buNone/>
            </a:pPr>
            <a:r>
              <a:rPr lang="en-GB" sz="4800" dirty="0">
                <a:solidFill>
                  <a:srgbClr val="303030"/>
                </a:solidFill>
                <a:latin typeface="arial" panose="020B0604020202020204" pitchFamily="34" charset="0"/>
              </a:rPr>
              <a:t>Department For Education (2011) </a:t>
            </a:r>
            <a:r>
              <a:rPr lang="en-GB" sz="4800" i="1" dirty="0">
                <a:latin typeface="Arial" panose="020B0604020202020204" pitchFamily="34" charset="0"/>
                <a:cs typeface="Arial" panose="020B0604020202020204" pitchFamily="34" charset="0"/>
              </a:rPr>
              <a:t>Child and family practitioners’ understanding of child development: Lessons learnt from a small sample of serious case reviews</a:t>
            </a:r>
            <a:r>
              <a:rPr lang="en-GB" sz="4800" i="1" dirty="0">
                <a:solidFill>
                  <a:srgbClr val="303030"/>
                </a:solidFill>
                <a:latin typeface="Arial" panose="020B0604020202020204" pitchFamily="34" charset="0"/>
                <a:cs typeface="Arial" panose="020B0604020202020204" pitchFamily="34" charset="0"/>
              </a:rPr>
              <a:t> </a:t>
            </a:r>
            <a:r>
              <a:rPr lang="en-GB" sz="4800" dirty="0">
                <a:solidFill>
                  <a:srgbClr val="303030"/>
                </a:solidFill>
                <a:latin typeface="Arial" panose="020B0604020202020204" pitchFamily="34" charset="0"/>
                <a:cs typeface="Arial" panose="020B0604020202020204" pitchFamily="34" charset="0"/>
              </a:rPr>
              <a:t>Available at: </a:t>
            </a:r>
            <a:r>
              <a:rPr lang="en-GB" sz="4800" dirty="0">
                <a:latin typeface="Arial" panose="020B0604020202020204" pitchFamily="34" charset="0"/>
                <a:cs typeface="Arial" panose="020B0604020202020204" pitchFamily="34" charset="0"/>
                <a:hlinkClick r:id="rId5"/>
              </a:rPr>
              <a:t>Child and family practitioners’ understanding of child development: lessons learnt from a small sample of serious case reviews (publishing.service.gov.uk)</a:t>
            </a:r>
            <a:r>
              <a:rPr lang="en-GB" sz="4800" dirty="0">
                <a:solidFill>
                  <a:srgbClr val="303030"/>
                </a:solidFill>
                <a:latin typeface="Arial" panose="020B0604020202020204" pitchFamily="34" charset="0"/>
                <a:cs typeface="Arial" panose="020B0604020202020204" pitchFamily="34" charset="0"/>
              </a:rPr>
              <a:t> Accessed: 13</a:t>
            </a:r>
            <a:r>
              <a:rPr lang="en-GB" sz="4800" baseline="30000" dirty="0">
                <a:solidFill>
                  <a:srgbClr val="303030"/>
                </a:solidFill>
                <a:latin typeface="Arial" panose="020B0604020202020204" pitchFamily="34" charset="0"/>
                <a:cs typeface="Arial" panose="020B0604020202020204" pitchFamily="34" charset="0"/>
              </a:rPr>
              <a:t>th</a:t>
            </a:r>
            <a:r>
              <a:rPr lang="en-GB" sz="4800" dirty="0">
                <a:solidFill>
                  <a:srgbClr val="303030"/>
                </a:solidFill>
                <a:latin typeface="Arial" panose="020B0604020202020204" pitchFamily="34" charset="0"/>
                <a:cs typeface="Arial" panose="020B0604020202020204" pitchFamily="34" charset="0"/>
              </a:rPr>
              <a:t> January 2022).</a:t>
            </a:r>
            <a:endParaRPr lang="en-GB" sz="4800" b="0" i="0" dirty="0">
              <a:solidFill>
                <a:srgbClr val="303030"/>
              </a:solidFill>
              <a:effectLst/>
              <a:latin typeface="Arial" panose="020B0604020202020204" pitchFamily="34" charset="0"/>
              <a:cs typeface="Arial" panose="020B0604020202020204" pitchFamily="34" charset="0"/>
            </a:endParaRPr>
          </a:p>
          <a:p>
            <a:pPr marL="0" indent="0" algn="just">
              <a:lnSpc>
                <a:spcPct val="170000"/>
              </a:lnSpc>
              <a:buNone/>
            </a:pPr>
            <a:r>
              <a:rPr lang="en-GB" sz="4800" dirty="0">
                <a:effectLst/>
                <a:latin typeface="Arial" panose="020B0604020202020204" pitchFamily="34" charset="0"/>
                <a:ea typeface="Calibri" panose="020F0502020204030204" pitchFamily="34" charset="0"/>
                <a:cs typeface="Arial" panose="020B0604020202020204" pitchFamily="34" charset="0"/>
              </a:rPr>
              <a:t>Eyecare Trust (No date) </a:t>
            </a:r>
            <a:r>
              <a:rPr lang="en-GB" sz="4800" i="1" dirty="0">
                <a:effectLst/>
                <a:latin typeface="Arial" panose="020B0604020202020204" pitchFamily="34" charset="0"/>
                <a:ea typeface="Calibri" panose="020F0502020204030204" pitchFamily="34" charset="0"/>
                <a:cs typeface="Arial" panose="020B0604020202020204" pitchFamily="34" charset="0"/>
              </a:rPr>
              <a:t>Colour Overlays and Coloured Lenses. </a:t>
            </a:r>
            <a:r>
              <a:rPr lang="en-GB" sz="4800" dirty="0">
                <a:effectLst/>
                <a:latin typeface="Arial" panose="020B0604020202020204" pitchFamily="34" charset="0"/>
                <a:ea typeface="Calibri" panose="020F0502020204030204" pitchFamily="34" charset="0"/>
                <a:cs typeface="Arial" panose="020B0604020202020204" pitchFamily="34" charset="0"/>
              </a:rPr>
              <a:t>Available at: </a:t>
            </a:r>
            <a:r>
              <a:rPr lang="en-GB" sz="4800" dirty="0">
                <a:hlinkClick r:id="rId6"/>
              </a:rPr>
              <a:t>The Eyecare Trust - Colour Overlays and Coloured Lenses</a:t>
            </a:r>
            <a:r>
              <a:rPr lang="en-GB" sz="4800" dirty="0"/>
              <a:t> (Accessed: 13</a:t>
            </a:r>
            <a:r>
              <a:rPr lang="en-GB" sz="4800" baseline="30000" dirty="0"/>
              <a:t>th</a:t>
            </a:r>
            <a:r>
              <a:rPr lang="en-GB" sz="4800" dirty="0"/>
              <a:t> January 2022).</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70000"/>
              </a:lnSpc>
              <a:buNone/>
            </a:pPr>
            <a:r>
              <a:rPr lang="en-GB" sz="4800" dirty="0">
                <a:effectLst/>
                <a:latin typeface="Arial" panose="020B0604020202020204" pitchFamily="34" charset="0"/>
                <a:ea typeface="Calibri" panose="020F0502020204030204" pitchFamily="34" charset="0"/>
                <a:cs typeface="Arial" panose="020B0604020202020204" pitchFamily="34" charset="0"/>
              </a:rPr>
              <a:t>Ferdman, B. (2021) </a:t>
            </a:r>
            <a:r>
              <a:rPr lang="en-GB" sz="4800" i="1" dirty="0">
                <a:effectLst/>
                <a:latin typeface="Arial" panose="020B0604020202020204" pitchFamily="34" charset="0"/>
                <a:ea typeface="Calibri" panose="020F0502020204030204" pitchFamily="34" charset="0"/>
                <a:cs typeface="Arial" panose="020B0604020202020204" pitchFamily="34" charset="0"/>
              </a:rPr>
              <a:t>Inclusive Leadership: Transforming diverse lives, workplaces and societies. </a:t>
            </a:r>
            <a:r>
              <a:rPr lang="en-GB" sz="4800" dirty="0">
                <a:effectLst/>
                <a:latin typeface="Arial" panose="020B0604020202020204" pitchFamily="34" charset="0"/>
                <a:ea typeface="Calibri" panose="020F0502020204030204" pitchFamily="34" charset="0"/>
                <a:cs typeface="Arial" panose="020B0604020202020204" pitchFamily="34" charset="0"/>
              </a:rPr>
              <a:t>London: Routledge.</a:t>
            </a:r>
          </a:p>
          <a:p>
            <a:pPr marL="0" indent="0" algn="just">
              <a:lnSpc>
                <a:spcPct val="170000"/>
              </a:lnSpc>
              <a:buNone/>
            </a:pPr>
            <a:r>
              <a:rPr lang="en-GB" sz="4800" dirty="0">
                <a:latin typeface="Arial" panose="020B0604020202020204" pitchFamily="34" charset="0"/>
                <a:ea typeface="Calibri" panose="020F0502020204030204" pitchFamily="34" charset="0"/>
                <a:cs typeface="Arial" panose="020B0604020202020204" pitchFamily="34" charset="0"/>
              </a:rPr>
              <a:t>Foundation for People with Learning Difficulties (2022) </a:t>
            </a:r>
            <a:r>
              <a:rPr lang="en-GB" sz="4800" i="1" dirty="0">
                <a:latin typeface="Arial" panose="020B0604020202020204" pitchFamily="34" charset="0"/>
                <a:ea typeface="Calibri" panose="020F0502020204030204" pitchFamily="34" charset="0"/>
                <a:cs typeface="Arial" panose="020B0604020202020204" pitchFamily="34" charset="0"/>
              </a:rPr>
              <a:t>Dyspraxia. </a:t>
            </a:r>
            <a:r>
              <a:rPr lang="en-GB" sz="4800" dirty="0">
                <a:latin typeface="Arial" panose="020B0604020202020204" pitchFamily="34" charset="0"/>
                <a:ea typeface="Calibri" panose="020F0502020204030204" pitchFamily="34" charset="0"/>
                <a:cs typeface="Arial" panose="020B0604020202020204" pitchFamily="34" charset="0"/>
              </a:rPr>
              <a:t>Available at: </a:t>
            </a:r>
            <a:r>
              <a:rPr lang="en-GB" sz="4800" dirty="0">
                <a:hlinkClick r:id="rId7"/>
              </a:rPr>
              <a:t>Dyspraxia | Foundation for People with Learning Disabilities</a:t>
            </a:r>
            <a:r>
              <a:rPr lang="en-GB" sz="4800" dirty="0">
                <a:latin typeface="Arial" panose="020B0604020202020204" pitchFamily="34" charset="0"/>
                <a:cs typeface="Arial" panose="020B0604020202020204" pitchFamily="34" charset="0"/>
              </a:rPr>
              <a:t> (Accessed: 11</a:t>
            </a:r>
            <a:r>
              <a:rPr lang="en-GB" sz="4800" baseline="30000" dirty="0">
                <a:latin typeface="Arial" panose="020B0604020202020204" pitchFamily="34" charset="0"/>
                <a:cs typeface="Arial" panose="020B0604020202020204" pitchFamily="34" charset="0"/>
              </a:rPr>
              <a:t>th</a:t>
            </a:r>
            <a:r>
              <a:rPr lang="en-GB" sz="4800" dirty="0">
                <a:latin typeface="Arial" panose="020B0604020202020204" pitchFamily="34" charset="0"/>
                <a:cs typeface="Arial" panose="020B0604020202020204" pitchFamily="34" charset="0"/>
              </a:rPr>
              <a:t> January 2022). </a:t>
            </a:r>
            <a:r>
              <a:rPr lang="en-GB" sz="4800" dirty="0">
                <a:solidFill>
                  <a:srgbClr val="FF0000"/>
                </a:solidFill>
                <a:latin typeface="Arial" panose="020B0604020202020204" pitchFamily="34" charset="0"/>
                <a:cs typeface="Arial" panose="020B0604020202020204" pitchFamily="34" charset="0"/>
              </a:rPr>
              <a:t>Presentation.</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70000"/>
              </a:lnSpc>
              <a:buNone/>
            </a:pPr>
            <a:r>
              <a:rPr lang="en-GB" sz="4800" b="0" i="0" dirty="0" err="1">
                <a:solidFill>
                  <a:srgbClr val="3A3A3A"/>
                </a:solidFill>
                <a:effectLst/>
                <a:latin typeface="Arial" panose="020B0604020202020204" pitchFamily="34" charset="0"/>
                <a:cs typeface="Arial" panose="020B0604020202020204" pitchFamily="34" charset="0"/>
              </a:rPr>
              <a:t>Giaconi</a:t>
            </a:r>
            <a:r>
              <a:rPr lang="en-GB" sz="4800" b="0" i="0" dirty="0">
                <a:solidFill>
                  <a:srgbClr val="3A3A3A"/>
                </a:solidFill>
                <a:effectLst/>
                <a:latin typeface="Arial" panose="020B0604020202020204" pitchFamily="34" charset="0"/>
                <a:cs typeface="Arial" panose="020B0604020202020204" pitchFamily="34" charset="0"/>
              </a:rPr>
              <a:t>, C. and Aparecida Capellini, S. (2020) </a:t>
            </a:r>
            <a:r>
              <a:rPr lang="en-GB" sz="4800" b="0" i="1" dirty="0">
                <a:solidFill>
                  <a:srgbClr val="3A3A3A"/>
                </a:solidFill>
                <a:effectLst/>
                <a:latin typeface="Arial" panose="020B0604020202020204" pitchFamily="34" charset="0"/>
                <a:cs typeface="Arial" panose="020B0604020202020204" pitchFamily="34" charset="0"/>
              </a:rPr>
              <a:t>Dyslexia : analysis and clinical significance</a:t>
            </a:r>
            <a:r>
              <a:rPr lang="en-GB" sz="4800" b="0" i="0" dirty="0">
                <a:solidFill>
                  <a:srgbClr val="3A3A3A"/>
                </a:solidFill>
                <a:effectLst/>
                <a:latin typeface="Arial" panose="020B0604020202020204" pitchFamily="34" charset="0"/>
                <a:cs typeface="Arial" panose="020B0604020202020204" pitchFamily="34" charset="0"/>
              </a:rPr>
              <a:t>. New York: Nova Medicine &amp; Health. </a:t>
            </a:r>
            <a:r>
              <a:rPr lang="en-GB" sz="4800" dirty="0">
                <a:solidFill>
                  <a:srgbClr val="FF0000"/>
                </a:solidFill>
                <a:latin typeface="Arial" panose="020B0604020202020204" pitchFamily="34" charset="0"/>
                <a:cs typeface="Arial" panose="020B0604020202020204" pitchFamily="34" charset="0"/>
              </a:rPr>
              <a:t>Presentation.</a:t>
            </a:r>
            <a:endParaRPr lang="cy-GB" altLang="en-US" sz="4800" dirty="0">
              <a:latin typeface="Arial" panose="020B0604020202020204" pitchFamily="34" charset="0"/>
              <a:cs typeface="Arial" panose="020B0604020202020204" pitchFamily="34" charset="0"/>
            </a:endParaRPr>
          </a:p>
          <a:p>
            <a:pPr marL="0" indent="0" algn="just">
              <a:lnSpc>
                <a:spcPct val="170000"/>
              </a:lnSpc>
              <a:buNone/>
            </a:pPr>
            <a:r>
              <a:rPr lang="en-GB" sz="4800" dirty="0">
                <a:latin typeface="Arial" panose="020B0604020202020204" pitchFamily="34" charset="0"/>
                <a:cs typeface="Arial" panose="020B0604020202020204" pitchFamily="34" charset="0"/>
              </a:rPr>
              <a:t>Gov.uk (2017) </a:t>
            </a:r>
            <a:r>
              <a:rPr lang="en-GB" sz="4800" i="1" dirty="0">
                <a:latin typeface="Arial" panose="020B0604020202020204" pitchFamily="34" charset="0"/>
                <a:cs typeface="Arial" panose="020B0604020202020204" pitchFamily="34" charset="0"/>
              </a:rPr>
              <a:t>Simone: dyslexic user. </a:t>
            </a:r>
            <a:r>
              <a:rPr lang="en-GB" sz="4800" dirty="0">
                <a:latin typeface="Arial" panose="020B0604020202020204" pitchFamily="34" charset="0"/>
                <a:cs typeface="Arial" panose="020B0604020202020204" pitchFamily="34" charset="0"/>
              </a:rPr>
              <a:t>Available at: </a:t>
            </a:r>
            <a:r>
              <a:rPr lang="en-GB" sz="4800" dirty="0">
                <a:latin typeface="Arial" panose="020B0604020202020204" pitchFamily="34" charset="0"/>
                <a:cs typeface="Arial" panose="020B0604020202020204" pitchFamily="34" charset="0"/>
                <a:hlinkClick r:id="rId8"/>
              </a:rPr>
              <a:t>Simone: dyslexic user - GOV.UK (www.gov.uk)</a:t>
            </a:r>
            <a:r>
              <a:rPr lang="en-GB" sz="4800" dirty="0">
                <a:latin typeface="Arial" panose="020B0604020202020204" pitchFamily="34" charset="0"/>
                <a:cs typeface="Arial" panose="020B0604020202020204" pitchFamily="34" charset="0"/>
              </a:rPr>
              <a:t> (Accessed: 10</a:t>
            </a:r>
            <a:r>
              <a:rPr lang="en-GB" sz="4800" baseline="30000" dirty="0">
                <a:latin typeface="Arial" panose="020B0604020202020204" pitchFamily="34" charset="0"/>
                <a:cs typeface="Arial" panose="020B0604020202020204" pitchFamily="34" charset="0"/>
              </a:rPr>
              <a:t>th</a:t>
            </a:r>
            <a:r>
              <a:rPr lang="en-GB" sz="4800" dirty="0">
                <a:latin typeface="Arial" panose="020B0604020202020204" pitchFamily="34" charset="0"/>
                <a:cs typeface="Arial" panose="020B0604020202020204" pitchFamily="34" charset="0"/>
              </a:rPr>
              <a:t> January 2022).</a:t>
            </a:r>
          </a:p>
          <a:p>
            <a:pPr marL="0" indent="0" algn="just">
              <a:lnSpc>
                <a:spcPct val="170000"/>
              </a:lnSpc>
              <a:buNone/>
            </a:pPr>
            <a:r>
              <a:rPr lang="en-GB" sz="4800" dirty="0">
                <a:latin typeface="Arial" panose="020B0604020202020204" pitchFamily="34" charset="0"/>
                <a:cs typeface="Arial" panose="020B0604020202020204" pitchFamily="34" charset="0"/>
              </a:rPr>
              <a:t>Griffiths, P.G. </a:t>
            </a:r>
            <a:r>
              <a:rPr lang="en-GB" sz="4800" i="1" dirty="0">
                <a:latin typeface="Arial" panose="020B0604020202020204" pitchFamily="34" charset="0"/>
                <a:cs typeface="Arial" panose="020B0604020202020204" pitchFamily="34" charset="0"/>
              </a:rPr>
              <a:t>et al</a:t>
            </a:r>
            <a:r>
              <a:rPr lang="en-GB" sz="4800" dirty="0">
                <a:latin typeface="Arial" panose="020B0604020202020204" pitchFamily="34" charset="0"/>
                <a:cs typeface="Arial" panose="020B0604020202020204" pitchFamily="34" charset="0"/>
              </a:rPr>
              <a:t>. (2016) ‘The effect of coloured overlays and lenses on reading: a systematic review of the literature’, </a:t>
            </a:r>
            <a:r>
              <a:rPr lang="en-GB" sz="4800" i="1" dirty="0">
                <a:latin typeface="Arial" panose="020B0604020202020204" pitchFamily="34" charset="0"/>
                <a:cs typeface="Arial" panose="020B0604020202020204" pitchFamily="34" charset="0"/>
              </a:rPr>
              <a:t>Ophthalmic &amp; physiological optics</a:t>
            </a:r>
            <a:r>
              <a:rPr lang="en-GB" sz="4800" dirty="0">
                <a:latin typeface="Arial" panose="020B0604020202020204" pitchFamily="34" charset="0"/>
                <a:cs typeface="Arial" panose="020B0604020202020204" pitchFamily="34" charset="0"/>
              </a:rPr>
              <a:t>, 36, pp. 519-544. </a:t>
            </a:r>
            <a:r>
              <a:rPr lang="en-GB" sz="4800" dirty="0" err="1">
                <a:latin typeface="Arial" panose="020B0604020202020204" pitchFamily="34" charset="0"/>
                <a:cs typeface="Arial" panose="020B0604020202020204" pitchFamily="34" charset="0"/>
              </a:rPr>
              <a:t>doi</a:t>
            </a:r>
            <a:r>
              <a:rPr lang="en-GB" sz="4800" dirty="0">
                <a:latin typeface="Arial" panose="020B0604020202020204" pitchFamily="34" charset="0"/>
                <a:cs typeface="Arial" panose="020B0604020202020204" pitchFamily="34" charset="0"/>
              </a:rPr>
              <a:t>: 10.1111/opo.12316, 36(5), pp. 519–544. doi:10.1111/opo.12316. </a:t>
            </a:r>
            <a:r>
              <a:rPr lang="en-GB" sz="4800" dirty="0">
                <a:solidFill>
                  <a:srgbClr val="FF0000"/>
                </a:solidFill>
                <a:latin typeface="Arial" panose="020B0604020202020204" pitchFamily="34" charset="0"/>
                <a:cs typeface="Arial" panose="020B0604020202020204" pitchFamily="34" charset="0"/>
              </a:rPr>
              <a:t>Presentation.</a:t>
            </a:r>
            <a:endParaRPr lang="en-GB" sz="4800" dirty="0">
              <a:latin typeface="Arial" panose="020B0604020202020204" pitchFamily="34" charset="0"/>
              <a:cs typeface="Arial" panose="020B0604020202020204" pitchFamily="34" charset="0"/>
            </a:endParaRPr>
          </a:p>
          <a:p>
            <a:pPr marL="0" indent="0" algn="just">
              <a:lnSpc>
                <a:spcPct val="170000"/>
              </a:lnSpc>
              <a:buNone/>
            </a:pPr>
            <a:endParaRPr lang="en-GB" sz="4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874556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C0127F-F669-4F9D-B667-9830352ABDA5}"/>
              </a:ext>
            </a:extLst>
          </p:cNvPr>
          <p:cNvSpPr>
            <a:spLocks noGrp="1"/>
          </p:cNvSpPr>
          <p:nvPr>
            <p:ph idx="1"/>
          </p:nvPr>
        </p:nvSpPr>
        <p:spPr>
          <a:xfrm>
            <a:off x="838200" y="578449"/>
            <a:ext cx="10515600" cy="6111600"/>
          </a:xfrm>
        </p:spPr>
        <p:txBody>
          <a:bodyPr>
            <a:normAutofit fontScale="40000" lnSpcReduction="20000"/>
          </a:bodyPr>
          <a:lstStyle/>
          <a:p>
            <a:pPr marL="0" indent="0" algn="just">
              <a:lnSpc>
                <a:spcPct val="170000"/>
              </a:lnSpc>
              <a:buNone/>
            </a:pPr>
            <a:r>
              <a:rPr lang="en-GB" sz="3000" dirty="0">
                <a:latin typeface="Arial" panose="020B0604020202020204" pitchFamily="34" charset="0"/>
                <a:cs typeface="Arial" panose="020B0604020202020204" pitchFamily="34" charset="0"/>
              </a:rPr>
              <a:t>Gwynedd Council (No date) </a:t>
            </a:r>
            <a:r>
              <a:rPr lang="en-GB" sz="3000" i="1" dirty="0">
                <a:latin typeface="Arial" panose="020B0604020202020204" pitchFamily="34" charset="0"/>
                <a:cs typeface="Arial" panose="020B0604020202020204" pitchFamily="34" charset="0"/>
              </a:rPr>
              <a:t>Additional Learning Needs and Inclusion Strategy Gwynedd and Anglesey. </a:t>
            </a:r>
            <a:r>
              <a:rPr lang="en-GB" sz="3000" dirty="0">
                <a:latin typeface="Arial" panose="020B0604020202020204" pitchFamily="34" charset="0"/>
                <a:cs typeface="Arial" panose="020B0604020202020204" pitchFamily="34" charset="0"/>
              </a:rPr>
              <a:t>Available at: </a:t>
            </a:r>
            <a:r>
              <a:rPr lang="en-GB" sz="3000" dirty="0">
                <a:latin typeface="Arial" panose="020B0604020202020204" pitchFamily="34" charset="0"/>
                <a:cs typeface="Arial" panose="020B0604020202020204" pitchFamily="34" charset="0"/>
                <a:hlinkClick r:id="rId2"/>
              </a:rPr>
              <a:t>Appendix-3-ALNandI-Strategy-Gwynedd-and-Anglesey.pdf (</a:t>
            </a:r>
            <a:r>
              <a:rPr lang="en-GB" sz="3000" dirty="0" err="1">
                <a:latin typeface="Arial" panose="020B0604020202020204" pitchFamily="34" charset="0"/>
                <a:cs typeface="Arial" panose="020B0604020202020204" pitchFamily="34" charset="0"/>
                <a:hlinkClick r:id="rId2"/>
              </a:rPr>
              <a:t>llyw.cymru</a:t>
            </a:r>
            <a:r>
              <a:rPr lang="en-GB" sz="3000" dirty="0">
                <a:latin typeface="Arial" panose="020B0604020202020204" pitchFamily="34" charset="0"/>
                <a:cs typeface="Arial" panose="020B0604020202020204" pitchFamily="34" charset="0"/>
                <a:hlinkClick r:id="rId2"/>
              </a:rPr>
              <a:t>)</a:t>
            </a:r>
            <a:r>
              <a:rPr lang="en-GB" sz="3000" dirty="0">
                <a:latin typeface="Arial" panose="020B0604020202020204" pitchFamily="34" charset="0"/>
                <a:cs typeface="Arial" panose="020B0604020202020204" pitchFamily="34" charset="0"/>
              </a:rPr>
              <a:t> (Accessed: 13</a:t>
            </a:r>
            <a:r>
              <a:rPr lang="en-GB" sz="3000" baseline="30000" dirty="0">
                <a:latin typeface="Arial" panose="020B0604020202020204" pitchFamily="34" charset="0"/>
                <a:cs typeface="Arial" panose="020B0604020202020204" pitchFamily="34" charset="0"/>
              </a:rPr>
              <a:t>th</a:t>
            </a:r>
            <a:r>
              <a:rPr lang="en-GB" sz="3000" dirty="0">
                <a:latin typeface="Arial" panose="020B0604020202020204" pitchFamily="34" charset="0"/>
                <a:cs typeface="Arial" panose="020B0604020202020204" pitchFamily="34" charset="0"/>
              </a:rPr>
              <a:t> January 2022). </a:t>
            </a:r>
            <a:r>
              <a:rPr lang="en-GB" sz="3200" dirty="0">
                <a:solidFill>
                  <a:srgbClr val="FF0000"/>
                </a:solidFill>
                <a:latin typeface="Arial" panose="020B0604020202020204" pitchFamily="34" charset="0"/>
                <a:cs typeface="Arial" panose="020B0604020202020204" pitchFamily="34" charset="0"/>
              </a:rPr>
              <a:t>Presentation.</a:t>
            </a:r>
            <a:endParaRPr lang="en-GB" sz="3000" dirty="0">
              <a:latin typeface="Arial" panose="020B0604020202020204" pitchFamily="34" charset="0"/>
              <a:cs typeface="Arial" panose="020B0604020202020204" pitchFamily="34" charset="0"/>
            </a:endParaRPr>
          </a:p>
          <a:p>
            <a:pPr marL="0" indent="0" algn="just">
              <a:lnSpc>
                <a:spcPct val="170000"/>
              </a:lnSpc>
              <a:buNone/>
            </a:pPr>
            <a:r>
              <a:rPr lang="en-GB" sz="3000" dirty="0">
                <a:latin typeface="Arial" panose="020B0604020202020204" pitchFamily="34" charset="0"/>
                <a:cs typeface="Arial" panose="020B0604020202020204" pitchFamily="34" charset="0"/>
              </a:rPr>
              <a:t>Helen Arkell Dyslexia Charity (2021) </a:t>
            </a:r>
            <a:r>
              <a:rPr lang="en-GB" sz="3000" i="1" dirty="0">
                <a:latin typeface="Arial" panose="020B0604020202020204" pitchFamily="34" charset="0"/>
                <a:cs typeface="Arial" panose="020B0604020202020204" pitchFamily="34" charset="0"/>
              </a:rPr>
              <a:t>What is Dyslexia? </a:t>
            </a:r>
            <a:r>
              <a:rPr lang="en-GB" sz="3000" dirty="0">
                <a:latin typeface="Arial" panose="020B0604020202020204" pitchFamily="34" charset="0"/>
                <a:cs typeface="Arial" panose="020B0604020202020204" pitchFamily="34" charset="0"/>
              </a:rPr>
              <a:t>Available at: </a:t>
            </a:r>
            <a:r>
              <a:rPr lang="en-GB" sz="3000" dirty="0">
                <a:latin typeface="Arial" panose="020B0604020202020204" pitchFamily="34" charset="0"/>
                <a:cs typeface="Arial" panose="020B0604020202020204" pitchFamily="34" charset="0"/>
                <a:hlinkClick r:id="rId3"/>
              </a:rPr>
              <a:t>What Is Dyslexia? | Helen Arkell Dyslexia Centre</a:t>
            </a:r>
            <a:r>
              <a:rPr lang="en-GB" sz="3000" dirty="0">
                <a:latin typeface="Arial" panose="020B0604020202020204" pitchFamily="34" charset="0"/>
                <a:cs typeface="Arial" panose="020B0604020202020204" pitchFamily="34" charset="0"/>
              </a:rPr>
              <a:t> (Accessed: 10</a:t>
            </a:r>
            <a:r>
              <a:rPr lang="en-GB" sz="3000" baseline="30000" dirty="0">
                <a:latin typeface="Arial" panose="020B0604020202020204" pitchFamily="34" charset="0"/>
                <a:cs typeface="Arial" panose="020B0604020202020204" pitchFamily="34" charset="0"/>
              </a:rPr>
              <a:t>th</a:t>
            </a:r>
            <a:r>
              <a:rPr lang="en-GB" sz="3000" dirty="0">
                <a:latin typeface="Arial" panose="020B0604020202020204" pitchFamily="34" charset="0"/>
                <a:cs typeface="Arial" panose="020B0604020202020204" pitchFamily="34" charset="0"/>
              </a:rPr>
              <a:t> January 2022).</a:t>
            </a:r>
          </a:p>
          <a:p>
            <a:pPr marL="0" indent="0" algn="just">
              <a:lnSpc>
                <a:spcPct val="170000"/>
              </a:lnSpc>
              <a:buNone/>
            </a:pPr>
            <a:r>
              <a:rPr lang="en-GB" sz="3000" dirty="0">
                <a:latin typeface="Arial" panose="020B0604020202020204" pitchFamily="34" charset="0"/>
                <a:cs typeface="Arial" panose="020B0604020202020204" pitchFamily="34" charset="0"/>
              </a:rPr>
              <a:t>Henderson, L.M., </a:t>
            </a:r>
            <a:r>
              <a:rPr lang="en-GB" sz="3000" dirty="0" err="1">
                <a:latin typeface="Arial" panose="020B0604020202020204" pitchFamily="34" charset="0"/>
                <a:cs typeface="Arial" panose="020B0604020202020204" pitchFamily="34" charset="0"/>
              </a:rPr>
              <a:t>Tsogka</a:t>
            </a:r>
            <a:r>
              <a:rPr lang="en-GB" sz="3000" dirty="0">
                <a:latin typeface="Arial" panose="020B0604020202020204" pitchFamily="34" charset="0"/>
                <a:cs typeface="Arial" panose="020B0604020202020204" pitchFamily="34" charset="0"/>
              </a:rPr>
              <a:t>, N. and </a:t>
            </a:r>
            <a:r>
              <a:rPr lang="en-GB" sz="3000" dirty="0" err="1">
                <a:latin typeface="Arial" panose="020B0604020202020204" pitchFamily="34" charset="0"/>
                <a:cs typeface="Arial" panose="020B0604020202020204" pitchFamily="34" charset="0"/>
              </a:rPr>
              <a:t>Snowling</a:t>
            </a:r>
            <a:r>
              <a:rPr lang="en-GB" sz="3000" dirty="0">
                <a:latin typeface="Arial" panose="020B0604020202020204" pitchFamily="34" charset="0"/>
                <a:cs typeface="Arial" panose="020B0604020202020204" pitchFamily="34" charset="0"/>
              </a:rPr>
              <a:t>, M.J. (2013) ‘Questioning the benefits that coloured overlays can have for reading in students with and without dyslexia’, Journal of research in special educational needs, 13(1), pp. 57–65. doi:10.1111/j.1471-3802.2012.01237.x. </a:t>
            </a:r>
            <a:r>
              <a:rPr lang="en-GB" sz="3200" dirty="0">
                <a:solidFill>
                  <a:srgbClr val="FF0000"/>
                </a:solidFill>
                <a:latin typeface="Arial" panose="020B0604020202020204" pitchFamily="34" charset="0"/>
                <a:cs typeface="Arial" panose="020B0604020202020204" pitchFamily="34" charset="0"/>
              </a:rPr>
              <a:t>Presentation.</a:t>
            </a:r>
            <a:endParaRPr lang="en-GB" sz="3000" dirty="0">
              <a:latin typeface="Arial" panose="020B0604020202020204" pitchFamily="34" charset="0"/>
              <a:cs typeface="Arial" panose="020B0604020202020204" pitchFamily="34" charset="0"/>
            </a:endParaRPr>
          </a:p>
          <a:p>
            <a:pPr marL="0" indent="0" algn="just">
              <a:lnSpc>
                <a:spcPct val="170000"/>
              </a:lnSpc>
              <a:buNone/>
            </a:pPr>
            <a:r>
              <a:rPr lang="en-GB" sz="3000" dirty="0">
                <a:effectLst/>
                <a:latin typeface="Arial" panose="020B0604020202020204" pitchFamily="34" charset="0"/>
                <a:ea typeface="Calibri" panose="020F0502020204030204" pitchFamily="34" charset="0"/>
                <a:cs typeface="Arial" panose="020B0604020202020204" pitchFamily="34" charset="0"/>
              </a:rPr>
              <a:t>Hendren, R. </a:t>
            </a:r>
            <a:r>
              <a:rPr lang="en-GB" sz="3000" i="1" dirty="0">
                <a:effectLst/>
                <a:latin typeface="Arial" panose="020B0604020202020204" pitchFamily="34" charset="0"/>
                <a:ea typeface="Calibri" panose="020F0502020204030204" pitchFamily="34" charset="0"/>
                <a:cs typeface="Arial" panose="020B0604020202020204" pitchFamily="34" charset="0"/>
              </a:rPr>
              <a:t>et al. </a:t>
            </a:r>
            <a:r>
              <a:rPr lang="en-GB" sz="3000" dirty="0">
                <a:effectLst/>
                <a:latin typeface="Arial" panose="020B0604020202020204" pitchFamily="34" charset="0"/>
                <a:ea typeface="Calibri" panose="020F0502020204030204" pitchFamily="34" charset="0"/>
                <a:cs typeface="Arial" panose="020B0604020202020204" pitchFamily="34" charset="0"/>
              </a:rPr>
              <a:t>(2018) ‘Recognizing Psychiatric Comorbidity with Reading Disorders’. </a:t>
            </a:r>
            <a:r>
              <a:rPr lang="en-GB" sz="3200" dirty="0">
                <a:solidFill>
                  <a:srgbClr val="FF0000"/>
                </a:solidFill>
                <a:latin typeface="Arial" panose="020B0604020202020204" pitchFamily="34" charset="0"/>
                <a:cs typeface="Arial" panose="020B0604020202020204" pitchFamily="34" charset="0"/>
              </a:rPr>
              <a:t>Presentation.</a:t>
            </a:r>
            <a:endParaRPr lang="en-GB" sz="30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70000"/>
              </a:lnSpc>
              <a:buNone/>
            </a:pPr>
            <a:r>
              <a:rPr lang="en-GB" sz="3000" dirty="0">
                <a:latin typeface="Arial" panose="020B0604020202020204" pitchFamily="34" charset="0"/>
                <a:cs typeface="Arial" panose="020B0604020202020204" pitchFamily="34" charset="0"/>
              </a:rPr>
              <a:t>Higuera, V. (2020) ‘What is Dyslexia? Symptoms, Causes, Diagnosis and Treatment’, </a:t>
            </a:r>
            <a:r>
              <a:rPr lang="en-GB" sz="3000" i="1" dirty="0">
                <a:latin typeface="Arial" panose="020B0604020202020204" pitchFamily="34" charset="0"/>
                <a:cs typeface="Arial" panose="020B0604020202020204" pitchFamily="34" charset="0"/>
              </a:rPr>
              <a:t>Everyday Health </a:t>
            </a:r>
            <a:r>
              <a:rPr lang="en-GB" sz="3000" dirty="0">
                <a:latin typeface="Arial" panose="020B0604020202020204" pitchFamily="34" charset="0"/>
                <a:cs typeface="Arial" panose="020B0604020202020204" pitchFamily="34" charset="0"/>
              </a:rPr>
              <a:t>[blog]. 20 August. Available at: </a:t>
            </a:r>
            <a:r>
              <a:rPr lang="en-GB" sz="3000" dirty="0">
                <a:latin typeface="Arial" panose="020B0604020202020204" pitchFamily="34" charset="0"/>
                <a:cs typeface="Arial" panose="020B0604020202020204" pitchFamily="34" charset="0"/>
                <a:hlinkClick r:id="rId4"/>
              </a:rPr>
              <a:t>What Is Dyslexia? Symptoms, Causes, Diagnosis, and Treatment | Everyday Health</a:t>
            </a:r>
            <a:r>
              <a:rPr lang="en-GB" sz="3000" dirty="0">
                <a:latin typeface="Arial" panose="020B0604020202020204" pitchFamily="34" charset="0"/>
                <a:cs typeface="Arial" panose="020B0604020202020204" pitchFamily="34" charset="0"/>
              </a:rPr>
              <a:t> (Accessed: 11</a:t>
            </a:r>
            <a:r>
              <a:rPr lang="en-GB" sz="3000" baseline="30000" dirty="0">
                <a:latin typeface="Arial" panose="020B0604020202020204" pitchFamily="34" charset="0"/>
                <a:cs typeface="Arial" panose="020B0604020202020204" pitchFamily="34" charset="0"/>
              </a:rPr>
              <a:t>th</a:t>
            </a:r>
            <a:r>
              <a:rPr lang="en-GB" sz="3000" dirty="0">
                <a:latin typeface="Arial" panose="020B0604020202020204" pitchFamily="34" charset="0"/>
                <a:cs typeface="Arial" panose="020B0604020202020204" pitchFamily="34" charset="0"/>
              </a:rPr>
              <a:t> January 2022). </a:t>
            </a:r>
            <a:r>
              <a:rPr lang="en-GB" sz="3200" dirty="0">
                <a:solidFill>
                  <a:srgbClr val="FF0000"/>
                </a:solidFill>
                <a:latin typeface="Arial" panose="020B0604020202020204" pitchFamily="34" charset="0"/>
                <a:cs typeface="Arial" panose="020B0604020202020204" pitchFamily="34" charset="0"/>
              </a:rPr>
              <a:t>Presentation.</a:t>
            </a:r>
            <a:endParaRPr lang="en-GB" sz="3000" dirty="0">
              <a:latin typeface="Arial" panose="020B0604020202020204" pitchFamily="34" charset="0"/>
              <a:cs typeface="Arial" panose="020B0604020202020204" pitchFamily="34" charset="0"/>
            </a:endParaRPr>
          </a:p>
          <a:p>
            <a:pPr marL="0" indent="0" algn="just">
              <a:lnSpc>
                <a:spcPct val="170000"/>
              </a:lnSpc>
              <a:buNone/>
            </a:pPr>
            <a:r>
              <a:rPr lang="en-GB" sz="3000" b="0" i="0" dirty="0" err="1">
                <a:solidFill>
                  <a:srgbClr val="222222"/>
                </a:solidFill>
                <a:effectLst/>
                <a:latin typeface="Arial" panose="020B0604020202020204" pitchFamily="34" charset="0"/>
                <a:cs typeface="Arial" panose="020B0604020202020204" pitchFamily="34" charset="0"/>
              </a:rPr>
              <a:t>Hlengwa</a:t>
            </a:r>
            <a:r>
              <a:rPr lang="en-GB" sz="3000" b="0" i="0" dirty="0">
                <a:solidFill>
                  <a:srgbClr val="222222"/>
                </a:solidFill>
                <a:effectLst/>
                <a:latin typeface="Arial" panose="020B0604020202020204" pitchFamily="34" charset="0"/>
                <a:cs typeface="Arial" panose="020B0604020202020204" pitchFamily="34" charset="0"/>
              </a:rPr>
              <a:t>, N., </a:t>
            </a:r>
            <a:r>
              <a:rPr lang="en-GB" sz="3000" b="0" i="0" dirty="0" err="1">
                <a:solidFill>
                  <a:srgbClr val="222222"/>
                </a:solidFill>
                <a:effectLst/>
                <a:latin typeface="Arial" panose="020B0604020202020204" pitchFamily="34" charset="0"/>
                <a:cs typeface="Arial" panose="020B0604020202020204" pitchFamily="34" charset="0"/>
              </a:rPr>
              <a:t>Moonsamy</a:t>
            </a:r>
            <a:r>
              <a:rPr lang="en-GB" sz="3000" b="0" i="0" dirty="0">
                <a:solidFill>
                  <a:srgbClr val="222222"/>
                </a:solidFill>
                <a:effectLst/>
                <a:latin typeface="Arial" panose="020B0604020202020204" pitchFamily="34" charset="0"/>
                <a:cs typeface="Arial" panose="020B0604020202020204" pitchFamily="34" charset="0"/>
              </a:rPr>
              <a:t>, P., Ngwane, F., </a:t>
            </a:r>
            <a:r>
              <a:rPr lang="en-GB" sz="3000" b="0" i="0" dirty="0" err="1">
                <a:solidFill>
                  <a:srgbClr val="222222"/>
                </a:solidFill>
                <a:effectLst/>
                <a:latin typeface="Arial" panose="020B0604020202020204" pitchFamily="34" charset="0"/>
                <a:cs typeface="Arial" panose="020B0604020202020204" pitchFamily="34" charset="0"/>
              </a:rPr>
              <a:t>Nirghin</a:t>
            </a:r>
            <a:r>
              <a:rPr lang="en-GB" sz="3000" b="0" i="0" dirty="0">
                <a:solidFill>
                  <a:srgbClr val="222222"/>
                </a:solidFill>
                <a:effectLst/>
                <a:latin typeface="Arial" panose="020B0604020202020204" pitchFamily="34" charset="0"/>
                <a:cs typeface="Arial" panose="020B0604020202020204" pitchFamily="34" charset="0"/>
              </a:rPr>
              <a:t>, U. and Singh, S. (2017) ‘The effect of </a:t>
            </a:r>
            <a:r>
              <a:rPr lang="en-GB" sz="3000" b="0" i="0" dirty="0" err="1">
                <a:solidFill>
                  <a:srgbClr val="222222"/>
                </a:solidFill>
                <a:effectLst/>
                <a:latin typeface="Arial" panose="020B0604020202020204" pitchFamily="34" charset="0"/>
                <a:cs typeface="Arial" panose="020B0604020202020204" pitchFamily="34" charset="0"/>
              </a:rPr>
              <a:t>color</a:t>
            </a:r>
            <a:r>
              <a:rPr lang="en-GB" sz="3000" b="0" i="0" dirty="0">
                <a:solidFill>
                  <a:srgbClr val="222222"/>
                </a:solidFill>
                <a:effectLst/>
                <a:latin typeface="Arial" panose="020B0604020202020204" pitchFamily="34" charset="0"/>
                <a:cs typeface="Arial" panose="020B0604020202020204" pitchFamily="34" charset="0"/>
              </a:rPr>
              <a:t> overlays on the reading ability of dyslexic children’, </a:t>
            </a:r>
            <a:r>
              <a:rPr lang="en-GB" sz="3000" b="0" i="1" dirty="0">
                <a:solidFill>
                  <a:srgbClr val="222222"/>
                </a:solidFill>
                <a:effectLst/>
                <a:latin typeface="Arial" panose="020B0604020202020204" pitchFamily="34" charset="0"/>
                <a:cs typeface="Arial" panose="020B0604020202020204" pitchFamily="34" charset="0"/>
              </a:rPr>
              <a:t>Indian journal of ophthalmology</a:t>
            </a:r>
            <a:r>
              <a:rPr lang="en-GB" sz="3000" b="0" i="0" dirty="0">
                <a:solidFill>
                  <a:srgbClr val="222222"/>
                </a:solidFill>
                <a:effectLst/>
                <a:latin typeface="Arial" panose="020B0604020202020204" pitchFamily="34" charset="0"/>
                <a:cs typeface="Arial" panose="020B0604020202020204" pitchFamily="34" charset="0"/>
              </a:rPr>
              <a:t>, </a:t>
            </a:r>
            <a:r>
              <a:rPr lang="en-GB" sz="3000" b="0" i="1" dirty="0">
                <a:solidFill>
                  <a:srgbClr val="222222"/>
                </a:solidFill>
                <a:effectLst/>
                <a:latin typeface="Arial" panose="020B0604020202020204" pitchFamily="34" charset="0"/>
                <a:cs typeface="Arial" panose="020B0604020202020204" pitchFamily="34" charset="0"/>
              </a:rPr>
              <a:t>65</a:t>
            </a:r>
            <a:r>
              <a:rPr lang="en-GB" sz="3000" b="0" i="0" dirty="0">
                <a:solidFill>
                  <a:srgbClr val="222222"/>
                </a:solidFill>
                <a:effectLst/>
                <a:latin typeface="Arial" panose="020B0604020202020204" pitchFamily="34" charset="0"/>
                <a:cs typeface="Arial" panose="020B0604020202020204" pitchFamily="34" charset="0"/>
              </a:rPr>
              <a:t>(8), p.772.</a:t>
            </a:r>
            <a:endParaRPr lang="en-GB" sz="3000" dirty="0">
              <a:latin typeface="Arial" panose="020B0604020202020204" pitchFamily="34" charset="0"/>
              <a:cs typeface="Arial" panose="020B0604020202020204" pitchFamily="34" charset="0"/>
            </a:endParaRPr>
          </a:p>
          <a:p>
            <a:pPr marL="0" indent="0" algn="just">
              <a:lnSpc>
                <a:spcPct val="170000"/>
              </a:lnSpc>
              <a:buNone/>
            </a:pPr>
            <a:r>
              <a:rPr lang="en-GB" sz="3000" b="0" i="0" dirty="0">
                <a:solidFill>
                  <a:srgbClr val="000000"/>
                </a:solidFill>
                <a:effectLst/>
                <a:latin typeface="Arial" panose="020B0604020202020204" pitchFamily="34" charset="0"/>
                <a:cs typeface="Arial" panose="020B0604020202020204" pitchFamily="34" charset="0"/>
              </a:rPr>
              <a:t>Institute of Education (no date) </a:t>
            </a:r>
            <a:r>
              <a:rPr lang="en-GB" sz="3000" b="0" i="1" dirty="0">
                <a:solidFill>
                  <a:srgbClr val="000000"/>
                </a:solidFill>
                <a:effectLst/>
                <a:latin typeface="Arial" panose="020B0604020202020204" pitchFamily="34" charset="0"/>
                <a:cs typeface="Arial" panose="020B0604020202020204" pitchFamily="34" charset="0"/>
              </a:rPr>
              <a:t>Cognition and learning Dyslexia and specific learning difficulties: Self-study task 7. </a:t>
            </a:r>
            <a:r>
              <a:rPr lang="en-GB" sz="3000" b="0" i="0" dirty="0">
                <a:solidFill>
                  <a:srgbClr val="000000"/>
                </a:solidFill>
                <a:effectLst/>
                <a:latin typeface="Arial" panose="020B0604020202020204" pitchFamily="34" charset="0"/>
                <a:cs typeface="Arial" panose="020B0604020202020204" pitchFamily="34" charset="0"/>
              </a:rPr>
              <a:t>Available at: </a:t>
            </a:r>
            <a:r>
              <a:rPr lang="en-GB" sz="3000" b="0" i="0" dirty="0">
                <a:effectLst/>
                <a:latin typeface="Arial" panose="020B0604020202020204" pitchFamily="34" charset="0"/>
                <a:cs typeface="Arial" panose="020B0604020202020204" pitchFamily="34" charset="0"/>
                <a:hlinkClick r:id="rId5" tooltip="Original URL: https://dera.ioe.ac.uk/13770/1/task7.pdf. Click or tap if you trust this link."/>
              </a:rPr>
              <a:t>https://dera.ioe.ac.uk/13770/1/task7.pdf</a:t>
            </a:r>
            <a:r>
              <a:rPr lang="en-GB" sz="3000" b="0" i="0" dirty="0">
                <a:solidFill>
                  <a:srgbClr val="000000"/>
                </a:solidFill>
                <a:effectLst/>
                <a:latin typeface="Arial" panose="020B0604020202020204" pitchFamily="34" charset="0"/>
                <a:cs typeface="Arial" panose="020B0604020202020204" pitchFamily="34" charset="0"/>
              </a:rPr>
              <a:t> (Accessed: 10</a:t>
            </a:r>
            <a:r>
              <a:rPr lang="en-GB" sz="3000" b="0" i="0" baseline="30000" dirty="0">
                <a:solidFill>
                  <a:srgbClr val="000000"/>
                </a:solidFill>
                <a:effectLst/>
                <a:latin typeface="Arial" panose="020B0604020202020204" pitchFamily="34" charset="0"/>
                <a:cs typeface="Arial" panose="020B0604020202020204" pitchFamily="34" charset="0"/>
              </a:rPr>
              <a:t>th</a:t>
            </a:r>
            <a:r>
              <a:rPr lang="en-GB" sz="3000" b="0" i="0" dirty="0">
                <a:solidFill>
                  <a:srgbClr val="000000"/>
                </a:solidFill>
                <a:effectLst/>
                <a:latin typeface="Arial" panose="020B0604020202020204" pitchFamily="34" charset="0"/>
                <a:cs typeface="Arial" panose="020B0604020202020204" pitchFamily="34" charset="0"/>
              </a:rPr>
              <a:t> January 2022). </a:t>
            </a:r>
            <a:r>
              <a:rPr lang="en-GB" sz="3000" b="0" i="0" dirty="0">
                <a:solidFill>
                  <a:srgbClr val="222222"/>
                </a:solidFill>
                <a:effectLst/>
                <a:latin typeface="Arial" panose="020B0604020202020204" pitchFamily="34" charset="0"/>
                <a:cs typeface="Arial" panose="020B0604020202020204" pitchFamily="34" charset="0"/>
              </a:rPr>
              <a:t>Kirby, P. (2020</a:t>
            </a:r>
            <a:r>
              <a:rPr lang="en-GB" sz="3000" dirty="0">
                <a:solidFill>
                  <a:srgbClr val="222222"/>
                </a:solidFill>
                <a:latin typeface="Arial" panose="020B0604020202020204" pitchFamily="34" charset="0"/>
                <a:cs typeface="Arial" panose="020B0604020202020204" pitchFamily="34" charset="0"/>
              </a:rPr>
              <a:t>)</a:t>
            </a:r>
            <a:r>
              <a:rPr lang="en-GB" sz="3000" b="0" i="0" dirty="0">
                <a:solidFill>
                  <a:srgbClr val="222222"/>
                </a:solidFill>
                <a:effectLst/>
                <a:latin typeface="Arial" panose="020B0604020202020204" pitchFamily="34" charset="0"/>
                <a:cs typeface="Arial" panose="020B0604020202020204" pitchFamily="34" charset="0"/>
              </a:rPr>
              <a:t> ‘Dyslexia debated, then and now: A historical perspective on the dyslexia debate’, </a:t>
            </a:r>
            <a:r>
              <a:rPr lang="en-GB" sz="3000" b="0" i="1" dirty="0">
                <a:solidFill>
                  <a:srgbClr val="222222"/>
                </a:solidFill>
                <a:effectLst/>
                <a:latin typeface="Arial" panose="020B0604020202020204" pitchFamily="34" charset="0"/>
                <a:cs typeface="Arial" panose="020B0604020202020204" pitchFamily="34" charset="0"/>
              </a:rPr>
              <a:t>Oxford Review of Education</a:t>
            </a:r>
            <a:r>
              <a:rPr lang="en-GB" sz="3000" b="0" i="0" dirty="0">
                <a:solidFill>
                  <a:srgbClr val="222222"/>
                </a:solidFill>
                <a:effectLst/>
                <a:latin typeface="Arial" panose="020B0604020202020204" pitchFamily="34" charset="0"/>
                <a:cs typeface="Arial" panose="020B0604020202020204" pitchFamily="34" charset="0"/>
              </a:rPr>
              <a:t>, </a:t>
            </a:r>
            <a:r>
              <a:rPr lang="en-GB" sz="3000" b="0" i="1" dirty="0">
                <a:solidFill>
                  <a:srgbClr val="222222"/>
                </a:solidFill>
                <a:effectLst/>
                <a:latin typeface="Arial" panose="020B0604020202020204" pitchFamily="34" charset="0"/>
                <a:cs typeface="Arial" panose="020B0604020202020204" pitchFamily="34" charset="0"/>
              </a:rPr>
              <a:t>46</a:t>
            </a:r>
            <a:r>
              <a:rPr lang="en-GB" sz="3000" b="0" i="0" dirty="0">
                <a:solidFill>
                  <a:srgbClr val="222222"/>
                </a:solidFill>
                <a:effectLst/>
                <a:latin typeface="Arial" panose="020B0604020202020204" pitchFamily="34" charset="0"/>
                <a:cs typeface="Arial" panose="020B0604020202020204" pitchFamily="34" charset="0"/>
              </a:rPr>
              <a:t>(4), pp.472-486. </a:t>
            </a:r>
            <a:r>
              <a:rPr lang="en-GB" sz="3200" dirty="0">
                <a:solidFill>
                  <a:srgbClr val="FF0000"/>
                </a:solidFill>
                <a:latin typeface="Arial" panose="020B0604020202020204" pitchFamily="34" charset="0"/>
                <a:cs typeface="Arial" panose="020B0604020202020204" pitchFamily="34" charset="0"/>
              </a:rPr>
              <a:t>Presentation.</a:t>
            </a:r>
            <a:endParaRPr lang="en-GB" sz="3000" b="0" i="0" dirty="0">
              <a:solidFill>
                <a:srgbClr val="222222"/>
              </a:solidFill>
              <a:effectLst/>
              <a:latin typeface="Arial" panose="020B0604020202020204" pitchFamily="34" charset="0"/>
              <a:cs typeface="Arial" panose="020B0604020202020204" pitchFamily="34" charset="0"/>
            </a:endParaRPr>
          </a:p>
          <a:p>
            <a:pPr marL="0" indent="0" algn="just">
              <a:lnSpc>
                <a:spcPct val="170000"/>
              </a:lnSpc>
              <a:buNone/>
            </a:pPr>
            <a:r>
              <a:rPr lang="en-GB" sz="3000" b="0" i="0" dirty="0">
                <a:solidFill>
                  <a:srgbClr val="222222"/>
                </a:solidFill>
                <a:effectLst/>
                <a:latin typeface="Arial" panose="020B0604020202020204" pitchFamily="34" charset="0"/>
                <a:cs typeface="Arial" panose="020B0604020202020204" pitchFamily="34" charset="0"/>
              </a:rPr>
              <a:t>Kong, S.Y. (2012) ‘The emotional impact of being recently diagnosed with dyslexia from the perspective of chiropractic students’, </a:t>
            </a:r>
            <a:r>
              <a:rPr lang="en-GB" sz="3000" b="0" i="1" dirty="0">
                <a:solidFill>
                  <a:srgbClr val="222222"/>
                </a:solidFill>
                <a:effectLst/>
                <a:latin typeface="Arial" panose="020B0604020202020204" pitchFamily="34" charset="0"/>
                <a:cs typeface="Arial" panose="020B0604020202020204" pitchFamily="34" charset="0"/>
              </a:rPr>
              <a:t>Journal of Further and Higher Education</a:t>
            </a:r>
            <a:r>
              <a:rPr lang="en-GB" sz="3000" b="0" i="0" dirty="0">
                <a:solidFill>
                  <a:srgbClr val="222222"/>
                </a:solidFill>
                <a:effectLst/>
                <a:latin typeface="Arial" panose="020B0604020202020204" pitchFamily="34" charset="0"/>
                <a:cs typeface="Arial" panose="020B0604020202020204" pitchFamily="34" charset="0"/>
              </a:rPr>
              <a:t>, </a:t>
            </a:r>
            <a:r>
              <a:rPr lang="en-GB" sz="3000" b="0" i="1" dirty="0">
                <a:solidFill>
                  <a:srgbClr val="222222"/>
                </a:solidFill>
                <a:effectLst/>
                <a:latin typeface="Arial" panose="020B0604020202020204" pitchFamily="34" charset="0"/>
                <a:cs typeface="Arial" panose="020B0604020202020204" pitchFamily="34" charset="0"/>
              </a:rPr>
              <a:t>36</a:t>
            </a:r>
            <a:r>
              <a:rPr lang="en-GB" sz="3000" b="0" i="0" dirty="0">
                <a:solidFill>
                  <a:srgbClr val="222222"/>
                </a:solidFill>
                <a:effectLst/>
                <a:latin typeface="Arial" panose="020B0604020202020204" pitchFamily="34" charset="0"/>
                <a:cs typeface="Arial" panose="020B0604020202020204" pitchFamily="34" charset="0"/>
              </a:rPr>
              <a:t>(1), pp.127-146.</a:t>
            </a:r>
          </a:p>
          <a:p>
            <a:pPr marL="0" indent="0" algn="just">
              <a:lnSpc>
                <a:spcPct val="170000"/>
              </a:lnSpc>
              <a:buNone/>
            </a:pPr>
            <a:r>
              <a:rPr lang="en-GB" sz="3000" b="0" i="0" dirty="0">
                <a:solidFill>
                  <a:srgbClr val="222222"/>
                </a:solidFill>
                <a:effectLst/>
                <a:latin typeface="Arial" panose="020B0604020202020204" pitchFamily="34" charset="0"/>
                <a:cs typeface="Arial" panose="020B0604020202020204" pitchFamily="34" charset="0"/>
              </a:rPr>
              <a:t>Livingston, E.M., Siegel, L.S. and </a:t>
            </a:r>
            <a:r>
              <a:rPr lang="en-GB" sz="3000" b="0" i="0" dirty="0" err="1">
                <a:solidFill>
                  <a:srgbClr val="222222"/>
                </a:solidFill>
                <a:effectLst/>
                <a:latin typeface="Arial" panose="020B0604020202020204" pitchFamily="34" charset="0"/>
                <a:cs typeface="Arial" panose="020B0604020202020204" pitchFamily="34" charset="0"/>
              </a:rPr>
              <a:t>Ribary</a:t>
            </a:r>
            <a:r>
              <a:rPr lang="en-GB" sz="3000" b="0" i="0" dirty="0">
                <a:solidFill>
                  <a:srgbClr val="222222"/>
                </a:solidFill>
                <a:effectLst/>
                <a:latin typeface="Arial" panose="020B0604020202020204" pitchFamily="34" charset="0"/>
                <a:cs typeface="Arial" panose="020B0604020202020204" pitchFamily="34" charset="0"/>
              </a:rPr>
              <a:t>, U. (2018) ‘Developmental dyslexia: emotional impact and consequences’, </a:t>
            </a:r>
            <a:r>
              <a:rPr lang="en-GB" sz="3000" b="0" i="1" dirty="0">
                <a:solidFill>
                  <a:srgbClr val="222222"/>
                </a:solidFill>
                <a:effectLst/>
                <a:latin typeface="Arial" panose="020B0604020202020204" pitchFamily="34" charset="0"/>
                <a:cs typeface="Arial" panose="020B0604020202020204" pitchFamily="34" charset="0"/>
              </a:rPr>
              <a:t>Australian Journal of Learning Difficulties</a:t>
            </a:r>
            <a:r>
              <a:rPr lang="en-GB" sz="3000" b="0" i="0" dirty="0">
                <a:solidFill>
                  <a:srgbClr val="222222"/>
                </a:solidFill>
                <a:effectLst/>
                <a:latin typeface="Arial" panose="020B0604020202020204" pitchFamily="34" charset="0"/>
                <a:cs typeface="Arial" panose="020B0604020202020204" pitchFamily="34" charset="0"/>
              </a:rPr>
              <a:t>, </a:t>
            </a:r>
            <a:r>
              <a:rPr lang="en-GB" sz="3000" b="0" i="1" dirty="0">
                <a:solidFill>
                  <a:srgbClr val="222222"/>
                </a:solidFill>
                <a:effectLst/>
                <a:latin typeface="Arial" panose="020B0604020202020204" pitchFamily="34" charset="0"/>
                <a:cs typeface="Arial" panose="020B0604020202020204" pitchFamily="34" charset="0"/>
              </a:rPr>
              <a:t>23</a:t>
            </a:r>
            <a:r>
              <a:rPr lang="en-GB" sz="3000" b="0" i="0" dirty="0">
                <a:solidFill>
                  <a:srgbClr val="222222"/>
                </a:solidFill>
                <a:effectLst/>
                <a:latin typeface="Arial" panose="020B0604020202020204" pitchFamily="34" charset="0"/>
                <a:cs typeface="Arial" panose="020B0604020202020204" pitchFamily="34" charset="0"/>
              </a:rPr>
              <a:t>(2), pp.107-135. </a:t>
            </a:r>
            <a:r>
              <a:rPr lang="en-GB" sz="3200" dirty="0">
                <a:solidFill>
                  <a:srgbClr val="FF0000"/>
                </a:solidFill>
                <a:latin typeface="Arial" panose="020B0604020202020204" pitchFamily="34" charset="0"/>
                <a:cs typeface="Arial" panose="020B0604020202020204" pitchFamily="34" charset="0"/>
              </a:rPr>
              <a:t>Presentation.</a:t>
            </a:r>
            <a:endParaRPr lang="en-GB" sz="3000" b="0" i="0" dirty="0">
              <a:solidFill>
                <a:srgbClr val="222222"/>
              </a:solidFill>
              <a:effectLst/>
              <a:latin typeface="Arial" panose="020B0604020202020204" pitchFamily="34" charset="0"/>
              <a:cs typeface="Arial" panose="020B0604020202020204" pitchFamily="34" charset="0"/>
            </a:endParaRPr>
          </a:p>
          <a:p>
            <a:pPr marL="0" indent="0" algn="just">
              <a:lnSpc>
                <a:spcPct val="170000"/>
              </a:lnSpc>
              <a:buNone/>
            </a:pPr>
            <a:endParaRPr lang="en-GB" sz="3000" b="0" i="0" dirty="0">
              <a:solidFill>
                <a:srgbClr val="222222"/>
              </a:solidFill>
              <a:effectLst/>
              <a:latin typeface="Arial" panose="020B0604020202020204" pitchFamily="34" charset="0"/>
              <a:cs typeface="Arial" panose="020B0604020202020204" pitchFamily="34" charset="0"/>
            </a:endParaRPr>
          </a:p>
          <a:p>
            <a:pPr marL="0" indent="0" algn="just">
              <a:lnSpc>
                <a:spcPct val="170000"/>
              </a:lnSpc>
              <a:buNone/>
            </a:pPr>
            <a:endParaRPr lang="en-GB" sz="3000" b="0" i="0" dirty="0">
              <a:solidFill>
                <a:srgbClr val="000000"/>
              </a:solidFill>
              <a:effectLs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335132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EF539B-C736-4ACE-905E-731180B44442}"/>
              </a:ext>
            </a:extLst>
          </p:cNvPr>
          <p:cNvSpPr>
            <a:spLocks noGrp="1"/>
          </p:cNvSpPr>
          <p:nvPr>
            <p:ph idx="1"/>
          </p:nvPr>
        </p:nvSpPr>
        <p:spPr>
          <a:xfrm>
            <a:off x="838200" y="606490"/>
            <a:ext cx="10515600" cy="5840963"/>
          </a:xfrm>
        </p:spPr>
        <p:txBody>
          <a:bodyPr>
            <a:normAutofit fontScale="40000" lnSpcReduction="20000"/>
          </a:bodyPr>
          <a:lstStyle/>
          <a:p>
            <a:pPr marL="0" indent="0" algn="just">
              <a:lnSpc>
                <a:spcPct val="170000"/>
              </a:lnSpc>
              <a:buNone/>
            </a:pPr>
            <a:r>
              <a:rPr lang="en-GB" sz="3000" b="0" i="0" dirty="0" err="1">
                <a:solidFill>
                  <a:srgbClr val="222222"/>
                </a:solidFill>
                <a:effectLst/>
                <a:latin typeface="Arial" panose="020B0604020202020204" pitchFamily="34" charset="0"/>
                <a:cs typeface="Arial" panose="020B0604020202020204" pitchFamily="34" charset="0"/>
              </a:rPr>
              <a:t>Miyasaka</a:t>
            </a:r>
            <a:r>
              <a:rPr lang="en-GB" sz="3000" b="0" i="0" dirty="0">
                <a:solidFill>
                  <a:srgbClr val="222222"/>
                </a:solidFill>
                <a:effectLst/>
                <a:latin typeface="Arial" panose="020B0604020202020204" pitchFamily="34" charset="0"/>
                <a:cs typeface="Arial" panose="020B0604020202020204" pitchFamily="34" charset="0"/>
              </a:rPr>
              <a:t>, J.D.S., Vieira, R.V.G., </a:t>
            </a:r>
            <a:r>
              <a:rPr lang="en-GB" sz="3000" b="0" i="0" dirty="0" err="1">
                <a:solidFill>
                  <a:srgbClr val="222222"/>
                </a:solidFill>
                <a:effectLst/>
                <a:latin typeface="Arial" panose="020B0604020202020204" pitchFamily="34" charset="0"/>
                <a:cs typeface="Arial" panose="020B0604020202020204" pitchFamily="34" charset="0"/>
              </a:rPr>
              <a:t>Novalo-Goto</a:t>
            </a:r>
            <a:r>
              <a:rPr lang="en-GB" sz="3000" b="0" i="0" dirty="0">
                <a:solidFill>
                  <a:srgbClr val="222222"/>
                </a:solidFill>
                <a:effectLst/>
                <a:latin typeface="Arial" panose="020B0604020202020204" pitchFamily="34" charset="0"/>
                <a:cs typeface="Arial" panose="020B0604020202020204" pitchFamily="34" charset="0"/>
              </a:rPr>
              <a:t>, E.S., </a:t>
            </a:r>
            <a:r>
              <a:rPr lang="en-GB" sz="3000" b="0" i="0" dirty="0" err="1">
                <a:solidFill>
                  <a:srgbClr val="222222"/>
                </a:solidFill>
                <a:effectLst/>
                <a:latin typeface="Arial" panose="020B0604020202020204" pitchFamily="34" charset="0"/>
                <a:cs typeface="Arial" panose="020B0604020202020204" pitchFamily="34" charset="0"/>
              </a:rPr>
              <a:t>Montagna</a:t>
            </a:r>
            <a:r>
              <a:rPr lang="en-GB" sz="3000" b="0" i="0" dirty="0">
                <a:solidFill>
                  <a:srgbClr val="222222"/>
                </a:solidFill>
                <a:effectLst/>
                <a:latin typeface="Arial" panose="020B0604020202020204" pitchFamily="34" charset="0"/>
                <a:cs typeface="Arial" panose="020B0604020202020204" pitchFamily="34" charset="0"/>
              </a:rPr>
              <a:t>, E. and </a:t>
            </a:r>
            <a:r>
              <a:rPr lang="en-GB" sz="3000" b="0" i="0" dirty="0" err="1">
                <a:solidFill>
                  <a:srgbClr val="222222"/>
                </a:solidFill>
                <a:effectLst/>
                <a:latin typeface="Arial" panose="020B0604020202020204" pitchFamily="34" charset="0"/>
                <a:cs typeface="Arial" panose="020B0604020202020204" pitchFamily="34" charset="0"/>
              </a:rPr>
              <a:t>Wajnsztejn</a:t>
            </a:r>
            <a:r>
              <a:rPr lang="en-GB" sz="3000" b="0" i="0" dirty="0">
                <a:solidFill>
                  <a:srgbClr val="222222"/>
                </a:solidFill>
                <a:effectLst/>
                <a:latin typeface="Arial" panose="020B0604020202020204" pitchFamily="34" charset="0"/>
                <a:cs typeface="Arial" panose="020B0604020202020204" pitchFamily="34" charset="0"/>
              </a:rPr>
              <a:t>, R. (2019) ‘Irlen syndrome: systematic review and level of evidence analysis’, </a:t>
            </a:r>
            <a:r>
              <a:rPr lang="en-GB" sz="3000" b="0" i="1" dirty="0" err="1">
                <a:solidFill>
                  <a:srgbClr val="222222"/>
                </a:solidFill>
                <a:effectLst/>
                <a:latin typeface="Arial" panose="020B0604020202020204" pitchFamily="34" charset="0"/>
                <a:cs typeface="Arial" panose="020B0604020202020204" pitchFamily="34" charset="0"/>
              </a:rPr>
              <a:t>Arquivos</a:t>
            </a:r>
            <a:r>
              <a:rPr lang="en-GB" sz="3000" b="0" i="1" dirty="0">
                <a:solidFill>
                  <a:srgbClr val="222222"/>
                </a:solidFill>
                <a:effectLst/>
                <a:latin typeface="Arial" panose="020B0604020202020204" pitchFamily="34" charset="0"/>
                <a:cs typeface="Arial" panose="020B0604020202020204" pitchFamily="34" charset="0"/>
              </a:rPr>
              <a:t> de neuro-</a:t>
            </a:r>
            <a:r>
              <a:rPr lang="en-GB" sz="3000" b="0" i="1" dirty="0" err="1">
                <a:solidFill>
                  <a:srgbClr val="222222"/>
                </a:solidFill>
                <a:effectLst/>
                <a:latin typeface="Arial" panose="020B0604020202020204" pitchFamily="34" charset="0"/>
                <a:cs typeface="Arial" panose="020B0604020202020204" pitchFamily="34" charset="0"/>
              </a:rPr>
              <a:t>psiquiatria</a:t>
            </a:r>
            <a:r>
              <a:rPr lang="en-GB" sz="3000" b="0" i="0" dirty="0">
                <a:solidFill>
                  <a:srgbClr val="222222"/>
                </a:solidFill>
                <a:effectLst/>
                <a:latin typeface="Arial" panose="020B0604020202020204" pitchFamily="34" charset="0"/>
                <a:cs typeface="Arial" panose="020B0604020202020204" pitchFamily="34" charset="0"/>
              </a:rPr>
              <a:t>, </a:t>
            </a:r>
            <a:r>
              <a:rPr lang="en-GB" sz="3000" b="0" i="1" dirty="0">
                <a:solidFill>
                  <a:srgbClr val="222222"/>
                </a:solidFill>
                <a:effectLst/>
                <a:latin typeface="Arial" panose="020B0604020202020204" pitchFamily="34" charset="0"/>
                <a:cs typeface="Arial" panose="020B0604020202020204" pitchFamily="34" charset="0"/>
              </a:rPr>
              <a:t>77</a:t>
            </a:r>
            <a:r>
              <a:rPr lang="en-GB" sz="3000" b="0" i="0" dirty="0">
                <a:solidFill>
                  <a:srgbClr val="222222"/>
                </a:solidFill>
                <a:effectLst/>
                <a:latin typeface="Arial" panose="020B0604020202020204" pitchFamily="34" charset="0"/>
                <a:cs typeface="Arial" panose="020B0604020202020204" pitchFamily="34" charset="0"/>
              </a:rPr>
              <a:t>, pp.194-207. </a:t>
            </a:r>
            <a:r>
              <a:rPr lang="en-GB" sz="3200" dirty="0">
                <a:solidFill>
                  <a:srgbClr val="FF0000"/>
                </a:solidFill>
                <a:latin typeface="Arial" panose="020B0604020202020204" pitchFamily="34" charset="0"/>
                <a:cs typeface="Arial" panose="020B0604020202020204" pitchFamily="34" charset="0"/>
              </a:rPr>
              <a:t>Presentation.</a:t>
            </a:r>
            <a:endParaRPr lang="en-GB" sz="3000" dirty="0">
              <a:latin typeface="Arial" panose="020B0604020202020204" pitchFamily="34" charset="0"/>
              <a:cs typeface="Arial" panose="020B0604020202020204" pitchFamily="34" charset="0"/>
            </a:endParaRPr>
          </a:p>
          <a:p>
            <a:pPr marL="0" indent="0" algn="just">
              <a:lnSpc>
                <a:spcPct val="170000"/>
              </a:lnSpc>
              <a:buNone/>
            </a:pPr>
            <a:r>
              <a:rPr lang="en-GB" sz="3000" dirty="0">
                <a:latin typeface="Arial" panose="020B0604020202020204" pitchFamily="34" charset="0"/>
                <a:cs typeface="Arial" panose="020B0604020202020204" pitchFamily="34" charset="0"/>
              </a:rPr>
              <a:t>National Association of Head Teachers (2021)</a:t>
            </a:r>
            <a:r>
              <a:rPr lang="en-GB" sz="3000" i="1" dirty="0">
                <a:latin typeface="Arial" panose="020B0604020202020204" pitchFamily="34" charset="0"/>
                <a:cs typeface="Arial" panose="020B0604020202020204" pitchFamily="34" charset="0"/>
              </a:rPr>
              <a:t> Without sufficient funding SEN code of practice is nothing more than an empty promise, say school leaders. </a:t>
            </a:r>
            <a:r>
              <a:rPr lang="en-GB" sz="3000" dirty="0">
                <a:latin typeface="Arial" panose="020B0604020202020204" pitchFamily="34" charset="0"/>
                <a:cs typeface="Arial" panose="020B0604020202020204" pitchFamily="34" charset="0"/>
              </a:rPr>
              <a:t>Available from: </a:t>
            </a:r>
            <a:r>
              <a:rPr lang="en-GB" sz="3000" dirty="0">
                <a:latin typeface="Arial" panose="020B0604020202020204" pitchFamily="34" charset="0"/>
                <a:cs typeface="Arial" panose="020B0604020202020204" pitchFamily="34" charset="0"/>
                <a:hlinkClick r:id="rId2"/>
              </a:rPr>
              <a:t>https://www.naht.org.uk/news-and-opinion/press-room/without-sufficient-funding-sen-code-of-practice-is-nothing-more-than-an-empty-promise-say-school-leaders/</a:t>
            </a:r>
            <a:r>
              <a:rPr lang="en-GB" sz="3000" dirty="0">
                <a:latin typeface="Arial" panose="020B0604020202020204" pitchFamily="34" charset="0"/>
                <a:cs typeface="Arial" panose="020B0604020202020204" pitchFamily="34" charset="0"/>
              </a:rPr>
              <a:t> [Accessed: January 5 2021]. </a:t>
            </a:r>
            <a:r>
              <a:rPr lang="en-GB" sz="3200" dirty="0">
                <a:solidFill>
                  <a:srgbClr val="FF0000"/>
                </a:solidFill>
                <a:latin typeface="Arial" panose="020B0604020202020204" pitchFamily="34" charset="0"/>
                <a:cs typeface="Arial" panose="020B0604020202020204" pitchFamily="34" charset="0"/>
              </a:rPr>
              <a:t>Presentation.</a:t>
            </a:r>
            <a:endParaRPr lang="en-GB" sz="3000" dirty="0">
              <a:latin typeface="Arial" panose="020B0604020202020204" pitchFamily="34" charset="0"/>
              <a:cs typeface="Arial" panose="020B0604020202020204" pitchFamily="34" charset="0"/>
            </a:endParaRPr>
          </a:p>
          <a:p>
            <a:pPr marL="0" indent="0" algn="just">
              <a:lnSpc>
                <a:spcPct val="170000"/>
              </a:lnSpc>
              <a:buNone/>
            </a:pPr>
            <a:r>
              <a:rPr lang="en-GB" sz="3000" dirty="0">
                <a:latin typeface="Arial" panose="020B0604020202020204" pitchFamily="34" charset="0"/>
                <a:cs typeface="Arial" panose="020B0604020202020204" pitchFamily="34" charset="0"/>
              </a:rPr>
              <a:t>NHS (2018) </a:t>
            </a:r>
            <a:r>
              <a:rPr lang="en-GB" sz="3000" i="1" dirty="0">
                <a:latin typeface="Arial" panose="020B0604020202020204" pitchFamily="34" charset="0"/>
                <a:cs typeface="Arial" panose="020B0604020202020204" pitchFamily="34" charset="0"/>
              </a:rPr>
              <a:t>Overview Dyslexia. </a:t>
            </a:r>
            <a:r>
              <a:rPr lang="en-GB" sz="3000" dirty="0">
                <a:latin typeface="Arial" panose="020B0604020202020204" pitchFamily="34" charset="0"/>
                <a:cs typeface="Arial" panose="020B0604020202020204" pitchFamily="34" charset="0"/>
              </a:rPr>
              <a:t>Available at: </a:t>
            </a:r>
            <a:r>
              <a:rPr lang="pt-BR" sz="3000" dirty="0">
                <a:latin typeface="Arial" panose="020B0604020202020204" pitchFamily="34" charset="0"/>
                <a:cs typeface="Arial" panose="020B0604020202020204" pitchFamily="34" charset="0"/>
                <a:hlinkClick r:id="rId3"/>
              </a:rPr>
              <a:t>Dyslexia - NHS (www.nhs.uk)</a:t>
            </a:r>
            <a:r>
              <a:rPr lang="pt-BR" sz="3000" dirty="0">
                <a:latin typeface="Arial" panose="020B0604020202020204" pitchFamily="34" charset="0"/>
                <a:cs typeface="Arial" panose="020B0604020202020204" pitchFamily="34" charset="0"/>
              </a:rPr>
              <a:t> (Accessed: 10th January 2022). </a:t>
            </a:r>
            <a:r>
              <a:rPr lang="en-GB" sz="3200" dirty="0">
                <a:solidFill>
                  <a:srgbClr val="FF0000"/>
                </a:solidFill>
                <a:latin typeface="Arial" panose="020B0604020202020204" pitchFamily="34" charset="0"/>
                <a:cs typeface="Arial" panose="020B0604020202020204" pitchFamily="34" charset="0"/>
              </a:rPr>
              <a:t>Presentation.</a:t>
            </a:r>
            <a:endParaRPr lang="pt-BR" sz="3000" dirty="0">
              <a:latin typeface="Arial" panose="020B0604020202020204" pitchFamily="34" charset="0"/>
              <a:cs typeface="Arial" panose="020B0604020202020204" pitchFamily="34" charset="0"/>
            </a:endParaRPr>
          </a:p>
          <a:p>
            <a:pPr marL="0" indent="0" algn="just">
              <a:lnSpc>
                <a:spcPct val="170000"/>
              </a:lnSpc>
              <a:buNone/>
            </a:pPr>
            <a:r>
              <a:rPr lang="pt-BR" sz="3000" dirty="0">
                <a:latin typeface="Arial" panose="020B0604020202020204" pitchFamily="34" charset="0"/>
                <a:cs typeface="Arial" panose="020B0604020202020204" pitchFamily="34" charset="0"/>
              </a:rPr>
              <a:t>NHS (2018b) </a:t>
            </a:r>
            <a:r>
              <a:rPr lang="pt-BR" sz="3000" i="1" dirty="0">
                <a:latin typeface="Arial" panose="020B0604020202020204" pitchFamily="34" charset="0"/>
                <a:cs typeface="Arial" panose="020B0604020202020204" pitchFamily="34" charset="0"/>
              </a:rPr>
              <a:t>Diagnosis Dyslexia. </a:t>
            </a:r>
            <a:r>
              <a:rPr lang="pt-BR" sz="3000" dirty="0">
                <a:latin typeface="Arial" panose="020B0604020202020204" pitchFamily="34" charset="0"/>
                <a:cs typeface="Arial" panose="020B0604020202020204" pitchFamily="34" charset="0"/>
              </a:rPr>
              <a:t>Available at: </a:t>
            </a:r>
            <a:r>
              <a:rPr lang="en-GB" sz="3000" dirty="0">
                <a:latin typeface="Arial" panose="020B0604020202020204" pitchFamily="34" charset="0"/>
                <a:cs typeface="Arial" panose="020B0604020202020204" pitchFamily="34" charset="0"/>
                <a:hlinkClick r:id="rId4"/>
              </a:rPr>
              <a:t>Dyslexia - Diagnosis - NHS (www.nhs.uk)</a:t>
            </a:r>
            <a:r>
              <a:rPr lang="en-GB" sz="3000" dirty="0">
                <a:latin typeface="Arial" panose="020B0604020202020204" pitchFamily="34" charset="0"/>
                <a:cs typeface="Arial" panose="020B0604020202020204" pitchFamily="34" charset="0"/>
              </a:rPr>
              <a:t> (Accessed: 10</a:t>
            </a:r>
            <a:r>
              <a:rPr lang="en-GB" sz="3000" baseline="30000" dirty="0">
                <a:latin typeface="Arial" panose="020B0604020202020204" pitchFamily="34" charset="0"/>
                <a:cs typeface="Arial" panose="020B0604020202020204" pitchFamily="34" charset="0"/>
              </a:rPr>
              <a:t>th</a:t>
            </a:r>
            <a:r>
              <a:rPr lang="en-GB" sz="3000" dirty="0">
                <a:latin typeface="Arial" panose="020B0604020202020204" pitchFamily="34" charset="0"/>
                <a:cs typeface="Arial" panose="020B0604020202020204" pitchFamily="34" charset="0"/>
              </a:rPr>
              <a:t> January 2022).</a:t>
            </a:r>
          </a:p>
          <a:p>
            <a:pPr marL="0" indent="0" algn="just">
              <a:lnSpc>
                <a:spcPct val="170000"/>
              </a:lnSpc>
              <a:buNone/>
            </a:pPr>
            <a:r>
              <a:rPr lang="en-GB" sz="3000" b="0" i="0" dirty="0">
                <a:solidFill>
                  <a:srgbClr val="222222"/>
                </a:solidFill>
                <a:effectLst/>
                <a:latin typeface="Arial" panose="020B0604020202020204" pitchFamily="34" charset="0"/>
                <a:cs typeface="Arial" panose="020B0604020202020204" pitchFamily="34" charset="0"/>
              </a:rPr>
              <a:t>Nutbrown, C., Clough, P. and Atherton, F. (2013) </a:t>
            </a:r>
            <a:r>
              <a:rPr lang="en-GB" sz="3000" b="0" i="1" dirty="0">
                <a:solidFill>
                  <a:srgbClr val="222222"/>
                </a:solidFill>
                <a:effectLst/>
                <a:latin typeface="Arial" panose="020B0604020202020204" pitchFamily="34" charset="0"/>
                <a:cs typeface="Arial" panose="020B0604020202020204" pitchFamily="34" charset="0"/>
              </a:rPr>
              <a:t>Inclusion in the early years</a:t>
            </a:r>
            <a:r>
              <a:rPr lang="en-GB" sz="3000" b="0" i="0" dirty="0">
                <a:solidFill>
                  <a:srgbClr val="222222"/>
                </a:solidFill>
                <a:effectLst/>
                <a:latin typeface="Arial" panose="020B0604020202020204" pitchFamily="34" charset="0"/>
                <a:cs typeface="Arial" panose="020B0604020202020204" pitchFamily="34" charset="0"/>
              </a:rPr>
              <a:t>. London: Sage. </a:t>
            </a:r>
            <a:r>
              <a:rPr lang="en-GB" sz="3200" dirty="0">
                <a:solidFill>
                  <a:srgbClr val="FF0000"/>
                </a:solidFill>
                <a:latin typeface="Arial" panose="020B0604020202020204" pitchFamily="34" charset="0"/>
                <a:cs typeface="Arial" panose="020B0604020202020204" pitchFamily="34" charset="0"/>
              </a:rPr>
              <a:t>Presentation.</a:t>
            </a:r>
            <a:endParaRPr lang="en-GB" sz="3000" b="0" i="0" dirty="0">
              <a:solidFill>
                <a:srgbClr val="222222"/>
              </a:solidFill>
              <a:effectLst/>
              <a:latin typeface="Arial" panose="020B0604020202020204" pitchFamily="34" charset="0"/>
              <a:cs typeface="Arial" panose="020B0604020202020204" pitchFamily="34" charset="0"/>
            </a:endParaRPr>
          </a:p>
          <a:p>
            <a:pPr marL="0" indent="0" algn="just">
              <a:lnSpc>
                <a:spcPct val="170000"/>
              </a:lnSpc>
              <a:buNone/>
            </a:pPr>
            <a:r>
              <a:rPr lang="en-GB" sz="3000" dirty="0" err="1">
                <a:solidFill>
                  <a:srgbClr val="222222"/>
                </a:solidFill>
                <a:latin typeface="Arial" panose="020B0604020202020204" pitchFamily="34" charset="0"/>
                <a:ea typeface="Calibri" panose="020F0502020204030204" pitchFamily="34" charset="0"/>
                <a:cs typeface="Arial" panose="020B0604020202020204" pitchFamily="34" charset="0"/>
              </a:rPr>
              <a:t>Ocushield</a:t>
            </a:r>
            <a:r>
              <a:rPr lang="en-GB" sz="3000" dirty="0">
                <a:solidFill>
                  <a:srgbClr val="222222"/>
                </a:solidFill>
                <a:latin typeface="Arial" panose="020B0604020202020204" pitchFamily="34" charset="0"/>
                <a:ea typeface="Calibri" panose="020F0502020204030204" pitchFamily="34" charset="0"/>
                <a:cs typeface="Arial" panose="020B0604020202020204" pitchFamily="34" charset="0"/>
              </a:rPr>
              <a:t> (2015) ‘Coloured overlays could help your child read better’, </a:t>
            </a:r>
            <a:r>
              <a:rPr lang="en-GB" sz="3000" i="1" dirty="0">
                <a:solidFill>
                  <a:srgbClr val="222222"/>
                </a:solidFill>
                <a:latin typeface="Arial" panose="020B0604020202020204" pitchFamily="34" charset="0"/>
                <a:ea typeface="Calibri" panose="020F0502020204030204" pitchFamily="34" charset="0"/>
                <a:cs typeface="Arial" panose="020B0604020202020204" pitchFamily="34" charset="0"/>
              </a:rPr>
              <a:t>Blue Light Blog </a:t>
            </a:r>
            <a:r>
              <a:rPr lang="en-GB" sz="3000" dirty="0">
                <a:solidFill>
                  <a:srgbClr val="222222"/>
                </a:solidFill>
                <a:latin typeface="Arial" panose="020B0604020202020204" pitchFamily="34" charset="0"/>
                <a:ea typeface="Calibri" panose="020F0502020204030204" pitchFamily="34" charset="0"/>
                <a:cs typeface="Arial" panose="020B0604020202020204" pitchFamily="34" charset="0"/>
              </a:rPr>
              <a:t>[blog]. 22 December. Available at: </a:t>
            </a:r>
            <a:r>
              <a:rPr lang="en-GB" sz="3000" dirty="0">
                <a:latin typeface="Arial" panose="020B0604020202020204" pitchFamily="34" charset="0"/>
                <a:cs typeface="Arial" panose="020B0604020202020204" pitchFamily="34" charset="0"/>
                <a:hlinkClick r:id="rId5"/>
              </a:rPr>
              <a:t>Coloured overlays could help your child read better | </a:t>
            </a:r>
            <a:r>
              <a:rPr lang="en-GB" sz="3000" dirty="0" err="1">
                <a:latin typeface="Arial" panose="020B0604020202020204" pitchFamily="34" charset="0"/>
                <a:cs typeface="Arial" panose="020B0604020202020204" pitchFamily="34" charset="0"/>
                <a:hlinkClick r:id="rId5"/>
              </a:rPr>
              <a:t>Ocushield</a:t>
            </a:r>
            <a:r>
              <a:rPr lang="en-GB" sz="3000" dirty="0">
                <a:latin typeface="Arial" panose="020B0604020202020204" pitchFamily="34" charset="0"/>
                <a:cs typeface="Arial" panose="020B0604020202020204" pitchFamily="34" charset="0"/>
              </a:rPr>
              <a:t> (Accessed: 13</a:t>
            </a:r>
            <a:r>
              <a:rPr lang="en-GB" sz="3000" baseline="30000" dirty="0">
                <a:latin typeface="Arial" panose="020B0604020202020204" pitchFamily="34" charset="0"/>
                <a:cs typeface="Arial" panose="020B0604020202020204" pitchFamily="34" charset="0"/>
              </a:rPr>
              <a:t>th</a:t>
            </a:r>
            <a:r>
              <a:rPr lang="en-GB" sz="3000" dirty="0">
                <a:latin typeface="Arial" panose="020B0604020202020204" pitchFamily="34" charset="0"/>
                <a:cs typeface="Arial" panose="020B0604020202020204" pitchFamily="34" charset="0"/>
              </a:rPr>
              <a:t> January 2022).</a:t>
            </a:r>
            <a:endParaRPr lang="en-GB" sz="3000" b="0" i="0" dirty="0">
              <a:solidFill>
                <a:srgbClr val="222222"/>
              </a:solidFill>
              <a:effectLst/>
              <a:latin typeface="Arial" panose="020B0604020202020204" pitchFamily="34" charset="0"/>
              <a:cs typeface="Arial" panose="020B0604020202020204" pitchFamily="34" charset="0"/>
            </a:endParaRPr>
          </a:p>
          <a:p>
            <a:pPr marL="0" indent="0" algn="just">
              <a:lnSpc>
                <a:spcPct val="170000"/>
              </a:lnSpc>
              <a:buNone/>
            </a:pPr>
            <a:r>
              <a:rPr lang="en-GB" sz="3000" b="0" i="0" dirty="0">
                <a:solidFill>
                  <a:srgbClr val="222222"/>
                </a:solidFill>
                <a:effectLst/>
                <a:latin typeface="Arial" panose="020B0604020202020204" pitchFamily="34" charset="0"/>
                <a:cs typeface="Arial" panose="020B0604020202020204" pitchFamily="34" charset="0"/>
              </a:rPr>
              <a:t>Paju, B., </a:t>
            </a:r>
            <a:r>
              <a:rPr lang="en-GB" sz="3000" b="0" i="0" dirty="0" err="1">
                <a:solidFill>
                  <a:srgbClr val="222222"/>
                </a:solidFill>
                <a:effectLst/>
                <a:latin typeface="Arial" panose="020B0604020202020204" pitchFamily="34" charset="0"/>
                <a:cs typeface="Arial" panose="020B0604020202020204" pitchFamily="34" charset="0"/>
              </a:rPr>
              <a:t>Räty</a:t>
            </a:r>
            <a:r>
              <a:rPr lang="en-GB" sz="3000" b="0" i="0" dirty="0">
                <a:solidFill>
                  <a:srgbClr val="222222"/>
                </a:solidFill>
                <a:effectLst/>
                <a:latin typeface="Arial" panose="020B0604020202020204" pitchFamily="34" charset="0"/>
                <a:cs typeface="Arial" panose="020B0604020202020204" pitchFamily="34" charset="0"/>
              </a:rPr>
              <a:t>, L., </a:t>
            </a:r>
            <a:r>
              <a:rPr lang="en-GB" sz="3000" b="0" i="0" dirty="0" err="1">
                <a:solidFill>
                  <a:srgbClr val="222222"/>
                </a:solidFill>
                <a:effectLst/>
                <a:latin typeface="Arial" panose="020B0604020202020204" pitchFamily="34" charset="0"/>
                <a:cs typeface="Arial" panose="020B0604020202020204" pitchFamily="34" charset="0"/>
              </a:rPr>
              <a:t>Pirttimaa</a:t>
            </a:r>
            <a:r>
              <a:rPr lang="en-GB" sz="3000" b="0" i="0" dirty="0">
                <a:solidFill>
                  <a:srgbClr val="222222"/>
                </a:solidFill>
                <a:effectLst/>
                <a:latin typeface="Arial" panose="020B0604020202020204" pitchFamily="34" charset="0"/>
                <a:cs typeface="Arial" panose="020B0604020202020204" pitchFamily="34" charset="0"/>
              </a:rPr>
              <a:t>, R. and </a:t>
            </a:r>
            <a:r>
              <a:rPr lang="en-GB" sz="3000" b="0" i="0" dirty="0" err="1">
                <a:solidFill>
                  <a:srgbClr val="222222"/>
                </a:solidFill>
                <a:effectLst/>
                <a:latin typeface="Arial" panose="020B0604020202020204" pitchFamily="34" charset="0"/>
                <a:cs typeface="Arial" panose="020B0604020202020204" pitchFamily="34" charset="0"/>
              </a:rPr>
              <a:t>Kontu</a:t>
            </a:r>
            <a:r>
              <a:rPr lang="en-GB" sz="3000" b="0" i="0" dirty="0">
                <a:solidFill>
                  <a:srgbClr val="222222"/>
                </a:solidFill>
                <a:effectLst/>
                <a:latin typeface="Arial" panose="020B0604020202020204" pitchFamily="34" charset="0"/>
                <a:cs typeface="Arial" panose="020B0604020202020204" pitchFamily="34" charset="0"/>
              </a:rPr>
              <a:t>, E. (2016) ‘The school staff's perception of their ability to teach special educational needs pupils in inclusive settings in Finland’, </a:t>
            </a:r>
            <a:r>
              <a:rPr lang="en-GB" sz="3000" b="0" i="1" dirty="0">
                <a:solidFill>
                  <a:srgbClr val="222222"/>
                </a:solidFill>
                <a:effectLst/>
                <a:latin typeface="Arial" panose="020B0604020202020204" pitchFamily="34" charset="0"/>
                <a:cs typeface="Arial" panose="020B0604020202020204" pitchFamily="34" charset="0"/>
              </a:rPr>
              <a:t>International Journal of Inclusive Education</a:t>
            </a:r>
            <a:r>
              <a:rPr lang="en-GB" sz="3000" b="0" i="0" dirty="0">
                <a:solidFill>
                  <a:srgbClr val="222222"/>
                </a:solidFill>
                <a:effectLst/>
                <a:latin typeface="Arial" panose="020B0604020202020204" pitchFamily="34" charset="0"/>
                <a:cs typeface="Arial" panose="020B0604020202020204" pitchFamily="34" charset="0"/>
              </a:rPr>
              <a:t>, </a:t>
            </a:r>
            <a:r>
              <a:rPr lang="en-GB" sz="3000" b="0" i="1" dirty="0">
                <a:solidFill>
                  <a:srgbClr val="222222"/>
                </a:solidFill>
                <a:effectLst/>
                <a:latin typeface="Arial" panose="020B0604020202020204" pitchFamily="34" charset="0"/>
                <a:cs typeface="Arial" panose="020B0604020202020204" pitchFamily="34" charset="0"/>
              </a:rPr>
              <a:t>20</a:t>
            </a:r>
            <a:r>
              <a:rPr lang="en-GB" sz="3000" b="0" i="0" dirty="0">
                <a:solidFill>
                  <a:srgbClr val="222222"/>
                </a:solidFill>
                <a:effectLst/>
                <a:latin typeface="Arial" panose="020B0604020202020204" pitchFamily="34" charset="0"/>
                <a:cs typeface="Arial" panose="020B0604020202020204" pitchFamily="34" charset="0"/>
              </a:rPr>
              <a:t>(8), pp.801-815. </a:t>
            </a:r>
            <a:r>
              <a:rPr lang="en-GB" sz="3200" dirty="0">
                <a:solidFill>
                  <a:srgbClr val="FF0000"/>
                </a:solidFill>
                <a:latin typeface="Arial" panose="020B0604020202020204" pitchFamily="34" charset="0"/>
                <a:cs typeface="Arial" panose="020B0604020202020204" pitchFamily="34" charset="0"/>
              </a:rPr>
              <a:t>Presentation.</a:t>
            </a:r>
            <a:endParaRPr lang="en-GB" sz="3000" dirty="0">
              <a:latin typeface="Arial" panose="020B0604020202020204" pitchFamily="34" charset="0"/>
              <a:cs typeface="Arial" panose="020B0604020202020204" pitchFamily="34" charset="0"/>
            </a:endParaRPr>
          </a:p>
          <a:p>
            <a:pPr marL="0" indent="0" algn="just">
              <a:lnSpc>
                <a:spcPct val="170000"/>
              </a:lnSpc>
              <a:buNone/>
            </a:pPr>
            <a:r>
              <a:rPr lang="en-GB" sz="3000" dirty="0">
                <a:latin typeface="Arial" panose="020B0604020202020204" pitchFamily="34" charset="0"/>
                <a:cs typeface="Arial" panose="020B0604020202020204" pitchFamily="34" charset="0"/>
              </a:rPr>
              <a:t>Paterson, N. (2016) ‘Dyslexia: Breaking down the barriers.’, </a:t>
            </a:r>
            <a:r>
              <a:rPr lang="en-GB" sz="3000" i="1" dirty="0">
                <a:latin typeface="Arial" panose="020B0604020202020204" pitchFamily="34" charset="0"/>
                <a:cs typeface="Arial" panose="020B0604020202020204" pitchFamily="34" charset="0"/>
              </a:rPr>
              <a:t>Frontline </a:t>
            </a:r>
            <a:r>
              <a:rPr lang="en-GB" sz="3000" dirty="0">
                <a:latin typeface="Arial" panose="020B0604020202020204" pitchFamily="34" charset="0"/>
                <a:cs typeface="Arial" panose="020B0604020202020204" pitchFamily="34" charset="0"/>
              </a:rPr>
              <a:t>[blog]. 2 November. Available at: </a:t>
            </a:r>
            <a:r>
              <a:rPr lang="en-GB" sz="3000" dirty="0">
                <a:latin typeface="Arial" panose="020B0604020202020204" pitchFamily="34" charset="0"/>
                <a:cs typeface="Arial" panose="020B0604020202020204" pitchFamily="34" charset="0"/>
                <a:hlinkClick r:id="rId6"/>
              </a:rPr>
              <a:t>Dyslexia: breaking down the barriers | The Chartered Society of Physiotherapy (csp.org.uk)</a:t>
            </a:r>
            <a:r>
              <a:rPr lang="en-GB" sz="3000" dirty="0">
                <a:latin typeface="Arial" panose="020B0604020202020204" pitchFamily="34" charset="0"/>
                <a:cs typeface="Arial" panose="020B0604020202020204" pitchFamily="34" charset="0"/>
              </a:rPr>
              <a:t> (Accessed: 10</a:t>
            </a:r>
            <a:r>
              <a:rPr lang="en-GB" sz="3000" baseline="30000" dirty="0">
                <a:latin typeface="Arial" panose="020B0604020202020204" pitchFamily="34" charset="0"/>
                <a:cs typeface="Arial" panose="020B0604020202020204" pitchFamily="34" charset="0"/>
              </a:rPr>
              <a:t>th</a:t>
            </a:r>
            <a:r>
              <a:rPr lang="en-GB" sz="3000" dirty="0">
                <a:latin typeface="Arial" panose="020B0604020202020204" pitchFamily="34" charset="0"/>
                <a:cs typeface="Arial" panose="020B0604020202020204" pitchFamily="34" charset="0"/>
              </a:rPr>
              <a:t> January 2022). </a:t>
            </a:r>
            <a:r>
              <a:rPr lang="en-GB" sz="3200" dirty="0">
                <a:solidFill>
                  <a:srgbClr val="FF0000"/>
                </a:solidFill>
                <a:latin typeface="Arial" panose="020B0604020202020204" pitchFamily="34" charset="0"/>
                <a:cs typeface="Arial" panose="020B0604020202020204" pitchFamily="34" charset="0"/>
              </a:rPr>
              <a:t>Presentation.</a:t>
            </a:r>
            <a:endParaRPr lang="en-GB" sz="3000" dirty="0">
              <a:latin typeface="Arial" panose="020B0604020202020204" pitchFamily="34" charset="0"/>
              <a:cs typeface="Arial" panose="020B0604020202020204" pitchFamily="34" charset="0"/>
            </a:endParaRPr>
          </a:p>
          <a:p>
            <a:pPr marL="0" indent="0" algn="just">
              <a:lnSpc>
                <a:spcPct val="170000"/>
              </a:lnSpc>
              <a:buNone/>
            </a:pPr>
            <a:r>
              <a:rPr lang="en-GB" sz="3000" b="0" i="0" dirty="0">
                <a:solidFill>
                  <a:srgbClr val="000000"/>
                </a:solidFill>
                <a:effectLst/>
                <a:latin typeface="Arial" panose="020B0604020202020204" pitchFamily="34" charset="0"/>
                <a:cs typeface="Arial" panose="020B0604020202020204" pitchFamily="34" charset="0"/>
              </a:rPr>
              <a:t>Patil, J. (2020) ’Controversial treatment using coloured overlays in visual processing disorders’, </a:t>
            </a:r>
            <a:r>
              <a:rPr lang="en-GB" sz="3000" b="0" i="1" dirty="0">
                <a:solidFill>
                  <a:srgbClr val="000000"/>
                </a:solidFill>
                <a:effectLst/>
                <a:latin typeface="Arial" panose="020B0604020202020204" pitchFamily="34" charset="0"/>
                <a:cs typeface="Arial" panose="020B0604020202020204" pitchFamily="34" charset="0"/>
              </a:rPr>
              <a:t>Indian Journal of Ophthalmology</a:t>
            </a:r>
            <a:r>
              <a:rPr lang="en-GB" sz="3000" dirty="0">
                <a:solidFill>
                  <a:srgbClr val="000000"/>
                </a:solidFill>
                <a:latin typeface="Arial" panose="020B0604020202020204" pitchFamily="34" charset="0"/>
                <a:cs typeface="Arial" panose="020B0604020202020204" pitchFamily="34" charset="0"/>
              </a:rPr>
              <a:t>,</a:t>
            </a:r>
            <a:r>
              <a:rPr lang="en-GB" sz="3000" b="0" i="0" dirty="0">
                <a:solidFill>
                  <a:srgbClr val="000000"/>
                </a:solidFill>
                <a:effectLst/>
                <a:latin typeface="Arial" panose="020B0604020202020204" pitchFamily="34" charset="0"/>
                <a:cs typeface="Arial" panose="020B0604020202020204" pitchFamily="34" charset="0"/>
              </a:rPr>
              <a:t> 68(10), pp .2327-2328. </a:t>
            </a:r>
            <a:r>
              <a:rPr lang="en-GB" sz="3000" b="0" i="0" dirty="0" err="1">
                <a:solidFill>
                  <a:srgbClr val="000000"/>
                </a:solidFill>
                <a:effectLst/>
                <a:latin typeface="Arial" panose="020B0604020202020204" pitchFamily="34" charset="0"/>
                <a:cs typeface="Arial" panose="020B0604020202020204" pitchFamily="34" charset="0"/>
              </a:rPr>
              <a:t>doi</a:t>
            </a:r>
            <a:r>
              <a:rPr lang="en-GB" sz="3000" b="0" i="0" dirty="0">
                <a:solidFill>
                  <a:srgbClr val="000000"/>
                </a:solidFill>
                <a:effectLst/>
                <a:latin typeface="Arial" panose="020B0604020202020204" pitchFamily="34" charset="0"/>
                <a:cs typeface="Arial" panose="020B0604020202020204" pitchFamily="34" charset="0"/>
              </a:rPr>
              <a:t>: 10.4103/ijo.IJO_623_20. </a:t>
            </a:r>
            <a:endParaRPr lang="en-GB" sz="3000"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266980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03A9B3-B0F4-40BA-A9D6-AF9472FDE067}"/>
              </a:ext>
            </a:extLst>
          </p:cNvPr>
          <p:cNvSpPr>
            <a:spLocks noGrp="1"/>
          </p:cNvSpPr>
          <p:nvPr>
            <p:ph idx="1"/>
          </p:nvPr>
        </p:nvSpPr>
        <p:spPr>
          <a:xfrm>
            <a:off x="838200" y="186612"/>
            <a:ext cx="10515600" cy="6316825"/>
          </a:xfrm>
        </p:spPr>
        <p:txBody>
          <a:bodyPr>
            <a:normAutofit fontScale="47500" lnSpcReduction="20000"/>
          </a:bodyPr>
          <a:lstStyle/>
          <a:p>
            <a:pPr marL="0" indent="0" algn="just">
              <a:lnSpc>
                <a:spcPct val="170000"/>
              </a:lnSpc>
              <a:buNone/>
            </a:pPr>
            <a:r>
              <a:rPr lang="en-GB" sz="2500" b="0" i="0" dirty="0">
                <a:solidFill>
                  <a:srgbClr val="000000"/>
                </a:solidFill>
                <a:effectLst/>
                <a:latin typeface="Arial" panose="020B0604020202020204" pitchFamily="34" charset="0"/>
                <a:cs typeface="Arial" panose="020B0604020202020204" pitchFamily="34" charset="0"/>
              </a:rPr>
              <a:t>Redefine Dyslexia (2014) ‘The Gender Gap: More Boys than Girls Have </a:t>
            </a:r>
            <a:r>
              <a:rPr lang="en-GB" sz="2500" b="0" i="0" dirty="0" err="1">
                <a:solidFill>
                  <a:srgbClr val="000000"/>
                </a:solidFill>
                <a:effectLst/>
                <a:latin typeface="Arial" panose="020B0604020202020204" pitchFamily="34" charset="0"/>
                <a:cs typeface="Arial" panose="020B0604020202020204" pitchFamily="34" charset="0"/>
              </a:rPr>
              <a:t>Dylexia</a:t>
            </a:r>
            <a:r>
              <a:rPr lang="en-GB" sz="2500" b="0" i="0" dirty="0">
                <a:solidFill>
                  <a:srgbClr val="000000"/>
                </a:solidFill>
                <a:effectLst/>
                <a:latin typeface="Arial" panose="020B0604020202020204" pitchFamily="34" charset="0"/>
                <a:cs typeface="Arial" panose="020B0604020202020204" pitchFamily="34" charset="0"/>
              </a:rPr>
              <a:t>… Right?’, </a:t>
            </a:r>
            <a:r>
              <a:rPr lang="en-GB" sz="2500" b="0" i="1" dirty="0">
                <a:solidFill>
                  <a:srgbClr val="000000"/>
                </a:solidFill>
                <a:effectLst/>
                <a:latin typeface="Arial" panose="020B0604020202020204" pitchFamily="34" charset="0"/>
                <a:cs typeface="Arial" panose="020B0604020202020204" pitchFamily="34" charset="0"/>
              </a:rPr>
              <a:t>Redefine Dyslexia </a:t>
            </a:r>
            <a:r>
              <a:rPr lang="en-GB" sz="2500" b="0" dirty="0">
                <a:solidFill>
                  <a:srgbClr val="000000"/>
                </a:solidFill>
                <a:effectLst/>
                <a:latin typeface="Arial" panose="020B0604020202020204" pitchFamily="34" charset="0"/>
                <a:cs typeface="Arial" panose="020B0604020202020204" pitchFamily="34" charset="0"/>
              </a:rPr>
              <a:t>[blog]. 10 November. Available at: </a:t>
            </a:r>
            <a:r>
              <a:rPr lang="en-GB" sz="2500" dirty="0">
                <a:latin typeface="Arial" panose="020B0604020202020204" pitchFamily="34" charset="0"/>
                <a:cs typeface="Arial" panose="020B0604020202020204" pitchFamily="34" charset="0"/>
                <a:hlinkClick r:id="rId2"/>
              </a:rPr>
              <a:t>The Gender Gap: More Boys Than Girls Have Dyslexia…Right? | Redefine Dyslexia (wordpress.com)</a:t>
            </a:r>
            <a:r>
              <a:rPr lang="en-GB" sz="2500" dirty="0">
                <a:latin typeface="Arial" panose="020B0604020202020204" pitchFamily="34" charset="0"/>
                <a:cs typeface="Arial" panose="020B0604020202020204" pitchFamily="34" charset="0"/>
              </a:rPr>
              <a:t> (Accessed: 13</a:t>
            </a:r>
            <a:r>
              <a:rPr lang="en-GB" sz="2500" baseline="30000" dirty="0">
                <a:latin typeface="Arial" panose="020B0604020202020204" pitchFamily="34" charset="0"/>
                <a:cs typeface="Arial" panose="020B0604020202020204" pitchFamily="34" charset="0"/>
              </a:rPr>
              <a:t>th</a:t>
            </a:r>
            <a:r>
              <a:rPr lang="en-GB" sz="2500" dirty="0">
                <a:latin typeface="Arial" panose="020B0604020202020204" pitchFamily="34" charset="0"/>
                <a:cs typeface="Arial" panose="020B0604020202020204" pitchFamily="34" charset="0"/>
              </a:rPr>
              <a:t> January 2022). </a:t>
            </a:r>
            <a:r>
              <a:rPr lang="en-GB" sz="2800" dirty="0">
                <a:solidFill>
                  <a:srgbClr val="FF0000"/>
                </a:solidFill>
                <a:latin typeface="Arial" panose="020B0604020202020204" pitchFamily="34" charset="0"/>
                <a:cs typeface="Arial" panose="020B0604020202020204" pitchFamily="34" charset="0"/>
              </a:rPr>
              <a:t>Presentation.</a:t>
            </a:r>
            <a:endParaRPr lang="en-GB" sz="2500" b="0" i="0" dirty="0">
              <a:solidFill>
                <a:srgbClr val="000000"/>
              </a:solidFill>
              <a:effectLst/>
              <a:latin typeface="Arial" panose="020B0604020202020204" pitchFamily="34" charset="0"/>
              <a:cs typeface="Arial" panose="020B0604020202020204" pitchFamily="34" charset="0"/>
            </a:endParaRPr>
          </a:p>
          <a:p>
            <a:pPr marL="0" indent="0" algn="just">
              <a:lnSpc>
                <a:spcPct val="170000"/>
              </a:lnSpc>
              <a:buNone/>
            </a:pPr>
            <a:r>
              <a:rPr lang="en-GB" sz="2500" dirty="0">
                <a:latin typeface="Arial" panose="020B0604020202020204" pitchFamily="34" charset="0"/>
                <a:cs typeface="Arial" panose="020B0604020202020204" pitchFamily="34" charset="0"/>
              </a:rPr>
              <a:t>Ritchie, S.J., Della Sala, S. and McIntosh, R.D. (2012) ‘Irlen </a:t>
            </a:r>
            <a:r>
              <a:rPr lang="en-GB" sz="2500" dirty="0" err="1">
                <a:latin typeface="Arial" panose="020B0604020202020204" pitchFamily="34" charset="0"/>
                <a:cs typeface="Arial" panose="020B0604020202020204" pitchFamily="34" charset="0"/>
              </a:rPr>
              <a:t>Colored</a:t>
            </a:r>
            <a:r>
              <a:rPr lang="en-GB" sz="2500" dirty="0">
                <a:latin typeface="Arial" panose="020B0604020202020204" pitchFamily="34" charset="0"/>
                <a:cs typeface="Arial" panose="020B0604020202020204" pitchFamily="34" charset="0"/>
              </a:rPr>
              <a:t> Filters in the Classroom: A 1-Year Follow-Up’, Mind, brain and education, 6(2), pp. 74–80. doi:10.1111/j.1751-228X.2012.01139.x.</a:t>
            </a:r>
          </a:p>
          <a:p>
            <a:pPr marL="0" indent="0" algn="just">
              <a:lnSpc>
                <a:spcPct val="170000"/>
              </a:lnSpc>
              <a:buNone/>
            </a:pPr>
            <a:r>
              <a:rPr lang="en-GB" sz="2500" dirty="0" err="1">
                <a:latin typeface="Arial" panose="020B0604020202020204" pitchFamily="34" charset="0"/>
                <a:cs typeface="Arial" panose="020B0604020202020204" pitchFamily="34" charset="0"/>
              </a:rPr>
              <a:t>Sjoblom</a:t>
            </a:r>
            <a:r>
              <a:rPr lang="en-GB" sz="2500" dirty="0">
                <a:latin typeface="Arial" panose="020B0604020202020204" pitchFamily="34" charset="0"/>
                <a:cs typeface="Arial" panose="020B0604020202020204" pitchFamily="34" charset="0"/>
              </a:rPr>
              <a:t>, A.M., Eaton, E. and Stagg, S.D. (2016) ‘The effects of letter spacing and coloured overlays on reading speed and accuracy in adult dyslexia’, British journal of educational psychology, 86(4), pp. 630–639. doi:10.1111/bjep.12127.</a:t>
            </a:r>
            <a:r>
              <a:rPr lang="en-GB" sz="2800" dirty="0">
                <a:solidFill>
                  <a:srgbClr val="FF0000"/>
                </a:solidFill>
                <a:latin typeface="Arial" panose="020B0604020202020204" pitchFamily="34" charset="0"/>
                <a:cs typeface="Arial" panose="020B0604020202020204" pitchFamily="34" charset="0"/>
              </a:rPr>
              <a:t> Presentation.</a:t>
            </a:r>
            <a:endParaRPr lang="en-GB" sz="2500" dirty="0">
              <a:latin typeface="Arial" panose="020B0604020202020204" pitchFamily="34" charset="0"/>
              <a:cs typeface="Arial" panose="020B0604020202020204" pitchFamily="34" charset="0"/>
            </a:endParaRPr>
          </a:p>
          <a:p>
            <a:pPr marL="0" indent="0" algn="just">
              <a:lnSpc>
                <a:spcPct val="170000"/>
              </a:lnSpc>
              <a:buNone/>
            </a:pPr>
            <a:r>
              <a:rPr lang="en-GB" sz="2500" dirty="0">
                <a:latin typeface="Arial" panose="020B0604020202020204" pitchFamily="34" charset="0"/>
                <a:cs typeface="Arial" panose="020B0604020202020204" pitchFamily="34" charset="0"/>
              </a:rPr>
              <a:t>Smith, G. (2018) ‘Do blue overlays help students with Dyslexia?’, </a:t>
            </a:r>
            <a:r>
              <a:rPr lang="en-GB" sz="2500" i="1" dirty="0">
                <a:latin typeface="Arial" panose="020B0604020202020204" pitchFamily="34" charset="0"/>
                <a:cs typeface="Arial" panose="020B0604020202020204" pitchFamily="34" charset="0"/>
              </a:rPr>
              <a:t>Code Breakers </a:t>
            </a:r>
            <a:r>
              <a:rPr lang="en-GB" sz="2500" dirty="0">
                <a:latin typeface="Arial" panose="020B0604020202020204" pitchFamily="34" charset="0"/>
                <a:cs typeface="Arial" panose="020B0604020202020204" pitchFamily="34" charset="0"/>
              </a:rPr>
              <a:t>[blog]. 1 February. Available at: </a:t>
            </a:r>
            <a:r>
              <a:rPr lang="en-GB" sz="2500" dirty="0">
                <a:latin typeface="Arial" panose="020B0604020202020204" pitchFamily="34" charset="0"/>
                <a:cs typeface="Arial" panose="020B0604020202020204" pitchFamily="34" charset="0"/>
                <a:hlinkClick r:id="rId3"/>
              </a:rPr>
              <a:t>Do blue overlays help students with dyslexia? - Codebreakers (dyslexia-codebreakers.co.uk)</a:t>
            </a:r>
            <a:r>
              <a:rPr lang="en-GB" sz="2500" dirty="0">
                <a:latin typeface="Arial" panose="020B0604020202020204" pitchFamily="34" charset="0"/>
                <a:cs typeface="Arial" panose="020B0604020202020204" pitchFamily="34" charset="0"/>
              </a:rPr>
              <a:t> (Accessed: 13</a:t>
            </a:r>
            <a:r>
              <a:rPr lang="en-GB" sz="2500" baseline="30000" dirty="0">
                <a:latin typeface="Arial" panose="020B0604020202020204" pitchFamily="34" charset="0"/>
                <a:cs typeface="Arial" panose="020B0604020202020204" pitchFamily="34" charset="0"/>
              </a:rPr>
              <a:t>th</a:t>
            </a:r>
            <a:r>
              <a:rPr lang="en-GB" sz="2500" dirty="0">
                <a:latin typeface="Arial" panose="020B0604020202020204" pitchFamily="34" charset="0"/>
                <a:cs typeface="Arial" panose="020B0604020202020204" pitchFamily="34" charset="0"/>
              </a:rPr>
              <a:t> January 2022).</a:t>
            </a:r>
            <a:endParaRPr lang="en-GB" sz="2500" dirty="0">
              <a:latin typeface="Arial" panose="020B0604020202020204" pitchFamily="34" charset="0"/>
              <a:ea typeface="Calibri" panose="020F0502020204030204" pitchFamily="34" charset="0"/>
              <a:cs typeface="Arial" panose="020B0604020202020204" pitchFamily="34" charset="0"/>
            </a:endParaRPr>
          </a:p>
          <a:p>
            <a:pPr marL="0" indent="0" algn="just">
              <a:lnSpc>
                <a:spcPct val="170000"/>
              </a:lnSpc>
              <a:buNone/>
            </a:pPr>
            <a:r>
              <a:rPr lang="en-GB" sz="2500" dirty="0">
                <a:effectLst/>
                <a:latin typeface="Arial" panose="020B0604020202020204" pitchFamily="34" charset="0"/>
                <a:ea typeface="Calibri" panose="020F0502020204030204" pitchFamily="34" charset="0"/>
                <a:cs typeface="Arial" panose="020B0604020202020204" pitchFamily="34" charset="0"/>
              </a:rPr>
              <a:t>Welsh Government (2015) </a:t>
            </a:r>
            <a:r>
              <a:rPr lang="en-GB" sz="2500" i="1" dirty="0">
                <a:effectLst/>
                <a:latin typeface="Arial" panose="020B0604020202020204" pitchFamily="34" charset="0"/>
                <a:ea typeface="Calibri" panose="020F0502020204030204" pitchFamily="34" charset="0"/>
                <a:cs typeface="Arial" panose="020B0604020202020204" pitchFamily="34" charset="0"/>
              </a:rPr>
              <a:t>Evaluating the Foundation Phase. </a:t>
            </a:r>
            <a:r>
              <a:rPr lang="en-GB" sz="2500" dirty="0">
                <a:effectLst/>
                <a:latin typeface="Arial" panose="020B0604020202020204" pitchFamily="34" charset="0"/>
                <a:ea typeface="Calibri" panose="020F0502020204030204" pitchFamily="34" charset="0"/>
                <a:cs typeface="Arial" panose="020B0604020202020204" pitchFamily="34" charset="0"/>
              </a:rPr>
              <a:t>Available at: </a:t>
            </a:r>
            <a:r>
              <a:rPr lang="en-GB" sz="25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4"/>
              </a:rPr>
              <a:t>150514-foundation-phase-final-en_Redacted.pdf</a:t>
            </a:r>
            <a:r>
              <a:rPr lang="en-GB" sz="2500" dirty="0">
                <a:effectLst/>
                <a:latin typeface="Arial" panose="020B0604020202020204" pitchFamily="34" charset="0"/>
                <a:ea typeface="Calibri" panose="020F0502020204030204" pitchFamily="34" charset="0"/>
                <a:cs typeface="Arial" panose="020B0604020202020204" pitchFamily="34" charset="0"/>
              </a:rPr>
              <a:t> (Accessed: 13</a:t>
            </a:r>
            <a:r>
              <a:rPr lang="en-GB" sz="2500" baseline="30000" dirty="0">
                <a:effectLst/>
                <a:latin typeface="Arial" panose="020B0604020202020204" pitchFamily="34" charset="0"/>
                <a:ea typeface="Calibri" panose="020F0502020204030204" pitchFamily="34" charset="0"/>
                <a:cs typeface="Arial" panose="020B0604020202020204" pitchFamily="34" charset="0"/>
              </a:rPr>
              <a:t>th</a:t>
            </a:r>
            <a:r>
              <a:rPr lang="en-GB" sz="2500" dirty="0">
                <a:effectLst/>
                <a:latin typeface="Arial" panose="020B0604020202020204" pitchFamily="34" charset="0"/>
                <a:ea typeface="Calibri" panose="020F0502020204030204" pitchFamily="34" charset="0"/>
                <a:cs typeface="Arial" panose="020B0604020202020204" pitchFamily="34" charset="0"/>
              </a:rPr>
              <a:t> January 2022).</a:t>
            </a:r>
            <a:endParaRPr lang="pt-BR" sz="2500" dirty="0">
              <a:latin typeface="Arial" panose="020B0604020202020204" pitchFamily="34" charset="0"/>
              <a:cs typeface="Arial" panose="020B0604020202020204" pitchFamily="34" charset="0"/>
            </a:endParaRPr>
          </a:p>
          <a:p>
            <a:pPr marL="0" indent="0">
              <a:lnSpc>
                <a:spcPct val="170000"/>
              </a:lnSpc>
              <a:buNone/>
            </a:pPr>
            <a:r>
              <a:rPr lang="en-GB" sz="2500" dirty="0">
                <a:latin typeface="Arial" panose="020B0604020202020204" pitchFamily="34" charset="0"/>
                <a:cs typeface="Arial" panose="020B0604020202020204" pitchFamily="34" charset="0"/>
              </a:rPr>
              <a:t>Welsh Government (2018) </a:t>
            </a:r>
            <a:r>
              <a:rPr lang="en-GB" sz="2500" i="1" dirty="0">
                <a:latin typeface="Arial" panose="020B0604020202020204" pitchFamily="34" charset="0"/>
                <a:cs typeface="Arial" panose="020B0604020202020204" pitchFamily="34" charset="0"/>
              </a:rPr>
              <a:t>Draft Additional Learning Needs Code for Wales</a:t>
            </a:r>
            <a:r>
              <a:rPr lang="en-GB" sz="2500" dirty="0">
                <a:latin typeface="Arial" panose="020B0604020202020204" pitchFamily="34" charset="0"/>
                <a:cs typeface="Arial" panose="020B0604020202020204" pitchFamily="34" charset="0"/>
              </a:rPr>
              <a:t>. Available at: </a:t>
            </a:r>
            <a:r>
              <a:rPr lang="en-GB" sz="2500" dirty="0">
                <a:latin typeface="Arial" panose="020B0604020202020204" pitchFamily="34" charset="0"/>
                <a:cs typeface="Arial" panose="020B0604020202020204" pitchFamily="34" charset="0"/>
                <a:hlinkClick r:id="rId5"/>
              </a:rPr>
              <a:t>https://gov.wales/sites/default/files/consultations/2018-12/draft-additional-learning-needs-code-for-wales_0.pdf</a:t>
            </a:r>
            <a:r>
              <a:rPr lang="en-GB" sz="2500" dirty="0">
                <a:latin typeface="Arial" panose="020B0604020202020204" pitchFamily="34" charset="0"/>
                <a:cs typeface="Arial" panose="020B0604020202020204" pitchFamily="34" charset="0"/>
              </a:rPr>
              <a:t> [Accessed: January 5 2021].</a:t>
            </a:r>
          </a:p>
          <a:p>
            <a:pPr marL="0" indent="0">
              <a:lnSpc>
                <a:spcPct val="170000"/>
              </a:lnSpc>
              <a:buNone/>
            </a:pPr>
            <a:r>
              <a:rPr lang="en-GB" sz="2500" dirty="0">
                <a:latin typeface="Arial" panose="020B0604020202020204" pitchFamily="34" charset="0"/>
                <a:cs typeface="Arial" panose="020B0604020202020204" pitchFamily="34" charset="0"/>
              </a:rPr>
              <a:t>Welsh Government (2021) </a:t>
            </a:r>
            <a:r>
              <a:rPr lang="en-GB" sz="2500" i="1" dirty="0">
                <a:latin typeface="Arial" panose="020B0604020202020204" pitchFamily="34" charset="0"/>
                <a:cs typeface="Arial" panose="020B0604020202020204" pitchFamily="34" charset="0"/>
              </a:rPr>
              <a:t>Role of the Additional Learning Needs Co-Ordinator. </a:t>
            </a:r>
            <a:r>
              <a:rPr lang="en-GB" sz="2500" dirty="0">
                <a:latin typeface="Arial" panose="020B0604020202020204" pitchFamily="34" charset="0"/>
                <a:cs typeface="Arial" panose="020B0604020202020204" pitchFamily="34" charset="0"/>
              </a:rPr>
              <a:t>Available at: </a:t>
            </a:r>
            <a:r>
              <a:rPr lang="en-GB" sz="2500" dirty="0">
                <a:latin typeface="Arial" panose="020B0604020202020204" pitchFamily="34" charset="0"/>
                <a:cs typeface="Arial" panose="020B0604020202020204" pitchFamily="34" charset="0"/>
                <a:hlinkClick r:id="rId6"/>
              </a:rPr>
              <a:t>role-of-early-years-additional-learning-needs-co-ordinator.pdf (</a:t>
            </a:r>
            <a:r>
              <a:rPr lang="en-GB" sz="2500" dirty="0" err="1">
                <a:latin typeface="Arial" panose="020B0604020202020204" pitchFamily="34" charset="0"/>
                <a:cs typeface="Arial" panose="020B0604020202020204" pitchFamily="34" charset="0"/>
                <a:hlinkClick r:id="rId6"/>
              </a:rPr>
              <a:t>gov.wales</a:t>
            </a:r>
            <a:r>
              <a:rPr lang="en-GB" sz="2500" dirty="0">
                <a:latin typeface="Arial" panose="020B0604020202020204" pitchFamily="34" charset="0"/>
                <a:cs typeface="Arial" panose="020B0604020202020204" pitchFamily="34" charset="0"/>
                <a:hlinkClick r:id="rId6"/>
              </a:rPr>
              <a:t>)</a:t>
            </a:r>
            <a:r>
              <a:rPr lang="en-GB" sz="2500" dirty="0">
                <a:latin typeface="Arial" panose="020B0604020202020204" pitchFamily="34" charset="0"/>
                <a:cs typeface="Arial" panose="020B0604020202020204" pitchFamily="34" charset="0"/>
              </a:rPr>
              <a:t> (Accessed: 13</a:t>
            </a:r>
            <a:r>
              <a:rPr lang="en-GB" sz="2500" baseline="30000" dirty="0">
                <a:latin typeface="Arial" panose="020B0604020202020204" pitchFamily="34" charset="0"/>
                <a:cs typeface="Arial" panose="020B0604020202020204" pitchFamily="34" charset="0"/>
              </a:rPr>
              <a:t>th</a:t>
            </a:r>
            <a:r>
              <a:rPr lang="en-GB" sz="2500" dirty="0">
                <a:latin typeface="Arial" panose="020B0604020202020204" pitchFamily="34" charset="0"/>
                <a:cs typeface="Arial" panose="020B0604020202020204" pitchFamily="34" charset="0"/>
              </a:rPr>
              <a:t> January 2022). </a:t>
            </a:r>
            <a:r>
              <a:rPr lang="en-GB" sz="2800" dirty="0">
                <a:solidFill>
                  <a:srgbClr val="FF0000"/>
                </a:solidFill>
                <a:latin typeface="Arial" panose="020B0604020202020204" pitchFamily="34" charset="0"/>
                <a:cs typeface="Arial" panose="020B0604020202020204" pitchFamily="34" charset="0"/>
              </a:rPr>
              <a:t>Presentation.</a:t>
            </a:r>
            <a:endParaRPr lang="en-GB" sz="2500" dirty="0">
              <a:latin typeface="Arial" panose="020B0604020202020204" pitchFamily="34" charset="0"/>
              <a:cs typeface="Arial" panose="020B0604020202020204" pitchFamily="34" charset="0"/>
            </a:endParaRPr>
          </a:p>
          <a:p>
            <a:pPr marL="0" indent="0">
              <a:lnSpc>
                <a:spcPct val="170000"/>
              </a:lnSpc>
              <a:buNone/>
            </a:pPr>
            <a:r>
              <a:rPr lang="en-GB" sz="2500" dirty="0">
                <a:latin typeface="Arial" panose="020B0604020202020204" pitchFamily="34" charset="0"/>
                <a:cs typeface="Arial" panose="020B0604020202020204" pitchFamily="34" charset="0"/>
              </a:rPr>
              <a:t>Whiteman, P. </a:t>
            </a:r>
            <a:r>
              <a:rPr lang="en-GB" sz="2500">
                <a:latin typeface="Arial" panose="020B0604020202020204" pitchFamily="34" charset="0"/>
                <a:cs typeface="Arial" panose="020B0604020202020204" pitchFamily="34" charset="0"/>
              </a:rPr>
              <a:t>(2019) </a:t>
            </a:r>
            <a:r>
              <a:rPr lang="en-GB" sz="2500" dirty="0">
                <a:latin typeface="Arial" panose="020B0604020202020204" pitchFamily="34" charset="0"/>
                <a:cs typeface="Arial" panose="020B0604020202020204" pitchFamily="34" charset="0"/>
              </a:rPr>
              <a:t>‘An SEND Crisis is Unfolding…’, </a:t>
            </a:r>
            <a:r>
              <a:rPr lang="en-GB" sz="2500" i="1" dirty="0" err="1">
                <a:latin typeface="Arial" panose="020B0604020202020204" pitchFamily="34" charset="0"/>
                <a:cs typeface="Arial" panose="020B0604020202020204" pitchFamily="34" charset="0"/>
              </a:rPr>
              <a:t>SecEd</a:t>
            </a:r>
            <a:r>
              <a:rPr lang="en-GB" sz="2500" i="1" dirty="0">
                <a:latin typeface="Arial" panose="020B0604020202020204" pitchFamily="34" charset="0"/>
                <a:cs typeface="Arial" panose="020B0604020202020204" pitchFamily="34" charset="0"/>
              </a:rPr>
              <a:t> </a:t>
            </a:r>
            <a:r>
              <a:rPr lang="en-GB" sz="2500" dirty="0">
                <a:latin typeface="Arial" panose="020B0604020202020204" pitchFamily="34" charset="0"/>
                <a:cs typeface="Arial" panose="020B0604020202020204" pitchFamily="34" charset="0"/>
              </a:rPr>
              <a:t>[blog]. 3 April. Available at: </a:t>
            </a:r>
            <a:r>
              <a:rPr lang="en-GB" sz="2500" dirty="0">
                <a:latin typeface="Arial" panose="020B0604020202020204" pitchFamily="34" charset="0"/>
                <a:cs typeface="Arial" panose="020B0604020202020204" pitchFamily="34" charset="0"/>
                <a:hlinkClick r:id="rId7"/>
              </a:rPr>
              <a:t>A SEND crisis is unfolding... (sec-ed.co.uk)</a:t>
            </a:r>
            <a:r>
              <a:rPr lang="en-GB" sz="2500" dirty="0">
                <a:latin typeface="Arial" panose="020B0604020202020204" pitchFamily="34" charset="0"/>
                <a:cs typeface="Arial" panose="020B0604020202020204" pitchFamily="34" charset="0"/>
              </a:rPr>
              <a:t> (Accessed: 12</a:t>
            </a:r>
            <a:r>
              <a:rPr lang="en-GB" sz="2500" baseline="30000" dirty="0">
                <a:latin typeface="Arial" panose="020B0604020202020204" pitchFamily="34" charset="0"/>
                <a:cs typeface="Arial" panose="020B0604020202020204" pitchFamily="34" charset="0"/>
              </a:rPr>
              <a:t>th</a:t>
            </a:r>
            <a:r>
              <a:rPr lang="en-GB" sz="2500" dirty="0">
                <a:latin typeface="Arial" panose="020B0604020202020204" pitchFamily="34" charset="0"/>
                <a:cs typeface="Arial" panose="020B0604020202020204" pitchFamily="34" charset="0"/>
              </a:rPr>
              <a:t> January 2022).</a:t>
            </a:r>
          </a:p>
          <a:p>
            <a:pPr marL="0" indent="0">
              <a:lnSpc>
                <a:spcPct val="170000"/>
              </a:lnSpc>
              <a:buNone/>
            </a:pPr>
            <a:r>
              <a:rPr lang="en-GB" sz="2500" b="0" i="0" dirty="0">
                <a:solidFill>
                  <a:srgbClr val="555555"/>
                </a:solidFill>
                <a:effectLst/>
                <a:latin typeface="Arial" panose="020B0604020202020204" pitchFamily="34" charset="0"/>
                <a:cs typeface="Arial" panose="020B0604020202020204" pitchFamily="34" charset="0"/>
              </a:rPr>
              <a:t>Wyman, P. (2013). </a:t>
            </a:r>
            <a:r>
              <a:rPr lang="en-GB" sz="2500" b="0" i="1" dirty="0">
                <a:solidFill>
                  <a:srgbClr val="555555"/>
                </a:solidFill>
                <a:effectLst/>
                <a:latin typeface="Arial" panose="020B0604020202020204" pitchFamily="34" charset="0"/>
                <a:cs typeface="Arial" panose="020B0604020202020204" pitchFamily="34" charset="0"/>
              </a:rPr>
              <a:t>5 best reasons </a:t>
            </a:r>
            <a:r>
              <a:rPr lang="en-GB" sz="2500" b="0" i="1" dirty="0" err="1">
                <a:solidFill>
                  <a:srgbClr val="555555"/>
                </a:solidFill>
                <a:effectLst/>
                <a:latin typeface="Arial" panose="020B0604020202020204" pitchFamily="34" charset="0"/>
                <a:cs typeface="Arial" panose="020B0604020202020204" pitchFamily="34" charset="0"/>
              </a:rPr>
              <a:t>colored</a:t>
            </a:r>
            <a:r>
              <a:rPr lang="en-GB" sz="2500" b="0" i="1" dirty="0">
                <a:solidFill>
                  <a:srgbClr val="555555"/>
                </a:solidFill>
                <a:effectLst/>
                <a:latin typeface="Arial" panose="020B0604020202020204" pitchFamily="34" charset="0"/>
                <a:cs typeface="Arial" panose="020B0604020202020204" pitchFamily="34" charset="0"/>
              </a:rPr>
              <a:t> overlays help overcome dyslexia symptoms. </a:t>
            </a:r>
            <a:r>
              <a:rPr lang="en-GB" sz="2500" b="0" dirty="0">
                <a:solidFill>
                  <a:srgbClr val="555555"/>
                </a:solidFill>
                <a:effectLst/>
                <a:latin typeface="Arial" panose="020B0604020202020204" pitchFamily="34" charset="0"/>
                <a:cs typeface="Arial" panose="020B0604020202020204" pitchFamily="34" charset="0"/>
              </a:rPr>
              <a:t>Available at: </a:t>
            </a:r>
            <a:r>
              <a:rPr lang="en-GB" sz="2500" b="0" i="0" dirty="0">
                <a:solidFill>
                  <a:srgbClr val="555555"/>
                </a:solidFill>
                <a:effectLst/>
                <a:latin typeface="Arial" panose="020B0604020202020204" pitchFamily="34" charset="0"/>
                <a:cs typeface="Arial" panose="020B0604020202020204" pitchFamily="34" charset="0"/>
                <a:hlinkClick r:id="rId8"/>
              </a:rPr>
              <a:t>http://www.coloredoverlays.com/140/5best-reasons-colored-overlays-help-overcome-dyslexia-symptoms/</a:t>
            </a:r>
            <a:r>
              <a:rPr lang="en-GB" sz="2500" b="0" i="0" dirty="0">
                <a:solidFill>
                  <a:srgbClr val="555555"/>
                </a:solidFill>
                <a:effectLst/>
                <a:latin typeface="Arial" panose="020B0604020202020204" pitchFamily="34" charset="0"/>
                <a:cs typeface="Arial" panose="020B0604020202020204" pitchFamily="34" charset="0"/>
              </a:rPr>
              <a:t> (Accessed: 13</a:t>
            </a:r>
            <a:r>
              <a:rPr lang="en-GB" sz="2500" b="0" i="0" baseline="30000" dirty="0">
                <a:solidFill>
                  <a:srgbClr val="555555"/>
                </a:solidFill>
                <a:effectLst/>
                <a:latin typeface="Arial" panose="020B0604020202020204" pitchFamily="34" charset="0"/>
                <a:cs typeface="Arial" panose="020B0604020202020204" pitchFamily="34" charset="0"/>
              </a:rPr>
              <a:t>th</a:t>
            </a:r>
            <a:r>
              <a:rPr lang="en-GB" sz="2500" b="0" i="0" dirty="0">
                <a:solidFill>
                  <a:srgbClr val="555555"/>
                </a:solidFill>
                <a:effectLst/>
                <a:latin typeface="Arial" panose="020B0604020202020204" pitchFamily="34" charset="0"/>
                <a:cs typeface="Arial" panose="020B0604020202020204" pitchFamily="34" charset="0"/>
              </a:rPr>
              <a:t> January 2022).</a:t>
            </a:r>
            <a:endParaRPr lang="en-GB" sz="2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697995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1013</TotalTime>
  <Words>3014</Words>
  <Application>Microsoft Office PowerPoint</Application>
  <PresentationFormat>Widescreen</PresentationFormat>
  <Paragraphs>121</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Jade-Louise Hicks</dc:creator>
  <cp:lastModifiedBy>Jade-Louise Hicks</cp:lastModifiedBy>
  <cp:revision>1</cp:revision>
  <dcterms:created xsi:type="dcterms:W3CDTF">2022-01-07T08:36:33Z</dcterms:created>
  <dcterms:modified xsi:type="dcterms:W3CDTF">2022-01-13T23:59:04Z</dcterms:modified>
</cp:coreProperties>
</file>