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686" r:id="rId4"/>
  </p:sldMasterIdLst>
  <p:notesMasterIdLst>
    <p:notesMasterId r:id="rId75"/>
  </p:notesMasterIdLst>
  <p:sldIdLst>
    <p:sldId id="256" r:id="rId5"/>
    <p:sldId id="403" r:id="rId6"/>
    <p:sldId id="257" r:id="rId7"/>
    <p:sldId id="258" r:id="rId8"/>
    <p:sldId id="405" r:id="rId9"/>
    <p:sldId id="805" r:id="rId10"/>
    <p:sldId id="806" r:id="rId11"/>
    <p:sldId id="808" r:id="rId12"/>
    <p:sldId id="750" r:id="rId13"/>
    <p:sldId id="752" r:id="rId14"/>
    <p:sldId id="809" r:id="rId15"/>
    <p:sldId id="751" r:id="rId16"/>
    <p:sldId id="753" r:id="rId17"/>
    <p:sldId id="831" r:id="rId18"/>
    <p:sldId id="811" r:id="rId19"/>
    <p:sldId id="807" r:id="rId20"/>
    <p:sldId id="832" r:id="rId21"/>
    <p:sldId id="833" r:id="rId22"/>
    <p:sldId id="834" r:id="rId23"/>
    <p:sldId id="639" r:id="rId24"/>
    <p:sldId id="651" r:id="rId25"/>
    <p:sldId id="640" r:id="rId26"/>
    <p:sldId id="724" r:id="rId27"/>
    <p:sldId id="725" r:id="rId28"/>
    <p:sldId id="817" r:id="rId29"/>
    <p:sldId id="816" r:id="rId30"/>
    <p:sldId id="837" r:id="rId31"/>
    <p:sldId id="838" r:id="rId32"/>
    <p:sldId id="839" r:id="rId33"/>
    <p:sldId id="835" r:id="rId34"/>
    <p:sldId id="737" r:id="rId35"/>
    <p:sldId id="823" r:id="rId36"/>
    <p:sldId id="726" r:id="rId37"/>
    <p:sldId id="842" r:id="rId38"/>
    <p:sldId id="836" r:id="rId39"/>
    <p:sldId id="787" r:id="rId40"/>
    <p:sldId id="824" r:id="rId41"/>
    <p:sldId id="828" r:id="rId42"/>
    <p:sldId id="733" r:id="rId43"/>
    <p:sldId id="734" r:id="rId44"/>
    <p:sldId id="735" r:id="rId45"/>
    <p:sldId id="843" r:id="rId46"/>
    <p:sldId id="844" r:id="rId47"/>
    <p:sldId id="845" r:id="rId48"/>
    <p:sldId id="312" r:id="rId49"/>
    <p:sldId id="846" r:id="rId50"/>
    <p:sldId id="357" r:id="rId51"/>
    <p:sldId id="359" r:id="rId52"/>
    <p:sldId id="321" r:id="rId53"/>
    <p:sldId id="319" r:id="rId54"/>
    <p:sldId id="320" r:id="rId55"/>
    <p:sldId id="406" r:id="rId56"/>
    <p:sldId id="407" r:id="rId57"/>
    <p:sldId id="410" r:id="rId58"/>
    <p:sldId id="411" r:id="rId59"/>
    <p:sldId id="409" r:id="rId60"/>
    <p:sldId id="847" r:id="rId61"/>
    <p:sldId id="412" r:id="rId62"/>
    <p:sldId id="848" r:id="rId63"/>
    <p:sldId id="413" r:id="rId64"/>
    <p:sldId id="849" r:id="rId65"/>
    <p:sldId id="414" r:id="rId66"/>
    <p:sldId id="850" r:id="rId67"/>
    <p:sldId id="415" r:id="rId68"/>
    <p:sldId id="851" r:id="rId69"/>
    <p:sldId id="416" r:id="rId70"/>
    <p:sldId id="852" r:id="rId71"/>
    <p:sldId id="408" r:id="rId72"/>
    <p:sldId id="853" r:id="rId73"/>
    <p:sldId id="417"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65" d="100"/>
          <a:sy n="65" d="100"/>
        </p:scale>
        <p:origin x="64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s>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C43B72-55AB-4285-914C-E347865CB108}"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9DC9E0F5-70AE-4288-B82D-D8BEFCB32CFA}">
      <dgm:prSet/>
      <dgm:spPr/>
      <dgm:t>
        <a:bodyPr/>
        <a:lstStyle/>
        <a:p>
          <a:r>
            <a:rPr lang="en-GB"/>
            <a:t>Just interview people</a:t>
          </a:r>
          <a:endParaRPr lang="en-US"/>
        </a:p>
      </dgm:t>
    </dgm:pt>
    <dgm:pt modelId="{8F320F76-6E24-4936-BBC7-40E6430F0FC2}" type="parTrans" cxnId="{94E118CE-2035-45B7-A9F3-3856F8E4DF91}">
      <dgm:prSet/>
      <dgm:spPr/>
      <dgm:t>
        <a:bodyPr/>
        <a:lstStyle/>
        <a:p>
          <a:endParaRPr lang="en-US"/>
        </a:p>
      </dgm:t>
    </dgm:pt>
    <dgm:pt modelId="{6D8F2154-E114-4DCB-BDCF-B23AB058EBAE}" type="sibTrans" cxnId="{94E118CE-2035-45B7-A9F3-3856F8E4DF91}">
      <dgm:prSet/>
      <dgm:spPr/>
      <dgm:t>
        <a:bodyPr/>
        <a:lstStyle/>
        <a:p>
          <a:endParaRPr lang="en-US"/>
        </a:p>
      </dgm:t>
    </dgm:pt>
    <dgm:pt modelId="{328A50C3-46E8-4113-B48E-59AFE89A1E8F}">
      <dgm:prSet/>
      <dgm:spPr/>
      <dgm:t>
        <a:bodyPr/>
        <a:lstStyle/>
        <a:p>
          <a:r>
            <a:rPr lang="en-GB"/>
            <a:t>Just send out questionnaires</a:t>
          </a:r>
          <a:endParaRPr lang="en-US"/>
        </a:p>
      </dgm:t>
    </dgm:pt>
    <dgm:pt modelId="{B5A780DD-F0C6-48E9-BD75-DA933B0190DE}" type="parTrans" cxnId="{1F2B8D32-3B8E-4C50-9E70-9C46BD2D7792}">
      <dgm:prSet/>
      <dgm:spPr/>
      <dgm:t>
        <a:bodyPr/>
        <a:lstStyle/>
        <a:p>
          <a:endParaRPr lang="en-US"/>
        </a:p>
      </dgm:t>
    </dgm:pt>
    <dgm:pt modelId="{F701AAF0-6C33-4314-869D-4AA5D1CBDB4B}" type="sibTrans" cxnId="{1F2B8D32-3B8E-4C50-9E70-9C46BD2D7792}">
      <dgm:prSet/>
      <dgm:spPr/>
      <dgm:t>
        <a:bodyPr/>
        <a:lstStyle/>
        <a:p>
          <a:endParaRPr lang="en-US"/>
        </a:p>
      </dgm:t>
    </dgm:pt>
    <dgm:pt modelId="{80960466-02CC-4128-AE78-322CB0A98392}">
      <dgm:prSet/>
      <dgm:spPr/>
      <dgm:t>
        <a:bodyPr/>
        <a:lstStyle/>
        <a:p>
          <a:r>
            <a:rPr lang="en-GB"/>
            <a:t>And analyse the data</a:t>
          </a:r>
          <a:endParaRPr lang="en-US"/>
        </a:p>
      </dgm:t>
    </dgm:pt>
    <dgm:pt modelId="{1EA36B6F-94CF-40B7-B1FC-55FA76D6F7B1}" type="parTrans" cxnId="{9F9B4800-F6C1-4487-8ADA-C8E25EBF264A}">
      <dgm:prSet/>
      <dgm:spPr/>
      <dgm:t>
        <a:bodyPr/>
        <a:lstStyle/>
        <a:p>
          <a:endParaRPr lang="en-US"/>
        </a:p>
      </dgm:t>
    </dgm:pt>
    <dgm:pt modelId="{252509F6-0FDF-47B3-A5C1-5CD4AF6C6949}" type="sibTrans" cxnId="{9F9B4800-F6C1-4487-8ADA-C8E25EBF264A}">
      <dgm:prSet/>
      <dgm:spPr/>
      <dgm:t>
        <a:bodyPr/>
        <a:lstStyle/>
        <a:p>
          <a:endParaRPr lang="en-US"/>
        </a:p>
      </dgm:t>
    </dgm:pt>
    <dgm:pt modelId="{7EA2E94B-3FC1-4A6F-B4CB-F7453E223CC4}" type="pres">
      <dgm:prSet presAssocID="{A0C43B72-55AB-4285-914C-E347865CB108}" presName="linear" presStyleCnt="0">
        <dgm:presLayoutVars>
          <dgm:animLvl val="lvl"/>
          <dgm:resizeHandles val="exact"/>
        </dgm:presLayoutVars>
      </dgm:prSet>
      <dgm:spPr/>
    </dgm:pt>
    <dgm:pt modelId="{C3CFEAEB-BE39-4C49-B8A2-8B1D35AA96D8}" type="pres">
      <dgm:prSet presAssocID="{9DC9E0F5-70AE-4288-B82D-D8BEFCB32CFA}" presName="parentText" presStyleLbl="node1" presStyleIdx="0" presStyleCnt="3">
        <dgm:presLayoutVars>
          <dgm:chMax val="0"/>
          <dgm:bulletEnabled val="1"/>
        </dgm:presLayoutVars>
      </dgm:prSet>
      <dgm:spPr/>
    </dgm:pt>
    <dgm:pt modelId="{D169D847-F202-4A89-B0D9-8AE45B483A54}" type="pres">
      <dgm:prSet presAssocID="{6D8F2154-E114-4DCB-BDCF-B23AB058EBAE}" presName="spacer" presStyleCnt="0"/>
      <dgm:spPr/>
    </dgm:pt>
    <dgm:pt modelId="{52C1438E-CAB6-41E0-8250-353B94FFD9C7}" type="pres">
      <dgm:prSet presAssocID="{328A50C3-46E8-4113-B48E-59AFE89A1E8F}" presName="parentText" presStyleLbl="node1" presStyleIdx="1" presStyleCnt="3">
        <dgm:presLayoutVars>
          <dgm:chMax val="0"/>
          <dgm:bulletEnabled val="1"/>
        </dgm:presLayoutVars>
      </dgm:prSet>
      <dgm:spPr/>
    </dgm:pt>
    <dgm:pt modelId="{48BF3DF3-6EBA-41D0-B74A-21B5EEB03EE4}" type="pres">
      <dgm:prSet presAssocID="{F701AAF0-6C33-4314-869D-4AA5D1CBDB4B}" presName="spacer" presStyleCnt="0"/>
      <dgm:spPr/>
    </dgm:pt>
    <dgm:pt modelId="{52457169-0D5A-48F5-8FE6-52D446D15D3E}" type="pres">
      <dgm:prSet presAssocID="{80960466-02CC-4128-AE78-322CB0A98392}" presName="parentText" presStyleLbl="node1" presStyleIdx="2" presStyleCnt="3">
        <dgm:presLayoutVars>
          <dgm:chMax val="0"/>
          <dgm:bulletEnabled val="1"/>
        </dgm:presLayoutVars>
      </dgm:prSet>
      <dgm:spPr/>
    </dgm:pt>
  </dgm:ptLst>
  <dgm:cxnLst>
    <dgm:cxn modelId="{9F9B4800-F6C1-4487-8ADA-C8E25EBF264A}" srcId="{A0C43B72-55AB-4285-914C-E347865CB108}" destId="{80960466-02CC-4128-AE78-322CB0A98392}" srcOrd="2" destOrd="0" parTransId="{1EA36B6F-94CF-40B7-B1FC-55FA76D6F7B1}" sibTransId="{252509F6-0FDF-47B3-A5C1-5CD4AF6C6949}"/>
    <dgm:cxn modelId="{DA329D23-01FD-4849-AE08-31F84F010300}" type="presOf" srcId="{A0C43B72-55AB-4285-914C-E347865CB108}" destId="{7EA2E94B-3FC1-4A6F-B4CB-F7453E223CC4}" srcOrd="0" destOrd="0" presId="urn:microsoft.com/office/officeart/2005/8/layout/vList2"/>
    <dgm:cxn modelId="{1F2B8D32-3B8E-4C50-9E70-9C46BD2D7792}" srcId="{A0C43B72-55AB-4285-914C-E347865CB108}" destId="{328A50C3-46E8-4113-B48E-59AFE89A1E8F}" srcOrd="1" destOrd="0" parTransId="{B5A780DD-F0C6-48E9-BD75-DA933B0190DE}" sibTransId="{F701AAF0-6C33-4314-869D-4AA5D1CBDB4B}"/>
    <dgm:cxn modelId="{F67A5984-63C0-4358-B363-DA91A0D49173}" type="presOf" srcId="{328A50C3-46E8-4113-B48E-59AFE89A1E8F}" destId="{52C1438E-CAB6-41E0-8250-353B94FFD9C7}" srcOrd="0" destOrd="0" presId="urn:microsoft.com/office/officeart/2005/8/layout/vList2"/>
    <dgm:cxn modelId="{E0EC2A9C-D0F6-41FC-92AC-B34B7FCD78B7}" type="presOf" srcId="{9DC9E0F5-70AE-4288-B82D-D8BEFCB32CFA}" destId="{C3CFEAEB-BE39-4C49-B8A2-8B1D35AA96D8}" srcOrd="0" destOrd="0" presId="urn:microsoft.com/office/officeart/2005/8/layout/vList2"/>
    <dgm:cxn modelId="{844E10C1-49DD-4BE8-801D-5F9C30787131}" type="presOf" srcId="{80960466-02CC-4128-AE78-322CB0A98392}" destId="{52457169-0D5A-48F5-8FE6-52D446D15D3E}" srcOrd="0" destOrd="0" presId="urn:microsoft.com/office/officeart/2005/8/layout/vList2"/>
    <dgm:cxn modelId="{94E118CE-2035-45B7-A9F3-3856F8E4DF91}" srcId="{A0C43B72-55AB-4285-914C-E347865CB108}" destId="{9DC9E0F5-70AE-4288-B82D-D8BEFCB32CFA}" srcOrd="0" destOrd="0" parTransId="{8F320F76-6E24-4936-BBC7-40E6430F0FC2}" sibTransId="{6D8F2154-E114-4DCB-BDCF-B23AB058EBAE}"/>
    <dgm:cxn modelId="{B051A8F9-8456-43AB-978E-B6A7B3E30765}" type="presParOf" srcId="{7EA2E94B-3FC1-4A6F-B4CB-F7453E223CC4}" destId="{C3CFEAEB-BE39-4C49-B8A2-8B1D35AA96D8}" srcOrd="0" destOrd="0" presId="urn:microsoft.com/office/officeart/2005/8/layout/vList2"/>
    <dgm:cxn modelId="{433F6BDD-3496-4C86-B19B-DA5E0D151222}" type="presParOf" srcId="{7EA2E94B-3FC1-4A6F-B4CB-F7453E223CC4}" destId="{D169D847-F202-4A89-B0D9-8AE45B483A54}" srcOrd="1" destOrd="0" presId="urn:microsoft.com/office/officeart/2005/8/layout/vList2"/>
    <dgm:cxn modelId="{5E78F70A-1F8C-4B47-BED9-60C4BDF5588A}" type="presParOf" srcId="{7EA2E94B-3FC1-4A6F-B4CB-F7453E223CC4}" destId="{52C1438E-CAB6-41E0-8250-353B94FFD9C7}" srcOrd="2" destOrd="0" presId="urn:microsoft.com/office/officeart/2005/8/layout/vList2"/>
    <dgm:cxn modelId="{B8384F7E-1F7A-48C4-ABF9-B65EF9FFAD24}" type="presParOf" srcId="{7EA2E94B-3FC1-4A6F-B4CB-F7453E223CC4}" destId="{48BF3DF3-6EBA-41D0-B74A-21B5EEB03EE4}" srcOrd="3" destOrd="0" presId="urn:microsoft.com/office/officeart/2005/8/layout/vList2"/>
    <dgm:cxn modelId="{7E5DEAD5-A94A-4326-B93C-155280A7DD0D}" type="presParOf" srcId="{7EA2E94B-3FC1-4A6F-B4CB-F7453E223CC4}" destId="{52457169-0D5A-48F5-8FE6-52D446D15D3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CF990D-B4A6-4B46-9570-54D56ADF3BC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589860-DB31-4871-9251-750099438BC8}">
      <dgm:prSet/>
      <dgm:spPr/>
      <dgm:t>
        <a:bodyPr/>
        <a:lstStyle/>
        <a:p>
          <a:r>
            <a:rPr lang="en-GB" b="0" i="0" dirty="0"/>
            <a:t>It deals with the specific way of developing knowledge. </a:t>
          </a:r>
        </a:p>
        <a:p>
          <a:r>
            <a:rPr lang="en-GB" b="0" i="0" dirty="0"/>
            <a:t>Because researchers may have different assumptions about the nature of truth and knowledge and </a:t>
          </a:r>
          <a:r>
            <a:rPr lang="en-GB" i="0" dirty="0"/>
            <a:t>philosophy helps us to understand researcher assumptions.</a:t>
          </a:r>
          <a:endParaRPr lang="en-US" dirty="0"/>
        </a:p>
      </dgm:t>
    </dgm:pt>
    <dgm:pt modelId="{2E580073-1143-4304-8CF4-1FBDFE54ADBB}" type="parTrans" cxnId="{36AD2784-76EA-440A-A09A-DAEDDD798304}">
      <dgm:prSet/>
      <dgm:spPr/>
      <dgm:t>
        <a:bodyPr/>
        <a:lstStyle/>
        <a:p>
          <a:endParaRPr lang="en-US"/>
        </a:p>
      </dgm:t>
    </dgm:pt>
    <dgm:pt modelId="{91BBC980-CB2A-4D57-9F4A-5B9F66F9AEFF}" type="sibTrans" cxnId="{36AD2784-76EA-440A-A09A-DAEDDD798304}">
      <dgm:prSet/>
      <dgm:spPr/>
      <dgm:t>
        <a:bodyPr/>
        <a:lstStyle/>
        <a:p>
          <a:endParaRPr lang="en-US"/>
        </a:p>
      </dgm:t>
    </dgm:pt>
    <dgm:pt modelId="{D3B8253A-F4F5-45FC-A466-3DEC2FA26AF3}">
      <dgm:prSet/>
      <dgm:spPr/>
      <dgm:t>
        <a:bodyPr/>
        <a:lstStyle/>
        <a:p>
          <a:r>
            <a:rPr lang="en-GB" b="0" i="0"/>
            <a:t>Philosophical perspectives are important because, when made explicit, they reveal the assumptions that researchers are making about their research, leading to choices that are applied to the purpose, design, methodology and methods of the research, as well as to data analysis and interpretation.</a:t>
          </a:r>
          <a:endParaRPr lang="en-US"/>
        </a:p>
      </dgm:t>
    </dgm:pt>
    <dgm:pt modelId="{325697C8-9FB2-4DD3-A47B-6D21E6459C51}" type="parTrans" cxnId="{EBCEE816-874A-4544-A8E4-201828C7964A}">
      <dgm:prSet/>
      <dgm:spPr/>
      <dgm:t>
        <a:bodyPr/>
        <a:lstStyle/>
        <a:p>
          <a:endParaRPr lang="en-US"/>
        </a:p>
      </dgm:t>
    </dgm:pt>
    <dgm:pt modelId="{2CC12E5B-D140-4DDA-B972-C1B0677D8C0B}" type="sibTrans" cxnId="{EBCEE816-874A-4544-A8E4-201828C7964A}">
      <dgm:prSet/>
      <dgm:spPr/>
      <dgm:t>
        <a:bodyPr/>
        <a:lstStyle/>
        <a:p>
          <a:endParaRPr lang="en-US"/>
        </a:p>
      </dgm:t>
    </dgm:pt>
    <dgm:pt modelId="{1729FCCB-FC93-4C42-B5E2-38D3BC26E396}" type="pres">
      <dgm:prSet presAssocID="{2DCF990D-B4A6-4B46-9570-54D56ADF3BC5}" presName="vert0" presStyleCnt="0">
        <dgm:presLayoutVars>
          <dgm:dir/>
          <dgm:animOne val="branch"/>
          <dgm:animLvl val="lvl"/>
        </dgm:presLayoutVars>
      </dgm:prSet>
      <dgm:spPr/>
    </dgm:pt>
    <dgm:pt modelId="{94F092B1-556A-45FC-A931-52007271AE9B}" type="pres">
      <dgm:prSet presAssocID="{DB589860-DB31-4871-9251-750099438BC8}" presName="thickLine" presStyleLbl="alignNode1" presStyleIdx="0" presStyleCnt="2"/>
      <dgm:spPr/>
    </dgm:pt>
    <dgm:pt modelId="{447FDF97-60C3-48AE-868E-7DCE52105EDD}" type="pres">
      <dgm:prSet presAssocID="{DB589860-DB31-4871-9251-750099438BC8}" presName="horz1" presStyleCnt="0"/>
      <dgm:spPr/>
    </dgm:pt>
    <dgm:pt modelId="{4C95B7C5-3C4C-42E5-AA64-A0EF51F58C03}" type="pres">
      <dgm:prSet presAssocID="{DB589860-DB31-4871-9251-750099438BC8}" presName="tx1" presStyleLbl="revTx" presStyleIdx="0" presStyleCnt="2"/>
      <dgm:spPr/>
    </dgm:pt>
    <dgm:pt modelId="{B54FAEC8-7EE9-47D6-8B98-9D20BECD571A}" type="pres">
      <dgm:prSet presAssocID="{DB589860-DB31-4871-9251-750099438BC8}" presName="vert1" presStyleCnt="0"/>
      <dgm:spPr/>
    </dgm:pt>
    <dgm:pt modelId="{3AAEE076-390C-47A5-8CBB-C58FCDF73EFE}" type="pres">
      <dgm:prSet presAssocID="{D3B8253A-F4F5-45FC-A466-3DEC2FA26AF3}" presName="thickLine" presStyleLbl="alignNode1" presStyleIdx="1" presStyleCnt="2"/>
      <dgm:spPr/>
    </dgm:pt>
    <dgm:pt modelId="{0BA42919-CCCA-4D15-B6A6-32681B24E187}" type="pres">
      <dgm:prSet presAssocID="{D3B8253A-F4F5-45FC-A466-3DEC2FA26AF3}" presName="horz1" presStyleCnt="0"/>
      <dgm:spPr/>
    </dgm:pt>
    <dgm:pt modelId="{57D48A63-18F3-4F6A-A2EB-795BF72C7348}" type="pres">
      <dgm:prSet presAssocID="{D3B8253A-F4F5-45FC-A466-3DEC2FA26AF3}" presName="tx1" presStyleLbl="revTx" presStyleIdx="1" presStyleCnt="2"/>
      <dgm:spPr/>
    </dgm:pt>
    <dgm:pt modelId="{341A159D-90F0-46EF-8684-85CE36DA7AE7}" type="pres">
      <dgm:prSet presAssocID="{D3B8253A-F4F5-45FC-A466-3DEC2FA26AF3}" presName="vert1" presStyleCnt="0"/>
      <dgm:spPr/>
    </dgm:pt>
  </dgm:ptLst>
  <dgm:cxnLst>
    <dgm:cxn modelId="{7CD55106-A7A9-4C42-9C4C-DE4F912A5C81}" type="presOf" srcId="{DB589860-DB31-4871-9251-750099438BC8}" destId="{4C95B7C5-3C4C-42E5-AA64-A0EF51F58C03}" srcOrd="0" destOrd="0" presId="urn:microsoft.com/office/officeart/2008/layout/LinedList"/>
    <dgm:cxn modelId="{EBCEE816-874A-4544-A8E4-201828C7964A}" srcId="{2DCF990D-B4A6-4B46-9570-54D56ADF3BC5}" destId="{D3B8253A-F4F5-45FC-A466-3DEC2FA26AF3}" srcOrd="1" destOrd="0" parTransId="{325697C8-9FB2-4DD3-A47B-6D21E6459C51}" sibTransId="{2CC12E5B-D140-4DDA-B972-C1B0677D8C0B}"/>
    <dgm:cxn modelId="{36AD2784-76EA-440A-A09A-DAEDDD798304}" srcId="{2DCF990D-B4A6-4B46-9570-54D56ADF3BC5}" destId="{DB589860-DB31-4871-9251-750099438BC8}" srcOrd="0" destOrd="0" parTransId="{2E580073-1143-4304-8CF4-1FBDFE54ADBB}" sibTransId="{91BBC980-CB2A-4D57-9F4A-5B9F66F9AEFF}"/>
    <dgm:cxn modelId="{CDFDA2A9-E7CB-4A86-BED6-9BBFD6CD51E6}" type="presOf" srcId="{2DCF990D-B4A6-4B46-9570-54D56ADF3BC5}" destId="{1729FCCB-FC93-4C42-B5E2-38D3BC26E396}" srcOrd="0" destOrd="0" presId="urn:microsoft.com/office/officeart/2008/layout/LinedList"/>
    <dgm:cxn modelId="{C56B46E2-8E38-4347-BD1D-4A4EF70AE229}" type="presOf" srcId="{D3B8253A-F4F5-45FC-A466-3DEC2FA26AF3}" destId="{57D48A63-18F3-4F6A-A2EB-795BF72C7348}" srcOrd="0" destOrd="0" presId="urn:microsoft.com/office/officeart/2008/layout/LinedList"/>
    <dgm:cxn modelId="{FBF0609C-A777-47A6-95E8-CC5FC7EC5CEC}" type="presParOf" srcId="{1729FCCB-FC93-4C42-B5E2-38D3BC26E396}" destId="{94F092B1-556A-45FC-A931-52007271AE9B}" srcOrd="0" destOrd="0" presId="urn:microsoft.com/office/officeart/2008/layout/LinedList"/>
    <dgm:cxn modelId="{12F08062-8A57-4A25-8CCD-902B0C4DA32E}" type="presParOf" srcId="{1729FCCB-FC93-4C42-B5E2-38D3BC26E396}" destId="{447FDF97-60C3-48AE-868E-7DCE52105EDD}" srcOrd="1" destOrd="0" presId="urn:microsoft.com/office/officeart/2008/layout/LinedList"/>
    <dgm:cxn modelId="{892B374A-9746-496F-B116-D38B2966DE01}" type="presParOf" srcId="{447FDF97-60C3-48AE-868E-7DCE52105EDD}" destId="{4C95B7C5-3C4C-42E5-AA64-A0EF51F58C03}" srcOrd="0" destOrd="0" presId="urn:microsoft.com/office/officeart/2008/layout/LinedList"/>
    <dgm:cxn modelId="{8C89E577-BC4F-4609-9527-CB14D2C71341}" type="presParOf" srcId="{447FDF97-60C3-48AE-868E-7DCE52105EDD}" destId="{B54FAEC8-7EE9-47D6-8B98-9D20BECD571A}" srcOrd="1" destOrd="0" presId="urn:microsoft.com/office/officeart/2008/layout/LinedList"/>
    <dgm:cxn modelId="{6FB3D79F-0791-43DF-A495-A54D99AA31D0}" type="presParOf" srcId="{1729FCCB-FC93-4C42-B5E2-38D3BC26E396}" destId="{3AAEE076-390C-47A5-8CBB-C58FCDF73EFE}" srcOrd="2" destOrd="0" presId="urn:microsoft.com/office/officeart/2008/layout/LinedList"/>
    <dgm:cxn modelId="{F57059E3-F352-4529-BE0A-3F835796DA04}" type="presParOf" srcId="{1729FCCB-FC93-4C42-B5E2-38D3BC26E396}" destId="{0BA42919-CCCA-4D15-B6A6-32681B24E187}" srcOrd="3" destOrd="0" presId="urn:microsoft.com/office/officeart/2008/layout/LinedList"/>
    <dgm:cxn modelId="{BBD06DEC-6812-4F19-82A2-47A7765E3411}" type="presParOf" srcId="{0BA42919-CCCA-4D15-B6A6-32681B24E187}" destId="{57D48A63-18F3-4F6A-A2EB-795BF72C7348}" srcOrd="0" destOrd="0" presId="urn:microsoft.com/office/officeart/2008/layout/LinedList"/>
    <dgm:cxn modelId="{79E3E5AC-CF28-4885-A10C-D49221C0BAEA}" type="presParOf" srcId="{0BA42919-CCCA-4D15-B6A6-32681B24E187}" destId="{341A159D-90F0-46EF-8684-85CE36DA7A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62837E-A695-4776-A447-83251847DEF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C3AE3EE-8AFF-4EB1-B897-79965A963752}">
      <dgm:prSet/>
      <dgm:spPr/>
      <dgm:t>
        <a:bodyPr/>
        <a:lstStyle/>
        <a:p>
          <a:r>
            <a:rPr lang="en-GB"/>
            <a:t>What is your definition of truth?</a:t>
          </a:r>
          <a:endParaRPr lang="en-US"/>
        </a:p>
      </dgm:t>
    </dgm:pt>
    <dgm:pt modelId="{B4EC1CE3-B3A8-4644-AF2E-6B5900626934}" type="parTrans" cxnId="{C2FF65F0-D485-496D-B859-6851F98D9F6B}">
      <dgm:prSet/>
      <dgm:spPr/>
      <dgm:t>
        <a:bodyPr/>
        <a:lstStyle/>
        <a:p>
          <a:endParaRPr lang="en-US"/>
        </a:p>
      </dgm:t>
    </dgm:pt>
    <dgm:pt modelId="{B4731E09-1ABF-47AF-9EB5-02A7C3E0B978}" type="sibTrans" cxnId="{C2FF65F0-D485-496D-B859-6851F98D9F6B}">
      <dgm:prSet/>
      <dgm:spPr/>
      <dgm:t>
        <a:bodyPr/>
        <a:lstStyle/>
        <a:p>
          <a:endParaRPr lang="en-US"/>
        </a:p>
      </dgm:t>
    </dgm:pt>
    <dgm:pt modelId="{DDBE7DC9-50AC-4322-8FE4-78063E725E42}">
      <dgm:prSet/>
      <dgm:spPr/>
      <dgm:t>
        <a:bodyPr/>
        <a:lstStyle/>
        <a:p>
          <a:r>
            <a:rPr lang="en-GB"/>
            <a:t>Write down your definitions of science and philosophy. </a:t>
          </a:r>
          <a:endParaRPr lang="en-US"/>
        </a:p>
      </dgm:t>
    </dgm:pt>
    <dgm:pt modelId="{2381DB50-4E8F-49CB-B72C-213EDAEF59FD}" type="parTrans" cxnId="{7C5F4FDC-62BC-4F6B-B759-FD5F5A89DB8C}">
      <dgm:prSet/>
      <dgm:spPr/>
      <dgm:t>
        <a:bodyPr/>
        <a:lstStyle/>
        <a:p>
          <a:endParaRPr lang="en-US"/>
        </a:p>
      </dgm:t>
    </dgm:pt>
    <dgm:pt modelId="{8C901A00-6FB3-4461-AEA2-36559A3ED462}" type="sibTrans" cxnId="{7C5F4FDC-62BC-4F6B-B759-FD5F5A89DB8C}">
      <dgm:prSet/>
      <dgm:spPr/>
      <dgm:t>
        <a:bodyPr/>
        <a:lstStyle/>
        <a:p>
          <a:endParaRPr lang="en-US"/>
        </a:p>
      </dgm:t>
    </dgm:pt>
    <dgm:pt modelId="{71D15FD5-2037-47A1-84F9-6060990FACC2}">
      <dgm:prSet/>
      <dgm:spPr/>
      <dgm:t>
        <a:bodyPr/>
        <a:lstStyle/>
        <a:p>
          <a:r>
            <a:rPr lang="en-GB"/>
            <a:t>What is/are the relationship(s) between science and philosophy?</a:t>
          </a:r>
          <a:endParaRPr lang="en-US"/>
        </a:p>
      </dgm:t>
    </dgm:pt>
    <dgm:pt modelId="{199DFFA4-200D-428F-BB0E-450270E32B85}" type="parTrans" cxnId="{2C0510A0-ED5D-4D83-B691-E54B95497750}">
      <dgm:prSet/>
      <dgm:spPr/>
      <dgm:t>
        <a:bodyPr/>
        <a:lstStyle/>
        <a:p>
          <a:endParaRPr lang="en-US"/>
        </a:p>
      </dgm:t>
    </dgm:pt>
    <dgm:pt modelId="{F302217A-CCF6-45A3-B512-2301116DE620}" type="sibTrans" cxnId="{2C0510A0-ED5D-4D83-B691-E54B95497750}">
      <dgm:prSet/>
      <dgm:spPr/>
      <dgm:t>
        <a:bodyPr/>
        <a:lstStyle/>
        <a:p>
          <a:endParaRPr lang="en-US"/>
        </a:p>
      </dgm:t>
    </dgm:pt>
    <dgm:pt modelId="{EE037AEC-E962-4B47-9746-DE52B23A08F5}">
      <dgm:prSet/>
      <dgm:spPr/>
      <dgm:t>
        <a:bodyPr/>
        <a:lstStyle/>
        <a:p>
          <a:r>
            <a:rPr lang="en-GB"/>
            <a:t>Compare your definitions with a partner and discuss the differences.</a:t>
          </a:r>
          <a:endParaRPr lang="en-US"/>
        </a:p>
      </dgm:t>
    </dgm:pt>
    <dgm:pt modelId="{A0A0BE80-02F9-4AE0-A1EB-9E4369DD5ED9}" type="parTrans" cxnId="{8283BE94-3052-4755-B60C-801C9F951614}">
      <dgm:prSet/>
      <dgm:spPr/>
      <dgm:t>
        <a:bodyPr/>
        <a:lstStyle/>
        <a:p>
          <a:endParaRPr lang="en-US"/>
        </a:p>
      </dgm:t>
    </dgm:pt>
    <dgm:pt modelId="{790152EF-368E-430B-AEA4-99D53DF38F5C}" type="sibTrans" cxnId="{8283BE94-3052-4755-B60C-801C9F951614}">
      <dgm:prSet/>
      <dgm:spPr/>
      <dgm:t>
        <a:bodyPr/>
        <a:lstStyle/>
        <a:p>
          <a:endParaRPr lang="en-US"/>
        </a:p>
      </dgm:t>
    </dgm:pt>
    <dgm:pt modelId="{330BD9F0-FB1F-4881-BAF5-984B83868B41}" type="pres">
      <dgm:prSet presAssocID="{E662837E-A695-4776-A447-83251847DEF6}" presName="vert0" presStyleCnt="0">
        <dgm:presLayoutVars>
          <dgm:dir/>
          <dgm:animOne val="branch"/>
          <dgm:animLvl val="lvl"/>
        </dgm:presLayoutVars>
      </dgm:prSet>
      <dgm:spPr/>
    </dgm:pt>
    <dgm:pt modelId="{9B7B3DBB-1FBE-4825-84B0-746A85414B28}" type="pres">
      <dgm:prSet presAssocID="{EC3AE3EE-8AFF-4EB1-B897-79965A963752}" presName="thickLine" presStyleLbl="alignNode1" presStyleIdx="0" presStyleCnt="4"/>
      <dgm:spPr/>
    </dgm:pt>
    <dgm:pt modelId="{ED419D7B-B84C-4ABD-B5F0-F71A57DF98FD}" type="pres">
      <dgm:prSet presAssocID="{EC3AE3EE-8AFF-4EB1-B897-79965A963752}" presName="horz1" presStyleCnt="0"/>
      <dgm:spPr/>
    </dgm:pt>
    <dgm:pt modelId="{E0A4D187-1BCD-4F41-BA07-22A728737A1D}" type="pres">
      <dgm:prSet presAssocID="{EC3AE3EE-8AFF-4EB1-B897-79965A963752}" presName="tx1" presStyleLbl="revTx" presStyleIdx="0" presStyleCnt="4"/>
      <dgm:spPr/>
    </dgm:pt>
    <dgm:pt modelId="{FAA73BF1-EB77-4FDB-AAA2-DCFAD7FA4229}" type="pres">
      <dgm:prSet presAssocID="{EC3AE3EE-8AFF-4EB1-B897-79965A963752}" presName="vert1" presStyleCnt="0"/>
      <dgm:spPr/>
    </dgm:pt>
    <dgm:pt modelId="{B9DF26FC-4459-4E35-B703-D8959D4042F0}" type="pres">
      <dgm:prSet presAssocID="{DDBE7DC9-50AC-4322-8FE4-78063E725E42}" presName="thickLine" presStyleLbl="alignNode1" presStyleIdx="1" presStyleCnt="4"/>
      <dgm:spPr/>
    </dgm:pt>
    <dgm:pt modelId="{6B790993-1698-4B36-BCF2-23C707D40B05}" type="pres">
      <dgm:prSet presAssocID="{DDBE7DC9-50AC-4322-8FE4-78063E725E42}" presName="horz1" presStyleCnt="0"/>
      <dgm:spPr/>
    </dgm:pt>
    <dgm:pt modelId="{6B09C788-02CB-4DA0-A141-3541F1A77A6A}" type="pres">
      <dgm:prSet presAssocID="{DDBE7DC9-50AC-4322-8FE4-78063E725E42}" presName="tx1" presStyleLbl="revTx" presStyleIdx="1" presStyleCnt="4"/>
      <dgm:spPr/>
    </dgm:pt>
    <dgm:pt modelId="{4F48D925-5F22-4B98-A6FD-A59AAC241F05}" type="pres">
      <dgm:prSet presAssocID="{DDBE7DC9-50AC-4322-8FE4-78063E725E42}" presName="vert1" presStyleCnt="0"/>
      <dgm:spPr/>
    </dgm:pt>
    <dgm:pt modelId="{4EC2F44B-CEB0-4D7D-A981-B72E5255C4C7}" type="pres">
      <dgm:prSet presAssocID="{71D15FD5-2037-47A1-84F9-6060990FACC2}" presName="thickLine" presStyleLbl="alignNode1" presStyleIdx="2" presStyleCnt="4"/>
      <dgm:spPr/>
    </dgm:pt>
    <dgm:pt modelId="{1DCD58E7-B6E3-4B90-963C-30E220E26AEB}" type="pres">
      <dgm:prSet presAssocID="{71D15FD5-2037-47A1-84F9-6060990FACC2}" presName="horz1" presStyleCnt="0"/>
      <dgm:spPr/>
    </dgm:pt>
    <dgm:pt modelId="{DA4D7860-2E09-4324-A9D6-9EF4D3C6C56A}" type="pres">
      <dgm:prSet presAssocID="{71D15FD5-2037-47A1-84F9-6060990FACC2}" presName="tx1" presStyleLbl="revTx" presStyleIdx="2" presStyleCnt="4"/>
      <dgm:spPr/>
    </dgm:pt>
    <dgm:pt modelId="{8316B3D1-38F4-4D6F-BC8B-ED2C6A8D7469}" type="pres">
      <dgm:prSet presAssocID="{71D15FD5-2037-47A1-84F9-6060990FACC2}" presName="vert1" presStyleCnt="0"/>
      <dgm:spPr/>
    </dgm:pt>
    <dgm:pt modelId="{9085B095-474F-4BD9-94AF-2D9EF661CCA7}" type="pres">
      <dgm:prSet presAssocID="{EE037AEC-E962-4B47-9746-DE52B23A08F5}" presName="thickLine" presStyleLbl="alignNode1" presStyleIdx="3" presStyleCnt="4"/>
      <dgm:spPr/>
    </dgm:pt>
    <dgm:pt modelId="{896AA9F2-779D-46A4-9B24-8238D116EE64}" type="pres">
      <dgm:prSet presAssocID="{EE037AEC-E962-4B47-9746-DE52B23A08F5}" presName="horz1" presStyleCnt="0"/>
      <dgm:spPr/>
    </dgm:pt>
    <dgm:pt modelId="{7A8E49E4-3E88-4AC3-A92C-4462F0133654}" type="pres">
      <dgm:prSet presAssocID="{EE037AEC-E962-4B47-9746-DE52B23A08F5}" presName="tx1" presStyleLbl="revTx" presStyleIdx="3" presStyleCnt="4"/>
      <dgm:spPr/>
    </dgm:pt>
    <dgm:pt modelId="{8FD5787C-729A-409B-9D20-4B1A0FD31697}" type="pres">
      <dgm:prSet presAssocID="{EE037AEC-E962-4B47-9746-DE52B23A08F5}" presName="vert1" presStyleCnt="0"/>
      <dgm:spPr/>
    </dgm:pt>
  </dgm:ptLst>
  <dgm:cxnLst>
    <dgm:cxn modelId="{4428FC2B-024F-433D-B727-03D916CC1546}" type="presOf" srcId="{EC3AE3EE-8AFF-4EB1-B897-79965A963752}" destId="{E0A4D187-1BCD-4F41-BA07-22A728737A1D}" srcOrd="0" destOrd="0" presId="urn:microsoft.com/office/officeart/2008/layout/LinedList"/>
    <dgm:cxn modelId="{140D6365-99B0-4784-B570-ED12E12B9DF0}" type="presOf" srcId="{E662837E-A695-4776-A447-83251847DEF6}" destId="{330BD9F0-FB1F-4881-BAF5-984B83868B41}" srcOrd="0" destOrd="0" presId="urn:microsoft.com/office/officeart/2008/layout/LinedList"/>
    <dgm:cxn modelId="{8283BE94-3052-4755-B60C-801C9F951614}" srcId="{E662837E-A695-4776-A447-83251847DEF6}" destId="{EE037AEC-E962-4B47-9746-DE52B23A08F5}" srcOrd="3" destOrd="0" parTransId="{A0A0BE80-02F9-4AE0-A1EB-9E4369DD5ED9}" sibTransId="{790152EF-368E-430B-AEA4-99D53DF38F5C}"/>
    <dgm:cxn modelId="{91BC599C-123D-4751-B11B-6E61D3AFE4D2}" type="presOf" srcId="{EE037AEC-E962-4B47-9746-DE52B23A08F5}" destId="{7A8E49E4-3E88-4AC3-A92C-4462F0133654}" srcOrd="0" destOrd="0" presId="urn:microsoft.com/office/officeart/2008/layout/LinedList"/>
    <dgm:cxn modelId="{2C0510A0-ED5D-4D83-B691-E54B95497750}" srcId="{E662837E-A695-4776-A447-83251847DEF6}" destId="{71D15FD5-2037-47A1-84F9-6060990FACC2}" srcOrd="2" destOrd="0" parTransId="{199DFFA4-200D-428F-BB0E-450270E32B85}" sibTransId="{F302217A-CCF6-45A3-B512-2301116DE620}"/>
    <dgm:cxn modelId="{84E785C1-2257-4F86-8D95-84F0CF669672}" type="presOf" srcId="{DDBE7DC9-50AC-4322-8FE4-78063E725E42}" destId="{6B09C788-02CB-4DA0-A141-3541F1A77A6A}" srcOrd="0" destOrd="0" presId="urn:microsoft.com/office/officeart/2008/layout/LinedList"/>
    <dgm:cxn modelId="{7C5F4FDC-62BC-4F6B-B759-FD5F5A89DB8C}" srcId="{E662837E-A695-4776-A447-83251847DEF6}" destId="{DDBE7DC9-50AC-4322-8FE4-78063E725E42}" srcOrd="1" destOrd="0" parTransId="{2381DB50-4E8F-49CB-B72C-213EDAEF59FD}" sibTransId="{8C901A00-6FB3-4461-AEA2-36559A3ED462}"/>
    <dgm:cxn modelId="{88CBDBDF-2BB6-49EA-9A0B-C8D40F065D44}" type="presOf" srcId="{71D15FD5-2037-47A1-84F9-6060990FACC2}" destId="{DA4D7860-2E09-4324-A9D6-9EF4D3C6C56A}" srcOrd="0" destOrd="0" presId="urn:microsoft.com/office/officeart/2008/layout/LinedList"/>
    <dgm:cxn modelId="{C2FF65F0-D485-496D-B859-6851F98D9F6B}" srcId="{E662837E-A695-4776-A447-83251847DEF6}" destId="{EC3AE3EE-8AFF-4EB1-B897-79965A963752}" srcOrd="0" destOrd="0" parTransId="{B4EC1CE3-B3A8-4644-AF2E-6B5900626934}" sibTransId="{B4731E09-1ABF-47AF-9EB5-02A7C3E0B978}"/>
    <dgm:cxn modelId="{EB73A1E2-EDFF-42B2-92E0-8AD22D481341}" type="presParOf" srcId="{330BD9F0-FB1F-4881-BAF5-984B83868B41}" destId="{9B7B3DBB-1FBE-4825-84B0-746A85414B28}" srcOrd="0" destOrd="0" presId="urn:microsoft.com/office/officeart/2008/layout/LinedList"/>
    <dgm:cxn modelId="{B07B0CAC-33D9-417E-90EF-1716412A2F94}" type="presParOf" srcId="{330BD9F0-FB1F-4881-BAF5-984B83868B41}" destId="{ED419D7B-B84C-4ABD-B5F0-F71A57DF98FD}" srcOrd="1" destOrd="0" presId="urn:microsoft.com/office/officeart/2008/layout/LinedList"/>
    <dgm:cxn modelId="{30D92146-06D9-4AD9-AEC0-B4C5061C7F95}" type="presParOf" srcId="{ED419D7B-B84C-4ABD-B5F0-F71A57DF98FD}" destId="{E0A4D187-1BCD-4F41-BA07-22A728737A1D}" srcOrd="0" destOrd="0" presId="urn:microsoft.com/office/officeart/2008/layout/LinedList"/>
    <dgm:cxn modelId="{74E9DBA8-DBB4-49C0-8CC0-980AB4EF6512}" type="presParOf" srcId="{ED419D7B-B84C-4ABD-B5F0-F71A57DF98FD}" destId="{FAA73BF1-EB77-4FDB-AAA2-DCFAD7FA4229}" srcOrd="1" destOrd="0" presId="urn:microsoft.com/office/officeart/2008/layout/LinedList"/>
    <dgm:cxn modelId="{EE575C3F-1003-44C6-8E41-CA997A6EB8BA}" type="presParOf" srcId="{330BD9F0-FB1F-4881-BAF5-984B83868B41}" destId="{B9DF26FC-4459-4E35-B703-D8959D4042F0}" srcOrd="2" destOrd="0" presId="urn:microsoft.com/office/officeart/2008/layout/LinedList"/>
    <dgm:cxn modelId="{DFD5EE67-C397-459F-8936-07CA0A7325F4}" type="presParOf" srcId="{330BD9F0-FB1F-4881-BAF5-984B83868B41}" destId="{6B790993-1698-4B36-BCF2-23C707D40B05}" srcOrd="3" destOrd="0" presId="urn:microsoft.com/office/officeart/2008/layout/LinedList"/>
    <dgm:cxn modelId="{5F5FF0AC-585B-417D-A288-435B25F422B9}" type="presParOf" srcId="{6B790993-1698-4B36-BCF2-23C707D40B05}" destId="{6B09C788-02CB-4DA0-A141-3541F1A77A6A}" srcOrd="0" destOrd="0" presId="urn:microsoft.com/office/officeart/2008/layout/LinedList"/>
    <dgm:cxn modelId="{D28EF9D6-7003-4B95-B1F4-2518358A0C4B}" type="presParOf" srcId="{6B790993-1698-4B36-BCF2-23C707D40B05}" destId="{4F48D925-5F22-4B98-A6FD-A59AAC241F05}" srcOrd="1" destOrd="0" presId="urn:microsoft.com/office/officeart/2008/layout/LinedList"/>
    <dgm:cxn modelId="{3A1B74CA-95FA-4E84-AF1E-4DA68466B78B}" type="presParOf" srcId="{330BD9F0-FB1F-4881-BAF5-984B83868B41}" destId="{4EC2F44B-CEB0-4D7D-A981-B72E5255C4C7}" srcOrd="4" destOrd="0" presId="urn:microsoft.com/office/officeart/2008/layout/LinedList"/>
    <dgm:cxn modelId="{593DB7FE-EE92-4913-9E21-335D882E3D10}" type="presParOf" srcId="{330BD9F0-FB1F-4881-BAF5-984B83868B41}" destId="{1DCD58E7-B6E3-4B90-963C-30E220E26AEB}" srcOrd="5" destOrd="0" presId="urn:microsoft.com/office/officeart/2008/layout/LinedList"/>
    <dgm:cxn modelId="{B1973760-F59B-4FD6-8676-C78CB09D0BE4}" type="presParOf" srcId="{1DCD58E7-B6E3-4B90-963C-30E220E26AEB}" destId="{DA4D7860-2E09-4324-A9D6-9EF4D3C6C56A}" srcOrd="0" destOrd="0" presId="urn:microsoft.com/office/officeart/2008/layout/LinedList"/>
    <dgm:cxn modelId="{143757ED-1840-4E1B-8F30-987EDAC70DAD}" type="presParOf" srcId="{1DCD58E7-B6E3-4B90-963C-30E220E26AEB}" destId="{8316B3D1-38F4-4D6F-BC8B-ED2C6A8D7469}" srcOrd="1" destOrd="0" presId="urn:microsoft.com/office/officeart/2008/layout/LinedList"/>
    <dgm:cxn modelId="{D6A1D5F2-D3D5-4E0F-905F-9E832829D08C}" type="presParOf" srcId="{330BD9F0-FB1F-4881-BAF5-984B83868B41}" destId="{9085B095-474F-4BD9-94AF-2D9EF661CCA7}" srcOrd="6" destOrd="0" presId="urn:microsoft.com/office/officeart/2008/layout/LinedList"/>
    <dgm:cxn modelId="{2D8388BA-6CA9-4040-A0F5-CCE53FCC1E93}" type="presParOf" srcId="{330BD9F0-FB1F-4881-BAF5-984B83868B41}" destId="{896AA9F2-779D-46A4-9B24-8238D116EE64}" srcOrd="7" destOrd="0" presId="urn:microsoft.com/office/officeart/2008/layout/LinedList"/>
    <dgm:cxn modelId="{5CDAC9BB-9F96-4933-A5BE-F467A55B9FD5}" type="presParOf" srcId="{896AA9F2-779D-46A4-9B24-8238D116EE64}" destId="{7A8E49E4-3E88-4AC3-A92C-4462F0133654}" srcOrd="0" destOrd="0" presId="urn:microsoft.com/office/officeart/2008/layout/LinedList"/>
    <dgm:cxn modelId="{1DCB884F-D15D-4508-B314-B435CAD593E0}" type="presParOf" srcId="{896AA9F2-779D-46A4-9B24-8238D116EE64}" destId="{8FD5787C-729A-409B-9D20-4B1A0FD316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A1AB9C-BFBA-4801-9060-C788FAF3ED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2F50A9-09AC-421D-8B50-6AD3AEAA8E4E}">
      <dgm:prSet/>
      <dgm:spPr/>
      <dgm:t>
        <a:bodyPr/>
        <a:lstStyle/>
        <a:p>
          <a:pPr>
            <a:lnSpc>
              <a:spcPct val="100000"/>
            </a:lnSpc>
          </a:pPr>
          <a:r>
            <a:rPr lang="en-US" b="1"/>
            <a:t>Can we trust the evidence of the senses?</a:t>
          </a:r>
          <a:endParaRPr lang="en-US"/>
        </a:p>
      </dgm:t>
    </dgm:pt>
    <dgm:pt modelId="{D08D34B2-5CA7-46CE-AD9A-97E2D8744748}" type="parTrans" cxnId="{06656CEC-8350-4613-BF5F-1950F98FFE7A}">
      <dgm:prSet/>
      <dgm:spPr/>
      <dgm:t>
        <a:bodyPr/>
        <a:lstStyle/>
        <a:p>
          <a:endParaRPr lang="en-US"/>
        </a:p>
      </dgm:t>
    </dgm:pt>
    <dgm:pt modelId="{17801EDF-B72A-4DEE-85C1-57A03B088514}" type="sibTrans" cxnId="{06656CEC-8350-4613-BF5F-1950F98FFE7A}">
      <dgm:prSet/>
      <dgm:spPr/>
      <dgm:t>
        <a:bodyPr/>
        <a:lstStyle/>
        <a:p>
          <a:endParaRPr lang="en-US"/>
        </a:p>
      </dgm:t>
    </dgm:pt>
    <dgm:pt modelId="{88869C67-23F7-4CA6-8D6F-090EDFC84345}">
      <dgm:prSet/>
      <dgm:spPr/>
      <dgm:t>
        <a:bodyPr/>
        <a:lstStyle/>
        <a:p>
          <a:pPr>
            <a:lnSpc>
              <a:spcPct val="100000"/>
            </a:lnSpc>
          </a:pPr>
          <a:r>
            <a:rPr lang="en-US" b="1"/>
            <a:t>The argument from colour</a:t>
          </a:r>
          <a:endParaRPr lang="en-US"/>
        </a:p>
      </dgm:t>
    </dgm:pt>
    <dgm:pt modelId="{76DD7C91-3D9B-4505-8CF1-A7DA577F53AB}" type="parTrans" cxnId="{2327F81B-876D-454C-9EB9-C6EA27FBB056}">
      <dgm:prSet/>
      <dgm:spPr/>
      <dgm:t>
        <a:bodyPr/>
        <a:lstStyle/>
        <a:p>
          <a:endParaRPr lang="en-US"/>
        </a:p>
      </dgm:t>
    </dgm:pt>
    <dgm:pt modelId="{FB54997E-7DAC-457B-8FEC-42210C275A2F}" type="sibTrans" cxnId="{2327F81B-876D-454C-9EB9-C6EA27FBB056}">
      <dgm:prSet/>
      <dgm:spPr/>
      <dgm:t>
        <a:bodyPr/>
        <a:lstStyle/>
        <a:p>
          <a:endParaRPr lang="en-US"/>
        </a:p>
      </dgm:t>
    </dgm:pt>
    <dgm:pt modelId="{06F6A942-8A6C-4796-BA5A-200C9657B0DA}">
      <dgm:prSet/>
      <dgm:spPr/>
      <dgm:t>
        <a:bodyPr/>
        <a:lstStyle/>
        <a:p>
          <a:pPr>
            <a:lnSpc>
              <a:spcPct val="100000"/>
            </a:lnSpc>
          </a:pPr>
          <a:r>
            <a:rPr lang="en-US" b="1"/>
            <a:t>The arguments from illusion and hallucination</a:t>
          </a:r>
          <a:endParaRPr lang="en-US"/>
        </a:p>
      </dgm:t>
    </dgm:pt>
    <dgm:pt modelId="{7C0FA7FA-5350-4A7E-ABE2-C2C610409309}" type="parTrans" cxnId="{01E657A2-5C4E-403D-BEED-BA18C999451F}">
      <dgm:prSet/>
      <dgm:spPr/>
      <dgm:t>
        <a:bodyPr/>
        <a:lstStyle/>
        <a:p>
          <a:endParaRPr lang="en-US"/>
        </a:p>
      </dgm:t>
    </dgm:pt>
    <dgm:pt modelId="{D7FFB931-3C44-456E-A7AE-1DBB62C884C5}" type="sibTrans" cxnId="{01E657A2-5C4E-403D-BEED-BA18C999451F}">
      <dgm:prSet/>
      <dgm:spPr/>
      <dgm:t>
        <a:bodyPr/>
        <a:lstStyle/>
        <a:p>
          <a:endParaRPr lang="en-US"/>
        </a:p>
      </dgm:t>
    </dgm:pt>
    <dgm:pt modelId="{0D883553-72D6-4473-8924-70DC7A8D8C1A}" type="pres">
      <dgm:prSet presAssocID="{A3A1AB9C-BFBA-4801-9060-C788FAF3ED6E}" presName="root" presStyleCnt="0">
        <dgm:presLayoutVars>
          <dgm:dir/>
          <dgm:resizeHandles val="exact"/>
        </dgm:presLayoutVars>
      </dgm:prSet>
      <dgm:spPr/>
    </dgm:pt>
    <dgm:pt modelId="{52BD237B-B914-4CB0-9E0E-8DBCBA68F19B}" type="pres">
      <dgm:prSet presAssocID="{FC2F50A9-09AC-421D-8B50-6AD3AEAA8E4E}" presName="compNode" presStyleCnt="0"/>
      <dgm:spPr/>
    </dgm:pt>
    <dgm:pt modelId="{9B6CD7F7-2AD7-4C99-A597-C8BB54B2E972}" type="pres">
      <dgm:prSet presAssocID="{FC2F50A9-09AC-421D-8B50-6AD3AEAA8E4E}" presName="bgRect" presStyleLbl="bgShp" presStyleIdx="0" presStyleCnt="3"/>
      <dgm:spPr/>
    </dgm:pt>
    <dgm:pt modelId="{61286827-8605-40A3-9515-0E98754C2483}" type="pres">
      <dgm:prSet presAssocID="{FC2F50A9-09AC-421D-8B50-6AD3AEAA8E4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s"/>
        </a:ext>
      </dgm:extLst>
    </dgm:pt>
    <dgm:pt modelId="{743FAD6B-EDE8-4528-A895-1CA4AD531A05}" type="pres">
      <dgm:prSet presAssocID="{FC2F50A9-09AC-421D-8B50-6AD3AEAA8E4E}" presName="spaceRect" presStyleCnt="0"/>
      <dgm:spPr/>
    </dgm:pt>
    <dgm:pt modelId="{E7DBBE52-4B20-4235-A7DC-0FF6C15CAC51}" type="pres">
      <dgm:prSet presAssocID="{FC2F50A9-09AC-421D-8B50-6AD3AEAA8E4E}" presName="parTx" presStyleLbl="revTx" presStyleIdx="0" presStyleCnt="3">
        <dgm:presLayoutVars>
          <dgm:chMax val="0"/>
          <dgm:chPref val="0"/>
        </dgm:presLayoutVars>
      </dgm:prSet>
      <dgm:spPr/>
    </dgm:pt>
    <dgm:pt modelId="{25D43382-C10B-4D12-AA56-8E793FA15A42}" type="pres">
      <dgm:prSet presAssocID="{17801EDF-B72A-4DEE-85C1-57A03B088514}" presName="sibTrans" presStyleCnt="0"/>
      <dgm:spPr/>
    </dgm:pt>
    <dgm:pt modelId="{5C122FB3-4217-48D9-8218-1F1BED1103BE}" type="pres">
      <dgm:prSet presAssocID="{88869C67-23F7-4CA6-8D6F-090EDFC84345}" presName="compNode" presStyleCnt="0"/>
      <dgm:spPr/>
    </dgm:pt>
    <dgm:pt modelId="{2F49C762-5732-4DC8-A683-415F46B8CBA5}" type="pres">
      <dgm:prSet presAssocID="{88869C67-23F7-4CA6-8D6F-090EDFC84345}" presName="bgRect" presStyleLbl="bgShp" presStyleIdx="1" presStyleCnt="3"/>
      <dgm:spPr/>
    </dgm:pt>
    <dgm:pt modelId="{188639F4-855C-478F-A9B5-D4232BD917B5}" type="pres">
      <dgm:prSet presAssocID="{88869C67-23F7-4CA6-8D6F-090EDFC843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alette"/>
        </a:ext>
      </dgm:extLst>
    </dgm:pt>
    <dgm:pt modelId="{2681C28F-1C0D-40E9-8F36-273ED5EB0B12}" type="pres">
      <dgm:prSet presAssocID="{88869C67-23F7-4CA6-8D6F-090EDFC84345}" presName="spaceRect" presStyleCnt="0"/>
      <dgm:spPr/>
    </dgm:pt>
    <dgm:pt modelId="{576D4CF8-D467-4C88-A549-663C31823AD5}" type="pres">
      <dgm:prSet presAssocID="{88869C67-23F7-4CA6-8D6F-090EDFC84345}" presName="parTx" presStyleLbl="revTx" presStyleIdx="1" presStyleCnt="3">
        <dgm:presLayoutVars>
          <dgm:chMax val="0"/>
          <dgm:chPref val="0"/>
        </dgm:presLayoutVars>
      </dgm:prSet>
      <dgm:spPr/>
    </dgm:pt>
    <dgm:pt modelId="{5554E831-BEB9-4800-B490-4CB85FA87394}" type="pres">
      <dgm:prSet presAssocID="{FB54997E-7DAC-457B-8FEC-42210C275A2F}" presName="sibTrans" presStyleCnt="0"/>
      <dgm:spPr/>
    </dgm:pt>
    <dgm:pt modelId="{335B5728-8E4C-4554-AABF-FBC0787CCC11}" type="pres">
      <dgm:prSet presAssocID="{06F6A942-8A6C-4796-BA5A-200C9657B0DA}" presName="compNode" presStyleCnt="0"/>
      <dgm:spPr/>
    </dgm:pt>
    <dgm:pt modelId="{16CF2AA5-A2A4-4BDA-8C7D-7BCA342E8809}" type="pres">
      <dgm:prSet presAssocID="{06F6A942-8A6C-4796-BA5A-200C9657B0DA}" presName="bgRect" presStyleLbl="bgShp" presStyleIdx="2" presStyleCnt="3"/>
      <dgm:spPr/>
    </dgm:pt>
    <dgm:pt modelId="{A88D470E-8C62-4193-995C-63F7A7B55488}" type="pres">
      <dgm:prSet presAssocID="{06F6A942-8A6C-4796-BA5A-200C9657B0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08DD7EE7-CED9-4BAE-97BE-91197CA1C425}" type="pres">
      <dgm:prSet presAssocID="{06F6A942-8A6C-4796-BA5A-200C9657B0DA}" presName="spaceRect" presStyleCnt="0"/>
      <dgm:spPr/>
    </dgm:pt>
    <dgm:pt modelId="{B25C8FFC-4D43-43DE-977F-C8BA83981BCE}" type="pres">
      <dgm:prSet presAssocID="{06F6A942-8A6C-4796-BA5A-200C9657B0DA}" presName="parTx" presStyleLbl="revTx" presStyleIdx="2" presStyleCnt="3">
        <dgm:presLayoutVars>
          <dgm:chMax val="0"/>
          <dgm:chPref val="0"/>
        </dgm:presLayoutVars>
      </dgm:prSet>
      <dgm:spPr/>
    </dgm:pt>
  </dgm:ptLst>
  <dgm:cxnLst>
    <dgm:cxn modelId="{2327F81B-876D-454C-9EB9-C6EA27FBB056}" srcId="{A3A1AB9C-BFBA-4801-9060-C788FAF3ED6E}" destId="{88869C67-23F7-4CA6-8D6F-090EDFC84345}" srcOrd="1" destOrd="0" parTransId="{76DD7C91-3D9B-4505-8CF1-A7DA577F53AB}" sibTransId="{FB54997E-7DAC-457B-8FEC-42210C275A2F}"/>
    <dgm:cxn modelId="{A517ED24-E5F9-4BBD-986D-D3E630748B1A}" type="presOf" srcId="{FC2F50A9-09AC-421D-8B50-6AD3AEAA8E4E}" destId="{E7DBBE52-4B20-4235-A7DC-0FF6C15CAC51}" srcOrd="0" destOrd="0" presId="urn:microsoft.com/office/officeart/2018/2/layout/IconVerticalSolidList"/>
    <dgm:cxn modelId="{01E657A2-5C4E-403D-BEED-BA18C999451F}" srcId="{A3A1AB9C-BFBA-4801-9060-C788FAF3ED6E}" destId="{06F6A942-8A6C-4796-BA5A-200C9657B0DA}" srcOrd="2" destOrd="0" parTransId="{7C0FA7FA-5350-4A7E-ABE2-C2C610409309}" sibTransId="{D7FFB931-3C44-456E-A7AE-1DBB62C884C5}"/>
    <dgm:cxn modelId="{3114F0AB-3459-4CB5-8822-0586A3DF2FC6}" type="presOf" srcId="{A3A1AB9C-BFBA-4801-9060-C788FAF3ED6E}" destId="{0D883553-72D6-4473-8924-70DC7A8D8C1A}" srcOrd="0" destOrd="0" presId="urn:microsoft.com/office/officeart/2018/2/layout/IconVerticalSolidList"/>
    <dgm:cxn modelId="{32DB61AC-A97F-42FA-B2ED-5C462FC852EF}" type="presOf" srcId="{06F6A942-8A6C-4796-BA5A-200C9657B0DA}" destId="{B25C8FFC-4D43-43DE-977F-C8BA83981BCE}" srcOrd="0" destOrd="0" presId="urn:microsoft.com/office/officeart/2018/2/layout/IconVerticalSolidList"/>
    <dgm:cxn modelId="{1B9160C8-7762-4E09-A0DF-DEB7C96D5EC3}" type="presOf" srcId="{88869C67-23F7-4CA6-8D6F-090EDFC84345}" destId="{576D4CF8-D467-4C88-A549-663C31823AD5}" srcOrd="0" destOrd="0" presId="urn:microsoft.com/office/officeart/2018/2/layout/IconVerticalSolidList"/>
    <dgm:cxn modelId="{06656CEC-8350-4613-BF5F-1950F98FFE7A}" srcId="{A3A1AB9C-BFBA-4801-9060-C788FAF3ED6E}" destId="{FC2F50A9-09AC-421D-8B50-6AD3AEAA8E4E}" srcOrd="0" destOrd="0" parTransId="{D08D34B2-5CA7-46CE-AD9A-97E2D8744748}" sibTransId="{17801EDF-B72A-4DEE-85C1-57A03B088514}"/>
    <dgm:cxn modelId="{3AFF9C04-CBF3-42AC-BE57-CA3091D2A701}" type="presParOf" srcId="{0D883553-72D6-4473-8924-70DC7A8D8C1A}" destId="{52BD237B-B914-4CB0-9E0E-8DBCBA68F19B}" srcOrd="0" destOrd="0" presId="urn:microsoft.com/office/officeart/2018/2/layout/IconVerticalSolidList"/>
    <dgm:cxn modelId="{FF840A0A-50D6-4FB2-B3A5-5AE7C0C53931}" type="presParOf" srcId="{52BD237B-B914-4CB0-9E0E-8DBCBA68F19B}" destId="{9B6CD7F7-2AD7-4C99-A597-C8BB54B2E972}" srcOrd="0" destOrd="0" presId="urn:microsoft.com/office/officeart/2018/2/layout/IconVerticalSolidList"/>
    <dgm:cxn modelId="{51B177FF-C048-4E50-9433-EBFE837B625C}" type="presParOf" srcId="{52BD237B-B914-4CB0-9E0E-8DBCBA68F19B}" destId="{61286827-8605-40A3-9515-0E98754C2483}" srcOrd="1" destOrd="0" presId="urn:microsoft.com/office/officeart/2018/2/layout/IconVerticalSolidList"/>
    <dgm:cxn modelId="{9A10895F-B9D5-4838-AEC7-3CEE9E7ADC11}" type="presParOf" srcId="{52BD237B-B914-4CB0-9E0E-8DBCBA68F19B}" destId="{743FAD6B-EDE8-4528-A895-1CA4AD531A05}" srcOrd="2" destOrd="0" presId="urn:microsoft.com/office/officeart/2018/2/layout/IconVerticalSolidList"/>
    <dgm:cxn modelId="{57EEE378-CF27-4D54-9D54-803C835AE53A}" type="presParOf" srcId="{52BD237B-B914-4CB0-9E0E-8DBCBA68F19B}" destId="{E7DBBE52-4B20-4235-A7DC-0FF6C15CAC51}" srcOrd="3" destOrd="0" presId="urn:microsoft.com/office/officeart/2018/2/layout/IconVerticalSolidList"/>
    <dgm:cxn modelId="{CD5AB96D-9A3E-44E7-9A0A-9294405F8315}" type="presParOf" srcId="{0D883553-72D6-4473-8924-70DC7A8D8C1A}" destId="{25D43382-C10B-4D12-AA56-8E793FA15A42}" srcOrd="1" destOrd="0" presId="urn:microsoft.com/office/officeart/2018/2/layout/IconVerticalSolidList"/>
    <dgm:cxn modelId="{781B3FBD-5BF2-4728-B0D5-A9B3F129714E}" type="presParOf" srcId="{0D883553-72D6-4473-8924-70DC7A8D8C1A}" destId="{5C122FB3-4217-48D9-8218-1F1BED1103BE}" srcOrd="2" destOrd="0" presId="urn:microsoft.com/office/officeart/2018/2/layout/IconVerticalSolidList"/>
    <dgm:cxn modelId="{E709BB6B-E980-4441-AC97-08B6694EF8AF}" type="presParOf" srcId="{5C122FB3-4217-48D9-8218-1F1BED1103BE}" destId="{2F49C762-5732-4DC8-A683-415F46B8CBA5}" srcOrd="0" destOrd="0" presId="urn:microsoft.com/office/officeart/2018/2/layout/IconVerticalSolidList"/>
    <dgm:cxn modelId="{C12CEA0D-893F-4AF4-A1E2-56E6FA53220C}" type="presParOf" srcId="{5C122FB3-4217-48D9-8218-1F1BED1103BE}" destId="{188639F4-855C-478F-A9B5-D4232BD917B5}" srcOrd="1" destOrd="0" presId="urn:microsoft.com/office/officeart/2018/2/layout/IconVerticalSolidList"/>
    <dgm:cxn modelId="{2315A0AC-FD20-4249-B588-436D5F13EAFA}" type="presParOf" srcId="{5C122FB3-4217-48D9-8218-1F1BED1103BE}" destId="{2681C28F-1C0D-40E9-8F36-273ED5EB0B12}" srcOrd="2" destOrd="0" presId="urn:microsoft.com/office/officeart/2018/2/layout/IconVerticalSolidList"/>
    <dgm:cxn modelId="{382FB33E-D1BF-4453-874C-B6F29866FBDD}" type="presParOf" srcId="{5C122FB3-4217-48D9-8218-1F1BED1103BE}" destId="{576D4CF8-D467-4C88-A549-663C31823AD5}" srcOrd="3" destOrd="0" presId="urn:microsoft.com/office/officeart/2018/2/layout/IconVerticalSolidList"/>
    <dgm:cxn modelId="{918C7C2A-198B-4AFC-924F-9FD489430B1C}" type="presParOf" srcId="{0D883553-72D6-4473-8924-70DC7A8D8C1A}" destId="{5554E831-BEB9-4800-B490-4CB85FA87394}" srcOrd="3" destOrd="0" presId="urn:microsoft.com/office/officeart/2018/2/layout/IconVerticalSolidList"/>
    <dgm:cxn modelId="{76528ECF-0279-4BAA-A0AD-7D687F9D2EB9}" type="presParOf" srcId="{0D883553-72D6-4473-8924-70DC7A8D8C1A}" destId="{335B5728-8E4C-4554-AABF-FBC0787CCC11}" srcOrd="4" destOrd="0" presId="urn:microsoft.com/office/officeart/2018/2/layout/IconVerticalSolidList"/>
    <dgm:cxn modelId="{E241EBC4-9FF9-4F35-BA08-7522A83ADAF1}" type="presParOf" srcId="{335B5728-8E4C-4554-AABF-FBC0787CCC11}" destId="{16CF2AA5-A2A4-4BDA-8C7D-7BCA342E8809}" srcOrd="0" destOrd="0" presId="urn:microsoft.com/office/officeart/2018/2/layout/IconVerticalSolidList"/>
    <dgm:cxn modelId="{727408FB-A6A9-4E85-8BA2-0C7F7D79DFD1}" type="presParOf" srcId="{335B5728-8E4C-4554-AABF-FBC0787CCC11}" destId="{A88D470E-8C62-4193-995C-63F7A7B55488}" srcOrd="1" destOrd="0" presId="urn:microsoft.com/office/officeart/2018/2/layout/IconVerticalSolidList"/>
    <dgm:cxn modelId="{E9FB2D72-249F-4E1A-8A94-B3D76F6185D2}" type="presParOf" srcId="{335B5728-8E4C-4554-AABF-FBC0787CCC11}" destId="{08DD7EE7-CED9-4BAE-97BE-91197CA1C425}" srcOrd="2" destOrd="0" presId="urn:microsoft.com/office/officeart/2018/2/layout/IconVerticalSolidList"/>
    <dgm:cxn modelId="{0C68C5C6-A64D-43F0-BE01-813D914C0153}" type="presParOf" srcId="{335B5728-8E4C-4554-AABF-FBC0787CCC11}" destId="{B25C8FFC-4D43-43DE-977F-C8BA83981BC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980712-6CEC-4714-BA0B-C524A69D118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3A3C954-3078-40AA-B0E8-9537185AA58A}">
      <dgm:prSet/>
      <dgm:spPr/>
      <dgm:t>
        <a:bodyPr/>
        <a:lstStyle/>
        <a:p>
          <a:r>
            <a:rPr lang="en-GB"/>
            <a:t>At the end of the video the camera pans out to reveal that Penn and Teller were upside down the entire time, so all the tricks were done simply with gravity. </a:t>
          </a:r>
          <a:endParaRPr lang="en-US"/>
        </a:p>
      </dgm:t>
    </dgm:pt>
    <dgm:pt modelId="{35232FFD-088C-461B-A521-AE47DF13F111}" type="parTrans" cxnId="{46C5193A-DC83-4726-ADBF-D13EB3DAA3C2}">
      <dgm:prSet/>
      <dgm:spPr/>
      <dgm:t>
        <a:bodyPr/>
        <a:lstStyle/>
        <a:p>
          <a:endParaRPr lang="en-US"/>
        </a:p>
      </dgm:t>
    </dgm:pt>
    <dgm:pt modelId="{483FF654-824B-4F92-8ED5-31A366A66A07}" type="sibTrans" cxnId="{46C5193A-DC83-4726-ADBF-D13EB3DAA3C2}">
      <dgm:prSet/>
      <dgm:spPr/>
      <dgm:t>
        <a:bodyPr/>
        <a:lstStyle/>
        <a:p>
          <a:endParaRPr lang="en-US"/>
        </a:p>
      </dgm:t>
    </dgm:pt>
    <dgm:pt modelId="{EC99127E-B1EB-48D7-82D4-5B4D37C3B9AA}">
      <dgm:prSet/>
      <dgm:spPr/>
      <dgm:t>
        <a:bodyPr/>
        <a:lstStyle/>
        <a:p>
          <a:r>
            <a:rPr lang="en-GB"/>
            <a:t>You then see how the hypotheses they formed early on were completely off base, even though they made sense at the time. </a:t>
          </a:r>
          <a:endParaRPr lang="en-US"/>
        </a:p>
      </dgm:t>
    </dgm:pt>
    <dgm:pt modelId="{B871F212-D462-4766-B61E-8242093E8554}" type="parTrans" cxnId="{869F7F13-137F-44C7-B1EC-423AA05C0A45}">
      <dgm:prSet/>
      <dgm:spPr/>
      <dgm:t>
        <a:bodyPr/>
        <a:lstStyle/>
        <a:p>
          <a:endParaRPr lang="en-US"/>
        </a:p>
      </dgm:t>
    </dgm:pt>
    <dgm:pt modelId="{4F4A2EE9-6846-4078-8083-9F32FA25EEFE}" type="sibTrans" cxnId="{869F7F13-137F-44C7-B1EC-423AA05C0A45}">
      <dgm:prSet/>
      <dgm:spPr/>
      <dgm:t>
        <a:bodyPr/>
        <a:lstStyle/>
        <a:p>
          <a:endParaRPr lang="en-US"/>
        </a:p>
      </dgm:t>
    </dgm:pt>
    <dgm:pt modelId="{3F91D9A4-3DE8-448A-8481-BC9DAE1A46F2}">
      <dgm:prSet/>
      <dgm:spPr/>
      <dgm:t>
        <a:bodyPr/>
        <a:lstStyle/>
        <a:p>
          <a:r>
            <a:rPr lang="en-GB"/>
            <a:t>You see that the types of evidence they thought were important at the beginning were completely irrelevant, and that other bits of completely overlooked evidence (i.e. how much product they had in their hair) were important to justifying the true explanation of the tricks.</a:t>
          </a:r>
          <a:endParaRPr lang="en-US"/>
        </a:p>
      </dgm:t>
    </dgm:pt>
    <dgm:pt modelId="{3722388E-A857-4ACB-B4A8-CDC1D16558CF}" type="parTrans" cxnId="{DA259BD9-50D6-45ED-9C43-C28712F496E7}">
      <dgm:prSet/>
      <dgm:spPr/>
      <dgm:t>
        <a:bodyPr/>
        <a:lstStyle/>
        <a:p>
          <a:endParaRPr lang="en-US"/>
        </a:p>
      </dgm:t>
    </dgm:pt>
    <dgm:pt modelId="{66E49CFB-C055-471D-BD0A-C23985AF62A6}" type="sibTrans" cxnId="{DA259BD9-50D6-45ED-9C43-C28712F496E7}">
      <dgm:prSet/>
      <dgm:spPr/>
      <dgm:t>
        <a:bodyPr/>
        <a:lstStyle/>
        <a:p>
          <a:endParaRPr lang="en-US"/>
        </a:p>
      </dgm:t>
    </dgm:pt>
    <dgm:pt modelId="{AFBD1A21-7AA5-4949-B306-FF7F24B89B07}" type="pres">
      <dgm:prSet presAssocID="{C1980712-6CEC-4714-BA0B-C524A69D1184}" presName="linear" presStyleCnt="0">
        <dgm:presLayoutVars>
          <dgm:animLvl val="lvl"/>
          <dgm:resizeHandles val="exact"/>
        </dgm:presLayoutVars>
      </dgm:prSet>
      <dgm:spPr/>
    </dgm:pt>
    <dgm:pt modelId="{8627ACA8-17E5-44CD-8533-A78582F39D43}" type="pres">
      <dgm:prSet presAssocID="{23A3C954-3078-40AA-B0E8-9537185AA58A}" presName="parentText" presStyleLbl="node1" presStyleIdx="0" presStyleCnt="3">
        <dgm:presLayoutVars>
          <dgm:chMax val="0"/>
          <dgm:bulletEnabled val="1"/>
        </dgm:presLayoutVars>
      </dgm:prSet>
      <dgm:spPr/>
    </dgm:pt>
    <dgm:pt modelId="{C8039069-BB88-49DC-B49A-0E099E780C95}" type="pres">
      <dgm:prSet presAssocID="{483FF654-824B-4F92-8ED5-31A366A66A07}" presName="spacer" presStyleCnt="0"/>
      <dgm:spPr/>
    </dgm:pt>
    <dgm:pt modelId="{5F2FA2C2-AB90-46DE-B0FA-4205EA296455}" type="pres">
      <dgm:prSet presAssocID="{EC99127E-B1EB-48D7-82D4-5B4D37C3B9AA}" presName="parentText" presStyleLbl="node1" presStyleIdx="1" presStyleCnt="3">
        <dgm:presLayoutVars>
          <dgm:chMax val="0"/>
          <dgm:bulletEnabled val="1"/>
        </dgm:presLayoutVars>
      </dgm:prSet>
      <dgm:spPr/>
    </dgm:pt>
    <dgm:pt modelId="{540505BC-5979-4AE3-A861-AFCF20139914}" type="pres">
      <dgm:prSet presAssocID="{4F4A2EE9-6846-4078-8083-9F32FA25EEFE}" presName="spacer" presStyleCnt="0"/>
      <dgm:spPr/>
    </dgm:pt>
    <dgm:pt modelId="{F183F4F4-5C63-4C7E-844F-90BE46D169BF}" type="pres">
      <dgm:prSet presAssocID="{3F91D9A4-3DE8-448A-8481-BC9DAE1A46F2}" presName="parentText" presStyleLbl="node1" presStyleIdx="2" presStyleCnt="3">
        <dgm:presLayoutVars>
          <dgm:chMax val="0"/>
          <dgm:bulletEnabled val="1"/>
        </dgm:presLayoutVars>
      </dgm:prSet>
      <dgm:spPr/>
    </dgm:pt>
  </dgm:ptLst>
  <dgm:cxnLst>
    <dgm:cxn modelId="{869F7F13-137F-44C7-B1EC-423AA05C0A45}" srcId="{C1980712-6CEC-4714-BA0B-C524A69D1184}" destId="{EC99127E-B1EB-48D7-82D4-5B4D37C3B9AA}" srcOrd="1" destOrd="0" parTransId="{B871F212-D462-4766-B61E-8242093E8554}" sibTransId="{4F4A2EE9-6846-4078-8083-9F32FA25EEFE}"/>
    <dgm:cxn modelId="{53ABEB2E-530E-4428-8634-C8D0CBE5442B}" type="presOf" srcId="{23A3C954-3078-40AA-B0E8-9537185AA58A}" destId="{8627ACA8-17E5-44CD-8533-A78582F39D43}" srcOrd="0" destOrd="0" presId="urn:microsoft.com/office/officeart/2005/8/layout/vList2"/>
    <dgm:cxn modelId="{46C5193A-DC83-4726-ADBF-D13EB3DAA3C2}" srcId="{C1980712-6CEC-4714-BA0B-C524A69D1184}" destId="{23A3C954-3078-40AA-B0E8-9537185AA58A}" srcOrd="0" destOrd="0" parTransId="{35232FFD-088C-461B-A521-AE47DF13F111}" sibTransId="{483FF654-824B-4F92-8ED5-31A366A66A07}"/>
    <dgm:cxn modelId="{0FBFB587-77ED-4B7E-A75F-898FD9A3BC5B}" type="presOf" srcId="{C1980712-6CEC-4714-BA0B-C524A69D1184}" destId="{AFBD1A21-7AA5-4949-B306-FF7F24B89B07}" srcOrd="0" destOrd="0" presId="urn:microsoft.com/office/officeart/2005/8/layout/vList2"/>
    <dgm:cxn modelId="{FBF62AC6-18DE-466F-AAA5-914E2F140532}" type="presOf" srcId="{3F91D9A4-3DE8-448A-8481-BC9DAE1A46F2}" destId="{F183F4F4-5C63-4C7E-844F-90BE46D169BF}" srcOrd="0" destOrd="0" presId="urn:microsoft.com/office/officeart/2005/8/layout/vList2"/>
    <dgm:cxn modelId="{CC2DB2C7-4E32-455F-B132-98C581B804E1}" type="presOf" srcId="{EC99127E-B1EB-48D7-82D4-5B4D37C3B9AA}" destId="{5F2FA2C2-AB90-46DE-B0FA-4205EA296455}" srcOrd="0" destOrd="0" presId="urn:microsoft.com/office/officeart/2005/8/layout/vList2"/>
    <dgm:cxn modelId="{DA259BD9-50D6-45ED-9C43-C28712F496E7}" srcId="{C1980712-6CEC-4714-BA0B-C524A69D1184}" destId="{3F91D9A4-3DE8-448A-8481-BC9DAE1A46F2}" srcOrd="2" destOrd="0" parTransId="{3722388E-A857-4ACB-B4A8-CDC1D16558CF}" sibTransId="{66E49CFB-C055-471D-BD0A-C23985AF62A6}"/>
    <dgm:cxn modelId="{DBA24D71-9F25-4FAE-A59E-5EE65B1C4DAB}" type="presParOf" srcId="{AFBD1A21-7AA5-4949-B306-FF7F24B89B07}" destId="{8627ACA8-17E5-44CD-8533-A78582F39D43}" srcOrd="0" destOrd="0" presId="urn:microsoft.com/office/officeart/2005/8/layout/vList2"/>
    <dgm:cxn modelId="{8E56D1E3-777B-4374-A48D-9A5A17D81F23}" type="presParOf" srcId="{AFBD1A21-7AA5-4949-B306-FF7F24B89B07}" destId="{C8039069-BB88-49DC-B49A-0E099E780C95}" srcOrd="1" destOrd="0" presId="urn:microsoft.com/office/officeart/2005/8/layout/vList2"/>
    <dgm:cxn modelId="{9A5C39B6-6B3E-4CC7-8A4F-E1F8D9C42C61}" type="presParOf" srcId="{AFBD1A21-7AA5-4949-B306-FF7F24B89B07}" destId="{5F2FA2C2-AB90-46DE-B0FA-4205EA296455}" srcOrd="2" destOrd="0" presId="urn:microsoft.com/office/officeart/2005/8/layout/vList2"/>
    <dgm:cxn modelId="{96423388-0B24-47F0-BD58-1007B812CE2E}" type="presParOf" srcId="{AFBD1A21-7AA5-4949-B306-FF7F24B89B07}" destId="{540505BC-5979-4AE3-A861-AFCF20139914}" srcOrd="3" destOrd="0" presId="urn:microsoft.com/office/officeart/2005/8/layout/vList2"/>
    <dgm:cxn modelId="{315C7555-7A38-45CB-BE03-84AD51C4C650}" type="presParOf" srcId="{AFBD1A21-7AA5-4949-B306-FF7F24B89B07}" destId="{F183F4F4-5C63-4C7E-844F-90BE46D169B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FEAEB-BE39-4C49-B8A2-8B1D35AA96D8}">
      <dsp:nvSpPr>
        <dsp:cNvPr id="0" name=""/>
        <dsp:cNvSpPr/>
      </dsp:nvSpPr>
      <dsp:spPr>
        <a:xfrm>
          <a:off x="0" y="3763"/>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Just interview people</a:t>
          </a:r>
          <a:endParaRPr lang="en-US" sz="4400" kern="1200"/>
        </a:p>
      </dsp:txBody>
      <dsp:txXfrm>
        <a:off x="85326" y="89089"/>
        <a:ext cx="6092988" cy="1577254"/>
      </dsp:txXfrm>
    </dsp:sp>
    <dsp:sp modelId="{52C1438E-CAB6-41E0-8250-353B94FFD9C7}">
      <dsp:nvSpPr>
        <dsp:cNvPr id="0" name=""/>
        <dsp:cNvSpPr/>
      </dsp:nvSpPr>
      <dsp:spPr>
        <a:xfrm>
          <a:off x="0" y="1878390"/>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Just send out questionnaires</a:t>
          </a:r>
          <a:endParaRPr lang="en-US" sz="4400" kern="1200"/>
        </a:p>
      </dsp:txBody>
      <dsp:txXfrm>
        <a:off x="85326" y="1963716"/>
        <a:ext cx="6092988" cy="1577254"/>
      </dsp:txXfrm>
    </dsp:sp>
    <dsp:sp modelId="{52457169-0D5A-48F5-8FE6-52D446D15D3E}">
      <dsp:nvSpPr>
        <dsp:cNvPr id="0" name=""/>
        <dsp:cNvSpPr/>
      </dsp:nvSpPr>
      <dsp:spPr>
        <a:xfrm>
          <a:off x="0" y="3753017"/>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And analyse the data</a:t>
          </a:r>
          <a:endParaRPr lang="en-US" sz="4400" kern="1200"/>
        </a:p>
      </dsp:txBody>
      <dsp:txXfrm>
        <a:off x="85326" y="3838343"/>
        <a:ext cx="6092988" cy="1577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092B1-556A-45FC-A931-52007271AE9B}">
      <dsp:nvSpPr>
        <dsp:cNvPr id="0" name=""/>
        <dsp:cNvSpPr/>
      </dsp:nvSpPr>
      <dsp:spPr>
        <a:xfrm>
          <a:off x="0" y="0"/>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95B7C5-3C4C-42E5-AA64-A0EF51F58C03}">
      <dsp:nvSpPr>
        <dsp:cNvPr id="0" name=""/>
        <dsp:cNvSpPr/>
      </dsp:nvSpPr>
      <dsp:spPr>
        <a:xfrm>
          <a:off x="0" y="0"/>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dirty="0"/>
            <a:t>It deals with the specific way of developing knowledge. </a:t>
          </a:r>
        </a:p>
        <a:p>
          <a:pPr marL="0" lvl="0" indent="0" algn="l" defTabSz="1155700">
            <a:lnSpc>
              <a:spcPct val="90000"/>
            </a:lnSpc>
            <a:spcBef>
              <a:spcPct val="0"/>
            </a:spcBef>
            <a:spcAft>
              <a:spcPct val="35000"/>
            </a:spcAft>
            <a:buNone/>
          </a:pPr>
          <a:r>
            <a:rPr lang="en-GB" sz="2600" b="0" i="0" kern="1200" dirty="0"/>
            <a:t>Because researchers may have different assumptions about the nature of truth and knowledge and </a:t>
          </a:r>
          <a:r>
            <a:rPr lang="en-GB" sz="2600" i="0" kern="1200" dirty="0"/>
            <a:t>philosophy helps us to understand researcher assumptions.</a:t>
          </a:r>
          <a:endParaRPr lang="en-US" sz="2600" kern="1200" dirty="0"/>
        </a:p>
      </dsp:txBody>
      <dsp:txXfrm>
        <a:off x="0" y="0"/>
        <a:ext cx="6263640" cy="2752343"/>
      </dsp:txXfrm>
    </dsp:sp>
    <dsp:sp modelId="{3AAEE076-390C-47A5-8CBB-C58FCDF73EFE}">
      <dsp:nvSpPr>
        <dsp:cNvPr id="0" name=""/>
        <dsp:cNvSpPr/>
      </dsp:nvSpPr>
      <dsp:spPr>
        <a:xfrm>
          <a:off x="0" y="2752343"/>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48A63-18F3-4F6A-A2EB-795BF72C7348}">
      <dsp:nvSpPr>
        <dsp:cNvPr id="0" name=""/>
        <dsp:cNvSpPr/>
      </dsp:nvSpPr>
      <dsp:spPr>
        <a:xfrm>
          <a:off x="0" y="2752343"/>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Philosophical perspectives are important because, when made explicit, they reveal the assumptions that researchers are making about their research, leading to choices that are applied to the purpose, design, methodology and methods of the research, as well as to data analysis and interpretation.</a:t>
          </a:r>
          <a:endParaRPr lang="en-US" sz="2600" kern="1200"/>
        </a:p>
      </dsp:txBody>
      <dsp:txXfrm>
        <a:off x="0" y="2752343"/>
        <a:ext cx="6263640" cy="27523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B3DBB-1FBE-4825-84B0-746A85414B28}">
      <dsp:nvSpPr>
        <dsp:cNvPr id="0" name=""/>
        <dsp:cNvSpPr/>
      </dsp:nvSpPr>
      <dsp:spPr>
        <a:xfrm>
          <a:off x="0" y="0"/>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4D187-1BCD-4F41-BA07-22A728737A1D}">
      <dsp:nvSpPr>
        <dsp:cNvPr id="0" name=""/>
        <dsp:cNvSpPr/>
      </dsp:nvSpPr>
      <dsp:spPr>
        <a:xfrm>
          <a:off x="0" y="0"/>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What is your definition of truth?</a:t>
          </a:r>
          <a:endParaRPr lang="en-US" sz="3200" kern="1200"/>
        </a:p>
      </dsp:txBody>
      <dsp:txXfrm>
        <a:off x="0" y="0"/>
        <a:ext cx="6224335" cy="1357884"/>
      </dsp:txXfrm>
    </dsp:sp>
    <dsp:sp modelId="{B9DF26FC-4459-4E35-B703-D8959D4042F0}">
      <dsp:nvSpPr>
        <dsp:cNvPr id="0" name=""/>
        <dsp:cNvSpPr/>
      </dsp:nvSpPr>
      <dsp:spPr>
        <a:xfrm>
          <a:off x="0" y="1357883"/>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09C788-02CB-4DA0-A141-3541F1A77A6A}">
      <dsp:nvSpPr>
        <dsp:cNvPr id="0" name=""/>
        <dsp:cNvSpPr/>
      </dsp:nvSpPr>
      <dsp:spPr>
        <a:xfrm>
          <a:off x="0" y="1357884"/>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Write down your definitions of science and philosophy. </a:t>
          </a:r>
          <a:endParaRPr lang="en-US" sz="3200" kern="1200"/>
        </a:p>
      </dsp:txBody>
      <dsp:txXfrm>
        <a:off x="0" y="1357884"/>
        <a:ext cx="6224335" cy="1357884"/>
      </dsp:txXfrm>
    </dsp:sp>
    <dsp:sp modelId="{4EC2F44B-CEB0-4D7D-A981-B72E5255C4C7}">
      <dsp:nvSpPr>
        <dsp:cNvPr id="0" name=""/>
        <dsp:cNvSpPr/>
      </dsp:nvSpPr>
      <dsp:spPr>
        <a:xfrm>
          <a:off x="0" y="2715767"/>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4D7860-2E09-4324-A9D6-9EF4D3C6C56A}">
      <dsp:nvSpPr>
        <dsp:cNvPr id="0" name=""/>
        <dsp:cNvSpPr/>
      </dsp:nvSpPr>
      <dsp:spPr>
        <a:xfrm>
          <a:off x="0" y="2715768"/>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What is/are the relationship(s) between science and philosophy?</a:t>
          </a:r>
          <a:endParaRPr lang="en-US" sz="3200" kern="1200"/>
        </a:p>
      </dsp:txBody>
      <dsp:txXfrm>
        <a:off x="0" y="2715768"/>
        <a:ext cx="6224335" cy="1357884"/>
      </dsp:txXfrm>
    </dsp:sp>
    <dsp:sp modelId="{9085B095-474F-4BD9-94AF-2D9EF661CCA7}">
      <dsp:nvSpPr>
        <dsp:cNvPr id="0" name=""/>
        <dsp:cNvSpPr/>
      </dsp:nvSpPr>
      <dsp:spPr>
        <a:xfrm>
          <a:off x="0" y="4073651"/>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E49E4-3E88-4AC3-A92C-4462F0133654}">
      <dsp:nvSpPr>
        <dsp:cNvPr id="0" name=""/>
        <dsp:cNvSpPr/>
      </dsp:nvSpPr>
      <dsp:spPr>
        <a:xfrm>
          <a:off x="0" y="4073652"/>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Compare your definitions with a partner and discuss the differences.</a:t>
          </a:r>
          <a:endParaRPr lang="en-US" sz="3200" kern="1200"/>
        </a:p>
      </dsp:txBody>
      <dsp:txXfrm>
        <a:off x="0" y="4073652"/>
        <a:ext cx="6224335" cy="13578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CD7F7-2AD7-4C99-A597-C8BB54B2E972}">
      <dsp:nvSpPr>
        <dsp:cNvPr id="0" name=""/>
        <dsp:cNvSpPr/>
      </dsp:nvSpPr>
      <dsp:spPr>
        <a:xfrm>
          <a:off x="0" y="209"/>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86827-8605-40A3-9515-0E98754C2483}">
      <dsp:nvSpPr>
        <dsp:cNvPr id="0" name=""/>
        <dsp:cNvSpPr/>
      </dsp:nvSpPr>
      <dsp:spPr>
        <a:xfrm>
          <a:off x="148145" y="110400"/>
          <a:ext cx="269355" cy="269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DBBE52-4B20-4235-A7DC-0FF6C15CAC51}">
      <dsp:nvSpPr>
        <dsp:cNvPr id="0" name=""/>
        <dsp:cNvSpPr/>
      </dsp:nvSpPr>
      <dsp:spPr>
        <a:xfrm>
          <a:off x="565646" y="209"/>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Can we trust the evidence of the senses?</a:t>
          </a:r>
          <a:endParaRPr lang="en-US" sz="2400" kern="1200"/>
        </a:p>
      </dsp:txBody>
      <dsp:txXfrm>
        <a:off x="565646" y="209"/>
        <a:ext cx="10278855" cy="489737"/>
      </dsp:txXfrm>
    </dsp:sp>
    <dsp:sp modelId="{2F49C762-5732-4DC8-A683-415F46B8CBA5}">
      <dsp:nvSpPr>
        <dsp:cNvPr id="0" name=""/>
        <dsp:cNvSpPr/>
      </dsp:nvSpPr>
      <dsp:spPr>
        <a:xfrm>
          <a:off x="0" y="612381"/>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639F4-855C-478F-A9B5-D4232BD917B5}">
      <dsp:nvSpPr>
        <dsp:cNvPr id="0" name=""/>
        <dsp:cNvSpPr/>
      </dsp:nvSpPr>
      <dsp:spPr>
        <a:xfrm>
          <a:off x="148145" y="722572"/>
          <a:ext cx="269355" cy="269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D4CF8-D467-4C88-A549-663C31823AD5}">
      <dsp:nvSpPr>
        <dsp:cNvPr id="0" name=""/>
        <dsp:cNvSpPr/>
      </dsp:nvSpPr>
      <dsp:spPr>
        <a:xfrm>
          <a:off x="565646" y="612381"/>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The argument from colour</a:t>
          </a:r>
          <a:endParaRPr lang="en-US" sz="2400" kern="1200"/>
        </a:p>
      </dsp:txBody>
      <dsp:txXfrm>
        <a:off x="565646" y="612381"/>
        <a:ext cx="10278855" cy="489737"/>
      </dsp:txXfrm>
    </dsp:sp>
    <dsp:sp modelId="{16CF2AA5-A2A4-4BDA-8C7D-7BCA342E8809}">
      <dsp:nvSpPr>
        <dsp:cNvPr id="0" name=""/>
        <dsp:cNvSpPr/>
      </dsp:nvSpPr>
      <dsp:spPr>
        <a:xfrm>
          <a:off x="0" y="1224553"/>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8D470E-8C62-4193-995C-63F7A7B55488}">
      <dsp:nvSpPr>
        <dsp:cNvPr id="0" name=""/>
        <dsp:cNvSpPr/>
      </dsp:nvSpPr>
      <dsp:spPr>
        <a:xfrm>
          <a:off x="148145" y="1334744"/>
          <a:ext cx="269355" cy="2693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C8FFC-4D43-43DE-977F-C8BA83981BCE}">
      <dsp:nvSpPr>
        <dsp:cNvPr id="0" name=""/>
        <dsp:cNvSpPr/>
      </dsp:nvSpPr>
      <dsp:spPr>
        <a:xfrm>
          <a:off x="565646" y="1224553"/>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The arguments from illusion and hallucination</a:t>
          </a:r>
          <a:endParaRPr lang="en-US" sz="2400" kern="1200"/>
        </a:p>
      </dsp:txBody>
      <dsp:txXfrm>
        <a:off x="565646" y="1224553"/>
        <a:ext cx="10278855" cy="4897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7ACA8-17E5-44CD-8533-A78582F39D43}">
      <dsp:nvSpPr>
        <dsp:cNvPr id="0" name=""/>
        <dsp:cNvSpPr/>
      </dsp:nvSpPr>
      <dsp:spPr>
        <a:xfrm>
          <a:off x="0" y="236058"/>
          <a:ext cx="6002110" cy="105683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At the end of the video the camera pans out to reveal that Penn and Teller were upside down the entire time, so all the tricks were done simply with gravity. </a:t>
          </a:r>
          <a:endParaRPr lang="en-US" sz="1500" kern="1200"/>
        </a:p>
      </dsp:txBody>
      <dsp:txXfrm>
        <a:off x="51591" y="287649"/>
        <a:ext cx="5898928" cy="953657"/>
      </dsp:txXfrm>
    </dsp:sp>
    <dsp:sp modelId="{5F2FA2C2-AB90-46DE-B0FA-4205EA296455}">
      <dsp:nvSpPr>
        <dsp:cNvPr id="0" name=""/>
        <dsp:cNvSpPr/>
      </dsp:nvSpPr>
      <dsp:spPr>
        <a:xfrm>
          <a:off x="0" y="1336097"/>
          <a:ext cx="6002110" cy="1056839"/>
        </a:xfrm>
        <a:prstGeom prst="roundRect">
          <a:avLst/>
        </a:prstGeom>
        <a:solidFill>
          <a:schemeClr val="accent5">
            <a:hueOff val="-4990872"/>
            <a:satOff val="-7727"/>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You then see how the hypotheses they formed early on were completely off base, even though they made sense at the time. </a:t>
          </a:r>
          <a:endParaRPr lang="en-US" sz="1500" kern="1200"/>
        </a:p>
      </dsp:txBody>
      <dsp:txXfrm>
        <a:off x="51591" y="1387688"/>
        <a:ext cx="5898928" cy="953657"/>
      </dsp:txXfrm>
    </dsp:sp>
    <dsp:sp modelId="{F183F4F4-5C63-4C7E-844F-90BE46D169BF}">
      <dsp:nvSpPr>
        <dsp:cNvPr id="0" name=""/>
        <dsp:cNvSpPr/>
      </dsp:nvSpPr>
      <dsp:spPr>
        <a:xfrm>
          <a:off x="0" y="2436136"/>
          <a:ext cx="6002110" cy="1056839"/>
        </a:xfrm>
        <a:prstGeom prst="roundRect">
          <a:avLst/>
        </a:prstGeom>
        <a:solidFill>
          <a:schemeClr val="accent5">
            <a:hueOff val="-9981745"/>
            <a:satOff val="-15454"/>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You see that the types of evidence they thought were important at the beginning were completely irrelevant, and that other bits of completely overlooked evidence (i.e. how much product they had in their hair) were important to justifying the true explanation of the tricks.</a:t>
          </a:r>
          <a:endParaRPr lang="en-US" sz="1500" kern="1200"/>
        </a:p>
      </dsp:txBody>
      <dsp:txXfrm>
        <a:off x="51591" y="2487727"/>
        <a:ext cx="5898928"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609849-4EC5-45AF-A462-376F5EAB6036}"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48340F-E2BE-4CAB-BA75-987158F9A80A}" type="slidenum">
              <a:rPr lang="en-GB" smtClean="0"/>
              <a:t>‹#›</a:t>
            </a:fld>
            <a:endParaRPr lang="en-GB"/>
          </a:p>
        </p:txBody>
      </p:sp>
    </p:spTree>
    <p:extLst>
      <p:ext uri="{BB962C8B-B14F-4D97-AF65-F5344CB8AC3E}">
        <p14:creationId xmlns:p14="http://schemas.microsoft.com/office/powerpoint/2010/main" val="1487165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en.wikipedia.org/wiki/Whig_history"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19">
            <a:extLst>
              <a:ext uri="{FF2B5EF4-FFF2-40B4-BE49-F238E27FC236}">
                <a16:creationId xmlns:a16="http://schemas.microsoft.com/office/drawing/2014/main" id="{04F8C333-27C3-5D90-0456-B3AEBBCF9B58}"/>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87618E43-DEE5-468B-9083-24429D7F9252}"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23</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27651" name="Rectangle 1">
            <a:extLst>
              <a:ext uri="{FF2B5EF4-FFF2-40B4-BE49-F238E27FC236}">
                <a16:creationId xmlns:a16="http://schemas.microsoft.com/office/drawing/2014/main" id="{A2B0CF00-7621-FD28-82B9-BC42A82676B0}"/>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Text Box 2">
            <a:extLst>
              <a:ext uri="{FF2B5EF4-FFF2-40B4-BE49-F238E27FC236}">
                <a16:creationId xmlns:a16="http://schemas.microsoft.com/office/drawing/2014/main" id="{B6849579-67FF-E161-C82A-2370B1895DF4}"/>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19">
            <a:extLst>
              <a:ext uri="{FF2B5EF4-FFF2-40B4-BE49-F238E27FC236}">
                <a16:creationId xmlns:a16="http://schemas.microsoft.com/office/drawing/2014/main" id="{B59EBCA0-393F-A622-E896-E588A29C8D6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5ED6673A-DBA9-4DD0-8720-9A2EDA6B2C90}"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24</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29699" name="Rectangle 1">
            <a:extLst>
              <a:ext uri="{FF2B5EF4-FFF2-40B4-BE49-F238E27FC236}">
                <a16:creationId xmlns:a16="http://schemas.microsoft.com/office/drawing/2014/main" id="{DF9BEC37-F9F9-348D-CD2E-76AB373C8689}"/>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700" name="Text Box 2">
            <a:extLst>
              <a:ext uri="{FF2B5EF4-FFF2-40B4-BE49-F238E27FC236}">
                <a16:creationId xmlns:a16="http://schemas.microsoft.com/office/drawing/2014/main" id="{105C2A46-8AE2-5E0F-421F-FB27DA02C307}"/>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91E836-AAFA-49B7-8FB2-7FC726271AD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075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0D49E-D2DF-EAFF-0CB7-D5027ADB61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78A4AD-2934-A4E5-C8B7-2241659AB4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587D08-E5F9-7E5B-DDFA-DC99BAC6624E}"/>
              </a:ext>
            </a:extLst>
          </p:cNvPr>
          <p:cNvSpPr>
            <a:spLocks noGrp="1"/>
          </p:cNvSpPr>
          <p:nvPr>
            <p:ph type="body" idx="1"/>
          </p:nvPr>
        </p:nvSpPr>
        <p:spPr/>
        <p:txBody>
          <a:bodyPr/>
          <a:lstStyle/>
          <a:p>
            <a:r>
              <a:rPr lang="en-GB" dirty="0"/>
              <a:t>https://plato.stanford.edu/archives/sum2018/entries/knowledge-analysis/</a:t>
            </a:r>
          </a:p>
        </p:txBody>
      </p:sp>
      <p:sp>
        <p:nvSpPr>
          <p:cNvPr id="4" name="Slide Number Placeholder 3">
            <a:extLst>
              <a:ext uri="{FF2B5EF4-FFF2-40B4-BE49-F238E27FC236}">
                <a16:creationId xmlns:a16="http://schemas.microsoft.com/office/drawing/2014/main" id="{17267739-1F8B-E9A7-C952-117EDFDC1E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E9483B-57B0-46CF-A595-66F8EF76993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9415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CC85B-A2AA-3BA3-DC2A-CD3BDCF5D5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AD0BA3-E1A2-BD61-A13D-A4EF8AEF67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E9C02B-9178-D2B7-E745-F910323E18D9}"/>
              </a:ext>
            </a:extLst>
          </p:cNvPr>
          <p:cNvSpPr>
            <a:spLocks noGrp="1"/>
          </p:cNvSpPr>
          <p:nvPr>
            <p:ph type="body" idx="1"/>
          </p:nvPr>
        </p:nvSpPr>
        <p:spPr/>
        <p:txBody>
          <a:bodyPr/>
          <a:lstStyle/>
          <a:p>
            <a:r>
              <a:rPr lang="en-GB" dirty="0"/>
              <a:t>https://plato.stanford.edu/archives/sum2018/entries/knowledge-analysis/</a:t>
            </a:r>
          </a:p>
        </p:txBody>
      </p:sp>
      <p:sp>
        <p:nvSpPr>
          <p:cNvPr id="4" name="Slide Number Placeholder 3">
            <a:extLst>
              <a:ext uri="{FF2B5EF4-FFF2-40B4-BE49-F238E27FC236}">
                <a16:creationId xmlns:a16="http://schemas.microsoft.com/office/drawing/2014/main" id="{72DC53A4-3047-68CB-AD68-09248F45FA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E9483B-57B0-46CF-A595-66F8EF76993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2845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841A2-8DBB-4CAA-58E5-FD1F7D2586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BB1409-EE41-FFAC-C831-AEACF384A0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D01CD0-7311-67B1-FDFE-B334DB86908A}"/>
              </a:ext>
            </a:extLst>
          </p:cNvPr>
          <p:cNvSpPr>
            <a:spLocks noGrp="1"/>
          </p:cNvSpPr>
          <p:nvPr>
            <p:ph type="body" idx="1"/>
          </p:nvPr>
        </p:nvSpPr>
        <p:spPr/>
        <p:txBody>
          <a:bodyPr/>
          <a:lstStyle/>
          <a:p>
            <a:pPr algn="l"/>
            <a:r>
              <a:rPr lang="en-GB" b="0" i="0" dirty="0">
                <a:solidFill>
                  <a:srgbClr val="1C1917"/>
                </a:solidFill>
                <a:effectLst/>
                <a:latin typeface="-apple-system"/>
              </a:rPr>
              <a:t>Normative and evaluative truths refer to claims or statements that express value judgements, norms, obligations, or standards, as opposed to purely factual claims.</a:t>
            </a:r>
          </a:p>
          <a:p>
            <a:pPr algn="l"/>
            <a:r>
              <a:rPr lang="en-GB" b="0" i="0" dirty="0">
                <a:solidFill>
                  <a:srgbClr val="1C1917"/>
                </a:solidFill>
                <a:effectLst/>
                <a:latin typeface="-apple-system"/>
              </a:rPr>
              <a:t>Some key aspects:</a:t>
            </a:r>
          </a:p>
          <a:p>
            <a:pPr algn="l">
              <a:buFont typeface="Arial" panose="020B0604020202020204" pitchFamily="34" charset="0"/>
              <a:buChar char="•"/>
            </a:pPr>
            <a:r>
              <a:rPr lang="en-GB" b="0" i="0" dirty="0">
                <a:solidFill>
                  <a:srgbClr val="1C1917"/>
                </a:solidFill>
                <a:effectLst/>
                <a:latin typeface="-apple-system"/>
              </a:rPr>
              <a:t>Normative truths prescribe how things should or ought to be, how to value them, and how people should act. They establish norms, duties, moral standards and proper conduct.</a:t>
            </a:r>
          </a:p>
          <a:p>
            <a:pPr algn="l">
              <a:buFont typeface="Arial" panose="020B0604020202020204" pitchFamily="34" charset="0"/>
              <a:buChar char="•"/>
            </a:pPr>
            <a:r>
              <a:rPr lang="en-GB" b="0" i="0" dirty="0">
                <a:solidFill>
                  <a:srgbClr val="1C1917"/>
                </a:solidFill>
                <a:effectLst/>
                <a:latin typeface="-apple-system"/>
              </a:rPr>
              <a:t>Evaluative truths make assessments and judgments about the worth, importance, desirability or quality of things. They evaluate and rate.</a:t>
            </a:r>
          </a:p>
          <a:p>
            <a:pPr algn="l">
              <a:buFont typeface="Arial" panose="020B0604020202020204" pitchFamily="34" charset="0"/>
              <a:buChar char="•"/>
            </a:pPr>
            <a:r>
              <a:rPr lang="en-GB" b="0" i="0" dirty="0">
                <a:solidFill>
                  <a:srgbClr val="1C1917"/>
                </a:solidFill>
                <a:effectLst/>
                <a:latin typeface="-apple-system"/>
              </a:rPr>
              <a:t>Both differ from descriptive truths that purely describe facts, processes or causal relationships without subjective value attribution.</a:t>
            </a:r>
          </a:p>
          <a:p>
            <a:pPr algn="l">
              <a:buFont typeface="Arial" panose="020B0604020202020204" pitchFamily="34" charset="0"/>
              <a:buChar char="•"/>
            </a:pPr>
            <a:r>
              <a:rPr lang="en-GB" b="0" i="0" dirty="0">
                <a:solidFill>
                  <a:srgbClr val="1C1917"/>
                </a:solidFill>
                <a:effectLst/>
                <a:latin typeface="-apple-system"/>
              </a:rPr>
              <a:t>Examples of normative truths: Lying is wrong, One ought to keep promises, Respect is a virtue.</a:t>
            </a:r>
          </a:p>
          <a:p>
            <a:pPr algn="l">
              <a:buFont typeface="Arial" panose="020B0604020202020204" pitchFamily="34" charset="0"/>
              <a:buChar char="•"/>
            </a:pPr>
            <a:r>
              <a:rPr lang="en-GB" b="0" i="0" dirty="0">
                <a:solidFill>
                  <a:srgbClr val="1C1917"/>
                </a:solidFill>
                <a:effectLst/>
                <a:latin typeface="-apple-system"/>
              </a:rPr>
              <a:t>Examples of evaluative truths: Rembrandt was a greater artist than Dali, Mozart's music is superior to Salieri's, This is a good law.</a:t>
            </a:r>
          </a:p>
          <a:p>
            <a:pPr algn="l">
              <a:buFont typeface="Arial" panose="020B0604020202020204" pitchFamily="34" charset="0"/>
              <a:buChar char="•"/>
            </a:pPr>
            <a:r>
              <a:rPr lang="en-GB" b="0" i="0" dirty="0">
                <a:solidFill>
                  <a:srgbClr val="1C1917"/>
                </a:solidFill>
                <a:effectLst/>
                <a:latin typeface="-apple-system"/>
              </a:rPr>
              <a:t>Normative and evaluative claims are not verifiable or falsifiable through empirical evidence alone. They depend on conceptual frameworks of value.</a:t>
            </a:r>
          </a:p>
          <a:p>
            <a:pPr algn="l">
              <a:buFont typeface="Arial" panose="020B0604020202020204" pitchFamily="34" charset="0"/>
              <a:buChar char="•"/>
            </a:pPr>
            <a:r>
              <a:rPr lang="en-GB" b="0" i="0" dirty="0">
                <a:solidFill>
                  <a:srgbClr val="1C1917"/>
                </a:solidFill>
                <a:effectLst/>
                <a:latin typeface="-apple-system"/>
              </a:rPr>
              <a:t>There is debate whether normative/evaluative truths can be objective or only represent subjective preferences and cultural norms.</a:t>
            </a:r>
          </a:p>
          <a:p>
            <a:pPr algn="l">
              <a:buFont typeface="Arial" panose="020B0604020202020204" pitchFamily="34" charset="0"/>
              <a:buChar char="•"/>
            </a:pPr>
            <a:r>
              <a:rPr lang="en-GB" b="0" i="0" dirty="0">
                <a:solidFill>
                  <a:srgbClr val="1C1917"/>
                </a:solidFill>
                <a:effectLst/>
                <a:latin typeface="-apple-system"/>
              </a:rPr>
              <a:t>Some philosophers like </a:t>
            </a:r>
            <a:r>
              <a:rPr lang="en-GB" b="0" i="0" dirty="0" err="1">
                <a:solidFill>
                  <a:srgbClr val="1C1917"/>
                </a:solidFill>
                <a:effectLst/>
                <a:latin typeface="-apple-system"/>
              </a:rPr>
              <a:t>emotivists</a:t>
            </a:r>
            <a:r>
              <a:rPr lang="en-GB" b="0" i="0" dirty="0">
                <a:solidFill>
                  <a:srgbClr val="1C1917"/>
                </a:solidFill>
                <a:effectLst/>
                <a:latin typeface="-apple-system"/>
              </a:rPr>
              <a:t> argue normative claims do not represent any actual truth or falsity.</a:t>
            </a:r>
          </a:p>
          <a:p>
            <a:pPr algn="l"/>
            <a:r>
              <a:rPr lang="en-GB" b="0" i="0" dirty="0">
                <a:solidFill>
                  <a:srgbClr val="1C1917"/>
                </a:solidFill>
                <a:effectLst/>
                <a:latin typeface="-apple-system"/>
              </a:rPr>
              <a:t>So in summary, normative and evaluative truths make value claims and judgements, in contrast to factual descriptive truths about the world. Their status as genuine truths is philosophically debated.</a:t>
            </a:r>
          </a:p>
          <a:p>
            <a:endParaRPr lang="en-GB" dirty="0"/>
          </a:p>
        </p:txBody>
      </p:sp>
      <p:sp>
        <p:nvSpPr>
          <p:cNvPr id="4" name="Slide Number Placeholder 3">
            <a:extLst>
              <a:ext uri="{FF2B5EF4-FFF2-40B4-BE49-F238E27FC236}">
                <a16:creationId xmlns:a16="http://schemas.microsoft.com/office/drawing/2014/main" id="{A71A0D1B-4C5F-02A2-32B3-011A8576D9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91E836-AAFA-49B7-8FB2-7FC726271AD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950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38BC89C-E9B2-9317-0FC1-66C87E473FE9}"/>
            </a:ext>
          </a:extLst>
        </p:cNvPr>
        <p:cNvGrpSpPr/>
        <p:nvPr/>
      </p:nvGrpSpPr>
      <p:grpSpPr>
        <a:xfrm>
          <a:off x="0" y="0"/>
          <a:ext cx="0" cy="0"/>
          <a:chOff x="0" y="0"/>
          <a:chExt cx="0" cy="0"/>
        </a:xfrm>
      </p:grpSpPr>
      <p:sp>
        <p:nvSpPr>
          <p:cNvPr id="31746" name="Rectangle 19">
            <a:extLst>
              <a:ext uri="{FF2B5EF4-FFF2-40B4-BE49-F238E27FC236}">
                <a16:creationId xmlns:a16="http://schemas.microsoft.com/office/drawing/2014/main" id="{91416F0C-016D-6BDC-AC04-7ECD0F4D7D9B}"/>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0D60B37C-B2BF-4580-B4CA-391DFC9EA306}"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33</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1747" name="Rectangle 1">
            <a:extLst>
              <a:ext uri="{FF2B5EF4-FFF2-40B4-BE49-F238E27FC236}">
                <a16:creationId xmlns:a16="http://schemas.microsoft.com/office/drawing/2014/main" id="{0830F068-B054-BFFE-4CE7-7CECD769DB4E}"/>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Text Box 2">
            <a:extLst>
              <a:ext uri="{FF2B5EF4-FFF2-40B4-BE49-F238E27FC236}">
                <a16:creationId xmlns:a16="http://schemas.microsoft.com/office/drawing/2014/main" id="{4F21E5ED-F3C2-88B9-C918-E02BE3593680}"/>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417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6082" name="Rectangle 19">
            <a:extLst>
              <a:ext uri="{FF2B5EF4-FFF2-40B4-BE49-F238E27FC236}">
                <a16:creationId xmlns:a16="http://schemas.microsoft.com/office/drawing/2014/main" id="{81D16E18-D13A-12F8-E3A5-062FD0CE642F}"/>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F205691C-A2A1-43F7-91F9-0419EE733A48}"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39</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6083" name="Rectangle 1">
            <a:extLst>
              <a:ext uri="{FF2B5EF4-FFF2-40B4-BE49-F238E27FC236}">
                <a16:creationId xmlns:a16="http://schemas.microsoft.com/office/drawing/2014/main" id="{DE8B7C13-D21E-37B2-5264-1D206AA59637}"/>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6084" name="Text Box 2">
            <a:extLst>
              <a:ext uri="{FF2B5EF4-FFF2-40B4-BE49-F238E27FC236}">
                <a16:creationId xmlns:a16="http://schemas.microsoft.com/office/drawing/2014/main" id="{B53AFE83-5993-D2E0-6809-CE6DCF6C29D3}"/>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130" name="Rectangle 19">
            <a:extLst>
              <a:ext uri="{FF2B5EF4-FFF2-40B4-BE49-F238E27FC236}">
                <a16:creationId xmlns:a16="http://schemas.microsoft.com/office/drawing/2014/main" id="{19AF2D65-6A69-D764-5BA4-C83C5DC47265}"/>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507CA496-8B9E-4394-9549-3141823EFE1D}"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40</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8131" name="Rectangle 1">
            <a:extLst>
              <a:ext uri="{FF2B5EF4-FFF2-40B4-BE49-F238E27FC236}">
                <a16:creationId xmlns:a16="http://schemas.microsoft.com/office/drawing/2014/main" id="{879A335F-6AB4-DC71-75B5-348FE61F9560}"/>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8132" name="Text Box 2">
            <a:extLst>
              <a:ext uri="{FF2B5EF4-FFF2-40B4-BE49-F238E27FC236}">
                <a16:creationId xmlns:a16="http://schemas.microsoft.com/office/drawing/2014/main" id="{FDF51C06-82E7-3957-B847-3CBBA87BB9D1}"/>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Georgia" panose="02040502050405020303" pitchFamily="18" charset="0"/>
              </a:rPr>
              <a:t>A good place to begin is to ask what exactly Kuhn is arguing against, what his book is a response to. The answer to this can be found in the Introduction itself. He notices that scientists at every level are introduced to their various fields through textbooks, and the chief purpose of these books is to inform people of the latest developments. Since their purpose is to help create more scientists who will further progress, the history of science included in textbooks tends to be a superficial one that merely offers a gloss on the past, with past science portrayed as straightforwardly leading up to the current state of affairs.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9512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Georgia" panose="02040502050405020303" pitchFamily="18" charset="0"/>
              </a:rPr>
              <a:t>Popper described science as progressing by a process of </a:t>
            </a:r>
            <a:r>
              <a:rPr lang="en-GB" b="1" i="0" dirty="0">
                <a:solidFill>
                  <a:srgbClr val="333333"/>
                </a:solidFill>
                <a:effectLst/>
                <a:latin typeface="Georgia" panose="02040502050405020303" pitchFamily="18" charset="0"/>
              </a:rPr>
              <a:t>falsification</a:t>
            </a:r>
            <a:r>
              <a:rPr lang="en-GB" b="0" i="0" dirty="0">
                <a:solidFill>
                  <a:srgbClr val="333333"/>
                </a:solidFill>
                <a:effectLst/>
                <a:latin typeface="Georgia" panose="02040502050405020303" pitchFamily="18" charset="0"/>
              </a:rPr>
              <a:t>; theories whose predictions conflict with experimental observation are soon discarded, and science progresses as a process of elimination. Kuhn saw this as an idealist view of science; a study of the history of science led him to view science as consisting of periods of </a:t>
            </a:r>
            <a:r>
              <a:rPr lang="en-GB" b="1" i="0" dirty="0">
                <a:solidFill>
                  <a:srgbClr val="333333"/>
                </a:solidFill>
                <a:effectLst/>
                <a:latin typeface="Georgia" panose="02040502050405020303" pitchFamily="18" charset="0"/>
              </a:rPr>
              <a:t>‘normal science’ </a:t>
            </a:r>
            <a:r>
              <a:rPr lang="en-GB" b="0" i="0" dirty="0">
                <a:solidFill>
                  <a:srgbClr val="333333"/>
                </a:solidFill>
                <a:effectLst/>
                <a:latin typeface="Georgia" panose="02040502050405020303" pitchFamily="18" charset="0"/>
              </a:rPr>
              <a:t>in which experiment and theory are performed within a particular paradigm.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18A7C6-C478-4DDE-ABC3-042D6E90DD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837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524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uardianTextEgyptian"/>
              </a:rPr>
              <a:t>The real measure of Kuhn's importance, however, lies not in the infectiousness of one of his concepts but in the fact that he singlehandedly changed the way we think about mankind's most organised attempt to understand the world. Before Kuhn, our view of science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 together with a heroic narrative of scientific progress as the addition of new truths to the stock of old truths, or the increasing approximation of theories to the truth, and in the odd case, the correction of past errors, as the </a:t>
            </a:r>
            <a:r>
              <a:rPr lang="en-GB" b="0" i="1" dirty="0">
                <a:solidFill>
                  <a:srgbClr val="121212"/>
                </a:solidFill>
                <a:effectLst/>
                <a:latin typeface="GuardianTextEgyptian"/>
              </a:rPr>
              <a:t>Stanford Encyclopaedia of Philosophy</a:t>
            </a:r>
            <a:r>
              <a:rPr lang="en-GB" b="0" i="0" dirty="0">
                <a:solidFill>
                  <a:srgbClr val="121212"/>
                </a:solidFill>
                <a:effectLst/>
                <a:latin typeface="GuardianTextEgyptian"/>
              </a:rPr>
              <a:t> puts it. Before Kuhn, in other words, we had what amounted to the </a:t>
            </a:r>
            <a:r>
              <a:rPr lang="en-GB" b="0" i="0" u="none" strike="noStrike" dirty="0">
                <a:solidFill>
                  <a:srgbClr val="C70000"/>
                </a:solidFill>
                <a:effectLst/>
                <a:latin typeface="GuardianTextEgyptian"/>
                <a:hlinkClick r:id="rId3"/>
              </a:rPr>
              <a:t>Whig interpretation</a:t>
            </a:r>
            <a:r>
              <a:rPr lang="en-GB" b="0" i="0" dirty="0">
                <a:solidFill>
                  <a:srgbClr val="121212"/>
                </a:solidFill>
                <a:effectLst/>
                <a:latin typeface="GuardianTextEgyptian"/>
              </a:rPr>
              <a:t> of scientific history, in which past researchers, theorists and experimenters had engaged in a long march, if not towards truth, then at least towards greater and greater understanding of the natural world.</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7891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panose="020B0604020202020204" pitchFamily="34" charset="0"/>
              </a:rP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3911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5E61-A3A7-B589-3101-65F20D48A4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0A466E-326D-99C1-6550-64E30D11E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04CBA9-519F-3EEF-B8F0-181AE8BB0992}"/>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5" name="Footer Placeholder 4">
            <a:extLst>
              <a:ext uri="{FF2B5EF4-FFF2-40B4-BE49-F238E27FC236}">
                <a16:creationId xmlns:a16="http://schemas.microsoft.com/office/drawing/2014/main" id="{72795793-3DF7-8C18-145A-3B867F0A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21AE6-4C33-43D6-4C0C-07CB93B6CE0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420568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9F77-2FB7-CDC2-7C19-6F415DC12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38039F-99DD-99F7-6234-64DF09F3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EDACD-E41F-9580-4C69-A5D28C823AF8}"/>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5" name="Footer Placeholder 4">
            <a:extLst>
              <a:ext uri="{FF2B5EF4-FFF2-40B4-BE49-F238E27FC236}">
                <a16:creationId xmlns:a16="http://schemas.microsoft.com/office/drawing/2014/main" id="{91434EB8-4877-FCED-5C9F-A4BA472CD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AA36A-BD29-023D-6FE6-73BBDEECB773}"/>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93321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5F6A-A080-19EC-48F4-A802212D6B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9805B7-9403-D365-1663-3E87CA56AF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1D4EF3-237D-4F03-F0DC-F2C1983F4450}"/>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5" name="Footer Placeholder 4">
            <a:extLst>
              <a:ext uri="{FF2B5EF4-FFF2-40B4-BE49-F238E27FC236}">
                <a16:creationId xmlns:a16="http://schemas.microsoft.com/office/drawing/2014/main" id="{7AE08CC4-0646-4E6F-11D5-7509F40BB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4FFC-FEB5-BBF6-3172-3AC23240BDD7}"/>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44022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20A1-9081-E2CC-5663-C202A2849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A7E154-F560-BD74-D57A-42302FDCBD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D59165-F014-4DC6-35B2-309D5B235A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A6845C-BC4D-F324-720D-B5E483CC48C0}"/>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6" name="Footer Placeholder 5">
            <a:extLst>
              <a:ext uri="{FF2B5EF4-FFF2-40B4-BE49-F238E27FC236}">
                <a16:creationId xmlns:a16="http://schemas.microsoft.com/office/drawing/2014/main" id="{EA5E9593-6B9D-5E70-50A3-66F213253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B902C-537B-A8BC-F262-D77917080E4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821729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68F8-C969-5EA3-37F4-E72D525C7C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26A888-D1AD-BAAE-FDD3-851D4182A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8C48C9-3B0E-B29C-B0A6-5106932706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E3B005-B172-F94B-7B2F-8DAC8EA993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CE6F0-C46C-E33E-49AB-7ADAFA30EA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F6324-3C4F-C6A4-C64B-8150014AB47D}"/>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8" name="Footer Placeholder 7">
            <a:extLst>
              <a:ext uri="{FF2B5EF4-FFF2-40B4-BE49-F238E27FC236}">
                <a16:creationId xmlns:a16="http://schemas.microsoft.com/office/drawing/2014/main" id="{9E14D9F6-5D3F-D67A-B5A2-A12BE0FAF4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8D735B-E2F0-65FE-7FA3-1EB705A9601A}"/>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0226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C562-3806-E1B9-73A3-F9580551C3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6588B5-29F4-A465-2B9A-DBE4C4FCD812}"/>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4" name="Footer Placeholder 3">
            <a:extLst>
              <a:ext uri="{FF2B5EF4-FFF2-40B4-BE49-F238E27FC236}">
                <a16:creationId xmlns:a16="http://schemas.microsoft.com/office/drawing/2014/main" id="{6DF47EC3-6121-0A2C-20C6-7311F614FB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3B630A-49D6-D932-FE44-0EDDBE369F3C}"/>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32901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030CBF-31A5-9B46-B4F2-549EDE121473}"/>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3" name="Footer Placeholder 2">
            <a:extLst>
              <a:ext uri="{FF2B5EF4-FFF2-40B4-BE49-F238E27FC236}">
                <a16:creationId xmlns:a16="http://schemas.microsoft.com/office/drawing/2014/main" id="{8499D957-011B-5690-94D0-E1FED29487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C3D440-D567-E358-F014-2FE2D7D4659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535508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48B4-C8B5-9F9E-8D8C-E0E16AB72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5AF6F7-CD99-BE0A-C8E9-7DB9F73F9C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E986C3-4618-A2F7-F7FA-B74C34C1F4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EDB05-A203-99EB-2F8E-BC012A3B042D}"/>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6" name="Footer Placeholder 5">
            <a:extLst>
              <a:ext uri="{FF2B5EF4-FFF2-40B4-BE49-F238E27FC236}">
                <a16:creationId xmlns:a16="http://schemas.microsoft.com/office/drawing/2014/main" id="{9F8AB9C8-ECBB-9CC6-4B9A-22A83E7F2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5A436-65D3-1219-50D7-7228D488FBE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22848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6A51-AD1E-EAA1-9292-6C356097D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26EF4D-3677-B1B1-1DAE-EEB823192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085E65-4BDE-781A-DCE8-ACB8C0E57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0C3B3-E0D9-25F0-8CD4-124059EB21E7}"/>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6" name="Footer Placeholder 5">
            <a:extLst>
              <a:ext uri="{FF2B5EF4-FFF2-40B4-BE49-F238E27FC236}">
                <a16:creationId xmlns:a16="http://schemas.microsoft.com/office/drawing/2014/main" id="{63F45EFF-3BC6-9306-78BF-30BB42F72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7781F-ACC1-F629-581C-1247242F6864}"/>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499269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C70C-3D0F-D0F4-7C93-348EC1090A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57B0BE-F7A3-B340-214F-6A4E6855FE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5DE80-2EF6-0D5F-5328-BA565351A9BA}"/>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5" name="Footer Placeholder 4">
            <a:extLst>
              <a:ext uri="{FF2B5EF4-FFF2-40B4-BE49-F238E27FC236}">
                <a16:creationId xmlns:a16="http://schemas.microsoft.com/office/drawing/2014/main" id="{0E505FF2-4A7E-8847-8411-7B9FE1122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A4218-FBF3-CDB2-3665-44856B0AE9A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59704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405400-DBA3-9414-2B4C-414207BB8D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488A3B-679F-6B5E-B0BE-4C9AD70D4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F35F6-7337-4350-62EC-2CC368D39BC7}"/>
              </a:ext>
            </a:extLst>
          </p:cNvPr>
          <p:cNvSpPr>
            <a:spLocks noGrp="1"/>
          </p:cNvSpPr>
          <p:nvPr>
            <p:ph type="dt" sz="half" idx="10"/>
          </p:nvPr>
        </p:nvSpPr>
        <p:spPr/>
        <p:txBody>
          <a:bodyPr/>
          <a:lstStyle/>
          <a:p>
            <a:fld id="{AE87CFB8-660E-411D-923E-36F6A68639A3}" type="datetimeFigureOut">
              <a:rPr lang="en-GB" smtClean="0"/>
              <a:t>09/10/2025</a:t>
            </a:fld>
            <a:endParaRPr lang="en-GB"/>
          </a:p>
        </p:txBody>
      </p:sp>
      <p:sp>
        <p:nvSpPr>
          <p:cNvPr id="5" name="Footer Placeholder 4">
            <a:extLst>
              <a:ext uri="{FF2B5EF4-FFF2-40B4-BE49-F238E27FC236}">
                <a16:creationId xmlns:a16="http://schemas.microsoft.com/office/drawing/2014/main" id="{FE753FE5-E5FC-1DDB-5537-1D1C7A212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0E907-97D8-EF1D-10D1-D08C9EC38F7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562475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17D1-309A-0F36-2340-91C6B626CB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DF1AFE-9092-C596-284C-0DA26B5C2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4B19CC-0F59-6380-5E5A-168E26740921}"/>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5" name="Footer Placeholder 4">
            <a:extLst>
              <a:ext uri="{FF2B5EF4-FFF2-40B4-BE49-F238E27FC236}">
                <a16:creationId xmlns:a16="http://schemas.microsoft.com/office/drawing/2014/main" id="{C5EAB345-C6D8-702B-C93F-AB341B1C4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D6D45-13E5-1AF0-EE58-F7C2354F697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44136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319E-D096-996D-9D7F-89DFBA8E7D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11F2E-A9DB-049B-E557-59C46EE20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AA3C1-66D6-4C91-8758-79AA81903FDF}"/>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5" name="Footer Placeholder 4">
            <a:extLst>
              <a:ext uri="{FF2B5EF4-FFF2-40B4-BE49-F238E27FC236}">
                <a16:creationId xmlns:a16="http://schemas.microsoft.com/office/drawing/2014/main" id="{F86A458E-C331-3A80-7B6F-BB299716B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6F2BE-63DC-89BC-0FF7-DB85B2B9BFE8}"/>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791635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3DA4-3E88-E4CB-5EE3-CAC1A97C02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76E4CA-CF4B-6FFE-8B00-84291BE3A4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5B4C28-A84A-B226-0274-3A725338B89B}"/>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5" name="Footer Placeholder 4">
            <a:extLst>
              <a:ext uri="{FF2B5EF4-FFF2-40B4-BE49-F238E27FC236}">
                <a16:creationId xmlns:a16="http://schemas.microsoft.com/office/drawing/2014/main" id="{858093CC-CA31-C5B8-8921-51C59BCC3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D61D9-BBC4-8E0A-855A-FA66523F8E5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4781787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BAE5-CF4A-6D33-715B-2CA4DFCCA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A7949-DA72-3415-F57E-E43C0E79EA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D78AB3-F29D-84F0-A4D1-208A6D690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32F349-1B71-C06F-F7C1-8916BE4486C6}"/>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6" name="Footer Placeholder 5">
            <a:extLst>
              <a:ext uri="{FF2B5EF4-FFF2-40B4-BE49-F238E27FC236}">
                <a16:creationId xmlns:a16="http://schemas.microsoft.com/office/drawing/2014/main" id="{98E96D2D-8DBF-855B-70E0-F081A6EAE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A9D4A-85AD-D77D-40FB-AFE683687E3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328734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F02A-7165-1FA1-1254-47C2A19662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5EB8ED-25B2-270C-3A09-C5598DC43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036134-65E3-EA00-D314-D04CBD083D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FF7DB2-4005-3311-0219-37AC9D12A7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AD5A00-CDD5-F1AE-DA91-D35E8F6B58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56CC29-C4FF-6AA7-4367-D2F9B855EBCD}"/>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8" name="Footer Placeholder 7">
            <a:extLst>
              <a:ext uri="{FF2B5EF4-FFF2-40B4-BE49-F238E27FC236}">
                <a16:creationId xmlns:a16="http://schemas.microsoft.com/office/drawing/2014/main" id="{B6898109-997A-E775-C6DE-AE7EB8A65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4BF651-3CB1-8C23-5971-8F4533DFF72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931522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32EA-D128-BCFC-D50A-5CE982CF85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9BB52D-6DD8-9FE4-1FA5-3BDC8EDD2952}"/>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4" name="Footer Placeholder 3">
            <a:extLst>
              <a:ext uri="{FF2B5EF4-FFF2-40B4-BE49-F238E27FC236}">
                <a16:creationId xmlns:a16="http://schemas.microsoft.com/office/drawing/2014/main" id="{3A9D7F46-705C-6537-FBED-541ADE777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A955FC-A836-762E-A69D-4B96BF13812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6189151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FD2E9E-C76D-B4B5-C9E6-9750C2CF05E7}"/>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3" name="Footer Placeholder 2">
            <a:extLst>
              <a:ext uri="{FF2B5EF4-FFF2-40B4-BE49-F238E27FC236}">
                <a16:creationId xmlns:a16="http://schemas.microsoft.com/office/drawing/2014/main" id="{19967BF7-E3E1-6659-3740-47A3799B14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4FCCF-B9D0-A375-D59D-56E2B99250F1}"/>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44668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5986-D603-2D92-0955-98A1F266D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8071B7-FD4F-1012-A166-F40C00774B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DCA007-A8A0-0001-F1CF-5B1204EA2D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A5BA2-DE47-B676-D13B-0CDBD6611C76}"/>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6" name="Footer Placeholder 5">
            <a:extLst>
              <a:ext uri="{FF2B5EF4-FFF2-40B4-BE49-F238E27FC236}">
                <a16:creationId xmlns:a16="http://schemas.microsoft.com/office/drawing/2014/main" id="{AA44FA07-4A26-B819-CC78-1D303594D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7E9ED-0F35-FE26-2FD3-68873DC86C59}"/>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5550863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C08-9278-B2E7-F55F-D76199198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1E8E0-8E88-1378-24E3-230E14A2C3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F6FFDC-E4C3-059C-D348-329C88191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A566E8-9FFD-C96B-158D-D207E65E5315}"/>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6" name="Footer Placeholder 5">
            <a:extLst>
              <a:ext uri="{FF2B5EF4-FFF2-40B4-BE49-F238E27FC236}">
                <a16:creationId xmlns:a16="http://schemas.microsoft.com/office/drawing/2014/main" id="{BE5C5611-4B24-AD19-9A4D-491CEBCB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533DC5-56D6-FAEB-3AB8-8C2E795739AB}"/>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6086828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3944F-FC56-66C8-AA37-A965A3F314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5E1C-6B79-39A1-734C-BEC5209B18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45C32-F8A3-0682-DDAB-9DC270457F36}"/>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5" name="Footer Placeholder 4">
            <a:extLst>
              <a:ext uri="{FF2B5EF4-FFF2-40B4-BE49-F238E27FC236}">
                <a16:creationId xmlns:a16="http://schemas.microsoft.com/office/drawing/2014/main" id="{8D68400A-0094-2EED-2348-15B3088BE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C76E3-72DD-9847-1720-341251950755}"/>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861591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0A980-0995-9343-8B9A-0141C06D7C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F5DC9-3C19-7F01-428F-B8D3B4F0E4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AB4F4-1A49-3E46-18CA-7F0FCFCACD2A}"/>
              </a:ext>
            </a:extLst>
          </p:cNvPr>
          <p:cNvSpPr>
            <a:spLocks noGrp="1"/>
          </p:cNvSpPr>
          <p:nvPr>
            <p:ph type="dt" sz="half" idx="10"/>
          </p:nvPr>
        </p:nvSpPr>
        <p:spPr/>
        <p:txBody>
          <a:bodyPr/>
          <a:lstStyle/>
          <a:p>
            <a:fld id="{BAB06C0A-FBA2-4820-9AB2-D561C3EC55A2}" type="datetimeFigureOut">
              <a:rPr lang="en-GB" smtClean="0"/>
              <a:t>09/10/2025</a:t>
            </a:fld>
            <a:endParaRPr lang="en-GB"/>
          </a:p>
        </p:txBody>
      </p:sp>
      <p:sp>
        <p:nvSpPr>
          <p:cNvPr id="5" name="Footer Placeholder 4">
            <a:extLst>
              <a:ext uri="{FF2B5EF4-FFF2-40B4-BE49-F238E27FC236}">
                <a16:creationId xmlns:a16="http://schemas.microsoft.com/office/drawing/2014/main" id="{20713B0C-6A47-84C8-4B4A-5C8676574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CB872-22E8-ABED-5388-7FA7264C0A0F}"/>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40698425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6508270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631D9-B22F-EDD6-4A76-EBF763467D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4F52C4-F0E3-9B8E-EF0E-1E390641E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3B5F11-AEC1-6310-0893-9B581223517C}"/>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5" name="Footer Placeholder 4">
            <a:extLst>
              <a:ext uri="{FF2B5EF4-FFF2-40B4-BE49-F238E27FC236}">
                <a16:creationId xmlns:a16="http://schemas.microsoft.com/office/drawing/2014/main" id="{4633BED6-712D-D2AE-3105-DD4C1633C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9D205-BE22-8174-FEEE-8A3775F780C1}"/>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503830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9926B-BD31-7684-6619-E1CBE2B450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2BB9E8-82C4-8EBF-E1D3-F27751A07E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9C0AB3-DD2F-664D-D769-23C8919019D7}"/>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5" name="Footer Placeholder 4">
            <a:extLst>
              <a:ext uri="{FF2B5EF4-FFF2-40B4-BE49-F238E27FC236}">
                <a16:creationId xmlns:a16="http://schemas.microsoft.com/office/drawing/2014/main" id="{BE6C00A2-0027-0511-BE01-F0F8C655DE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92A13C-3FAB-99EF-F0E8-30C6C08A0245}"/>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4047549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161C-F124-3B6A-AC39-955DE1D580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9C94C7-2F04-3167-D74B-A19922AC5B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3C9207-3E5F-F58B-ABF8-3266ED006EDC}"/>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5" name="Footer Placeholder 4">
            <a:extLst>
              <a:ext uri="{FF2B5EF4-FFF2-40B4-BE49-F238E27FC236}">
                <a16:creationId xmlns:a16="http://schemas.microsoft.com/office/drawing/2014/main" id="{1F2C9CAF-31D0-AB10-40B6-894B45ADD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70313-A26A-71C7-47C5-E863DF42F9D7}"/>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8658619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431C-BBD4-BE5E-7B20-21B6779B53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DB9B04-1B10-FF32-F9F4-4763CC6047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A5F351-44D2-48F1-31AD-1A3F7C6B6F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EE088B-24BF-B7B4-9313-8BF145DBBF8C}"/>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6" name="Footer Placeholder 5">
            <a:extLst>
              <a:ext uri="{FF2B5EF4-FFF2-40B4-BE49-F238E27FC236}">
                <a16:creationId xmlns:a16="http://schemas.microsoft.com/office/drawing/2014/main" id="{87575F75-09E0-AC81-2A15-779C8689C8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014D7-0B0B-7877-F7CC-20294EFB80D9}"/>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4715127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10FE-0734-DC17-4E02-84600062D2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A8F987-6F1A-9386-F055-B29E68CD3F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598B96-C125-2581-7C3C-AE774F1F3A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568AC-3EA3-A996-9323-88A53F186D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502877-AC65-C5E9-791D-4457A17819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C2846-320A-DFF7-3CA5-FD13E1452808}"/>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8" name="Footer Placeholder 7">
            <a:extLst>
              <a:ext uri="{FF2B5EF4-FFF2-40B4-BE49-F238E27FC236}">
                <a16:creationId xmlns:a16="http://schemas.microsoft.com/office/drawing/2014/main" id="{B1AEC0AA-F8BC-3B75-4A31-2128F4ED2C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E0A052-1106-A7A0-4B6B-45BA72DFDBBA}"/>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9250209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105A-6D53-A1D3-5022-51C8EB2298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A23408-8F18-ED8F-5F2C-7D30E6A1957D}"/>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4" name="Footer Placeholder 3">
            <a:extLst>
              <a:ext uri="{FF2B5EF4-FFF2-40B4-BE49-F238E27FC236}">
                <a16:creationId xmlns:a16="http://schemas.microsoft.com/office/drawing/2014/main" id="{9438239D-64EC-6B80-8A0D-D2EBA002CB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71FAA9-D17A-BA36-F38F-90AA55D5ED5E}"/>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5132494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47A6CB-2BFC-C13D-958A-ADCABACAFDE5}"/>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3" name="Footer Placeholder 2">
            <a:extLst>
              <a:ext uri="{FF2B5EF4-FFF2-40B4-BE49-F238E27FC236}">
                <a16:creationId xmlns:a16="http://schemas.microsoft.com/office/drawing/2014/main" id="{95F78BB2-8463-9EC0-135D-26C8726D5B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5F7424-4082-B8C5-2426-3EFB2D38AEF2}"/>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7550429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8ADE-F33D-B9A3-A66C-2E2B64406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E37DE9-C497-A725-33FA-B179D96CB9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C67AEA-2277-48D2-3F18-70EF621D53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4DFBE-267B-916A-D853-955C151AAED9}"/>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6" name="Footer Placeholder 5">
            <a:extLst>
              <a:ext uri="{FF2B5EF4-FFF2-40B4-BE49-F238E27FC236}">
                <a16:creationId xmlns:a16="http://schemas.microsoft.com/office/drawing/2014/main" id="{D3BD3D26-BA51-6768-0448-D03EDFE3A0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1D8707-3867-D4CC-90F9-2D036C2091C0}"/>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1399544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3CC9-9D94-4FD6-56B9-2FE3A78BCE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B55550-69C5-1EE0-F4D2-B5D8055A3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EE681-BB80-D1A8-4E56-39A118762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D5C947-C024-3514-463E-C76C8124B143}"/>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6" name="Footer Placeholder 5">
            <a:extLst>
              <a:ext uri="{FF2B5EF4-FFF2-40B4-BE49-F238E27FC236}">
                <a16:creationId xmlns:a16="http://schemas.microsoft.com/office/drawing/2014/main" id="{55EB4485-3A34-5D5B-73C9-D1C8A50A12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44248-2EF4-BF8B-CAC9-CA1CAD8B372B}"/>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4035922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B659-1133-0013-FA6F-69B9A0D46D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F339D-36AC-F1D5-9956-641D673128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9B3DA-ED3E-D8B9-81EC-C293FF96A972}"/>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5" name="Footer Placeholder 4">
            <a:extLst>
              <a:ext uri="{FF2B5EF4-FFF2-40B4-BE49-F238E27FC236}">
                <a16:creationId xmlns:a16="http://schemas.microsoft.com/office/drawing/2014/main" id="{672BE271-79F0-1858-D70E-503EAE6EE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3175CB-7412-6F9E-0FB7-5F6FD5B06AE3}"/>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2679223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009AA-9614-FBD2-D8C9-FFB081CC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1C5E7A-5DAE-6226-E9B3-0F89F5B6AB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231245-813B-23DD-77CE-20CAAC86D47C}"/>
              </a:ext>
            </a:extLst>
          </p:cNvPr>
          <p:cNvSpPr>
            <a:spLocks noGrp="1"/>
          </p:cNvSpPr>
          <p:nvPr>
            <p:ph type="dt" sz="half" idx="10"/>
          </p:nvPr>
        </p:nvSpPr>
        <p:spPr/>
        <p:txBody>
          <a:bodyPr/>
          <a:lstStyle/>
          <a:p>
            <a:fld id="{EA088E01-023E-4387-AAA3-7F34FA6D4692}" type="datetimeFigureOut">
              <a:rPr lang="en-GB" smtClean="0"/>
              <a:t>09/10/2025</a:t>
            </a:fld>
            <a:endParaRPr lang="en-GB"/>
          </a:p>
        </p:txBody>
      </p:sp>
      <p:sp>
        <p:nvSpPr>
          <p:cNvPr id="5" name="Footer Placeholder 4">
            <a:extLst>
              <a:ext uri="{FF2B5EF4-FFF2-40B4-BE49-F238E27FC236}">
                <a16:creationId xmlns:a16="http://schemas.microsoft.com/office/drawing/2014/main" id="{19C5F9D3-4AB2-BBC6-2120-E00BF9576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5C0A4-AD72-7D34-99DB-60A437FAA7DF}"/>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2471278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28280878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DBE47-1DD5-7B79-9434-5F16B3FF72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FABC6D-E075-C195-388A-A25E6DCE65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5222E1-AA53-9B9F-1278-BA4045EE514A}"/>
              </a:ext>
            </a:extLst>
          </p:cNvPr>
          <p:cNvSpPr>
            <a:spLocks noGrp="1"/>
          </p:cNvSpPr>
          <p:nvPr>
            <p:ph type="dt" sz="half" idx="10"/>
          </p:nvPr>
        </p:nvSpPr>
        <p:spPr/>
        <p:txBody>
          <a:bodyPr/>
          <a:lstStyle/>
          <a:p>
            <a:fld id="{88D38747-4367-4BD2-8D51-C97E202738E2}" type="datetime1">
              <a:rPr lang="en-US" smtClean="0"/>
              <a:t>10/9/2025</a:t>
            </a:fld>
            <a:endParaRPr lang="en-US" dirty="0"/>
          </a:p>
        </p:txBody>
      </p:sp>
      <p:sp>
        <p:nvSpPr>
          <p:cNvPr id="5" name="Footer Placeholder 4">
            <a:extLst>
              <a:ext uri="{FF2B5EF4-FFF2-40B4-BE49-F238E27FC236}">
                <a16:creationId xmlns:a16="http://schemas.microsoft.com/office/drawing/2014/main" id="{2DFA0E18-2862-FA55-C714-75219C4ABC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25ECFC-AD4A-22C1-E53F-B8EE5AFE3CBF}"/>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788245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6B512-D750-903E-7A49-C233D7413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5087A-4E1D-D15E-6446-34AA0E5B9E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FBF439-B7BA-A871-F487-76DBED558DC7}"/>
              </a:ext>
            </a:extLst>
          </p:cNvPr>
          <p:cNvSpPr>
            <a:spLocks noGrp="1"/>
          </p:cNvSpPr>
          <p:nvPr>
            <p:ph type="dt" sz="half" idx="10"/>
          </p:nvPr>
        </p:nvSpPr>
        <p:spPr/>
        <p:txBody>
          <a:bodyPr/>
          <a:lstStyle/>
          <a:p>
            <a:fld id="{73C55A3C-5767-4844-A0A3-83778C2E5409}" type="datetime1">
              <a:rPr lang="en-US" smtClean="0"/>
              <a:t>10/9/2025</a:t>
            </a:fld>
            <a:endParaRPr lang="en-US" dirty="0"/>
          </a:p>
        </p:txBody>
      </p:sp>
      <p:sp>
        <p:nvSpPr>
          <p:cNvPr id="5" name="Footer Placeholder 4">
            <a:extLst>
              <a:ext uri="{FF2B5EF4-FFF2-40B4-BE49-F238E27FC236}">
                <a16:creationId xmlns:a16="http://schemas.microsoft.com/office/drawing/2014/main" id="{C98F9403-68FA-0B98-B071-6BB1B38193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BF5ECD1-C39B-2D11-85F2-9A3A500E739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2832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1682B-F251-533E-FB18-9D101F61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198F94-7F4D-E96F-915B-2168FC3CC8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DAA876-A0F5-C771-2D1C-EC0360724C48}"/>
              </a:ext>
            </a:extLst>
          </p:cNvPr>
          <p:cNvSpPr>
            <a:spLocks noGrp="1"/>
          </p:cNvSpPr>
          <p:nvPr>
            <p:ph type="dt" sz="half" idx="10"/>
          </p:nvPr>
        </p:nvSpPr>
        <p:spPr/>
        <p:txBody>
          <a:bodyPr/>
          <a:lstStyle/>
          <a:p>
            <a:fld id="{CAE507A8-A5CF-4D38-AB86-7EDDA87A85D4}" type="datetime1">
              <a:rPr lang="en-US" smtClean="0"/>
              <a:t>10/9/2025</a:t>
            </a:fld>
            <a:endParaRPr lang="en-US" dirty="0"/>
          </a:p>
        </p:txBody>
      </p:sp>
      <p:sp>
        <p:nvSpPr>
          <p:cNvPr id="5" name="Footer Placeholder 4">
            <a:extLst>
              <a:ext uri="{FF2B5EF4-FFF2-40B4-BE49-F238E27FC236}">
                <a16:creationId xmlns:a16="http://schemas.microsoft.com/office/drawing/2014/main" id="{04DC5AB9-96D9-0F40-8EEC-323FBD5572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DA20E9-252F-8248-D9D7-D4F5FAB7796C}"/>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220992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5B5A9-28BF-1866-2894-BC4043E1B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52B050-6B30-1C64-FF48-74D602238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911ECA-E4C8-776D-0671-28BC4659AC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726A58-61ED-349C-AE57-5651BE795345}"/>
              </a:ext>
            </a:extLst>
          </p:cNvPr>
          <p:cNvSpPr>
            <a:spLocks noGrp="1"/>
          </p:cNvSpPr>
          <p:nvPr>
            <p:ph type="dt" sz="half" idx="10"/>
          </p:nvPr>
        </p:nvSpPr>
        <p:spPr/>
        <p:txBody>
          <a:bodyPr/>
          <a:lstStyle/>
          <a:p>
            <a:fld id="{BDFCD27C-8599-43EF-BA1D-14DDC1946E06}" type="datetime1">
              <a:rPr lang="en-US" smtClean="0"/>
              <a:t>10/9/2025</a:t>
            </a:fld>
            <a:endParaRPr lang="en-US" dirty="0"/>
          </a:p>
        </p:txBody>
      </p:sp>
      <p:sp>
        <p:nvSpPr>
          <p:cNvPr id="6" name="Footer Placeholder 5">
            <a:extLst>
              <a:ext uri="{FF2B5EF4-FFF2-40B4-BE49-F238E27FC236}">
                <a16:creationId xmlns:a16="http://schemas.microsoft.com/office/drawing/2014/main" id="{1F83E299-4959-48C5-9729-62C012E632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BF7527-B53D-8E83-393A-6496F539AF7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03519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D3EF6-91BF-2547-29B9-2D97532BF5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247AAC-7960-5D9C-BA70-8F9FBAF741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65EC34-53E4-42C8-A938-8409A01FD4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24F1A9-D95D-E015-87A6-3A24ACF88D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861C4D-7163-7BB1-3930-DE25677D9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E95962-4F21-F9DD-8619-10D103E6679C}"/>
              </a:ext>
            </a:extLst>
          </p:cNvPr>
          <p:cNvSpPr>
            <a:spLocks noGrp="1"/>
          </p:cNvSpPr>
          <p:nvPr>
            <p:ph type="dt" sz="half" idx="10"/>
          </p:nvPr>
        </p:nvSpPr>
        <p:spPr/>
        <p:txBody>
          <a:bodyPr/>
          <a:lstStyle/>
          <a:p>
            <a:fld id="{49343D99-809A-49C0-96E5-4250D0B498EE}" type="datetime1">
              <a:rPr lang="en-US" smtClean="0"/>
              <a:t>10/9/2025</a:t>
            </a:fld>
            <a:endParaRPr lang="en-US" dirty="0"/>
          </a:p>
        </p:txBody>
      </p:sp>
      <p:sp>
        <p:nvSpPr>
          <p:cNvPr id="8" name="Footer Placeholder 7">
            <a:extLst>
              <a:ext uri="{FF2B5EF4-FFF2-40B4-BE49-F238E27FC236}">
                <a16:creationId xmlns:a16="http://schemas.microsoft.com/office/drawing/2014/main" id="{07683A5D-549A-AF0C-8BBE-770B35DB4A9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E0D0898-DEF0-DAF2-DD69-8A80B0A46EE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04954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420-D59E-BEAB-F1A6-89B9B9F9D2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1FD85A-9C55-BADC-5164-AFF614E0C306}"/>
              </a:ext>
            </a:extLst>
          </p:cNvPr>
          <p:cNvSpPr>
            <a:spLocks noGrp="1"/>
          </p:cNvSpPr>
          <p:nvPr>
            <p:ph type="dt" sz="half" idx="10"/>
          </p:nvPr>
        </p:nvSpPr>
        <p:spPr/>
        <p:txBody>
          <a:bodyPr/>
          <a:lstStyle/>
          <a:p>
            <a:fld id="{A143DE9B-B678-4EFB-BB7D-A4370204A0B0}" type="datetime1">
              <a:rPr lang="en-US" smtClean="0"/>
              <a:t>10/9/2025</a:t>
            </a:fld>
            <a:endParaRPr lang="en-US" dirty="0"/>
          </a:p>
        </p:txBody>
      </p:sp>
      <p:sp>
        <p:nvSpPr>
          <p:cNvPr id="4" name="Footer Placeholder 3">
            <a:extLst>
              <a:ext uri="{FF2B5EF4-FFF2-40B4-BE49-F238E27FC236}">
                <a16:creationId xmlns:a16="http://schemas.microsoft.com/office/drawing/2014/main" id="{80AB3B94-C92D-5AC1-84AD-D8EDD674683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59938EB-2615-4664-3974-254BC64E02D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17066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F289DE-C4EF-02F6-43F1-4763C8990193}"/>
              </a:ext>
            </a:extLst>
          </p:cNvPr>
          <p:cNvSpPr>
            <a:spLocks noGrp="1"/>
          </p:cNvSpPr>
          <p:nvPr>
            <p:ph type="dt" sz="half" idx="10"/>
          </p:nvPr>
        </p:nvSpPr>
        <p:spPr/>
        <p:txBody>
          <a:bodyPr/>
          <a:lstStyle/>
          <a:p>
            <a:fld id="{E68812DA-F765-4142-A6A3-A8ED7235E082}" type="datetime1">
              <a:rPr lang="en-US" smtClean="0"/>
              <a:t>10/9/2025</a:t>
            </a:fld>
            <a:endParaRPr lang="en-US" dirty="0"/>
          </a:p>
        </p:txBody>
      </p:sp>
      <p:sp>
        <p:nvSpPr>
          <p:cNvPr id="3" name="Footer Placeholder 2">
            <a:extLst>
              <a:ext uri="{FF2B5EF4-FFF2-40B4-BE49-F238E27FC236}">
                <a16:creationId xmlns:a16="http://schemas.microsoft.com/office/drawing/2014/main" id="{959FC795-8F89-C79C-B2B0-06CFF0C99E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D20F127-1C5E-6892-FA8E-DC606D80ACB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14240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3819-A24F-20EA-A345-8DFA1104EC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C8897E-2B69-6E40-867F-4FA5732495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2A685F-121E-5E27-A98D-4C743925E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D460E-0502-ED05-4EC7-0E3B1F1F3E80}"/>
              </a:ext>
            </a:extLst>
          </p:cNvPr>
          <p:cNvSpPr>
            <a:spLocks noGrp="1"/>
          </p:cNvSpPr>
          <p:nvPr>
            <p:ph type="dt" sz="half" idx="10"/>
          </p:nvPr>
        </p:nvSpPr>
        <p:spPr/>
        <p:txBody>
          <a:bodyPr/>
          <a:lstStyle/>
          <a:p>
            <a:fld id="{3E0277FD-7DE6-41D4-930D-AC99F5AFE54E}" type="datetime1">
              <a:rPr lang="en-US" smtClean="0"/>
              <a:t>10/9/2025</a:t>
            </a:fld>
            <a:endParaRPr lang="en-US" dirty="0"/>
          </a:p>
        </p:txBody>
      </p:sp>
      <p:sp>
        <p:nvSpPr>
          <p:cNvPr id="6" name="Footer Placeholder 5">
            <a:extLst>
              <a:ext uri="{FF2B5EF4-FFF2-40B4-BE49-F238E27FC236}">
                <a16:creationId xmlns:a16="http://schemas.microsoft.com/office/drawing/2014/main" id="{F6CD87F1-8702-1442-7F74-EB7A9E4A0F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278CE8-08EF-D977-F766-D2845B0A9F4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3300487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4714-34A7-3CFD-BCE6-C7EC41C2DD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5E7A4E-CCFE-15A8-65EE-81F0CF92E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C6C93C-5EE9-7A70-A39D-38655D5C0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DE9384-9A9F-F615-43CF-7B6B0EAC73C5}"/>
              </a:ext>
            </a:extLst>
          </p:cNvPr>
          <p:cNvSpPr>
            <a:spLocks noGrp="1"/>
          </p:cNvSpPr>
          <p:nvPr>
            <p:ph type="dt" sz="half" idx="10"/>
          </p:nvPr>
        </p:nvSpPr>
        <p:spPr/>
        <p:txBody>
          <a:bodyPr/>
          <a:lstStyle/>
          <a:p>
            <a:fld id="{9EA15526-7079-4B7B-987C-1B5FAE11A0FF}" type="datetime1">
              <a:rPr lang="en-US" smtClean="0"/>
              <a:t>10/9/2025</a:t>
            </a:fld>
            <a:endParaRPr lang="en-US" dirty="0"/>
          </a:p>
        </p:txBody>
      </p:sp>
      <p:sp>
        <p:nvSpPr>
          <p:cNvPr id="6" name="Footer Placeholder 5">
            <a:extLst>
              <a:ext uri="{FF2B5EF4-FFF2-40B4-BE49-F238E27FC236}">
                <a16:creationId xmlns:a16="http://schemas.microsoft.com/office/drawing/2014/main" id="{2593A01C-C98C-243F-6037-FFAC2B60FE9E}"/>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767FD101-2516-EBBE-F8D0-E543B5FAA0C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8091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65B25-9457-1E9E-78A7-34F0BD3DA8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1F8E3B-EDFA-C2CC-10D1-8C9B5ECDF2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E9228-64D6-CFEA-2090-14469F6F2295}"/>
              </a:ext>
            </a:extLst>
          </p:cNvPr>
          <p:cNvSpPr>
            <a:spLocks noGrp="1"/>
          </p:cNvSpPr>
          <p:nvPr>
            <p:ph type="dt" sz="half" idx="10"/>
          </p:nvPr>
        </p:nvSpPr>
        <p:spPr/>
        <p:txBody>
          <a:bodyPr/>
          <a:lstStyle/>
          <a:p>
            <a:fld id="{217E833E-1B6D-415F-AD29-75AE8C43BD0D}" type="datetime1">
              <a:rPr lang="en-US" smtClean="0"/>
              <a:t>10/9/2025</a:t>
            </a:fld>
            <a:endParaRPr lang="en-US" dirty="0"/>
          </a:p>
        </p:txBody>
      </p:sp>
      <p:sp>
        <p:nvSpPr>
          <p:cNvPr id="5" name="Footer Placeholder 4">
            <a:extLst>
              <a:ext uri="{FF2B5EF4-FFF2-40B4-BE49-F238E27FC236}">
                <a16:creationId xmlns:a16="http://schemas.microsoft.com/office/drawing/2014/main" id="{1492D099-B1E7-31B0-FBA4-0F0875389C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A6F8BA-0868-4F1F-E2D0-B34D7FE2626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70186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903D4-5BF0-A5AF-DDE2-13F81DB497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935C6-364A-685C-520D-1EB9BACD98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8A408-9F69-667D-3C4B-ECF31A3E9102}"/>
              </a:ext>
            </a:extLst>
          </p:cNvPr>
          <p:cNvSpPr>
            <a:spLocks noGrp="1"/>
          </p:cNvSpPr>
          <p:nvPr>
            <p:ph type="dt" sz="half" idx="10"/>
          </p:nvPr>
        </p:nvSpPr>
        <p:spPr/>
        <p:txBody>
          <a:bodyPr/>
          <a:lstStyle/>
          <a:p>
            <a:fld id="{8452596F-08A7-4B70-989A-F2B1CF31E66B}" type="datetime1">
              <a:rPr lang="en-US" smtClean="0"/>
              <a:t>10/9/2025</a:t>
            </a:fld>
            <a:endParaRPr lang="en-US" dirty="0"/>
          </a:p>
        </p:txBody>
      </p:sp>
      <p:sp>
        <p:nvSpPr>
          <p:cNvPr id="5" name="Footer Placeholder 4">
            <a:extLst>
              <a:ext uri="{FF2B5EF4-FFF2-40B4-BE49-F238E27FC236}">
                <a16:creationId xmlns:a16="http://schemas.microsoft.com/office/drawing/2014/main" id="{DBBB9894-6088-7F5E-6DBB-209C3912FFE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D5C370-95F0-AD34-787D-3F06286FD48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342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7D6284-B838-5A1C-F2BF-A6285C430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6B2E4-F491-F1A4-1DA7-61F2277A1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A993AB-3F3C-97A0-BA53-C2806FF81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CFB8-660E-411D-923E-36F6A68639A3}" type="datetimeFigureOut">
              <a:rPr lang="en-GB" smtClean="0"/>
              <a:t>09/10/2025</a:t>
            </a:fld>
            <a:endParaRPr lang="en-GB"/>
          </a:p>
        </p:txBody>
      </p:sp>
      <p:sp>
        <p:nvSpPr>
          <p:cNvPr id="5" name="Footer Placeholder 4">
            <a:extLst>
              <a:ext uri="{FF2B5EF4-FFF2-40B4-BE49-F238E27FC236}">
                <a16:creationId xmlns:a16="http://schemas.microsoft.com/office/drawing/2014/main" id="{7A7A0EAC-A308-885C-FF83-BA29385150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A8273C-4AF6-7A6D-D404-C906D218D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41A4BF-286C-4F60-A45D-4C94650173E8}" type="slidenum">
              <a:rPr lang="en-GB" smtClean="0"/>
              <a:t>‹#›</a:t>
            </a:fld>
            <a:endParaRPr lang="en-GB"/>
          </a:p>
        </p:txBody>
      </p:sp>
    </p:spTree>
    <p:extLst>
      <p:ext uri="{BB962C8B-B14F-4D97-AF65-F5344CB8AC3E}">
        <p14:creationId xmlns:p14="http://schemas.microsoft.com/office/powerpoint/2010/main" val="2369280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B1B44-D809-865A-A4D4-B2D6042C9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CEEC6-2EE3-387F-9A18-428C2B196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8A82E-55EB-18F0-44D4-3AB756EEE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06C0A-FBA2-4820-9AB2-D561C3EC55A2}" type="datetimeFigureOut">
              <a:rPr lang="en-GB" smtClean="0"/>
              <a:t>09/10/2025</a:t>
            </a:fld>
            <a:endParaRPr lang="en-GB"/>
          </a:p>
        </p:txBody>
      </p:sp>
      <p:sp>
        <p:nvSpPr>
          <p:cNvPr id="5" name="Footer Placeholder 4">
            <a:extLst>
              <a:ext uri="{FF2B5EF4-FFF2-40B4-BE49-F238E27FC236}">
                <a16:creationId xmlns:a16="http://schemas.microsoft.com/office/drawing/2014/main" id="{91B0E83B-4DF2-2C48-4041-6E26AF055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75525-2BF8-3859-0FC1-07A7982E12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3E56A-E216-41D3-8434-DF0ADA0B835B}" type="slidenum">
              <a:rPr lang="en-GB" smtClean="0"/>
              <a:t>‹#›</a:t>
            </a:fld>
            <a:endParaRPr lang="en-GB"/>
          </a:p>
        </p:txBody>
      </p:sp>
    </p:spTree>
    <p:extLst>
      <p:ext uri="{BB962C8B-B14F-4D97-AF65-F5344CB8AC3E}">
        <p14:creationId xmlns:p14="http://schemas.microsoft.com/office/powerpoint/2010/main" val="3314991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E5AFFF-C585-9CFC-B2ED-4A774627DF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9453B-26D6-FF37-D215-4918ADEE3F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BEE6B-8937-59AB-28F4-165F3A071F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088E01-023E-4387-AAA3-7F34FA6D4692}" type="datetimeFigureOut">
              <a:rPr lang="en-GB" smtClean="0"/>
              <a:t>09/10/2025</a:t>
            </a:fld>
            <a:endParaRPr lang="en-GB"/>
          </a:p>
        </p:txBody>
      </p:sp>
      <p:sp>
        <p:nvSpPr>
          <p:cNvPr id="5" name="Footer Placeholder 4">
            <a:extLst>
              <a:ext uri="{FF2B5EF4-FFF2-40B4-BE49-F238E27FC236}">
                <a16:creationId xmlns:a16="http://schemas.microsoft.com/office/drawing/2014/main" id="{6125B4D9-2B29-C366-B011-771AAED5D7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0774FF-F485-D4D5-3D99-1B184B26E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99DA2E-F193-4A79-ABEB-63431F718022}" type="slidenum">
              <a:rPr lang="en-GB" smtClean="0"/>
              <a:t>‹#›</a:t>
            </a:fld>
            <a:endParaRPr lang="en-GB"/>
          </a:p>
        </p:txBody>
      </p:sp>
    </p:spTree>
    <p:extLst>
      <p:ext uri="{BB962C8B-B14F-4D97-AF65-F5344CB8AC3E}">
        <p14:creationId xmlns:p14="http://schemas.microsoft.com/office/powerpoint/2010/main" val="11232424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FEF26D-AF2F-925C-6E79-4F58CBD11B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445529-AF18-58BE-EA64-C6D497E2B6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224E48-D166-5D0A-245C-0BA183E1EA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10/9/2025</a:t>
            </a:fld>
            <a:endParaRPr lang="en-US" dirty="0"/>
          </a:p>
        </p:txBody>
      </p:sp>
      <p:sp>
        <p:nvSpPr>
          <p:cNvPr id="5" name="Footer Placeholder 4">
            <a:extLst>
              <a:ext uri="{FF2B5EF4-FFF2-40B4-BE49-F238E27FC236}">
                <a16:creationId xmlns:a16="http://schemas.microsoft.com/office/drawing/2014/main" id="{8C3A44FE-0F82-6051-D030-3BDB4281DC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7100D13-B123-6314-5A9D-3F8D651CA3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30534662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8.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7.png"/><Relationship Id="rId4" Type="http://schemas.openxmlformats.org/officeDocument/2006/relationships/notesSlide" Target="../notesSlides/notesSlide3.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4.png"/><Relationship Id="rId4" Type="http://schemas.openxmlformats.org/officeDocument/2006/relationships/notesSlide" Target="../notesSlides/notesSlide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6.jpeg"/><Relationship Id="rId7" Type="http://schemas.openxmlformats.org/officeDocument/2006/relationships/diagramQuickStyle" Target="../diagrams/quickStyle4.xml"/><Relationship Id="rId2" Type="http://schemas.openxmlformats.org/officeDocument/2006/relationships/notesSlide" Target="../notesSlides/notesSlide9.xml"/><Relationship Id="rId1" Type="http://schemas.openxmlformats.org/officeDocument/2006/relationships/slideLayout" Target="../slideLayouts/slideLayout23.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7.jpeg"/><Relationship Id="rId9" Type="http://schemas.microsoft.com/office/2007/relationships/diagramDrawing" Target="../diagrams/drawing4.xml"/></Relationships>
</file>

<file path=ppt/slides/_rels/slide4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46.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2.xml"/><Relationship Id="rId1" Type="http://schemas.openxmlformats.org/officeDocument/2006/relationships/slideLayout" Target="../slideLayouts/slideLayout40.xml"/><Relationship Id="rId4" Type="http://schemas.openxmlformats.org/officeDocument/2006/relationships/image" Target="../media/image42.png"/></Relationships>
</file>

<file path=ppt/slides/_rels/slide47.xml.rels><?xml version="1.0" encoding="UTF-8" standalone="yes"?>
<Relationships xmlns="http://schemas.openxmlformats.org/package/2006/relationships"><Relationship Id="rId3" Type="http://schemas.openxmlformats.org/officeDocument/2006/relationships/hyperlink" Target="https://youtu.be/mwkmgqbYXdE" TargetMode="External"/><Relationship Id="rId2" Type="http://schemas.openxmlformats.org/officeDocument/2006/relationships/notesSlide" Target="../notesSlides/notesSlide13.xml"/><Relationship Id="rId1" Type="http://schemas.openxmlformats.org/officeDocument/2006/relationships/slideLayout" Target="../slideLayouts/slideLayout37.xml"/><Relationship Id="rId4" Type="http://schemas.openxmlformats.org/officeDocument/2006/relationships/image" Target="../media/image43.jpeg"/></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4.jpeg"/><Relationship Id="rId1" Type="http://schemas.openxmlformats.org/officeDocument/2006/relationships/slideLayout" Target="../slideLayouts/slideLayout3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hyperlink" Target="https://youtu.be/3cp6pEzx3uw" TargetMode="External"/><Relationship Id="rId4" Type="http://schemas.openxmlformats.org/officeDocument/2006/relationships/image" Target="../media/image45.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7.xml"/></Relationships>
</file>

<file path=ppt/slides/_rels/slide5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4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FD6D93-85C2-116E-8C31-470F3A6E988C}"/>
              </a:ext>
            </a:extLst>
          </p:cNvPr>
          <p:cNvPicPr>
            <a:picLocks noChangeAspect="1"/>
          </p:cNvPicPr>
          <p:nvPr/>
        </p:nvPicPr>
        <p:blipFill rotWithShape="1">
          <a:blip r:embed="rId2"/>
          <a:srcRect t="1583" b="1434"/>
          <a:stretch/>
        </p:blipFill>
        <p:spPr>
          <a:xfrm>
            <a:off x="-3047" y="10"/>
            <a:ext cx="12191999" cy="6857990"/>
          </a:xfrm>
          <a:prstGeom prst="rect">
            <a:avLst/>
          </a:prstGeom>
        </p:spPr>
      </p:pic>
      <p:sp>
        <p:nvSpPr>
          <p:cNvPr id="19" name="Rectangle 1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0000"/>
                </a:solidFill>
                <a:highlight>
                  <a:srgbClr val="FFFF00"/>
                </a:highlight>
              </a:rPr>
              <a:t>Welcome to</a:t>
            </a:r>
            <a:br>
              <a:rPr lang="en-GB" sz="5200" dirty="0">
                <a:solidFill>
                  <a:srgbClr val="FF0000"/>
                </a:solidFill>
                <a:highlight>
                  <a:srgbClr val="FFFF00"/>
                </a:highlight>
              </a:rPr>
            </a:br>
            <a:r>
              <a:rPr lang="en-GB" sz="5200" dirty="0">
                <a:solidFill>
                  <a:srgbClr val="FF0000"/>
                </a:solidFill>
                <a:highlight>
                  <a:srgbClr val="FFFF00"/>
                </a:highlight>
              </a:rPr>
              <a:t>Advancing to the Doctoral Research Stage</a:t>
            </a:r>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0000"/>
                </a:solidFill>
                <a:highlight>
                  <a:srgbClr val="FFFF00"/>
                </a:highlight>
              </a:rPr>
              <a:t>Prof Amare Desta</a:t>
            </a:r>
          </a:p>
        </p:txBody>
      </p:sp>
    </p:spTree>
    <p:extLst>
      <p:ext uri="{BB962C8B-B14F-4D97-AF65-F5344CB8AC3E}">
        <p14:creationId xmlns:p14="http://schemas.microsoft.com/office/powerpoint/2010/main" val="3921660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r>
              <a:rPr lang="en-GB" sz="1400" b="0" i="0" kern="1200">
                <a:effectLst/>
                <a:latin typeface="+mn-lt"/>
                <a:ea typeface="+mn-ea"/>
                <a:cs typeface="+mn-cs"/>
              </a:rPr>
              <a:t>For him is Paradise packed with bounties, pleasure and delight and spiritual sustenance and comforts</a:t>
            </a:r>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619E405-7A02-DC3F-2C75-1BD7CFE4244E}"/>
              </a:ext>
            </a:extLst>
          </p:cNvPr>
          <p:cNvPicPr>
            <a:picLocks noChangeAspect="1"/>
          </p:cNvPicPr>
          <p:nvPr/>
        </p:nvPicPr>
        <p:blipFill rotWithShape="1">
          <a:blip r:embed="rId2"/>
          <a:srcRect t="1747"/>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44F09-CD89-6E7C-FF24-EFC6B36B9FF3}"/>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He’s back</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945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132F85-9476-2061-D669-9F468B0C1B90}"/>
              </a:ext>
            </a:extLst>
          </p:cNvPr>
          <p:cNvPicPr>
            <a:picLocks noChangeAspect="1"/>
          </p:cNvPicPr>
          <p:nvPr/>
        </p:nvPicPr>
        <p:blipFill rotWithShape="1">
          <a:blip r:embed="rId2"/>
          <a:srcRect l="9747" t="23631" r="13722" b="12629"/>
          <a:stretch/>
        </p:blipFill>
        <p:spPr>
          <a:xfrm>
            <a:off x="1085484" y="643466"/>
            <a:ext cx="10021031" cy="5571067"/>
          </a:xfrm>
          <a:prstGeom prst="rect">
            <a:avLst/>
          </a:prstGeom>
        </p:spPr>
      </p:pic>
    </p:spTree>
    <p:extLst>
      <p:ext uri="{BB962C8B-B14F-4D97-AF65-F5344CB8AC3E}">
        <p14:creationId xmlns:p14="http://schemas.microsoft.com/office/powerpoint/2010/main" val="1949124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6E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2E3ECFA-8C0A-3605-EB66-EBBF787AE0EA}"/>
              </a:ext>
            </a:extLst>
          </p:cNvPr>
          <p:cNvSpPr>
            <a:spLocks noGrp="1"/>
          </p:cNvSpPr>
          <p:nvPr>
            <p:ph type="title"/>
          </p:nvPr>
        </p:nvSpPr>
        <p:spPr>
          <a:xfrm>
            <a:off x="9093496" y="618681"/>
            <a:ext cx="2613872" cy="4794567"/>
          </a:xfrm>
        </p:spPr>
        <p:txBody>
          <a:bodyPr>
            <a:normAutofit/>
          </a:bodyPr>
          <a:lstStyle/>
          <a:p>
            <a:r>
              <a:rPr lang="en-GB" sz="3600">
                <a:solidFill>
                  <a:srgbClr val="FFFFFF"/>
                </a:solidFill>
              </a:rPr>
              <a:t>Advancing to the Doctoral Research Stage</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AC2F24-8758-891F-7CC0-B67390C9B247}"/>
              </a:ext>
            </a:extLst>
          </p:cNvPr>
          <p:cNvPicPr>
            <a:picLocks noChangeAspect="1"/>
          </p:cNvPicPr>
          <p:nvPr/>
        </p:nvPicPr>
        <p:blipFill rotWithShape="1">
          <a:blip r:embed="rId2"/>
          <a:srcRect r="561" b="1"/>
          <a:stretch/>
        </p:blipFill>
        <p:spPr>
          <a:xfrm>
            <a:off x="976251" y="942538"/>
            <a:ext cx="7163222" cy="4808332"/>
          </a:xfrm>
          <a:prstGeom prst="rect">
            <a:avLst/>
          </a:prstGeom>
          <a:effectLst/>
        </p:spPr>
      </p:pic>
    </p:spTree>
    <p:extLst>
      <p:ext uri="{BB962C8B-B14F-4D97-AF65-F5344CB8AC3E}">
        <p14:creationId xmlns:p14="http://schemas.microsoft.com/office/powerpoint/2010/main" val="2486422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research design</a:t>
            </a:r>
          </a:p>
        </p:txBody>
      </p:sp>
    </p:spTree>
    <p:extLst>
      <p:ext uri="{BB962C8B-B14F-4D97-AF65-F5344CB8AC3E}">
        <p14:creationId xmlns:p14="http://schemas.microsoft.com/office/powerpoint/2010/main" val="357323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a:blip r:embed="rId2"/>
          <a:stretch>
            <a:fillRect/>
          </a:stretch>
        </p:blipFill>
        <p:spPr>
          <a:xfrm>
            <a:off x="643467" y="1384300"/>
            <a:ext cx="10905066" cy="4089399"/>
          </a:xfrm>
          <a:prstGeom prst="rect">
            <a:avLst/>
          </a:prstGeom>
        </p:spPr>
      </p:pic>
    </p:spTree>
    <p:extLst>
      <p:ext uri="{BB962C8B-B14F-4D97-AF65-F5344CB8AC3E}">
        <p14:creationId xmlns:p14="http://schemas.microsoft.com/office/powerpoint/2010/main" val="355854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r="65611"/>
          <a:stretch/>
        </p:blipFill>
        <p:spPr>
          <a:xfrm>
            <a:off x="3541557" y="643467"/>
            <a:ext cx="5108886" cy="5571066"/>
          </a:xfrm>
          <a:prstGeom prst="rect">
            <a:avLst/>
          </a:prstGeom>
        </p:spPr>
      </p:pic>
    </p:spTree>
    <p:extLst>
      <p:ext uri="{BB962C8B-B14F-4D97-AF65-F5344CB8AC3E}">
        <p14:creationId xmlns:p14="http://schemas.microsoft.com/office/powerpoint/2010/main" val="240831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10ED9B-C7B8-62E3-48B4-71E123D6F8F5}"/>
              </a:ext>
            </a:extLst>
          </p:cNvPr>
          <p:cNvPicPr>
            <a:picLocks noChangeAspect="1"/>
          </p:cNvPicPr>
          <p:nvPr/>
        </p:nvPicPr>
        <p:blipFill rotWithShape="1">
          <a:blip r:embed="rId2"/>
          <a:srcRect t="14788"/>
          <a:stretch/>
        </p:blipFill>
        <p:spPr>
          <a:xfrm>
            <a:off x="20" y="1282"/>
            <a:ext cx="12191980" cy="6856718"/>
          </a:xfrm>
          <a:prstGeom prst="rect">
            <a:avLst/>
          </a:prstGeom>
        </p:spPr>
      </p:pic>
    </p:spTree>
    <p:extLst>
      <p:ext uri="{BB962C8B-B14F-4D97-AF65-F5344CB8AC3E}">
        <p14:creationId xmlns:p14="http://schemas.microsoft.com/office/powerpoint/2010/main" val="3456021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l="33571" r="32548"/>
          <a:stretch/>
        </p:blipFill>
        <p:spPr>
          <a:xfrm>
            <a:off x="3579290" y="643467"/>
            <a:ext cx="5033420" cy="5571066"/>
          </a:xfrm>
          <a:prstGeom prst="rect">
            <a:avLst/>
          </a:prstGeom>
        </p:spPr>
      </p:pic>
    </p:spTree>
    <p:extLst>
      <p:ext uri="{BB962C8B-B14F-4D97-AF65-F5344CB8AC3E}">
        <p14:creationId xmlns:p14="http://schemas.microsoft.com/office/powerpoint/2010/main" val="3235319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658905-CD36-4869-CC9F-00F6429AEB6F}"/>
              </a:ext>
            </a:extLst>
          </p:cNvPr>
          <p:cNvPicPr>
            <a:picLocks noChangeAspect="1"/>
          </p:cNvPicPr>
          <p:nvPr/>
        </p:nvPicPr>
        <p:blipFill rotWithShape="1">
          <a:blip r:embed="rId2"/>
          <a:srcRect b="7719"/>
          <a:stretch/>
        </p:blipFill>
        <p:spPr>
          <a:xfrm>
            <a:off x="643467" y="789431"/>
            <a:ext cx="5291666" cy="5279137"/>
          </a:xfrm>
          <a:prstGeom prst="rect">
            <a:avLst/>
          </a:prstGeom>
        </p:spPr>
      </p:pic>
      <p:pic>
        <p:nvPicPr>
          <p:cNvPr id="5" name="Picture 4">
            <a:extLst>
              <a:ext uri="{FF2B5EF4-FFF2-40B4-BE49-F238E27FC236}">
                <a16:creationId xmlns:a16="http://schemas.microsoft.com/office/drawing/2014/main" id="{9A2D607D-7745-370D-0B68-CFA8132F486C}"/>
              </a:ext>
            </a:extLst>
          </p:cNvPr>
          <p:cNvPicPr>
            <a:picLocks noChangeAspect="1"/>
          </p:cNvPicPr>
          <p:nvPr/>
        </p:nvPicPr>
        <p:blipFill>
          <a:blip r:embed="rId3"/>
          <a:stretch>
            <a:fillRect/>
          </a:stretch>
        </p:blipFill>
        <p:spPr>
          <a:xfrm>
            <a:off x="6256865" y="1940719"/>
            <a:ext cx="5291667" cy="2976562"/>
          </a:xfrm>
          <a:prstGeom prst="rect">
            <a:avLst/>
          </a:prstGeom>
        </p:spPr>
      </p:pic>
    </p:spTree>
    <p:extLst>
      <p:ext uri="{BB962C8B-B14F-4D97-AF65-F5344CB8AC3E}">
        <p14:creationId xmlns:p14="http://schemas.microsoft.com/office/powerpoint/2010/main" val="3440211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2830D0EC-6D45-8DA2-471A-2375A859764B}"/>
              </a:ext>
            </a:extLst>
          </p:cNvPr>
          <p:cNvPicPr>
            <a:picLocks noChangeAspect="1"/>
          </p:cNvPicPr>
          <p:nvPr/>
        </p:nvPicPr>
        <p:blipFill>
          <a:blip r:embed="rId2"/>
          <a:stretch>
            <a:fillRect/>
          </a:stretch>
        </p:blipFill>
        <p:spPr>
          <a:xfrm>
            <a:off x="843156" y="643467"/>
            <a:ext cx="10505687" cy="5571066"/>
          </a:xfrm>
          <a:prstGeom prst="rect">
            <a:avLst/>
          </a:prstGeom>
        </p:spPr>
      </p:pic>
    </p:spTree>
    <p:extLst>
      <p:ext uri="{BB962C8B-B14F-4D97-AF65-F5344CB8AC3E}">
        <p14:creationId xmlns:p14="http://schemas.microsoft.com/office/powerpoint/2010/main" val="1397263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l="66839"/>
          <a:stretch/>
        </p:blipFill>
        <p:spPr>
          <a:xfrm>
            <a:off x="3632770" y="643467"/>
            <a:ext cx="4926460" cy="5571066"/>
          </a:xfrm>
          <a:prstGeom prst="rect">
            <a:avLst/>
          </a:prstGeom>
        </p:spPr>
      </p:pic>
    </p:spTree>
    <p:extLst>
      <p:ext uri="{BB962C8B-B14F-4D97-AF65-F5344CB8AC3E}">
        <p14:creationId xmlns:p14="http://schemas.microsoft.com/office/powerpoint/2010/main" val="1252406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4C127AE-375E-3C16-8A11-9E1582A5DB5A}"/>
              </a:ext>
            </a:extLst>
          </p:cNvPr>
          <p:cNvGraphicFramePr>
            <a:graphicFrameLocks noGrp="1"/>
          </p:cNvGraphicFramePr>
          <p:nvPr/>
        </p:nvGraphicFramePr>
        <p:xfrm>
          <a:off x="1492999" y="643466"/>
          <a:ext cx="9206001" cy="5571070"/>
        </p:xfrm>
        <a:graphic>
          <a:graphicData uri="http://schemas.openxmlformats.org/drawingml/2006/table">
            <a:tbl>
              <a:tblPr firstRow="1" firstCol="1" bandRow="1"/>
              <a:tblGrid>
                <a:gridCol w="2925603">
                  <a:extLst>
                    <a:ext uri="{9D8B030D-6E8A-4147-A177-3AD203B41FA5}">
                      <a16:colId xmlns:a16="http://schemas.microsoft.com/office/drawing/2014/main" val="1815923980"/>
                    </a:ext>
                  </a:extLst>
                </a:gridCol>
                <a:gridCol w="6280398">
                  <a:extLst>
                    <a:ext uri="{9D8B030D-6E8A-4147-A177-3AD203B41FA5}">
                      <a16:colId xmlns:a16="http://schemas.microsoft.com/office/drawing/2014/main" val="4203188560"/>
                    </a:ext>
                  </a:extLst>
                </a:gridCol>
              </a:tblGrid>
              <a:tr h="261220">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241742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413277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857811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46951300"/>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415260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71569109"/>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103907178"/>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284504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210662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Combines both approaches to gain a fuller understanding.</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8102982"/>
                  </a:ext>
                </a:extLst>
              </a:tr>
              <a:tr h="46807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 Example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First, a survey measures the percentage of gig workers facing financial instability (quantitative). Then, interviews explore their personal experiences and coping strategies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6844998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147316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1284871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7709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77014343"/>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095479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24453284"/>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9166832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155559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4481979"/>
                  </a:ext>
                </a:extLst>
              </a:tr>
            </a:tbl>
          </a:graphicData>
        </a:graphic>
      </p:graphicFrame>
    </p:spTree>
    <p:extLst>
      <p:ext uri="{BB962C8B-B14F-4D97-AF65-F5344CB8AC3E}">
        <p14:creationId xmlns:p14="http://schemas.microsoft.com/office/powerpoint/2010/main" val="38728564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819005B-4B0D-BEF2-6650-75CC1BDF4A2A}"/>
              </a:ext>
            </a:extLst>
          </p:cNvPr>
          <p:cNvGraphicFramePr>
            <a:graphicFrameLocks noGrp="1"/>
          </p:cNvGraphicFramePr>
          <p:nvPr/>
        </p:nvGraphicFramePr>
        <p:xfrm>
          <a:off x="736403" y="643466"/>
          <a:ext cx="10719195" cy="5571075"/>
        </p:xfrm>
        <a:graphic>
          <a:graphicData uri="http://schemas.openxmlformats.org/drawingml/2006/table">
            <a:tbl>
              <a:tblPr firstRow="1" firstCol="1" bandRow="1">
                <a:tableStyleId>{8799B23B-EC83-4686-B30A-512413B5E67A}</a:tableStyleId>
              </a:tblPr>
              <a:tblGrid>
                <a:gridCol w="3260657">
                  <a:extLst>
                    <a:ext uri="{9D8B030D-6E8A-4147-A177-3AD203B41FA5}">
                      <a16:colId xmlns:a16="http://schemas.microsoft.com/office/drawing/2014/main" val="625372438"/>
                    </a:ext>
                  </a:extLst>
                </a:gridCol>
                <a:gridCol w="7458538">
                  <a:extLst>
                    <a:ext uri="{9D8B030D-6E8A-4147-A177-3AD203B41FA5}">
                      <a16:colId xmlns:a16="http://schemas.microsoft.com/office/drawing/2014/main" val="1483136630"/>
                    </a:ext>
                  </a:extLst>
                </a:gridCol>
              </a:tblGrid>
              <a:tr h="413124">
                <a:tc>
                  <a:txBody>
                    <a:bodyPr/>
                    <a:lstStyle/>
                    <a:p>
                      <a:pPr>
                        <a:lnSpc>
                          <a:spcPct val="115000"/>
                        </a:lnSpc>
                        <a:spcAft>
                          <a:spcPts val="800"/>
                        </a:spcAft>
                      </a:pPr>
                      <a:r>
                        <a:rPr lang="en-GB" sz="2000" kern="0" dirty="0">
                          <a:effectLst/>
                        </a:rPr>
                        <a:t>Concept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Explanation</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5383075"/>
                  </a:ext>
                </a:extLst>
              </a:tr>
              <a:tr h="755361">
                <a:tc>
                  <a:txBody>
                    <a:bodyPr/>
                    <a:lstStyle/>
                    <a:p>
                      <a:pPr>
                        <a:lnSpc>
                          <a:spcPct val="115000"/>
                        </a:lnSpc>
                        <a:spcAft>
                          <a:spcPts val="800"/>
                        </a:spcAft>
                      </a:pPr>
                      <a:r>
                        <a:rPr lang="en-GB" sz="2000" kern="0">
                          <a:effectLst/>
                        </a:rPr>
                        <a:t>Key Message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Your beliefs about reality and knowledge shape every research decision.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25090233"/>
                  </a:ext>
                </a:extLst>
              </a:tr>
              <a:tr h="413124">
                <a:tc>
                  <a:txBody>
                    <a:bodyPr/>
                    <a:lstStyle/>
                    <a:p>
                      <a:pPr>
                        <a:lnSpc>
                          <a:spcPct val="115000"/>
                        </a:lnSpc>
                        <a:spcAft>
                          <a:spcPts val="800"/>
                        </a:spcAft>
                      </a:pPr>
                      <a:r>
                        <a:rPr lang="en-GB" sz="2000" kern="0">
                          <a:effectLst/>
                        </a:rPr>
                        <a:t>Analogy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Imagine two aliens studying Earth:</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404961316"/>
                  </a:ext>
                </a:extLst>
              </a:tr>
              <a:tr h="413124">
                <a:tc>
                  <a:txBody>
                    <a:bodyPr/>
                    <a:lstStyle/>
                    <a:p>
                      <a:pPr>
                        <a:lnSpc>
                          <a:spcPct val="115000"/>
                        </a:lnSpc>
                        <a:spcAft>
                          <a:spcPts val="800"/>
                        </a:spcAft>
                      </a:pPr>
                      <a:r>
                        <a:rPr lang="en-GB" sz="2000" kern="0">
                          <a:effectLst/>
                        </a:rPr>
                        <a:t>Alien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Measures rainfall objectively with tools.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172941383"/>
                  </a:ext>
                </a:extLst>
              </a:tr>
              <a:tr h="413124">
                <a:tc>
                  <a:txBody>
                    <a:bodyPr/>
                    <a:lstStyle/>
                    <a:p>
                      <a:pPr>
                        <a:lnSpc>
                          <a:spcPct val="115000"/>
                        </a:lnSpc>
                        <a:spcAft>
                          <a:spcPts val="800"/>
                        </a:spcAft>
                      </a:pPr>
                      <a:r>
                        <a:rPr lang="en-GB" sz="2000" kern="0">
                          <a:effectLst/>
                        </a:rPr>
                        <a:t>Alien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Asks humans how rain feels to them.</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06401105"/>
                  </a:ext>
                </a:extLst>
              </a:tr>
              <a:tr h="413124">
                <a:tc>
                  <a:txBody>
                    <a:bodyPr/>
                    <a:lstStyle/>
                    <a:p>
                      <a:pPr>
                        <a:lnSpc>
                          <a:spcPct val="115000"/>
                        </a:lnSpc>
                        <a:spcAft>
                          <a:spcPts val="800"/>
                        </a:spcAft>
                      </a:pPr>
                      <a:r>
                        <a:rPr lang="en-GB" sz="2000" kern="0">
                          <a:effectLst/>
                        </a:rPr>
                        <a:t>Key Insight</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Neither is better—they answer different questions!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956175525"/>
                  </a:ext>
                </a:extLst>
              </a:tr>
              <a:tr h="413124">
                <a:tc gridSpan="2">
                  <a:txBody>
                    <a:bodyPr/>
                    <a:lstStyle/>
                    <a:p>
                      <a:pPr>
                        <a:lnSpc>
                          <a:spcPct val="115000"/>
                        </a:lnSpc>
                        <a:spcAft>
                          <a:spcPts val="800"/>
                        </a:spcAft>
                      </a:pPr>
                      <a:r>
                        <a:rPr lang="en-GB" sz="2000" kern="0">
                          <a:effectLst/>
                        </a:rPr>
                        <a:t>Business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hMerge="1">
                  <a:txBody>
                    <a:bodyPr/>
                    <a:lstStyle/>
                    <a:p>
                      <a:endParaRPr lang="en-GB"/>
                    </a:p>
                  </a:txBody>
                  <a:tcPr/>
                </a:tc>
                <a:extLst>
                  <a:ext uri="{0D108BD9-81ED-4DB2-BD59-A6C34878D82A}">
                    <a16:rowId xmlns:a16="http://schemas.microsoft.com/office/drawing/2014/main" val="2134144773"/>
                  </a:ext>
                </a:extLst>
              </a:tr>
              <a:tr h="413124">
                <a:tc>
                  <a:txBody>
                    <a:bodyPr/>
                    <a:lstStyle/>
                    <a:p>
                      <a:pPr>
                        <a:lnSpc>
                          <a:spcPct val="115000"/>
                        </a:lnSpc>
                        <a:spcAft>
                          <a:spcPts val="800"/>
                        </a:spcAft>
                      </a:pPr>
                      <a:r>
                        <a:rPr lang="en-GB" sz="2000" kern="0">
                          <a:effectLst/>
                        </a:rPr>
                        <a:t>Researcher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What percentage of gig workers face financial instability?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99144070"/>
                  </a:ext>
                </a:extLst>
              </a:tr>
              <a:tr h="413124">
                <a:tc>
                  <a:txBody>
                    <a:bodyPr/>
                    <a:lstStyle/>
                    <a:p>
                      <a:pPr>
                        <a:lnSpc>
                          <a:spcPct val="115000"/>
                        </a:lnSpc>
                        <a:spcAft>
                          <a:spcPts val="800"/>
                        </a:spcAft>
                      </a:pPr>
                      <a:r>
                        <a:rPr lang="en-GB" sz="2000" kern="0">
                          <a:effectLst/>
                        </a:rPr>
                        <a:t>Researcher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How do gig workers experience job insecurity?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72353493"/>
                  </a:ext>
                </a:extLst>
              </a:tr>
              <a:tr h="413124">
                <a:tc>
                  <a:txBody>
                    <a:bodyPr/>
                    <a:lstStyle/>
                    <a:p>
                      <a:pPr>
                        <a:lnSpc>
                          <a:spcPct val="115000"/>
                        </a:lnSpc>
                        <a:spcAft>
                          <a:spcPts val="800"/>
                        </a:spcAft>
                      </a:pPr>
                      <a:r>
                        <a:rPr lang="en-GB" sz="2000" kern="0">
                          <a:effectLst/>
                        </a:rPr>
                        <a:t>Mixed Methods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Combines both approaches to gain a fuller understanding.</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44138713"/>
                  </a:ext>
                </a:extLst>
              </a:tr>
              <a:tr h="1097598">
                <a:tc>
                  <a:txBody>
                    <a:bodyPr/>
                    <a:lstStyle/>
                    <a:p>
                      <a:pPr>
                        <a:lnSpc>
                          <a:spcPct val="115000"/>
                        </a:lnSpc>
                        <a:spcAft>
                          <a:spcPts val="800"/>
                        </a:spcAft>
                      </a:pPr>
                      <a:r>
                        <a:rPr lang="en-GB" sz="2000" kern="0">
                          <a:effectLst/>
                        </a:rPr>
                        <a:t>Mixed Methods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First, a survey measures the percentage of gig workers facing financial instability (quantitative). Then, interviews explore their personal experiences and coping strategies (qualitative).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231964824"/>
                  </a:ext>
                </a:extLst>
              </a:tr>
            </a:tbl>
          </a:graphicData>
        </a:graphic>
      </p:graphicFrame>
    </p:spTree>
    <p:extLst>
      <p:ext uri="{BB962C8B-B14F-4D97-AF65-F5344CB8AC3E}">
        <p14:creationId xmlns:p14="http://schemas.microsoft.com/office/powerpoint/2010/main" val="35281881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03A732DB-9A6F-28E2-C73E-766683A8BCDC}"/>
              </a:ext>
            </a:extLst>
          </p:cNvPr>
          <p:cNvGraphicFramePr>
            <a:graphicFrameLocks noGrp="1"/>
          </p:cNvGraphicFramePr>
          <p:nvPr/>
        </p:nvGraphicFramePr>
        <p:xfrm>
          <a:off x="643467" y="1066559"/>
          <a:ext cx="10905067" cy="4724885"/>
        </p:xfrm>
        <a:graphic>
          <a:graphicData uri="http://schemas.openxmlformats.org/drawingml/2006/table">
            <a:tbl>
              <a:tblPr firstRow="1" firstCol="1" bandRow="1">
                <a:tableStyleId>{5C22544A-7EE6-4342-B048-85BDC9FD1C3A}</a:tableStyleId>
              </a:tblPr>
              <a:tblGrid>
                <a:gridCol w="4414260">
                  <a:extLst>
                    <a:ext uri="{9D8B030D-6E8A-4147-A177-3AD203B41FA5}">
                      <a16:colId xmlns:a16="http://schemas.microsoft.com/office/drawing/2014/main" val="1977016938"/>
                    </a:ext>
                  </a:extLst>
                </a:gridCol>
                <a:gridCol w="6490807">
                  <a:extLst>
                    <a:ext uri="{9D8B030D-6E8A-4147-A177-3AD203B41FA5}">
                      <a16:colId xmlns:a16="http://schemas.microsoft.com/office/drawing/2014/main" val="883133805"/>
                    </a:ext>
                  </a:extLst>
                </a:gridCol>
              </a:tblGrid>
              <a:tr h="443367">
                <a:tc>
                  <a:txBody>
                    <a:bodyPr/>
                    <a:lstStyle/>
                    <a:p>
                      <a:pPr>
                        <a:lnSpc>
                          <a:spcPct val="115000"/>
                        </a:lnSpc>
                        <a:spcAft>
                          <a:spcPts val="800"/>
                        </a:spcAft>
                      </a:pPr>
                      <a:r>
                        <a:rPr lang="en-GB" sz="2100" kern="0" dirty="0">
                          <a:effectLst/>
                        </a:rPr>
                        <a:t>Core Concept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Explanation</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658185407"/>
                  </a:ext>
                </a:extLst>
              </a:tr>
              <a:tr h="443367">
                <a:tc>
                  <a:txBody>
                    <a:bodyPr/>
                    <a:lstStyle/>
                    <a:p>
                      <a:pPr>
                        <a:lnSpc>
                          <a:spcPct val="115000"/>
                        </a:lnSpc>
                        <a:spcAft>
                          <a:spcPts val="800"/>
                        </a:spcAft>
                      </a:pPr>
                      <a:r>
                        <a:rPr lang="en-GB" sz="2100" kern="0">
                          <a:effectLst/>
                        </a:rPr>
                        <a:t>Ontology (What is REAL?)</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2103787255"/>
                  </a:ext>
                </a:extLst>
              </a:tr>
              <a:tr h="443367">
                <a:tc>
                  <a:txBody>
                    <a:bodyPr/>
                    <a:lstStyle/>
                    <a:p>
                      <a:pPr>
                        <a:lnSpc>
                          <a:spcPct val="115000"/>
                        </a:lnSpc>
                        <a:spcAft>
                          <a:spcPts val="800"/>
                        </a:spcAft>
                      </a:pPr>
                      <a:r>
                        <a:rPr lang="en-GB" sz="2100" kern="0">
                          <a:effectLst/>
                        </a:rPr>
                        <a:t>Objective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exists like gravity—measurable.</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204583463"/>
                  </a:ext>
                </a:extLst>
              </a:tr>
              <a:tr h="810658">
                <a:tc>
                  <a:txBody>
                    <a:bodyPr/>
                    <a:lstStyle/>
                    <a:p>
                      <a:pPr>
                        <a:lnSpc>
                          <a:spcPct val="115000"/>
                        </a:lnSpc>
                        <a:spcAft>
                          <a:spcPts val="800"/>
                        </a:spcAft>
                      </a:pPr>
                      <a:r>
                        <a:rPr lang="en-GB" sz="2100" kern="0">
                          <a:effectLst/>
                        </a:rPr>
                        <a:t>Subjective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is created through daily interactions.</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479172765"/>
                  </a:ext>
                </a:extLst>
              </a:tr>
              <a:tr h="443367">
                <a:tc>
                  <a:txBody>
                    <a:bodyPr/>
                    <a:lstStyle/>
                    <a:p>
                      <a:pPr>
                        <a:lnSpc>
                          <a:spcPct val="115000"/>
                        </a:lnSpc>
                        <a:spcAft>
                          <a:spcPts val="800"/>
                        </a:spcAft>
                      </a:pPr>
                      <a:r>
                        <a:rPr lang="en-GB" sz="2100" kern="0">
                          <a:effectLst/>
                        </a:rPr>
                        <a:t>Epistemology (How do we KNOW?)</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3788341502"/>
                  </a:ext>
                </a:extLst>
              </a:tr>
              <a:tr h="443367">
                <a:tc>
                  <a:txBody>
                    <a:bodyPr/>
                    <a:lstStyle/>
                    <a:p>
                      <a:pPr>
                        <a:lnSpc>
                          <a:spcPct val="115000"/>
                        </a:lnSpc>
                        <a:spcAft>
                          <a:spcPts val="800"/>
                        </a:spcAft>
                      </a:pPr>
                      <a:r>
                        <a:rPr lang="en-GB" sz="2100" kern="0">
                          <a:effectLst/>
                        </a:rPr>
                        <a:t>Quantitative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Numbers (e.g., sales data).</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2205341428"/>
                  </a:ext>
                </a:extLst>
              </a:tr>
              <a:tr h="443367">
                <a:tc>
                  <a:txBody>
                    <a:bodyPr/>
                    <a:lstStyle/>
                    <a:p>
                      <a:pPr>
                        <a:lnSpc>
                          <a:spcPct val="115000"/>
                        </a:lnSpc>
                        <a:spcAft>
                          <a:spcPts val="800"/>
                        </a:spcAft>
                      </a:pPr>
                      <a:r>
                        <a:rPr lang="en-GB" sz="2100" kern="0">
                          <a:effectLst/>
                        </a:rPr>
                        <a:t>Qualitative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Stories (e.g., employee interviews).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494276040"/>
                  </a:ext>
                </a:extLst>
              </a:tr>
              <a:tr h="810658">
                <a:tc>
                  <a:txBody>
                    <a:bodyPr/>
                    <a:lstStyle/>
                    <a:p>
                      <a:pPr>
                        <a:lnSpc>
                          <a:spcPct val="115000"/>
                        </a:lnSpc>
                        <a:spcAft>
                          <a:spcPts val="800"/>
                        </a:spcAft>
                      </a:pPr>
                      <a:r>
                        <a:rPr lang="en-GB" sz="2100" kern="0">
                          <a:effectLst/>
                        </a:rPr>
                        <a:t>Axiology (Role of VALUES)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How your biases (e.g., pro/anti-gig economy views) influence research.</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694926018"/>
                  </a:ext>
                </a:extLst>
              </a:tr>
              <a:tr h="443367">
                <a:tc>
                  <a:txBody>
                    <a:bodyPr/>
                    <a:lstStyle/>
                    <a:p>
                      <a:pPr>
                        <a:lnSpc>
                          <a:spcPct val="115000"/>
                        </a:lnSpc>
                        <a:spcAft>
                          <a:spcPts val="800"/>
                        </a:spcAft>
                      </a:pPr>
                      <a:r>
                        <a:rPr lang="en-GB" sz="2100" kern="0">
                          <a:effectLst/>
                        </a:rPr>
                        <a:t>Methodology (TOOLS)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Surveys vs. interviews? Depends on your philosophy!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971765981"/>
                  </a:ext>
                </a:extLst>
              </a:tr>
            </a:tbl>
          </a:graphicData>
        </a:graphic>
      </p:graphicFrame>
    </p:spTree>
    <p:extLst>
      <p:ext uri="{BB962C8B-B14F-4D97-AF65-F5344CB8AC3E}">
        <p14:creationId xmlns:p14="http://schemas.microsoft.com/office/powerpoint/2010/main" val="817919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ABC689-D0DF-6D94-5392-97F16ED80300}"/>
              </a:ext>
            </a:extLst>
          </p:cNvPr>
          <p:cNvSpPr>
            <a:spLocks noGrp="1"/>
          </p:cNvSpPr>
          <p:nvPr>
            <p:ph type="title"/>
          </p:nvPr>
        </p:nvSpPr>
        <p:spPr>
          <a:xfrm>
            <a:off x="838200" y="557189"/>
            <a:ext cx="3374136" cy="5567891"/>
          </a:xfrm>
        </p:spPr>
        <p:txBody>
          <a:bodyPr>
            <a:normAutofit/>
          </a:bodyPr>
          <a:lstStyle/>
          <a:p>
            <a:r>
              <a:rPr lang="en-GB" sz="5200"/>
              <a:t>You cannot</a:t>
            </a:r>
          </a:p>
        </p:txBody>
      </p:sp>
      <p:graphicFrame>
        <p:nvGraphicFramePr>
          <p:cNvPr id="5" name="Content Placeholder 2">
            <a:extLst>
              <a:ext uri="{FF2B5EF4-FFF2-40B4-BE49-F238E27FC236}">
                <a16:creationId xmlns:a16="http://schemas.microsoft.com/office/drawing/2014/main" id="{5D5476BF-39BF-29AF-F185-A361C1799CBC}"/>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0914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8644D-F741-11EE-FC91-3E54F96EAF6D}"/>
              </a:ext>
            </a:extLst>
          </p:cNvPr>
          <p:cNvSpPr>
            <a:spLocks noGrp="1"/>
          </p:cNvSpPr>
          <p:nvPr>
            <p:ph type="title"/>
          </p:nvPr>
        </p:nvSpPr>
        <p:spPr/>
        <p:txBody>
          <a:bodyPr/>
          <a:lstStyle/>
          <a:p>
            <a:r>
              <a:rPr lang="en-GB" dirty="0"/>
              <a:t>Therefore</a:t>
            </a:r>
          </a:p>
        </p:txBody>
      </p:sp>
      <p:sp>
        <p:nvSpPr>
          <p:cNvPr id="3" name="Content Placeholder 2">
            <a:extLst>
              <a:ext uri="{FF2B5EF4-FFF2-40B4-BE49-F238E27FC236}">
                <a16:creationId xmlns:a16="http://schemas.microsoft.com/office/drawing/2014/main" id="{AAEF9F83-CAD5-EE4A-F7BE-0CFB8C0EE3E6}"/>
              </a:ext>
            </a:extLst>
          </p:cNvPr>
          <p:cNvSpPr>
            <a:spLocks noGrp="1"/>
          </p:cNvSpPr>
          <p:nvPr>
            <p:ph idx="1"/>
          </p:nvPr>
        </p:nvSpPr>
        <p:spPr/>
        <p:txBody>
          <a:bodyPr/>
          <a:lstStyle/>
          <a:p>
            <a:pPr marL="0" indent="0">
              <a:buNone/>
            </a:pPr>
            <a:r>
              <a:rPr lang="en-GB" b="1" i="0" dirty="0">
                <a:solidFill>
                  <a:srgbClr val="283041"/>
                </a:solidFill>
                <a:effectLst/>
                <a:latin typeface="roboto" panose="02000000000000000000" pitchFamily="2" charset="0"/>
              </a:rPr>
              <a:t>The purpose of this module is to begin to understand the underpinning research philosophies and principles in relation to the chosen subject of the research.</a:t>
            </a:r>
            <a:endParaRPr lang="en-GB" dirty="0"/>
          </a:p>
        </p:txBody>
      </p:sp>
    </p:spTree>
    <p:extLst>
      <p:ext uri="{BB962C8B-B14F-4D97-AF65-F5344CB8AC3E}">
        <p14:creationId xmlns:p14="http://schemas.microsoft.com/office/powerpoint/2010/main" val="2834469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2C19A5-9147-7B77-4E44-5E315473B048}"/>
              </a:ext>
            </a:extLst>
          </p:cNvPr>
          <p:cNvSpPr>
            <a:spLocks noGrp="1"/>
          </p:cNvSpPr>
          <p:nvPr>
            <p:ph type="title"/>
          </p:nvPr>
        </p:nvSpPr>
        <p:spPr>
          <a:xfrm>
            <a:off x="838200" y="557189"/>
            <a:ext cx="3374136" cy="5567891"/>
          </a:xfrm>
        </p:spPr>
        <p:txBody>
          <a:bodyPr>
            <a:normAutofit/>
          </a:bodyPr>
          <a:lstStyle/>
          <a:p>
            <a:r>
              <a:rPr lang="en-GB" sz="5200"/>
              <a:t>Research philosophy</a:t>
            </a:r>
          </a:p>
        </p:txBody>
      </p:sp>
      <p:graphicFrame>
        <p:nvGraphicFramePr>
          <p:cNvPr id="5" name="Content Placeholder 2">
            <a:extLst>
              <a:ext uri="{FF2B5EF4-FFF2-40B4-BE49-F238E27FC236}">
                <a16:creationId xmlns:a16="http://schemas.microsoft.com/office/drawing/2014/main" id="{4DC35E27-20B2-211D-BD52-C637D1811D51}"/>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4644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C56A0FDA-9157-2C6B-6549-4570BD71D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5227480"/>
            <a:ext cx="12192003" cy="16305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6" name="Text Box 1">
            <a:extLst>
              <a:ext uri="{FF2B5EF4-FFF2-40B4-BE49-F238E27FC236}">
                <a16:creationId xmlns:a16="http://schemas.microsoft.com/office/drawing/2014/main" id="{943D3F89-C9B6-9A8A-275D-C6786917A3E2}"/>
              </a:ext>
            </a:extLst>
          </p:cNvPr>
          <p:cNvSpPr txBox="1">
            <a:spLocks noChangeArrowheads="1"/>
          </p:cNvSpPr>
          <p:nvPr/>
        </p:nvSpPr>
        <p:spPr bwMode="auto">
          <a:xfrm>
            <a:off x="838200" y="5645189"/>
            <a:ext cx="7061616" cy="80416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ctr">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l"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3200" b="0" i="0" u="none" strike="noStrike" kern="1200" cap="none" spc="0" normalizeH="0" baseline="0" noProof="0">
                <a:ln>
                  <a:noFill/>
                </a:ln>
                <a:solidFill>
                  <a:prstClr val="black"/>
                </a:solidFill>
                <a:effectLst/>
                <a:uLnTx/>
                <a:uFillTx/>
                <a:latin typeface="Calibri Light" panose="020F0302020204030204"/>
                <a:ea typeface="Microsoft YaHei" panose="020B0503020204020204" pitchFamily="34" charset="-122"/>
                <a:cs typeface="+mn-cs"/>
              </a:rPr>
              <a:t>So, why not just do research?</a:t>
            </a:r>
          </a:p>
        </p:txBody>
      </p:sp>
      <p:grpSp>
        <p:nvGrpSpPr>
          <p:cNvPr id="26634" name="Group 26633">
            <a:extLst>
              <a:ext uri="{FF2B5EF4-FFF2-40B4-BE49-F238E27FC236}">
                <a16:creationId xmlns:a16="http://schemas.microsoft.com/office/drawing/2014/main" id="{96A3C8CE-26B9-D061-59D9-B73267F581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5174856"/>
            <a:ext cx="12207200" cy="123363"/>
            <a:chOff x="-5025" y="6737718"/>
            <a:chExt cx="12207200" cy="123363"/>
          </a:xfrm>
        </p:grpSpPr>
        <p:sp>
          <p:nvSpPr>
            <p:cNvPr id="26635" name="Rectangle 26634">
              <a:extLst>
                <a:ext uri="{FF2B5EF4-FFF2-40B4-BE49-F238E27FC236}">
                  <a16:creationId xmlns:a16="http://schemas.microsoft.com/office/drawing/2014/main" id="{8F877943-CA6B-FAFE-9840-3D0B02D23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36" name="Rectangle 26635">
              <a:extLst>
                <a:ext uri="{FF2B5EF4-FFF2-40B4-BE49-F238E27FC236}">
                  <a16:creationId xmlns:a16="http://schemas.microsoft.com/office/drawing/2014/main" id="{D03B65C2-8219-E08F-136B-F7517B115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3" name="Picture 2" descr="Person taking book from bookshelf">
            <a:extLst>
              <a:ext uri="{FF2B5EF4-FFF2-40B4-BE49-F238E27FC236}">
                <a16:creationId xmlns:a16="http://schemas.microsoft.com/office/drawing/2014/main" id="{AADF610B-7E74-6D0C-027B-D00218C855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9341" y="487636"/>
            <a:ext cx="6733318" cy="4489829"/>
          </a:xfrm>
          <a:prstGeom prst="rect">
            <a:avLst/>
          </a:prstGeom>
        </p:spPr>
      </p:pic>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Video 28675">
            <a:extLst>
              <a:ext uri="{FF2B5EF4-FFF2-40B4-BE49-F238E27FC236}">
                <a16:creationId xmlns:a16="http://schemas.microsoft.com/office/drawing/2014/main" id="{F18097F1-2595-02E0-4C2A-CC0CEF184A0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28674" name="Text Box 1">
            <a:extLst>
              <a:ext uri="{FF2B5EF4-FFF2-40B4-BE49-F238E27FC236}">
                <a16:creationId xmlns:a16="http://schemas.microsoft.com/office/drawing/2014/main" id="{8CDE5C13-FFE2-289A-8A69-C083D6C0A1FF}"/>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b">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5200" b="0" i="0" u="none" strike="noStrike" kern="1200" cap="none" spc="0" normalizeH="0" baseline="0" noProof="0">
                <a:ln>
                  <a:noFill/>
                </a:ln>
                <a:solidFill>
                  <a:srgbClr val="FFFFFF"/>
                </a:solidFill>
                <a:effectLst/>
                <a:uLnTx/>
                <a:uFillTx/>
                <a:latin typeface="Calibri Light" panose="020F0302020204030204"/>
                <a:ea typeface="Microsoft YaHei" panose="020B0503020204020204" pitchFamily="34" charset="-122"/>
                <a:cs typeface="+mn-cs"/>
              </a:rPr>
              <a:t>Let’s take a philosophical approach to this problem...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867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867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8676"/>
                                        </p:tgtEl>
                                      </p:cBhvr>
                                    </p:cmd>
                                  </p:childTnLst>
                                </p:cTn>
                              </p:par>
                            </p:childTnLst>
                          </p:cTn>
                        </p:par>
                      </p:childTnLst>
                    </p:cTn>
                  </p:par>
                </p:childTnLst>
              </p:cTn>
              <p:nextCondLst>
                <p:cond evt="onClick" delay="0">
                  <p:tgtEl>
                    <p:spTgt spid="28676"/>
                  </p:tgtEl>
                </p:cond>
              </p:nextCondLst>
            </p:seq>
            <p:video>
              <p:cMediaNode mute="1">
                <p:cTn id="12" repeatCount="indefinite" fill="hold" display="0">
                  <p:stCondLst>
                    <p:cond delay="indefinite"/>
                  </p:stCondLst>
                </p:cTn>
                <p:tgtEl>
                  <p:spTgt spid="28676"/>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4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F88C0A7-366B-F043-348B-2E72FACD20E0}"/>
              </a:ext>
            </a:extLst>
          </p:cNvPr>
          <p:cNvPicPr>
            <a:picLocks noChangeAspect="1"/>
          </p:cNvPicPr>
          <p:nvPr/>
        </p:nvPicPr>
        <p:blipFill>
          <a:blip r:embed="rId2"/>
          <a:stretch>
            <a:fillRect/>
          </a:stretch>
        </p:blipFill>
        <p:spPr>
          <a:xfrm>
            <a:off x="1165852" y="643467"/>
            <a:ext cx="9860296" cy="5571066"/>
          </a:xfrm>
          <a:prstGeom prst="rect">
            <a:avLst/>
          </a:prstGeom>
        </p:spPr>
      </p:pic>
    </p:spTree>
    <p:extLst>
      <p:ext uri="{BB962C8B-B14F-4D97-AF65-F5344CB8AC3E}">
        <p14:creationId xmlns:p14="http://schemas.microsoft.com/office/powerpoint/2010/main" val="2540598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BDCE7B-D7A6-4445-6AEF-E0CCEA741763}"/>
              </a:ext>
            </a:extLst>
          </p:cNvPr>
          <p:cNvSpPr>
            <a:spLocks noGrp="1"/>
          </p:cNvSpPr>
          <p:nvPr>
            <p:ph type="title"/>
          </p:nvPr>
        </p:nvSpPr>
        <p:spPr>
          <a:xfrm>
            <a:off x="841248" y="548640"/>
            <a:ext cx="3600860" cy="5431536"/>
          </a:xfrm>
        </p:spPr>
        <p:txBody>
          <a:bodyPr>
            <a:normAutofit/>
          </a:bodyPr>
          <a:lstStyle/>
          <a:p>
            <a:r>
              <a:rPr lang="en-GB" sz="5400"/>
              <a:t>Activity</a:t>
            </a:r>
          </a:p>
        </p:txBody>
      </p:sp>
      <p:graphicFrame>
        <p:nvGraphicFramePr>
          <p:cNvPr id="6" name="Content Placeholder 3">
            <a:extLst>
              <a:ext uri="{FF2B5EF4-FFF2-40B4-BE49-F238E27FC236}">
                <a16:creationId xmlns:a16="http://schemas.microsoft.com/office/drawing/2014/main" id="{44941DDA-66D8-9DF6-DF52-6CF3C636A4B7}"/>
              </a:ext>
            </a:extLst>
          </p:cNvPr>
          <p:cNvGraphicFramePr>
            <a:graphicFrameLocks noGrp="1"/>
          </p:cNvGraphicFramePr>
          <p:nvPr>
            <p:ph idx="1"/>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2661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391053-0FE2-D7FA-E16E-02E1B438627D}"/>
            </a:ext>
          </a:extLst>
        </p:cNvPr>
        <p:cNvGrpSpPr/>
        <p:nvPr/>
      </p:nvGrpSpPr>
      <p:grpSpPr>
        <a:xfrm>
          <a:off x="0" y="0"/>
          <a:ext cx="0" cy="0"/>
          <a:chOff x="0" y="0"/>
          <a:chExt cx="0" cy="0"/>
        </a:xfrm>
      </p:grpSpPr>
      <p:sp>
        <p:nvSpPr>
          <p:cNvPr id="10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059BAC49-8D98-1C8B-742F-0FB10C1B596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is truth? What is knowledge?</a:t>
            </a:r>
          </a:p>
        </p:txBody>
      </p:sp>
      <p:pic>
        <p:nvPicPr>
          <p:cNvPr id="1026" name="Picture 2" descr="A diagram of truth and belief&#10;&#10;Description automatically generated">
            <a:extLst>
              <a:ext uri="{FF2B5EF4-FFF2-40B4-BE49-F238E27FC236}">
                <a16:creationId xmlns:a16="http://schemas.microsoft.com/office/drawing/2014/main" id="{EFF89DBB-D1C9-752B-71CD-AFE6F326905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11141" y="643466"/>
            <a:ext cx="5513050"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0692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9824F-BE2E-7B52-45C5-FF13CE7533FE}"/>
            </a:ext>
          </a:extLst>
        </p:cNvPr>
        <p:cNvGrpSpPr/>
        <p:nvPr/>
      </p:nvGrpSpPr>
      <p:grpSpPr>
        <a:xfrm>
          <a:off x="0" y="0"/>
          <a:ext cx="0" cy="0"/>
          <a:chOff x="0" y="0"/>
          <a:chExt cx="0" cy="0"/>
        </a:xfrm>
      </p:grpSpPr>
      <p:pic>
        <p:nvPicPr>
          <p:cNvPr id="1026" name="Picture 2" descr="A diagram of truth and belief&#10;&#10;Description automatically generated">
            <a:extLst>
              <a:ext uri="{FF2B5EF4-FFF2-40B4-BE49-F238E27FC236}">
                <a16:creationId xmlns:a16="http://schemas.microsoft.com/office/drawing/2014/main" id="{AAAEA5BB-3386-E8A5-B4C5-0FA0EE9F76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41" t="1" r="4156" b="15268"/>
          <a:stretch/>
        </p:blipFill>
        <p:spPr bwMode="auto">
          <a:xfrm>
            <a:off x="3328618" y="467208"/>
            <a:ext cx="6284600" cy="5923584"/>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a:extLst>
              <a:ext uri="{FF2B5EF4-FFF2-40B4-BE49-F238E27FC236}">
                <a16:creationId xmlns:a16="http://schemas.microsoft.com/office/drawing/2014/main" id="{AFD5B4EE-6E67-5AB1-AEB9-B50B8E950443}"/>
              </a:ext>
            </a:extLst>
          </p:cNvPr>
          <p:cNvCxnSpPr/>
          <p:nvPr/>
        </p:nvCxnSpPr>
        <p:spPr>
          <a:xfrm flipV="1">
            <a:off x="2889197" y="4456739"/>
            <a:ext cx="1644383" cy="407254"/>
          </a:xfrm>
          <a:prstGeom prst="straightConnector1">
            <a:avLst/>
          </a:prstGeom>
          <a:ln w="57150">
            <a:tailEnd type="triangle"/>
          </a:ln>
        </p:spPr>
        <p:style>
          <a:lnRef idx="3">
            <a:schemeClr val="accent2"/>
          </a:lnRef>
          <a:fillRef idx="0">
            <a:schemeClr val="accent2"/>
          </a:fillRef>
          <a:effectRef idx="2">
            <a:schemeClr val="accent2"/>
          </a:effectRef>
          <a:fontRef idx="minor">
            <a:schemeClr val="tx1"/>
          </a:fontRef>
        </p:style>
      </p:cxnSp>
      <p:cxnSp>
        <p:nvCxnSpPr>
          <p:cNvPr id="6" name="Straight Arrow Connector 5">
            <a:extLst>
              <a:ext uri="{FF2B5EF4-FFF2-40B4-BE49-F238E27FC236}">
                <a16:creationId xmlns:a16="http://schemas.microsoft.com/office/drawing/2014/main" id="{90248CA5-C469-4360-86A7-4FF544073C6F}"/>
              </a:ext>
            </a:extLst>
          </p:cNvPr>
          <p:cNvCxnSpPr/>
          <p:nvPr/>
        </p:nvCxnSpPr>
        <p:spPr>
          <a:xfrm flipH="1" flipV="1">
            <a:off x="8292905" y="4456739"/>
            <a:ext cx="2096086" cy="818646"/>
          </a:xfrm>
          <a:prstGeom prst="straightConnector1">
            <a:avLst/>
          </a:prstGeom>
          <a:ln w="57150">
            <a:tailEnd type="triangle"/>
          </a:ln>
        </p:spPr>
        <p:style>
          <a:lnRef idx="3">
            <a:schemeClr val="accent5"/>
          </a:lnRef>
          <a:fillRef idx="0">
            <a:schemeClr val="accent5"/>
          </a:fillRef>
          <a:effectRef idx="2">
            <a:schemeClr val="accent5"/>
          </a:effectRef>
          <a:fontRef idx="minor">
            <a:schemeClr val="tx1"/>
          </a:fontRef>
        </p:style>
      </p:cxnSp>
      <p:cxnSp>
        <p:nvCxnSpPr>
          <p:cNvPr id="8" name="Straight Arrow Connector 7">
            <a:extLst>
              <a:ext uri="{FF2B5EF4-FFF2-40B4-BE49-F238E27FC236}">
                <a16:creationId xmlns:a16="http://schemas.microsoft.com/office/drawing/2014/main" id="{EB6FBED6-1491-3D64-C464-6DC8609BFA27}"/>
              </a:ext>
            </a:extLst>
          </p:cNvPr>
          <p:cNvCxnSpPr/>
          <p:nvPr/>
        </p:nvCxnSpPr>
        <p:spPr>
          <a:xfrm>
            <a:off x="2468880" y="604911"/>
            <a:ext cx="3791243" cy="900332"/>
          </a:xfrm>
          <a:prstGeom prst="straightConnector1">
            <a:avLst/>
          </a:prstGeom>
          <a:ln w="57150" cap="flat" cmpd="sng" algn="ctr">
            <a:solidFill>
              <a:schemeClr val="accent4"/>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pic>
        <p:nvPicPr>
          <p:cNvPr id="9" name="Picture 8">
            <a:extLst>
              <a:ext uri="{FF2B5EF4-FFF2-40B4-BE49-F238E27FC236}">
                <a16:creationId xmlns:a16="http://schemas.microsoft.com/office/drawing/2014/main" id="{4E88BF46-2A52-0AEA-ADEE-D5EE9466A1A9}"/>
              </a:ext>
            </a:extLst>
          </p:cNvPr>
          <p:cNvPicPr>
            <a:picLocks noChangeAspect="1"/>
          </p:cNvPicPr>
          <p:nvPr/>
        </p:nvPicPr>
        <p:blipFill>
          <a:blip r:embed="rId4"/>
          <a:stretch>
            <a:fillRect/>
          </a:stretch>
        </p:blipFill>
        <p:spPr>
          <a:xfrm>
            <a:off x="716280" y="4276579"/>
            <a:ext cx="2173458" cy="2173458"/>
          </a:xfrm>
          <a:prstGeom prst="rect">
            <a:avLst/>
          </a:prstGeom>
        </p:spPr>
      </p:pic>
      <p:pic>
        <p:nvPicPr>
          <p:cNvPr id="10" name="Picture 9">
            <a:extLst>
              <a:ext uri="{FF2B5EF4-FFF2-40B4-BE49-F238E27FC236}">
                <a16:creationId xmlns:a16="http://schemas.microsoft.com/office/drawing/2014/main" id="{FAA4FE2C-60A0-86FC-D84C-3E1B5433CA3A}"/>
              </a:ext>
            </a:extLst>
          </p:cNvPr>
          <p:cNvPicPr>
            <a:picLocks noChangeAspect="1"/>
          </p:cNvPicPr>
          <p:nvPr/>
        </p:nvPicPr>
        <p:blipFill>
          <a:blip r:embed="rId5"/>
          <a:stretch>
            <a:fillRect/>
          </a:stretch>
        </p:blipFill>
        <p:spPr>
          <a:xfrm>
            <a:off x="9264748" y="5363308"/>
            <a:ext cx="2580249" cy="1287974"/>
          </a:xfrm>
          <a:prstGeom prst="rect">
            <a:avLst/>
          </a:prstGeom>
        </p:spPr>
      </p:pic>
      <p:pic>
        <p:nvPicPr>
          <p:cNvPr id="11" name="Picture 10">
            <a:extLst>
              <a:ext uri="{FF2B5EF4-FFF2-40B4-BE49-F238E27FC236}">
                <a16:creationId xmlns:a16="http://schemas.microsoft.com/office/drawing/2014/main" id="{026378AF-CE2F-365E-2ACB-8E3F2C010686}"/>
              </a:ext>
            </a:extLst>
          </p:cNvPr>
          <p:cNvPicPr>
            <a:picLocks noChangeAspect="1"/>
          </p:cNvPicPr>
          <p:nvPr/>
        </p:nvPicPr>
        <p:blipFill>
          <a:blip r:embed="rId6"/>
          <a:stretch>
            <a:fillRect/>
          </a:stretch>
        </p:blipFill>
        <p:spPr>
          <a:xfrm>
            <a:off x="716280" y="231348"/>
            <a:ext cx="2928814" cy="1647458"/>
          </a:xfrm>
          <a:prstGeom prst="rect">
            <a:avLst/>
          </a:prstGeom>
        </p:spPr>
      </p:pic>
    </p:spTree>
    <p:extLst>
      <p:ext uri="{BB962C8B-B14F-4D97-AF65-F5344CB8AC3E}">
        <p14:creationId xmlns:p14="http://schemas.microsoft.com/office/powerpoint/2010/main" val="32730505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97CBC-03EA-DEC3-7749-2B1D6365EC6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CA468D7-5FFF-E453-A7F7-0105DC203A95}"/>
              </a:ext>
            </a:extLst>
          </p:cNvPr>
          <p:cNvPicPr>
            <a:picLocks noChangeAspect="1"/>
          </p:cNvPicPr>
          <p:nvPr/>
        </p:nvPicPr>
        <p:blipFill>
          <a:blip r:embed="rId2"/>
          <a:srcRect t="8912" b="48909"/>
          <a:stretch/>
        </p:blipFill>
        <p:spPr>
          <a:xfrm>
            <a:off x="20" y="1282"/>
            <a:ext cx="12191980" cy="6856718"/>
          </a:xfrm>
          <a:prstGeom prst="rect">
            <a:avLst/>
          </a:prstGeom>
        </p:spPr>
      </p:pic>
    </p:spTree>
    <p:extLst>
      <p:ext uri="{BB962C8B-B14F-4D97-AF65-F5344CB8AC3E}">
        <p14:creationId xmlns:p14="http://schemas.microsoft.com/office/powerpoint/2010/main" val="26428781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452DB70-A543-4FFF-3B9F-19C671B0946B}"/>
              </a:ext>
            </a:extLst>
          </p:cNvPr>
          <p:cNvGraphicFramePr>
            <a:graphicFrameLocks noGrp="1"/>
          </p:cNvGraphicFramePr>
          <p:nvPr/>
        </p:nvGraphicFramePr>
        <p:xfrm>
          <a:off x="643467" y="1063755"/>
          <a:ext cx="10905067" cy="4730490"/>
        </p:xfrm>
        <a:graphic>
          <a:graphicData uri="http://schemas.openxmlformats.org/drawingml/2006/table">
            <a:tbl>
              <a:tblPr firstRow="1" firstCol="1" bandRow="1">
                <a:tableStyleId>{5C22544A-7EE6-4342-B048-85BDC9FD1C3A}</a:tableStyleId>
              </a:tblPr>
              <a:tblGrid>
                <a:gridCol w="1938072">
                  <a:extLst>
                    <a:ext uri="{9D8B030D-6E8A-4147-A177-3AD203B41FA5}">
                      <a16:colId xmlns:a16="http://schemas.microsoft.com/office/drawing/2014/main" val="2198038290"/>
                    </a:ext>
                  </a:extLst>
                </a:gridCol>
                <a:gridCol w="4461484">
                  <a:extLst>
                    <a:ext uri="{9D8B030D-6E8A-4147-A177-3AD203B41FA5}">
                      <a16:colId xmlns:a16="http://schemas.microsoft.com/office/drawing/2014/main" val="3185513024"/>
                    </a:ext>
                  </a:extLst>
                </a:gridCol>
                <a:gridCol w="4505511">
                  <a:extLst>
                    <a:ext uri="{9D8B030D-6E8A-4147-A177-3AD203B41FA5}">
                      <a16:colId xmlns:a16="http://schemas.microsoft.com/office/drawing/2014/main" val="3405745496"/>
                    </a:ext>
                  </a:extLst>
                </a:gridCol>
              </a:tblGrid>
              <a:tr h="411433">
                <a:tc>
                  <a:txBody>
                    <a:bodyPr/>
                    <a:lstStyle/>
                    <a:p>
                      <a:pPr>
                        <a:lnSpc>
                          <a:spcPct val="115000"/>
                        </a:lnSpc>
                      </a:pPr>
                      <a:r>
                        <a:rPr lang="en-GB" sz="1900" kern="100" dirty="0">
                          <a:effectLst/>
                        </a:rPr>
                        <a:t>Type of Truth</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Explanation</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Business &amp; Management Example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251448314"/>
                  </a:ext>
                </a:extLst>
              </a:tr>
              <a:tr h="1413930">
                <a:tc>
                  <a:txBody>
                    <a:bodyPr/>
                    <a:lstStyle/>
                    <a:p>
                      <a:pPr>
                        <a:lnSpc>
                          <a:spcPct val="115000"/>
                        </a:lnSpc>
                      </a:pPr>
                      <a:r>
                        <a:rPr lang="en-GB" sz="1900" kern="100">
                          <a:effectLst/>
                        </a:rPr>
                        <a:t>Objective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fact that is considered true regardless of individual perception or opinion, based on verifiable evidence and exists independently of beliefs.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A company's financial statement shows a net profit of $1 million.</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899913881"/>
                  </a:ext>
                </a:extLst>
              </a:tr>
              <a:tr h="745599">
                <a:tc>
                  <a:txBody>
                    <a:bodyPr/>
                    <a:lstStyle/>
                    <a:p>
                      <a:pPr>
                        <a:lnSpc>
                          <a:spcPct val="115000"/>
                        </a:lnSpc>
                      </a:pPr>
                      <a:r>
                        <a:rPr lang="en-GB" sz="1900" kern="100">
                          <a:effectLst/>
                        </a:rPr>
                        <a:t>Subjective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based on an individual's personal experience, perspective, or feelings.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This workplace has a great company culture.</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3166204297"/>
                  </a:ext>
                </a:extLst>
              </a:tr>
              <a:tr h="1079764">
                <a:tc>
                  <a:txBody>
                    <a:bodyPr/>
                    <a:lstStyle/>
                    <a:p>
                      <a:pPr>
                        <a:lnSpc>
                          <a:spcPct val="115000"/>
                        </a:lnSpc>
                      </a:pPr>
                      <a:r>
                        <a:rPr lang="en-GB" sz="1900" kern="100">
                          <a:effectLst/>
                        </a:rPr>
                        <a:t>Normative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is considered true within a specific group or society based on shared values and standards.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Good leaders should prioritize employee well-being.</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469327151"/>
                  </a:ext>
                </a:extLst>
              </a:tr>
              <a:tr h="1079764">
                <a:tc>
                  <a:txBody>
                    <a:bodyPr/>
                    <a:lstStyle/>
                    <a:p>
                      <a:pPr>
                        <a:lnSpc>
                          <a:spcPct val="115000"/>
                        </a:lnSpc>
                      </a:pPr>
                      <a:r>
                        <a:rPr lang="en-GB" sz="1900" kern="100">
                          <a:effectLst/>
                        </a:rPr>
                        <a:t>Positive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can be verified through observation and evidence, focusing on what 'is' rather than what 'should be.'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The majority of consumers prefer brands that engage in corporate social responsibility (CSR).</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457432506"/>
                  </a:ext>
                </a:extLst>
              </a:tr>
            </a:tbl>
          </a:graphicData>
        </a:graphic>
      </p:graphicFrame>
    </p:spTree>
    <p:extLst>
      <p:ext uri="{BB962C8B-B14F-4D97-AF65-F5344CB8AC3E}">
        <p14:creationId xmlns:p14="http://schemas.microsoft.com/office/powerpoint/2010/main" val="41652551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Video 7">
            <a:extLst>
              <a:ext uri="{FF2B5EF4-FFF2-40B4-BE49-F238E27FC236}">
                <a16:creationId xmlns:a16="http://schemas.microsoft.com/office/drawing/2014/main" id="{1D69EF27-520A-6EC8-EBF8-B8D60C64279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3" name="Title 2">
            <a:extLst>
              <a:ext uri="{FF2B5EF4-FFF2-40B4-BE49-F238E27FC236}">
                <a16:creationId xmlns:a16="http://schemas.microsoft.com/office/drawing/2014/main" id="{238CEE5F-391A-5283-672C-1A21E58AE2D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Define philosophy. Define science.</a:t>
            </a:r>
          </a:p>
        </p:txBody>
      </p:sp>
    </p:spTree>
    <p:extLst>
      <p:ext uri="{BB962C8B-B14F-4D97-AF65-F5344CB8AC3E}">
        <p14:creationId xmlns:p14="http://schemas.microsoft.com/office/powerpoint/2010/main" val="391949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a:extLst>
            <a:ext uri="{FF2B5EF4-FFF2-40B4-BE49-F238E27FC236}">
              <a16:creationId xmlns:a16="http://schemas.microsoft.com/office/drawing/2014/main" id="{222FC65B-61D9-E9E8-8E28-84ADEE3E4DC1}"/>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97132"/>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itle 2">
            <a:extLst>
              <a:ext uri="{FF2B5EF4-FFF2-40B4-BE49-F238E27FC236}">
                <a16:creationId xmlns:a16="http://schemas.microsoft.com/office/drawing/2014/main" id="{CA5CEBB7-7011-205B-34B7-502B2E7EA99F}"/>
              </a:ext>
            </a:extLst>
          </p:cNvPr>
          <p:cNvSpPr>
            <a:spLocks noGrp="1"/>
          </p:cNvSpPr>
          <p:nvPr>
            <p:ph type="title"/>
          </p:nvPr>
        </p:nvSpPr>
        <p:spPr>
          <a:xfrm>
            <a:off x="992206" y="1608667"/>
            <a:ext cx="2823275" cy="4501127"/>
          </a:xfrm>
        </p:spPr>
        <p:txBody>
          <a:bodyPr anchor="t">
            <a:normAutofit/>
          </a:bodyPr>
          <a:lstStyle/>
          <a:p>
            <a:pPr algn="r"/>
            <a:r>
              <a:rPr lang="en-GB" sz="3200" b="1">
                <a:solidFill>
                  <a:srgbClr val="FFFFFF"/>
                </a:solidFill>
              </a:rPr>
              <a:t>Define philosophy. Define science.</a:t>
            </a:r>
          </a:p>
        </p:txBody>
      </p:sp>
      <p:sp>
        <p:nvSpPr>
          <p:cNvPr id="5" name="Content Placeholder 4">
            <a:extLst>
              <a:ext uri="{FF2B5EF4-FFF2-40B4-BE49-F238E27FC236}">
                <a16:creationId xmlns:a16="http://schemas.microsoft.com/office/drawing/2014/main" id="{140AC77A-D9B7-6832-510C-30BDF7B24466}"/>
              </a:ext>
            </a:extLst>
          </p:cNvPr>
          <p:cNvSpPr>
            <a:spLocks noGrp="1"/>
          </p:cNvSpPr>
          <p:nvPr>
            <p:ph sz="half" idx="1"/>
          </p:nvPr>
        </p:nvSpPr>
        <p:spPr>
          <a:xfrm>
            <a:off x="4547698" y="1608667"/>
            <a:ext cx="3421958" cy="4501127"/>
          </a:xfrm>
        </p:spPr>
        <p:txBody>
          <a:bodyPr>
            <a:normAutofit/>
          </a:bodyPr>
          <a:lstStyle/>
          <a:p>
            <a:r>
              <a:rPr lang="en-GB" sz="2000" b="1" i="0" dirty="0">
                <a:effectLst/>
                <a:latin typeface="arial" panose="020B0604020202020204" pitchFamily="34" charset="0"/>
              </a:rPr>
              <a:t>Science is about descriptive facts. </a:t>
            </a:r>
          </a:p>
          <a:p>
            <a:r>
              <a:rPr lang="en-GB" sz="2000" b="1" i="0" dirty="0">
                <a:effectLst/>
                <a:latin typeface="arial" panose="020B0604020202020204" pitchFamily="34" charset="0"/>
              </a:rPr>
              <a:t>Science is about physical objects.  </a:t>
            </a:r>
            <a:endParaRPr lang="en-GB" sz="2000" dirty="0"/>
          </a:p>
        </p:txBody>
      </p:sp>
      <p:sp>
        <p:nvSpPr>
          <p:cNvPr id="7" name="Content Placeholder 6">
            <a:extLst>
              <a:ext uri="{FF2B5EF4-FFF2-40B4-BE49-F238E27FC236}">
                <a16:creationId xmlns:a16="http://schemas.microsoft.com/office/drawing/2014/main" id="{5DB48263-9AA3-A015-4ADA-ECAF040FA6E3}"/>
              </a:ext>
            </a:extLst>
          </p:cNvPr>
          <p:cNvSpPr>
            <a:spLocks noGrp="1"/>
          </p:cNvSpPr>
          <p:nvPr>
            <p:ph sz="half" idx="2"/>
          </p:nvPr>
        </p:nvSpPr>
        <p:spPr>
          <a:xfrm>
            <a:off x="8289696" y="1608667"/>
            <a:ext cx="3421957" cy="4501127"/>
          </a:xfrm>
        </p:spPr>
        <p:txBody>
          <a:bodyPr>
            <a:normAutofit/>
          </a:bodyPr>
          <a:lstStyle/>
          <a:p>
            <a:r>
              <a:rPr lang="en-GB" sz="2000" b="1" dirty="0">
                <a:latin typeface="arial" panose="020B0604020202020204" pitchFamily="34" charset="0"/>
              </a:rPr>
              <a:t>P</a:t>
            </a:r>
            <a:r>
              <a:rPr lang="en-GB" sz="2000" b="1" i="0" dirty="0">
                <a:effectLst/>
                <a:latin typeface="arial" panose="020B0604020202020204" pitchFamily="34" charset="0"/>
              </a:rPr>
              <a:t>hilosophy can be about facts/objects but is also about normative and evaluative truths (if such truths exist/claims of truth).</a:t>
            </a:r>
          </a:p>
          <a:p>
            <a:r>
              <a:rPr lang="en-GB" sz="2000" b="1" i="0" dirty="0">
                <a:effectLst/>
                <a:latin typeface="arial" panose="020B0604020202020204" pitchFamily="34" charset="0"/>
              </a:rPr>
              <a:t>Philosophy is often about abstract objects but questions if they exist.</a:t>
            </a:r>
            <a:endParaRPr lang="en-GB" sz="2000" b="1" dirty="0"/>
          </a:p>
        </p:txBody>
      </p:sp>
    </p:spTree>
    <p:extLst>
      <p:ext uri="{BB962C8B-B14F-4D97-AF65-F5344CB8AC3E}">
        <p14:creationId xmlns:p14="http://schemas.microsoft.com/office/powerpoint/2010/main" val="1508273702"/>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42903-1937-8D20-B0CC-22A34B82F45E}"/>
            </a:ext>
          </a:extLst>
        </p:cNvPr>
        <p:cNvGrpSpPr/>
        <p:nvPr/>
      </p:nvGrpSpPr>
      <p:grpSpPr>
        <a:xfrm>
          <a:off x="0" y="0"/>
          <a:ext cx="0" cy="0"/>
          <a:chOff x="0" y="0"/>
          <a:chExt cx="0" cy="0"/>
        </a:xfrm>
      </p:grpSpPr>
      <p:pic>
        <p:nvPicPr>
          <p:cNvPr id="30724" name="Video 30723">
            <a:extLst>
              <a:ext uri="{FF2B5EF4-FFF2-40B4-BE49-F238E27FC236}">
                <a16:creationId xmlns:a16="http://schemas.microsoft.com/office/drawing/2014/main" id="{C7BA542D-4F9F-CC80-1A5A-401CD84143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30722" name="Text Box 1">
            <a:extLst>
              <a:ext uri="{FF2B5EF4-FFF2-40B4-BE49-F238E27FC236}">
                <a16:creationId xmlns:a16="http://schemas.microsoft.com/office/drawing/2014/main" id="{7B11CF51-6E11-9DA6-1E11-98083A2D0230}"/>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b">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5200" b="0" i="0" u="none" strike="noStrike" kern="1200" cap="none" spc="0" normalizeH="0" baseline="0" noProof="0" dirty="0">
                <a:ln>
                  <a:noFill/>
                </a:ln>
                <a:solidFill>
                  <a:srgbClr val="FFFFFF"/>
                </a:solidFill>
                <a:effectLst/>
                <a:uLnTx/>
                <a:uFillTx/>
                <a:latin typeface="Aptos Display" panose="02110004020202020204"/>
                <a:ea typeface="Microsoft YaHei" panose="020B0503020204020204" pitchFamily="34" charset="-122"/>
                <a:cs typeface="+mn-cs"/>
              </a:rPr>
              <a:t>What is the relationship between philosophy and science?</a:t>
            </a:r>
          </a:p>
        </p:txBody>
      </p:sp>
    </p:spTree>
    <p:extLst>
      <p:ext uri="{BB962C8B-B14F-4D97-AF65-F5344CB8AC3E}">
        <p14:creationId xmlns:p14="http://schemas.microsoft.com/office/powerpoint/2010/main" val="17503311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3072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072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0724"/>
                                        </p:tgtEl>
                                      </p:cBhvr>
                                    </p:cmd>
                                  </p:childTnLst>
                                </p:cTn>
                              </p:par>
                            </p:childTnLst>
                          </p:cTn>
                        </p:par>
                      </p:childTnLst>
                    </p:cTn>
                  </p:par>
                </p:childTnLst>
              </p:cTn>
              <p:nextCondLst>
                <p:cond evt="onClick" delay="0">
                  <p:tgtEl>
                    <p:spTgt spid="30724"/>
                  </p:tgtEl>
                </p:cond>
              </p:nextCondLst>
            </p:seq>
            <p:video>
              <p:cMediaNode mute="1">
                <p:cTn id="12" repeatCount="indefinite" fill="hold" display="0">
                  <p:stCondLst>
                    <p:cond delay="indefinite"/>
                  </p:stCondLst>
                </p:cTn>
                <p:tgtEl>
                  <p:spTgt spid="30724"/>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2EDAD33F-41AE-AE7C-EEC0-437820D9B0C3}"/>
              </a:ext>
            </a:extLst>
          </p:cNvPr>
          <p:cNvSpPr>
            <a:spLocks noGrp="1"/>
          </p:cNvSpPr>
          <p:nvPr>
            <p:ph type="title"/>
          </p:nvPr>
        </p:nvSpPr>
        <p:spPr>
          <a:xfrm>
            <a:off x="841248" y="548640"/>
            <a:ext cx="3600860" cy="5431536"/>
          </a:xfrm>
        </p:spPr>
        <p:txBody>
          <a:bodyPr>
            <a:normAutofit/>
          </a:bodyPr>
          <a:lstStyle/>
          <a:p>
            <a:r>
              <a:rPr lang="en-GB" sz="5400" dirty="0"/>
              <a:t>Philosophy and Science</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FD1CAFB5-A8DC-1DB2-BB2F-D406BC039576}"/>
              </a:ext>
            </a:extLst>
          </p:cNvPr>
          <p:cNvSpPr>
            <a:spLocks noGrp="1"/>
          </p:cNvSpPr>
          <p:nvPr>
            <p:ph idx="1"/>
          </p:nvPr>
        </p:nvSpPr>
        <p:spPr>
          <a:xfrm>
            <a:off x="5126418" y="552091"/>
            <a:ext cx="6224335" cy="5431536"/>
          </a:xfrm>
        </p:spPr>
        <p:txBody>
          <a:bodyPr anchor="ctr">
            <a:normAutofit/>
          </a:bodyPr>
          <a:lstStyle/>
          <a:p>
            <a:r>
              <a:rPr lang="en-GB" sz="1700"/>
              <a:t>Philosophy is the study of fundamental questions about knowledge, reality, existence and meaning. In research, it deals with how we understand and approach truth.</a:t>
            </a:r>
          </a:p>
          <a:p>
            <a:r>
              <a:rPr lang="en-GB" sz="1700"/>
              <a:t>It relates to objectivity/subjectivity because philosophical positions determine whether we believe:</a:t>
            </a:r>
          </a:p>
          <a:p>
            <a:pPr>
              <a:buFont typeface="+mj-lt"/>
              <a:buAutoNum type="arabicPeriod"/>
            </a:pPr>
            <a:r>
              <a:rPr lang="en-GB" sz="1700"/>
              <a:t>Reality exists independently of human minds (objective)</a:t>
            </a:r>
          </a:p>
          <a:p>
            <a:pPr>
              <a:buFont typeface="+mj-lt"/>
              <a:buAutoNum type="arabicPeriod"/>
            </a:pPr>
            <a:r>
              <a:rPr lang="en-GB" sz="1700"/>
              <a:t>Reality is constructed through human perception and interpretation (subjective)</a:t>
            </a:r>
          </a:p>
          <a:p>
            <a:r>
              <a:rPr lang="en-GB" sz="1700"/>
              <a:t>This fundamental philosophical question affects how researchers believe they can study business phenomena and what counts as valid knowledge - either through:</a:t>
            </a:r>
          </a:p>
          <a:p>
            <a:pPr>
              <a:buFont typeface="Arial" panose="020B0604020202020204" pitchFamily="34" charset="0"/>
              <a:buChar char="•"/>
            </a:pPr>
            <a:r>
              <a:rPr lang="en-GB" sz="1700"/>
              <a:t>Scientific measurement of objective facts</a:t>
            </a:r>
          </a:p>
          <a:p>
            <a:pPr>
              <a:buFont typeface="Arial" panose="020B0604020202020204" pitchFamily="34" charset="0"/>
              <a:buChar char="•"/>
            </a:pPr>
            <a:r>
              <a:rPr lang="en-GB" sz="1700"/>
              <a:t>Interpretation of subjective human experiences and meanings</a:t>
            </a:r>
          </a:p>
          <a:p>
            <a:r>
              <a:rPr lang="en-GB" sz="1700"/>
              <a:t>So philosophy provides the foundation for these basic research choices by addressing what reality is and how we can know it.</a:t>
            </a:r>
          </a:p>
          <a:p>
            <a:r>
              <a:rPr lang="en-GB" sz="1700"/>
              <a:t>Would you like me to elaborate on any part of this explanation?</a:t>
            </a:r>
          </a:p>
          <a:p>
            <a:endParaRPr lang="en-GB" sz="1700"/>
          </a:p>
        </p:txBody>
      </p:sp>
    </p:spTree>
    <p:extLst>
      <p:ext uri="{BB962C8B-B14F-4D97-AF65-F5344CB8AC3E}">
        <p14:creationId xmlns:p14="http://schemas.microsoft.com/office/powerpoint/2010/main" val="29951358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A2171F9-B29D-CEEB-6809-F572143692F7}"/>
              </a:ext>
            </a:extLst>
          </p:cNvPr>
          <p:cNvGraphicFramePr>
            <a:graphicFrameLocks noGrp="1"/>
          </p:cNvGraphicFramePr>
          <p:nvPr/>
        </p:nvGraphicFramePr>
        <p:xfrm>
          <a:off x="832413" y="643466"/>
          <a:ext cx="10527175" cy="5571070"/>
        </p:xfrm>
        <a:graphic>
          <a:graphicData uri="http://schemas.openxmlformats.org/drawingml/2006/table">
            <a:tbl>
              <a:tblPr firstRow="1" firstCol="1" bandRow="1">
                <a:tableStyleId>{5C22544A-7EE6-4342-B048-85BDC9FD1C3A}</a:tableStyleId>
              </a:tblPr>
              <a:tblGrid>
                <a:gridCol w="2904926">
                  <a:extLst>
                    <a:ext uri="{9D8B030D-6E8A-4147-A177-3AD203B41FA5}">
                      <a16:colId xmlns:a16="http://schemas.microsoft.com/office/drawing/2014/main" val="2290934619"/>
                    </a:ext>
                  </a:extLst>
                </a:gridCol>
                <a:gridCol w="3879628">
                  <a:extLst>
                    <a:ext uri="{9D8B030D-6E8A-4147-A177-3AD203B41FA5}">
                      <a16:colId xmlns:a16="http://schemas.microsoft.com/office/drawing/2014/main" val="3879422510"/>
                    </a:ext>
                  </a:extLst>
                </a:gridCol>
                <a:gridCol w="3742621">
                  <a:extLst>
                    <a:ext uri="{9D8B030D-6E8A-4147-A177-3AD203B41FA5}">
                      <a16:colId xmlns:a16="http://schemas.microsoft.com/office/drawing/2014/main" val="1720698400"/>
                    </a:ext>
                  </a:extLst>
                </a:gridCol>
              </a:tblGrid>
              <a:tr h="313001">
                <a:tc>
                  <a:txBody>
                    <a:bodyPr/>
                    <a:lstStyle/>
                    <a:p>
                      <a:pPr>
                        <a:lnSpc>
                          <a:spcPct val="115000"/>
                        </a:lnSpc>
                        <a:spcAft>
                          <a:spcPts val="800"/>
                        </a:spcAft>
                      </a:pPr>
                      <a:r>
                        <a:rPr lang="en-GB" sz="1500" kern="0" dirty="0">
                          <a:effectLst/>
                        </a:rPr>
                        <a:t>Concept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Explanation</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Simplified Understanding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353105981"/>
                  </a:ext>
                </a:extLst>
              </a:tr>
              <a:tr h="572295">
                <a:tc>
                  <a:txBody>
                    <a:bodyPr/>
                    <a:lstStyle/>
                    <a:p>
                      <a:pPr>
                        <a:lnSpc>
                          <a:spcPct val="115000"/>
                        </a:lnSpc>
                        <a:spcAft>
                          <a:spcPts val="800"/>
                        </a:spcAft>
                      </a:pPr>
                      <a:r>
                        <a:rPr lang="en-GB" sz="1500" kern="0">
                          <a:effectLst/>
                        </a:rPr>
                        <a:t>Truth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Claims about reality justified through investigation and evidence.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Different views exist on what counts as truth.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13435561"/>
                  </a:ext>
                </a:extLst>
              </a:tr>
              <a:tr h="572295">
                <a:tc>
                  <a:txBody>
                    <a:bodyPr/>
                    <a:lstStyle/>
                    <a:p>
                      <a:pPr>
                        <a:lnSpc>
                          <a:spcPct val="115000"/>
                        </a:lnSpc>
                        <a:spcAft>
                          <a:spcPts val="800"/>
                        </a:spcAft>
                      </a:pPr>
                      <a:r>
                        <a:rPr lang="en-GB" sz="1500" kern="0">
                          <a:effectLst/>
                        </a:rPr>
                        <a:t>Positivism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Seeks objective, universal truths using the scientific method.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out there, and we can measure it.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233607653"/>
                  </a:ext>
                </a:extLst>
              </a:tr>
              <a:tr h="572295">
                <a:tc>
                  <a:txBody>
                    <a:bodyPr/>
                    <a:lstStyle/>
                    <a:p>
                      <a:pPr>
                        <a:lnSpc>
                          <a:spcPct val="115000"/>
                        </a:lnSpc>
                        <a:spcAft>
                          <a:spcPts val="800"/>
                        </a:spcAft>
                      </a:pPr>
                      <a:r>
                        <a:rPr lang="en-GB" sz="1500" kern="0">
                          <a:effectLst/>
                        </a:rPr>
                        <a:t>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Views truth as socially constructed and contextual.</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depends on people's experiences.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3300995986"/>
                  </a:ext>
                </a:extLst>
              </a:tr>
              <a:tr h="572295">
                <a:tc>
                  <a:txBody>
                    <a:bodyPr/>
                    <a:lstStyle/>
                    <a:p>
                      <a:pPr>
                        <a:lnSpc>
                          <a:spcPct val="115000"/>
                        </a:lnSpc>
                        <a:spcAft>
                          <a:spcPts val="800"/>
                        </a:spcAft>
                      </a:pPr>
                      <a:r>
                        <a:rPr lang="en-GB" sz="1500" kern="0">
                          <a:effectLst/>
                        </a:rPr>
                        <a:t>Pragmatism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Focuses on practical truths—what works in specific situations.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what helps solve a problem.</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132665294"/>
                  </a:ext>
                </a:extLst>
              </a:tr>
              <a:tr h="572295">
                <a:tc>
                  <a:txBody>
                    <a:bodyPr/>
                    <a:lstStyle/>
                    <a:p>
                      <a:pPr>
                        <a:lnSpc>
                          <a:spcPct val="115000"/>
                        </a:lnSpc>
                        <a:spcAft>
                          <a:spcPts val="800"/>
                        </a:spcAft>
                      </a:pPr>
                      <a:r>
                        <a:rPr lang="en-GB" sz="1500" kern="0">
                          <a:effectLst/>
                        </a:rPr>
                        <a:t>Research Philosophy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Assumptions about how knowledge is developed and validated.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what we know?</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0063158"/>
                  </a:ext>
                </a:extLst>
              </a:tr>
              <a:tr h="313001">
                <a:tc>
                  <a:txBody>
                    <a:bodyPr/>
                    <a:lstStyle/>
                    <a:p>
                      <a:pPr>
                        <a:lnSpc>
                          <a:spcPct val="115000"/>
                        </a:lnSpc>
                        <a:spcAft>
                          <a:spcPts val="800"/>
                        </a:spcAft>
                      </a:pPr>
                      <a:r>
                        <a:rPr lang="en-GB" sz="1500" kern="0">
                          <a:effectLst/>
                        </a:rPr>
                        <a:t>Ontology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reality/being.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is real?</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3788659"/>
                  </a:ext>
                </a:extLst>
              </a:tr>
              <a:tr h="313001">
                <a:tc>
                  <a:txBody>
                    <a:bodyPr/>
                    <a:lstStyle/>
                    <a:p>
                      <a:pPr>
                        <a:lnSpc>
                          <a:spcPct val="115000"/>
                        </a:lnSpc>
                        <a:spcAft>
                          <a:spcPts val="800"/>
                        </a:spcAft>
                      </a:pPr>
                      <a:r>
                        <a:rPr lang="en-GB" sz="1500" kern="0">
                          <a:effectLst/>
                        </a:rPr>
                        <a:t>Epistemology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things?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4366073"/>
                  </a:ext>
                </a:extLst>
              </a:tr>
              <a:tr h="313001">
                <a:tc>
                  <a:txBody>
                    <a:bodyPr/>
                    <a:lstStyle/>
                    <a:p>
                      <a:pPr>
                        <a:lnSpc>
                          <a:spcPct val="115000"/>
                        </a:lnSpc>
                        <a:spcAft>
                          <a:spcPts val="800"/>
                        </a:spcAft>
                      </a:pPr>
                      <a:r>
                        <a:rPr lang="en-GB" sz="1500" kern="0">
                          <a:effectLst/>
                        </a:rPr>
                        <a:t>Methodology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How we gain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tools do we use?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599272237"/>
                  </a:ext>
                </a:extLst>
              </a:tr>
              <a:tr h="313001">
                <a:tc>
                  <a:txBody>
                    <a:bodyPr/>
                    <a:lstStyle/>
                    <a:p>
                      <a:pPr>
                        <a:lnSpc>
                          <a:spcPct val="115000"/>
                        </a:lnSpc>
                        <a:spcAft>
                          <a:spcPts val="800"/>
                        </a:spcAft>
                      </a:pPr>
                      <a:r>
                        <a:rPr lang="en-GB" sz="1500" kern="0">
                          <a:effectLst/>
                        </a:rPr>
                        <a:t>Axiology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Role of values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beliefs influence research?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030495873"/>
                  </a:ext>
                </a:extLst>
              </a:tr>
              <a:tr h="572295">
                <a:tc>
                  <a:txBody>
                    <a:bodyPr/>
                    <a:lstStyle/>
                    <a:p>
                      <a:pPr>
                        <a:lnSpc>
                          <a:spcPct val="115000"/>
                        </a:lnSpc>
                        <a:spcAft>
                          <a:spcPts val="800"/>
                        </a:spcAft>
                      </a:pPr>
                      <a:r>
                        <a:rPr lang="en-GB" sz="1500" kern="0">
                          <a:effectLst/>
                        </a:rPr>
                        <a:t>Science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Systematic inquiry using observation, measurement, and testing.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Using evidence to understand the world.</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369412341"/>
                  </a:ext>
                </a:extLst>
              </a:tr>
              <a:tr h="572295">
                <a:tc>
                  <a:txBody>
                    <a:bodyPr/>
                    <a:lstStyle/>
                    <a:p>
                      <a:pPr>
                        <a:lnSpc>
                          <a:spcPct val="115000"/>
                        </a:lnSpc>
                        <a:spcAft>
                          <a:spcPts val="800"/>
                        </a:spcAft>
                      </a:pPr>
                      <a:r>
                        <a:rPr lang="en-GB" sz="1500" kern="0">
                          <a:effectLst/>
                        </a:rPr>
                        <a:t>Business/Management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Deals with social phenomena that may not fit strict scientific methods.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Studying people and organisations in complex ways.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251707445"/>
                  </a:ext>
                </a:extLst>
              </a:tr>
            </a:tbl>
          </a:graphicData>
        </a:graphic>
      </p:graphicFrame>
    </p:spTree>
    <p:extLst>
      <p:ext uri="{BB962C8B-B14F-4D97-AF65-F5344CB8AC3E}">
        <p14:creationId xmlns:p14="http://schemas.microsoft.com/office/powerpoint/2010/main" val="33827545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3" name="Picture 2">
            <a:extLst>
              <a:ext uri="{FF2B5EF4-FFF2-40B4-BE49-F238E27FC236}">
                <a16:creationId xmlns:a16="http://schemas.microsoft.com/office/drawing/2014/main" id="{D922D151-14D7-3D1D-CFEB-FC20D0DC3391}"/>
              </a:ext>
            </a:extLst>
          </p:cNvPr>
          <p:cNvPicPr>
            <a:picLocks noChangeAspect="1"/>
          </p:cNvPicPr>
          <p:nvPr/>
        </p:nvPicPr>
        <p:blipFill>
          <a:blip r:embed="rId2"/>
          <a:srcRect t="8912" b="48909"/>
          <a:stretch/>
        </p:blipFill>
        <p:spPr>
          <a:xfrm>
            <a:off x="20" y="1282"/>
            <a:ext cx="12191980" cy="6856718"/>
          </a:xfrm>
          <a:prstGeom prst="rect">
            <a:avLst/>
          </a:prstGeom>
        </p:spPr>
      </p:pic>
    </p:spTree>
    <p:extLst>
      <p:ext uri="{BB962C8B-B14F-4D97-AF65-F5344CB8AC3E}">
        <p14:creationId xmlns:p14="http://schemas.microsoft.com/office/powerpoint/2010/main" val="27319343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Clarke PRO394 Professional 90 Piece Tool Kit with Cantilever Toolbox">
            <a:extLst>
              <a:ext uri="{FF2B5EF4-FFF2-40B4-BE49-F238E27FC236}">
                <a16:creationId xmlns:a16="http://schemas.microsoft.com/office/drawing/2014/main" id="{AF283156-15BF-0DE1-E211-7321426CE6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214" b="21536"/>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5D6F1086-571B-9DC7-FA91-721B41BA09F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When you think research philosophy, think toolbox</a:t>
            </a:r>
          </a:p>
        </p:txBody>
      </p:sp>
    </p:spTree>
    <p:extLst>
      <p:ext uri="{BB962C8B-B14F-4D97-AF65-F5344CB8AC3E}">
        <p14:creationId xmlns:p14="http://schemas.microsoft.com/office/powerpoint/2010/main" val="1951606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5D7888-EBCD-E936-119C-9C322256BD3D}"/>
              </a:ext>
            </a:extLst>
          </p:cNvPr>
          <p:cNvSpPr>
            <a:spLocks noGrp="1"/>
          </p:cNvSpPr>
          <p:nvPr>
            <p:ph type="title"/>
          </p:nvPr>
        </p:nvSpPr>
        <p:spPr>
          <a:xfrm>
            <a:off x="841248" y="548640"/>
            <a:ext cx="3600860" cy="5431536"/>
          </a:xfrm>
        </p:spPr>
        <p:txBody>
          <a:bodyPr>
            <a:normAutofit/>
          </a:bodyPr>
          <a:lstStyle/>
          <a:p>
            <a:r>
              <a:rPr lang="en-GB" sz="5400"/>
              <a:t>In simple terms</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6097ADD5-C254-D115-E102-CA93946862C5}"/>
              </a:ext>
            </a:extLst>
          </p:cNvPr>
          <p:cNvSpPr>
            <a:spLocks noGrp="1"/>
          </p:cNvSpPr>
          <p:nvPr>
            <p:ph idx="1"/>
          </p:nvPr>
        </p:nvSpPr>
        <p:spPr>
          <a:xfrm>
            <a:off x="5126418" y="552091"/>
            <a:ext cx="6224335" cy="5431536"/>
          </a:xfrm>
        </p:spPr>
        <p:txBody>
          <a:bodyPr anchor="ctr">
            <a:normAutofit/>
          </a:bodyPr>
          <a:lstStyle/>
          <a:p>
            <a:r>
              <a:rPr lang="en-GB" sz="2200" dirty="0"/>
              <a:t>Research philosophy is like a toolbox for researchers. </a:t>
            </a:r>
          </a:p>
          <a:p>
            <a:r>
              <a:rPr lang="en-GB" sz="2200" dirty="0"/>
              <a:t>It gives you tools for thinking about their work, designing their studies, and understanding what they find. </a:t>
            </a:r>
          </a:p>
          <a:p>
            <a:r>
              <a:rPr lang="en-GB" sz="2200" dirty="0"/>
              <a:t>It's important in every part of research, from choosing what to study to figuring out what the results mean. </a:t>
            </a:r>
          </a:p>
          <a:p>
            <a:r>
              <a:rPr lang="en-GB" sz="2200" dirty="0"/>
              <a:t>Understanding these philosophical ideas helps researchers do better work and come up with more trustworthy findings.</a:t>
            </a:r>
          </a:p>
          <a:p>
            <a:endParaRPr lang="en-GB" sz="2200" dirty="0"/>
          </a:p>
        </p:txBody>
      </p:sp>
    </p:spTree>
    <p:extLst>
      <p:ext uri="{BB962C8B-B14F-4D97-AF65-F5344CB8AC3E}">
        <p14:creationId xmlns:p14="http://schemas.microsoft.com/office/powerpoint/2010/main" val="38252915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1">
            <a:extLst>
              <a:ext uri="{FF2B5EF4-FFF2-40B4-BE49-F238E27FC236}">
                <a16:creationId xmlns:a16="http://schemas.microsoft.com/office/drawing/2014/main" id="{9C49232C-B53A-A93B-4698-908C7ED56395}"/>
              </a:ext>
            </a:extLst>
          </p:cNvPr>
          <p:cNvSpPr txBox="1">
            <a:spLocks noChangeArrowheads="1"/>
          </p:cNvSpPr>
          <p:nvPr/>
        </p:nvSpPr>
        <p:spPr bwMode="auto">
          <a:xfrm>
            <a:off x="673749" y="4610244"/>
            <a:ext cx="3649703" cy="17145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l"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kumimoji="0" lang="en-US" altLang="en-US" sz="2800" b="0" i="0" u="none" strike="noStrike" kern="1200" cap="none" spc="0" normalizeH="0" baseline="0" noProof="0" dirty="0">
              <a:ln>
                <a:noFill/>
              </a:ln>
              <a:solidFill>
                <a:prstClr val="black"/>
              </a:solidFill>
              <a:effectLst/>
              <a:uLnTx/>
              <a:uFillTx/>
              <a:latin typeface="Calibri Light" panose="020F0302020204030204"/>
              <a:ea typeface="Microsoft YaHei" panose="020B0503020204020204" pitchFamily="34" charset="-122"/>
              <a:cs typeface="+mn-cs"/>
            </a:endParaRPr>
          </a:p>
        </p:txBody>
      </p:sp>
      <p:pic>
        <p:nvPicPr>
          <p:cNvPr id="45060" name="Picture 3">
            <a:extLst>
              <a:ext uri="{FF2B5EF4-FFF2-40B4-BE49-F238E27FC236}">
                <a16:creationId xmlns:a16="http://schemas.microsoft.com/office/drawing/2014/main" id="{327CA805-E6D8-9D20-6778-2E88CBD7FB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47" r="1" b="1"/>
          <a:stretch/>
        </p:blipFill>
        <p:spPr bwMode="auto">
          <a:xfrm>
            <a:off x="673749" y="370320"/>
            <a:ext cx="3716238" cy="4051011"/>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5061" name="Picture 4">
            <a:extLst>
              <a:ext uri="{FF2B5EF4-FFF2-40B4-BE49-F238E27FC236}">
                <a16:creationId xmlns:a16="http://schemas.microsoft.com/office/drawing/2014/main" id="{3248FBE9-2A89-A669-5B37-BBF80B4E4F5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063" r="-2" b="-2"/>
          <a:stretch/>
        </p:blipFill>
        <p:spPr bwMode="auto">
          <a:xfrm>
            <a:off x="4719344" y="370320"/>
            <a:ext cx="6798905" cy="4051011"/>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aphicFrame>
        <p:nvGraphicFramePr>
          <p:cNvPr id="45063" name="Text Box 2">
            <a:extLst>
              <a:ext uri="{FF2B5EF4-FFF2-40B4-BE49-F238E27FC236}">
                <a16:creationId xmlns:a16="http://schemas.microsoft.com/office/drawing/2014/main" id="{C99800CE-C006-E48C-6D1F-49EDE612A7AE}"/>
              </a:ext>
            </a:extLst>
          </p:cNvPr>
          <p:cNvGraphicFramePr/>
          <p:nvPr/>
        </p:nvGraphicFramePr>
        <p:xfrm>
          <a:off x="673749" y="4610244"/>
          <a:ext cx="10844502" cy="17145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7" name="Picture 2">
            <a:extLst>
              <a:ext uri="{FF2B5EF4-FFF2-40B4-BE49-F238E27FC236}">
                <a16:creationId xmlns:a16="http://schemas.microsoft.com/office/drawing/2014/main" id="{8ACF1B38-DA5F-6837-157D-5D7E271BF3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73" r="3148" b="-1"/>
          <a:stretch/>
        </p:blipFill>
        <p:spPr bwMode="auto">
          <a:xfrm>
            <a:off x="20" y="10"/>
            <a:ext cx="12191980" cy="6857990"/>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7106" name="Text Box 1">
            <a:extLst>
              <a:ext uri="{FF2B5EF4-FFF2-40B4-BE49-F238E27FC236}">
                <a16:creationId xmlns:a16="http://schemas.microsoft.com/office/drawing/2014/main" id="{31319D54-6144-13AD-D554-2D64FC8ED13A}"/>
              </a:ext>
            </a:extLst>
          </p:cNvPr>
          <p:cNvSpPr txBox="1">
            <a:spLocks noChangeArrowheads="1"/>
          </p:cNvSpPr>
          <p:nvPr/>
        </p:nvSpPr>
        <p:spPr bwMode="auto">
          <a:xfrm>
            <a:off x="523875" y="5317240"/>
            <a:ext cx="11210925" cy="74483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4800" b="1" i="0" u="none" strike="noStrike" kern="1200" cap="none" spc="0" normalizeH="0" baseline="0" noProof="0" dirty="0">
                <a:ln>
                  <a:noFill/>
                </a:ln>
                <a:solidFill>
                  <a:prstClr val="white"/>
                </a:solidFill>
                <a:effectLst/>
                <a:uLnTx/>
                <a:uFillTx/>
                <a:latin typeface="Calibri Light" panose="020F0302020204030204"/>
                <a:ea typeface="Microsoft YaHei" panose="020B0503020204020204" pitchFamily="34" charset="-122"/>
                <a:cs typeface="+mn-cs"/>
              </a:rPr>
              <a:t>Can we trust the evidence of the senses?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What is truth? What is knowledge?</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9493838-82AA-374D-D847-9128236D4F69}"/>
              </a:ext>
            </a:extLst>
          </p:cNvPr>
          <p:cNvPicPr>
            <a:picLocks noChangeAspect="1"/>
          </p:cNvPicPr>
          <p:nvPr/>
        </p:nvPicPr>
        <p:blipFill rotWithShape="1">
          <a:blip r:embed="rId2"/>
          <a:srcRect t="20686" b="22062"/>
          <a:stretch/>
        </p:blipFill>
        <p:spPr>
          <a:xfrm>
            <a:off x="545238" y="1324640"/>
            <a:ext cx="7608304" cy="4279676"/>
          </a:xfrm>
          <a:prstGeom prst="rect">
            <a:avLst/>
          </a:prstGeom>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828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a Paradigm? | Thomas Kuhn - The Living Philosophy">
            <a:extLst>
              <a:ext uri="{FF2B5EF4-FFF2-40B4-BE49-F238E27FC236}">
                <a16:creationId xmlns:a16="http://schemas.microsoft.com/office/drawing/2014/main" id="{0CBC8222-C1E7-E883-700F-2AFF508FC4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2" b="13304"/>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73179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ECFE5-5A86-E70F-9626-373D71103A4E}"/>
              </a:ext>
            </a:extLst>
          </p:cNvPr>
          <p:cNvSpPr>
            <a:spLocks noGrp="1"/>
          </p:cNvSpPr>
          <p:nvPr>
            <p:ph type="title"/>
          </p:nvPr>
        </p:nvSpPr>
        <p:spPr>
          <a:xfrm>
            <a:off x="4965430" y="629268"/>
            <a:ext cx="6586491" cy="1286160"/>
          </a:xfrm>
        </p:spPr>
        <p:txBody>
          <a:bodyPr anchor="b">
            <a:normAutofit/>
          </a:bodyPr>
          <a:lstStyle/>
          <a:p>
            <a:r>
              <a:rPr lang="en-GB" dirty="0"/>
              <a:t>Today</a:t>
            </a:r>
          </a:p>
        </p:txBody>
      </p:sp>
      <p:sp>
        <p:nvSpPr>
          <p:cNvPr id="3" name="Content Placeholder 2">
            <a:extLst>
              <a:ext uri="{FF2B5EF4-FFF2-40B4-BE49-F238E27FC236}">
                <a16:creationId xmlns:a16="http://schemas.microsoft.com/office/drawing/2014/main" id="{610035C2-9C0C-08A0-D778-3DB9CB1728DE}"/>
              </a:ext>
            </a:extLst>
          </p:cNvPr>
          <p:cNvSpPr>
            <a:spLocks noGrp="1"/>
          </p:cNvSpPr>
          <p:nvPr>
            <p:ph idx="1"/>
          </p:nvPr>
        </p:nvSpPr>
        <p:spPr>
          <a:xfrm>
            <a:off x="4965431" y="2438400"/>
            <a:ext cx="6586489" cy="3785419"/>
          </a:xfrm>
        </p:spPr>
        <p:txBody>
          <a:bodyPr>
            <a:normAutofit/>
          </a:bodyPr>
          <a:lstStyle/>
          <a:p>
            <a:r>
              <a:rPr lang="en-GB" sz="2000" dirty="0"/>
              <a:t>Not too much on Kuhn</a:t>
            </a:r>
          </a:p>
          <a:p>
            <a:pPr marL="0" indent="0">
              <a:buNone/>
            </a:pPr>
            <a:r>
              <a:rPr lang="en-GB" sz="2000" dirty="0"/>
              <a:t> </a:t>
            </a:r>
          </a:p>
        </p:txBody>
      </p:sp>
      <p:pic>
        <p:nvPicPr>
          <p:cNvPr id="5" name="Picture 4" descr="A calculus formula">
            <a:extLst>
              <a:ext uri="{FF2B5EF4-FFF2-40B4-BE49-F238E27FC236}">
                <a16:creationId xmlns:a16="http://schemas.microsoft.com/office/drawing/2014/main" id="{C67C8EA4-8D07-3130-C4A5-59C0B908C886}"/>
              </a:ext>
            </a:extLst>
          </p:cNvPr>
          <p:cNvPicPr>
            <a:picLocks noChangeAspect="1"/>
          </p:cNvPicPr>
          <p:nvPr/>
        </p:nvPicPr>
        <p:blipFill rotWithShape="1">
          <a:blip r:embed="rId2"/>
          <a:srcRect l="24419" r="30462" b="-1"/>
          <a:stretch/>
        </p:blipFill>
        <p:spPr>
          <a:xfrm>
            <a:off x="20" y="10"/>
            <a:ext cx="4635571" cy="6857990"/>
          </a:xfrm>
          <a:prstGeom prst="rect">
            <a:avLst/>
          </a:prstGeom>
          <a:effectLst/>
        </p:spPr>
      </p:pic>
    </p:spTree>
    <p:extLst>
      <p:ext uri="{BB962C8B-B14F-4D97-AF65-F5344CB8AC3E}">
        <p14:creationId xmlns:p14="http://schemas.microsoft.com/office/powerpoint/2010/main" val="20022694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文本&#10;&#10;描述已自动生成">
            <a:extLst>
              <a:ext uri="{FF2B5EF4-FFF2-40B4-BE49-F238E27FC236}">
                <a16:creationId xmlns:a16="http://schemas.microsoft.com/office/drawing/2014/main" id="{064F0046-F344-130E-4576-FA0AE218F8B4}"/>
              </a:ext>
            </a:extLst>
          </p:cNvPr>
          <p:cNvPicPr>
            <a:picLocks noChangeAspect="1"/>
          </p:cNvPicPr>
          <p:nvPr/>
        </p:nvPicPr>
        <p:blipFill>
          <a:blip r:embed="rId2"/>
          <a:stretch>
            <a:fillRect/>
          </a:stretch>
        </p:blipFill>
        <p:spPr>
          <a:xfrm>
            <a:off x="7147475" y="643467"/>
            <a:ext cx="3676903" cy="5571066"/>
          </a:xfrm>
          <a:prstGeom prst="rect">
            <a:avLst/>
          </a:prstGeom>
        </p:spPr>
      </p:pic>
      <p:pic>
        <p:nvPicPr>
          <p:cNvPr id="7" name="图片 6" descr="文本&#10;&#10;描述已自动生成">
            <a:extLst>
              <a:ext uri="{FF2B5EF4-FFF2-40B4-BE49-F238E27FC236}">
                <a16:creationId xmlns:a16="http://schemas.microsoft.com/office/drawing/2014/main" id="{1AEDFC37-A954-8AC8-2734-D1B4C7433141}"/>
              </a:ext>
            </a:extLst>
          </p:cNvPr>
          <p:cNvPicPr>
            <a:picLocks noChangeAspect="1"/>
          </p:cNvPicPr>
          <p:nvPr/>
        </p:nvPicPr>
        <p:blipFill>
          <a:blip r:embed="rId3"/>
          <a:stretch>
            <a:fillRect/>
          </a:stretch>
        </p:blipFill>
        <p:spPr>
          <a:xfrm>
            <a:off x="1193524" y="643467"/>
            <a:ext cx="4025095" cy="5571066"/>
          </a:xfrm>
          <a:prstGeom prst="rect">
            <a:avLst/>
          </a:prstGeom>
        </p:spPr>
      </p:pic>
    </p:spTree>
    <p:extLst>
      <p:ext uri="{BB962C8B-B14F-4D97-AF65-F5344CB8AC3E}">
        <p14:creationId xmlns:p14="http://schemas.microsoft.com/office/powerpoint/2010/main" val="19454073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A56C294-B2B3-1292-2AA8-9518D5737A4C}"/>
              </a:ext>
            </a:extLst>
          </p:cNvPr>
          <p:cNvPicPr>
            <a:picLocks noChangeAspect="1"/>
          </p:cNvPicPr>
          <p:nvPr/>
        </p:nvPicPr>
        <p:blipFill rotWithShape="1">
          <a:blip r:embed="rId3">
            <a:alphaModFix amt="40000"/>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03AF6CE5-B67E-9068-664F-E105A6A1B381}"/>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5400">
                <a:solidFill>
                  <a:srgbClr val="FFFFFF"/>
                </a:solidFill>
              </a:rPr>
              <a:t>What is Kuhn up to ?</a:t>
            </a:r>
          </a:p>
        </p:txBody>
      </p:sp>
      <p:sp>
        <p:nvSpPr>
          <p:cNvPr id="23"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2E3B4C-3590-91B2-2EB1-CEBA2F937ED3}"/>
              </a:ext>
            </a:extLst>
          </p:cNvPr>
          <p:cNvSpPr>
            <a:spLocks noGrp="1"/>
          </p:cNvSpPr>
          <p:nvPr>
            <p:ph idx="1"/>
          </p:nvPr>
        </p:nvSpPr>
        <p:spPr>
          <a:xfrm>
            <a:off x="838200" y="2004446"/>
            <a:ext cx="10515600" cy="4176897"/>
          </a:xfrm>
        </p:spPr>
        <p:txBody>
          <a:bodyPr vert="horz" lIns="91440" tIns="45720" rIns="91440" bIns="45720" rtlCol="0">
            <a:normAutofit/>
          </a:bodyPr>
          <a:lstStyle/>
          <a:p>
            <a:pPr marL="0" indent="0">
              <a:buNone/>
            </a:pPr>
            <a:r>
              <a:rPr lang="en-US" sz="2200" b="0" i="0" dirty="0">
                <a:solidFill>
                  <a:srgbClr val="FFFFFF"/>
                </a:solidFill>
                <a:effectLst/>
              </a:rPr>
              <a:t>Before Kuhn, there wasn’t any really detailed map of how research progressed.</a:t>
            </a:r>
          </a:p>
          <a:p>
            <a:pPr marL="0" indent="0">
              <a:buNone/>
            </a:pPr>
            <a:r>
              <a:rPr lang="en-GB" sz="2200" b="0" i="0" dirty="0">
                <a:solidFill>
                  <a:srgbClr val="FFFFFF"/>
                </a:solidFill>
                <a:effectLst/>
              </a:rPr>
              <a:t>But he helped to paint a picture of the way that research was able to grow and contribute more knowledge to the research community.</a:t>
            </a:r>
            <a:endParaRPr lang="en-US" sz="2200" dirty="0">
              <a:solidFill>
                <a:srgbClr val="FFFFFF"/>
              </a:solidFill>
            </a:endParaRPr>
          </a:p>
        </p:txBody>
      </p:sp>
    </p:spTree>
    <p:extLst>
      <p:ext uri="{BB962C8B-B14F-4D97-AF65-F5344CB8AC3E}">
        <p14:creationId xmlns:p14="http://schemas.microsoft.com/office/powerpoint/2010/main" val="4140370907"/>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D4B48B-C622-92EA-7380-306E50D76571}"/>
              </a:ext>
            </a:extLst>
          </p:cNvPr>
          <p:cNvSpPr>
            <a:spLocks noGrp="1"/>
          </p:cNvSpPr>
          <p:nvPr>
            <p:ph type="title"/>
          </p:nvPr>
        </p:nvSpPr>
        <p:spPr/>
        <p:txBody>
          <a:bodyPr>
            <a:normAutofit fontScale="90000"/>
          </a:bodyPr>
          <a:lstStyle/>
          <a:p>
            <a:r>
              <a:rPr lang="en-GB" dirty="0"/>
              <a:t>Kuhn described scientific knowledge as progressing in a very different way from Popper</a:t>
            </a:r>
          </a:p>
        </p:txBody>
      </p:sp>
      <p:sp>
        <p:nvSpPr>
          <p:cNvPr id="4" name="Text Placeholder 3">
            <a:extLst>
              <a:ext uri="{FF2B5EF4-FFF2-40B4-BE49-F238E27FC236}">
                <a16:creationId xmlns:a16="http://schemas.microsoft.com/office/drawing/2014/main" id="{F1769D01-1D33-E1B9-F428-81083D0D4B5A}"/>
              </a:ext>
            </a:extLst>
          </p:cNvPr>
          <p:cNvSpPr>
            <a:spLocks noGrp="1"/>
          </p:cNvSpPr>
          <p:nvPr>
            <p:ph type="body" idx="1"/>
          </p:nvPr>
        </p:nvSpPr>
        <p:spPr/>
        <p:txBody>
          <a:bodyPr/>
          <a:lstStyle/>
          <a:p>
            <a:r>
              <a:rPr lang="en-GB" dirty="0"/>
              <a:t>Karl Popper</a:t>
            </a:r>
          </a:p>
        </p:txBody>
      </p:sp>
      <p:pic>
        <p:nvPicPr>
          <p:cNvPr id="14" name="Content Placeholder 13" descr="A person wearing glasses and a suit&#10;&#10;Description automatically generated with medium confidence">
            <a:extLst>
              <a:ext uri="{FF2B5EF4-FFF2-40B4-BE49-F238E27FC236}">
                <a16:creationId xmlns:a16="http://schemas.microsoft.com/office/drawing/2014/main" id="{F1C3FCA0-5302-948A-351B-82C45BD33F7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29675" y="3006726"/>
            <a:ext cx="1933575" cy="2838450"/>
          </a:xfrm>
        </p:spPr>
      </p:pic>
      <p:sp>
        <p:nvSpPr>
          <p:cNvPr id="6" name="Text Placeholder 5">
            <a:extLst>
              <a:ext uri="{FF2B5EF4-FFF2-40B4-BE49-F238E27FC236}">
                <a16:creationId xmlns:a16="http://schemas.microsoft.com/office/drawing/2014/main" id="{F85B38EA-1A14-3A11-8FF7-1B1FC3A2E044}"/>
              </a:ext>
            </a:extLst>
          </p:cNvPr>
          <p:cNvSpPr>
            <a:spLocks noGrp="1"/>
          </p:cNvSpPr>
          <p:nvPr>
            <p:ph type="body" sz="quarter" idx="3"/>
          </p:nvPr>
        </p:nvSpPr>
        <p:spPr/>
        <p:txBody>
          <a:bodyPr/>
          <a:lstStyle/>
          <a:p>
            <a:r>
              <a:rPr lang="en-GB" dirty="0"/>
              <a:t>Thomas Kuhn</a:t>
            </a:r>
          </a:p>
        </p:txBody>
      </p:sp>
      <p:pic>
        <p:nvPicPr>
          <p:cNvPr id="16" name="Content Placeholder 15" descr="A person wearing glasses&#10;&#10;Description automatically generated with medium confidence">
            <a:extLst>
              <a:ext uri="{FF2B5EF4-FFF2-40B4-BE49-F238E27FC236}">
                <a16:creationId xmlns:a16="http://schemas.microsoft.com/office/drawing/2014/main" id="{8BDA87CA-2534-B7E7-4253-95C4D9CDBEEF}"/>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544159" y="2854476"/>
            <a:ext cx="2219635" cy="2724530"/>
          </a:xfrm>
        </p:spPr>
      </p:pic>
      <p:sp>
        <p:nvSpPr>
          <p:cNvPr id="17" name="Rectangle 16">
            <a:extLst>
              <a:ext uri="{FF2B5EF4-FFF2-40B4-BE49-F238E27FC236}">
                <a16:creationId xmlns:a16="http://schemas.microsoft.com/office/drawing/2014/main" id="{48964DEB-CFB8-65A0-8429-1F3C78C72A4F}"/>
              </a:ext>
            </a:extLst>
          </p:cNvPr>
          <p:cNvSpPr/>
          <p:nvPr/>
        </p:nvSpPr>
        <p:spPr>
          <a:xfrm>
            <a:off x="6172200" y="2559132"/>
            <a:ext cx="2930236" cy="3396343"/>
          </a:xfrm>
          <a:prstGeom prst="rect">
            <a:avLst/>
          </a:prstGeom>
          <a:noFill/>
          <a:ln w="76200">
            <a:solidFill>
              <a:schemeClr val="accent4">
                <a:lumMod val="60000"/>
                <a:lumOff val="40000"/>
              </a:schemeClr>
            </a:solidFill>
          </a:ln>
        </p:spPr>
        <p:style>
          <a:lnRef idx="3">
            <a:schemeClr val="lt1"/>
          </a:lnRef>
          <a:fillRef idx="1">
            <a:schemeClr val="accent4"/>
          </a:fillRef>
          <a:effectRef idx="1">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0281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91AC0-284E-7642-649D-476E78FC08FC}"/>
              </a:ext>
            </a:extLst>
          </p:cNvPr>
          <p:cNvSpPr>
            <a:spLocks noGrp="1"/>
          </p:cNvSpPr>
          <p:nvPr>
            <p:ph type="title"/>
          </p:nvPr>
        </p:nvSpPr>
        <p:spPr>
          <a:xfrm>
            <a:off x="4965430" y="629268"/>
            <a:ext cx="6586491" cy="1286160"/>
          </a:xfrm>
        </p:spPr>
        <p:txBody>
          <a:bodyPr anchor="b">
            <a:normAutofit/>
          </a:bodyPr>
          <a:lstStyle/>
          <a:p>
            <a:r>
              <a:rPr lang="en-GB" dirty="0"/>
              <a:t>Let’s have some magic </a:t>
            </a:r>
          </a:p>
        </p:txBody>
      </p:sp>
      <p:sp>
        <p:nvSpPr>
          <p:cNvPr id="3" name="Content Placeholder 2">
            <a:extLst>
              <a:ext uri="{FF2B5EF4-FFF2-40B4-BE49-F238E27FC236}">
                <a16:creationId xmlns:a16="http://schemas.microsoft.com/office/drawing/2014/main" id="{D291C616-5439-3D17-DCC8-8FC2B379BEDE}"/>
              </a:ext>
            </a:extLst>
          </p:cNvPr>
          <p:cNvSpPr>
            <a:spLocks noGrp="1"/>
          </p:cNvSpPr>
          <p:nvPr>
            <p:ph idx="1"/>
          </p:nvPr>
        </p:nvSpPr>
        <p:spPr>
          <a:xfrm>
            <a:off x="4965431" y="2438400"/>
            <a:ext cx="6586489" cy="3785419"/>
          </a:xfrm>
        </p:spPr>
        <p:txBody>
          <a:bodyPr>
            <a:normAutofit/>
          </a:bodyPr>
          <a:lstStyle/>
          <a:p>
            <a:r>
              <a:rPr lang="en-GB" sz="2000">
                <a:hlinkClick r:id="rId3"/>
              </a:rPr>
              <a:t>https://youtu.be/mwkmgqbYXdE</a:t>
            </a:r>
            <a:endParaRPr lang="en-GB" sz="2000"/>
          </a:p>
          <a:p>
            <a:endParaRPr lang="en-GB" sz="2000"/>
          </a:p>
        </p:txBody>
      </p:sp>
      <p:pic>
        <p:nvPicPr>
          <p:cNvPr id="5" name="Picture 4" descr="Sparklers on glass jar">
            <a:extLst>
              <a:ext uri="{FF2B5EF4-FFF2-40B4-BE49-F238E27FC236}">
                <a16:creationId xmlns:a16="http://schemas.microsoft.com/office/drawing/2014/main" id="{DB1D01D9-DA60-1FAC-23B2-E05BBB7E2961}"/>
              </a:ext>
            </a:extLst>
          </p:cNvPr>
          <p:cNvPicPr>
            <a:picLocks noChangeAspect="1"/>
          </p:cNvPicPr>
          <p:nvPr/>
        </p:nvPicPr>
        <p:blipFill rotWithShape="1">
          <a:blip r:embed="rId4"/>
          <a:srcRect l="26641" r="2824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6AE5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6879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F1D676-39B9-273A-399C-868EDB7CE9A0}"/>
              </a:ext>
            </a:extLst>
          </p:cNvPr>
          <p:cNvSpPr>
            <a:spLocks noGrp="1"/>
          </p:cNvSpPr>
          <p:nvPr>
            <p:ph type="title"/>
          </p:nvPr>
        </p:nvSpPr>
        <p:spPr>
          <a:xfrm>
            <a:off x="836679" y="723898"/>
            <a:ext cx="6002110" cy="1495425"/>
          </a:xfrm>
        </p:spPr>
        <p:txBody>
          <a:bodyPr>
            <a:normAutofit/>
          </a:bodyPr>
          <a:lstStyle/>
          <a:p>
            <a:r>
              <a:rPr lang="en-GB" sz="4000"/>
              <a:t>Penn and Teller</a:t>
            </a:r>
          </a:p>
        </p:txBody>
      </p:sp>
      <p:pic>
        <p:nvPicPr>
          <p:cNvPr id="6" name="Picture 5">
            <a:extLst>
              <a:ext uri="{FF2B5EF4-FFF2-40B4-BE49-F238E27FC236}">
                <a16:creationId xmlns:a16="http://schemas.microsoft.com/office/drawing/2014/main" id="{A2D769AB-5B1E-0DEB-2976-AEA2FEAD8706}"/>
              </a:ext>
            </a:extLst>
          </p:cNvPr>
          <p:cNvPicPr>
            <a:picLocks noChangeAspect="1"/>
          </p:cNvPicPr>
          <p:nvPr/>
        </p:nvPicPr>
        <p:blipFill>
          <a:blip r:embed="rId2"/>
          <a:srcRect l="41282" r="5393"/>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D750F57B-B9FE-1A8F-AF14-8CC9A0FC8F2D}"/>
              </a:ext>
            </a:extLst>
          </p:cNvPr>
          <p:cNvGraphicFramePr>
            <a:graphicFrameLocks noGrp="1"/>
          </p:cNvGraphicFramePr>
          <p:nvPr>
            <p:ph idx="1"/>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8607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Video 5">
            <a:extLst>
              <a:ext uri="{FF2B5EF4-FFF2-40B4-BE49-F238E27FC236}">
                <a16:creationId xmlns:a16="http://schemas.microsoft.com/office/drawing/2014/main" id="{657CA5C6-12C3-CEB7-A7CE-84928D64E2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75B377C9-4411-08A3-1393-E859089115A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hlinkClick r:id="rId5"/>
              </a:rPr>
              <a:t>https://youtu.be/3cp6pEzx3uw</a:t>
            </a:r>
            <a:endParaRPr lang="en-US" sz="5200">
              <a:solidFill>
                <a:srgbClr val="FFFFFF"/>
              </a:solidFill>
            </a:endParaRPr>
          </a:p>
        </p:txBody>
      </p:sp>
    </p:spTree>
    <p:extLst>
      <p:ext uri="{BB962C8B-B14F-4D97-AF65-F5344CB8AC3E}">
        <p14:creationId xmlns:p14="http://schemas.microsoft.com/office/powerpoint/2010/main" val="265453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CE9257-718D-B3F8-7DA2-67AB342E274D}"/>
              </a:ext>
            </a:extLst>
          </p:cNvPr>
          <p:cNvSpPr>
            <a:spLocks noGrp="1"/>
          </p:cNvSpPr>
          <p:nvPr>
            <p:ph type="title"/>
          </p:nvPr>
        </p:nvSpPr>
        <p:spPr/>
        <p:txBody>
          <a:bodyPr/>
          <a:lstStyle/>
          <a:p>
            <a:r>
              <a:rPr lang="en-GB" b="0" i="0" dirty="0">
                <a:solidFill>
                  <a:srgbClr val="121212"/>
                </a:solidFill>
                <a:effectLst/>
                <a:latin typeface="GuardianTextEgyptian"/>
              </a:rPr>
              <a:t>Kuhn's importance</a:t>
            </a:r>
            <a:endParaRPr lang="en-GB" dirty="0"/>
          </a:p>
        </p:txBody>
      </p:sp>
      <p:sp>
        <p:nvSpPr>
          <p:cNvPr id="4" name="Content Placeholder 3">
            <a:extLst>
              <a:ext uri="{FF2B5EF4-FFF2-40B4-BE49-F238E27FC236}">
                <a16:creationId xmlns:a16="http://schemas.microsoft.com/office/drawing/2014/main" id="{32E6DA43-A7BB-122A-7838-6A99E4EF1A71}"/>
              </a:ext>
            </a:extLst>
          </p:cNvPr>
          <p:cNvSpPr>
            <a:spLocks noGrp="1"/>
          </p:cNvSpPr>
          <p:nvPr>
            <p:ph idx="1"/>
          </p:nvPr>
        </p:nvSpPr>
        <p:spPr/>
        <p:txBody>
          <a:bodyPr>
            <a:normAutofit/>
          </a:bodyPr>
          <a:lstStyle/>
          <a:p>
            <a:r>
              <a:rPr lang="en-GB" dirty="0">
                <a:solidFill>
                  <a:srgbClr val="121212"/>
                </a:solidFill>
                <a:latin typeface="GuardianTextEgyptian"/>
              </a:rPr>
              <a:t>S</a:t>
            </a:r>
            <a:r>
              <a:rPr lang="en-GB" b="0" i="0" dirty="0">
                <a:solidFill>
                  <a:srgbClr val="121212"/>
                </a:solidFill>
                <a:effectLst/>
                <a:latin typeface="GuardianTextEgyptian"/>
              </a:rPr>
              <a:t>inglehandedly changed the way we think about mankind's most organised attempt to understand the world. </a:t>
            </a:r>
          </a:p>
          <a:p>
            <a:r>
              <a:rPr lang="en-GB" b="0" i="0" dirty="0">
                <a:solidFill>
                  <a:srgbClr val="121212"/>
                </a:solidFill>
                <a:effectLst/>
                <a:latin typeface="GuardianTextEgyptian"/>
              </a:rPr>
              <a:t>Before Kuhn, our view of research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a:t>
            </a:r>
          </a:p>
          <a:p>
            <a:r>
              <a:rPr lang="en-GB" b="0" i="0" dirty="0">
                <a:solidFill>
                  <a:srgbClr val="121212"/>
                </a:solidFill>
                <a:effectLst/>
                <a:latin typeface="GuardianTextEgyptian"/>
              </a:rPr>
              <a:t>And research progress as adding new truths to the stock of old truths, or the increasing approximation of theories to the truth, and in the odd case, the correction of past errors.</a:t>
            </a:r>
          </a:p>
          <a:p>
            <a:r>
              <a:rPr lang="en-GB" b="0" i="0" dirty="0">
                <a:solidFill>
                  <a:srgbClr val="121212"/>
                </a:solidFill>
                <a:effectLst/>
                <a:latin typeface="GuardianTextEgyptian"/>
              </a:rPr>
              <a:t>Before Kuhn past researcher had marched towards truth“ or at least a greater understanding of the natural world.</a:t>
            </a:r>
            <a:endParaRPr lang="en-GB" dirty="0"/>
          </a:p>
        </p:txBody>
      </p:sp>
    </p:spTree>
    <p:extLst>
      <p:ext uri="{BB962C8B-B14F-4D97-AF65-F5344CB8AC3E}">
        <p14:creationId xmlns:p14="http://schemas.microsoft.com/office/powerpoint/2010/main" val="7614401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black and white drawing of a bird&#10;&#10;Description automatically generated with medium confidence">
            <a:extLst>
              <a:ext uri="{FF2B5EF4-FFF2-40B4-BE49-F238E27FC236}">
                <a16:creationId xmlns:a16="http://schemas.microsoft.com/office/drawing/2014/main" id="{CF75BA91-D642-2FEB-17FE-55B62C151B93}"/>
              </a:ext>
            </a:extLst>
          </p:cNvPr>
          <p:cNvPicPr>
            <a:picLocks noChangeAspect="1"/>
          </p:cNvPicPr>
          <p:nvPr/>
        </p:nvPicPr>
        <p:blipFill>
          <a:blip r:embed="rId3"/>
          <a:stretch>
            <a:fillRect/>
          </a:stretch>
        </p:blipFill>
        <p:spPr>
          <a:xfrm>
            <a:off x="1969284" y="643466"/>
            <a:ext cx="8253432" cy="5571067"/>
          </a:xfrm>
          <a:prstGeom prst="rect">
            <a:avLst/>
          </a:prstGeom>
        </p:spPr>
      </p:pic>
    </p:spTree>
    <p:extLst>
      <p:ext uri="{BB962C8B-B14F-4D97-AF65-F5344CB8AC3E}">
        <p14:creationId xmlns:p14="http://schemas.microsoft.com/office/powerpoint/2010/main" val="21874750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36B4F-4643-12B1-94B9-F6794A32AB84}"/>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Why Caroline loves Kuhn (not like how I love Trent)</a:t>
            </a:r>
          </a:p>
        </p:txBody>
      </p:sp>
      <p:sp>
        <p:nvSpPr>
          <p:cNvPr id="3" name="Content Placeholder 2">
            <a:extLst>
              <a:ext uri="{FF2B5EF4-FFF2-40B4-BE49-F238E27FC236}">
                <a16:creationId xmlns:a16="http://schemas.microsoft.com/office/drawing/2014/main" id="{41763207-D8D8-35E9-204C-C84CDC0119C6}"/>
              </a:ext>
            </a:extLst>
          </p:cNvPr>
          <p:cNvSpPr>
            <a:spLocks noGrp="1"/>
          </p:cNvSpPr>
          <p:nvPr>
            <p:ph idx="1"/>
          </p:nvPr>
        </p:nvSpPr>
        <p:spPr>
          <a:xfrm>
            <a:off x="1531434" y="5514052"/>
            <a:ext cx="9144000" cy="651910"/>
          </a:xfrm>
        </p:spPr>
        <p:txBody>
          <a:bodyPr vert="horz" lIns="91440" tIns="45720" rIns="91440" bIns="45720" rtlCol="0" anchor="ctr">
            <a:normAutofit/>
          </a:bodyPr>
          <a:lstStyle/>
          <a:p>
            <a:pPr marL="0" indent="0" algn="ctr">
              <a:buNone/>
            </a:pPr>
            <a:r>
              <a:rPr lang="en-US" sz="2400" b="0" i="0" kern="1200" dirty="0">
                <a:solidFill>
                  <a:schemeClr val="tx1"/>
                </a:solidFill>
                <a:effectLst/>
                <a:latin typeface="+mn-lt"/>
                <a:ea typeface="+mn-ea"/>
                <a:cs typeface="+mn-cs"/>
              </a:rPr>
              <a:t>Knowledge  and truth can be constructed in different ways</a:t>
            </a:r>
            <a:endParaRPr lang="en-US" sz="2400" kern="1200" dirty="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9849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0A51BC-09D4-8E51-5DCA-7862DADD7A6F}"/>
              </a:ext>
            </a:extLst>
          </p:cNvPr>
          <p:cNvPicPr>
            <a:picLocks noChangeAspect="1"/>
          </p:cNvPicPr>
          <p:nvPr/>
        </p:nvPicPr>
        <p:blipFill rotWithShape="1">
          <a:blip r:embed="rId2"/>
          <a:srcRect t="-5575" b="5575"/>
          <a:stretch/>
        </p:blipFill>
        <p:spPr>
          <a:xfrm>
            <a:off x="643467" y="1084411"/>
            <a:ext cx="10905066" cy="4689176"/>
          </a:xfrm>
          <a:prstGeom prst="rect">
            <a:avLst/>
          </a:prstGeom>
        </p:spPr>
      </p:pic>
    </p:spTree>
    <p:extLst>
      <p:ext uri="{BB962C8B-B14F-4D97-AF65-F5344CB8AC3E}">
        <p14:creationId xmlns:p14="http://schemas.microsoft.com/office/powerpoint/2010/main" val="40817571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C70FC-33AF-07E0-7BFA-932C0E292E5F}"/>
              </a:ext>
            </a:extLst>
          </p:cNvPr>
          <p:cNvSpPr>
            <a:spLocks noGrp="1"/>
          </p:cNvSpPr>
          <p:nvPr>
            <p:ph type="title"/>
          </p:nvPr>
        </p:nvSpPr>
        <p:spPr>
          <a:xfrm>
            <a:off x="640080" y="325369"/>
            <a:ext cx="4368602" cy="1956841"/>
          </a:xfrm>
        </p:spPr>
        <p:txBody>
          <a:bodyPr anchor="b">
            <a:normAutofit/>
          </a:bodyPr>
          <a:lstStyle/>
          <a:p>
            <a:r>
              <a:rPr lang="en-GB" sz="5400"/>
              <a:t>Question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405A03-B83D-0285-459B-53065EAA1F57}"/>
              </a:ext>
            </a:extLst>
          </p:cNvPr>
          <p:cNvSpPr>
            <a:spLocks noGrp="1"/>
          </p:cNvSpPr>
          <p:nvPr>
            <p:ph idx="1"/>
          </p:nvPr>
        </p:nvSpPr>
        <p:spPr>
          <a:xfrm>
            <a:off x="640080" y="2872899"/>
            <a:ext cx="4243589" cy="3320668"/>
          </a:xfrm>
        </p:spPr>
        <p:txBody>
          <a:bodyPr>
            <a:normAutofit/>
          </a:bodyPr>
          <a:lstStyle/>
          <a:p>
            <a:r>
              <a:rPr lang="en-GB" sz="2200"/>
              <a:t>What is knowledge ?</a:t>
            </a:r>
          </a:p>
          <a:p>
            <a:r>
              <a:rPr lang="en-GB" sz="2200"/>
              <a:t>What is truth ?</a:t>
            </a:r>
          </a:p>
          <a:p>
            <a:pPr marL="0" indent="0">
              <a:buNone/>
            </a:pPr>
            <a:endParaRPr lang="en-GB" sz="2200"/>
          </a:p>
        </p:txBody>
      </p:sp>
      <p:pic>
        <p:nvPicPr>
          <p:cNvPr id="5" name="Picture 4" descr="Person with idea concept">
            <a:extLst>
              <a:ext uri="{FF2B5EF4-FFF2-40B4-BE49-F238E27FC236}">
                <a16:creationId xmlns:a16="http://schemas.microsoft.com/office/drawing/2014/main" id="{02B31428-41C7-4E62-C969-B5627EE682DD}"/>
              </a:ext>
            </a:extLst>
          </p:cNvPr>
          <p:cNvPicPr>
            <a:picLocks noChangeAspect="1"/>
          </p:cNvPicPr>
          <p:nvPr/>
        </p:nvPicPr>
        <p:blipFill rotWithShape="1">
          <a:blip r:embed="rId2"/>
          <a:srcRect l="20755" r="1229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71111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F65E4-6FBC-1F27-9A5D-16EB0E165D67}"/>
              </a:ext>
            </a:extLst>
          </p:cNvPr>
          <p:cNvSpPr>
            <a:spLocks noGrp="1"/>
          </p:cNvSpPr>
          <p:nvPr>
            <p:ph type="title"/>
          </p:nvPr>
        </p:nvSpPr>
        <p:spPr/>
        <p:txBody>
          <a:bodyPr/>
          <a:lstStyle/>
          <a:p>
            <a:r>
              <a:rPr lang="en-GB" dirty="0"/>
              <a:t>Caroline has thought about this for a long time</a:t>
            </a:r>
          </a:p>
        </p:txBody>
      </p:sp>
      <p:sp>
        <p:nvSpPr>
          <p:cNvPr id="3" name="Content Placeholder 2">
            <a:extLst>
              <a:ext uri="{FF2B5EF4-FFF2-40B4-BE49-F238E27FC236}">
                <a16:creationId xmlns:a16="http://schemas.microsoft.com/office/drawing/2014/main" id="{9B0F64B3-45A8-8AFD-FEC8-7D77C2F3FA51}"/>
              </a:ext>
            </a:extLst>
          </p:cNvPr>
          <p:cNvSpPr>
            <a:spLocks noGrp="1"/>
          </p:cNvSpPr>
          <p:nvPr>
            <p:ph idx="1"/>
          </p:nvPr>
        </p:nvSpPr>
        <p:spPr/>
        <p:txBody>
          <a:bodyPr>
            <a:normAutofit lnSpcReduction="10000"/>
          </a:bodyPr>
          <a:lstStyle/>
          <a:p>
            <a:r>
              <a:rPr lang="en-GB" dirty="0"/>
              <a:t> Knowledge is the theoretical or practical understanding of a subject. Truth is defined as the true or actual state of a matter </a:t>
            </a:r>
            <a:r>
              <a:rPr lang="en-GB" b="1" dirty="0">
                <a:solidFill>
                  <a:schemeClr val="accent4">
                    <a:lumMod val="60000"/>
                    <a:lumOff val="40000"/>
                  </a:schemeClr>
                </a:solidFill>
              </a:rPr>
              <a:t>Umm no</a:t>
            </a:r>
          </a:p>
          <a:p>
            <a:r>
              <a:rPr lang="en-GB" dirty="0"/>
              <a:t>Knowledge is subjective, truth is objective </a:t>
            </a:r>
            <a:r>
              <a:rPr lang="en-GB" b="1" dirty="0">
                <a:solidFill>
                  <a:schemeClr val="accent4">
                    <a:lumMod val="60000"/>
                    <a:lumOff val="40000"/>
                  </a:schemeClr>
                </a:solidFill>
              </a:rPr>
              <a:t>Umm no</a:t>
            </a:r>
          </a:p>
          <a:p>
            <a:r>
              <a:rPr lang="en-GB" dirty="0"/>
              <a:t>Knowledge is a form of understanding and truth can be proved objective </a:t>
            </a:r>
            <a:r>
              <a:rPr lang="en-GB" b="1" dirty="0">
                <a:solidFill>
                  <a:schemeClr val="accent4">
                    <a:lumMod val="60000"/>
                    <a:lumOff val="40000"/>
                  </a:schemeClr>
                </a:solidFill>
              </a:rPr>
              <a:t>Umm no</a:t>
            </a:r>
            <a:endParaRPr lang="en-GB" dirty="0"/>
          </a:p>
          <a:p>
            <a:r>
              <a:rPr lang="en-GB" dirty="0"/>
              <a:t>Knowledge refers to what one knows, while truth refers to the accuracy of what is known  </a:t>
            </a:r>
            <a:r>
              <a:rPr lang="en-GB" b="1" dirty="0">
                <a:solidFill>
                  <a:schemeClr val="accent4">
                    <a:lumMod val="60000"/>
                    <a:lumOff val="40000"/>
                  </a:schemeClr>
                </a:solidFill>
              </a:rPr>
              <a:t>Umm no</a:t>
            </a:r>
            <a:endParaRPr lang="en-GB" dirty="0"/>
          </a:p>
          <a:p>
            <a:r>
              <a:rPr lang="en-GB" dirty="0"/>
              <a:t>Knowledge is a form of belief which is something a person or conscious being does. Truth isn't a belief but rather a quality of a statement </a:t>
            </a:r>
            <a:r>
              <a:rPr lang="en-GB" b="1" dirty="0">
                <a:solidFill>
                  <a:schemeClr val="accent5">
                    <a:lumMod val="75000"/>
                  </a:schemeClr>
                </a:solidFill>
              </a:rPr>
              <a:t>Maybe</a:t>
            </a:r>
          </a:p>
        </p:txBody>
      </p:sp>
    </p:spTree>
    <p:extLst>
      <p:ext uri="{BB962C8B-B14F-4D97-AF65-F5344CB8AC3E}">
        <p14:creationId xmlns:p14="http://schemas.microsoft.com/office/powerpoint/2010/main" val="21422050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C95EBCF-3FB3-4374-D6F2-289E6BAEDA07}"/>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Knowledge and truth can be constructed in different ways</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2168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7FE097-B570-1C11-927C-346978430523}"/>
              </a:ext>
            </a:extLst>
          </p:cNvPr>
          <p:cNvSpPr>
            <a:spLocks noGrp="1"/>
          </p:cNvSpPr>
          <p:nvPr>
            <p:ph type="title"/>
          </p:nvPr>
        </p:nvSpPr>
        <p:spPr/>
        <p:txBody>
          <a:bodyPr/>
          <a:lstStyle/>
          <a:p>
            <a:r>
              <a:rPr lang="en-GB" dirty="0"/>
              <a:t>CJ</a:t>
            </a:r>
          </a:p>
        </p:txBody>
      </p:sp>
      <p:sp>
        <p:nvSpPr>
          <p:cNvPr id="4" name="Content Placeholder 3">
            <a:extLst>
              <a:ext uri="{FF2B5EF4-FFF2-40B4-BE49-F238E27FC236}">
                <a16:creationId xmlns:a16="http://schemas.microsoft.com/office/drawing/2014/main" id="{9C076D2A-B8E0-902B-8A7E-51FC7F16DADD}"/>
              </a:ext>
            </a:extLst>
          </p:cNvPr>
          <p:cNvSpPr>
            <a:spLocks noGrp="1"/>
          </p:cNvSpPr>
          <p:nvPr>
            <p:ph idx="1"/>
          </p:nvPr>
        </p:nvSpPr>
        <p:spPr/>
        <p:txBody>
          <a:bodyPr/>
          <a:lstStyle/>
          <a:p>
            <a:r>
              <a:rPr lang="en-GB" dirty="0"/>
              <a:t>Different people and groups can understand and explain the same situation differently. For example, managers and workers might have different views on why turnover is high.</a:t>
            </a:r>
          </a:p>
        </p:txBody>
      </p:sp>
    </p:spTree>
    <p:extLst>
      <p:ext uri="{BB962C8B-B14F-4D97-AF65-F5344CB8AC3E}">
        <p14:creationId xmlns:p14="http://schemas.microsoft.com/office/powerpoint/2010/main" val="36250305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188B5-6A2C-67FA-C7E6-23983F1E6024}"/>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D80069-91EC-EC71-58F5-87ADB9DB4245}"/>
              </a:ext>
            </a:extLst>
          </p:cNvPr>
          <p:cNvSpPr>
            <a:spLocks noGrp="1"/>
          </p:cNvSpPr>
          <p:nvPr>
            <p:ph idx="1"/>
          </p:nvPr>
        </p:nvSpPr>
        <p:spPr>
          <a:xfrm>
            <a:off x="793660" y="2599509"/>
            <a:ext cx="10143668" cy="3435531"/>
          </a:xfrm>
        </p:spPr>
        <p:txBody>
          <a:bodyPr anchor="ctr">
            <a:normAutofit/>
          </a:bodyPr>
          <a:lstStyle/>
          <a:p>
            <a:r>
              <a:rPr lang="en-GB" sz="2400"/>
              <a:t>When Thomas Kuhn suggests that knowledge and truth can be constructed in different ways, he is highlighting the idea that our understanding of the world is not fixed or absolute. Instead, it is influenced by the paradigms or frameworks through which we interpret and make sense of the information and evidence available to us</a:t>
            </a:r>
          </a:p>
        </p:txBody>
      </p:sp>
    </p:spTree>
    <p:extLst>
      <p:ext uri="{BB962C8B-B14F-4D97-AF65-F5344CB8AC3E}">
        <p14:creationId xmlns:p14="http://schemas.microsoft.com/office/powerpoint/2010/main" val="49756579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98354-E465-7606-2159-3AE152F87539}"/>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CD4FE181-6C3E-EA90-DB1B-FAB6610337BC}"/>
              </a:ext>
            </a:extLst>
          </p:cNvPr>
          <p:cNvSpPr>
            <a:spLocks noGrp="1"/>
          </p:cNvSpPr>
          <p:nvPr>
            <p:ph idx="1"/>
          </p:nvPr>
        </p:nvSpPr>
        <p:spPr/>
        <p:txBody>
          <a:bodyPr/>
          <a:lstStyle/>
          <a:p>
            <a:r>
              <a:rPr lang="en-GB" dirty="0"/>
              <a:t>Kuhn showed that what we consider "true" depends on our perspective and background. Factory owners might see turnover differently than academic researchers studying the same issue.</a:t>
            </a:r>
          </a:p>
        </p:txBody>
      </p:sp>
    </p:spTree>
    <p:extLst>
      <p:ext uri="{BB962C8B-B14F-4D97-AF65-F5344CB8AC3E}">
        <p14:creationId xmlns:p14="http://schemas.microsoft.com/office/powerpoint/2010/main" val="41103664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53206-E624-3050-9ADE-FD83EA9947E1}"/>
              </a:ext>
            </a:extLst>
          </p:cNvPr>
          <p:cNvSpPr>
            <a:spLocks noGrp="1"/>
          </p:cNvSpPr>
          <p:nvPr>
            <p:ph type="title"/>
          </p:nvPr>
        </p:nvSpPr>
        <p:spPr>
          <a:xfrm>
            <a:off x="808638" y="386930"/>
            <a:ext cx="9236700" cy="1188950"/>
          </a:xfrm>
        </p:spPr>
        <p:txBody>
          <a:bodyPr anchor="b">
            <a:normAutofit/>
          </a:bodyPr>
          <a:lstStyle/>
          <a:p>
            <a:r>
              <a:rPr lang="en-GB" sz="4600"/>
              <a:t>Think about the module with Promise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004E11-F08D-CFAB-F400-C9FD8FEBB498}"/>
              </a:ext>
            </a:extLst>
          </p:cNvPr>
          <p:cNvSpPr>
            <a:spLocks noGrp="1"/>
          </p:cNvSpPr>
          <p:nvPr>
            <p:ph idx="1"/>
          </p:nvPr>
        </p:nvSpPr>
        <p:spPr>
          <a:xfrm>
            <a:off x="793660" y="2599509"/>
            <a:ext cx="10143668" cy="3435531"/>
          </a:xfrm>
        </p:spPr>
        <p:txBody>
          <a:bodyPr anchor="ctr">
            <a:normAutofit/>
          </a:bodyPr>
          <a:lstStyle/>
          <a:p>
            <a:r>
              <a:rPr lang="en-GB" sz="2400"/>
              <a:t>Kuhn argues that scientific knowledge is not a straightforward reflection of an objective reality, but rather a product of the specific research community and the shared assumptions, theories, and methods they employ. </a:t>
            </a:r>
          </a:p>
          <a:p>
            <a:r>
              <a:rPr lang="en-GB" sz="2400"/>
              <a:t>These shared frameworks, or paradigms, shape the way researchers perceive and interpret phenomena, determine what questions are considered meaningful, and guide the methods used to investigate them</a:t>
            </a:r>
          </a:p>
        </p:txBody>
      </p:sp>
    </p:spTree>
    <p:extLst>
      <p:ext uri="{BB962C8B-B14F-4D97-AF65-F5344CB8AC3E}">
        <p14:creationId xmlns:p14="http://schemas.microsoft.com/office/powerpoint/2010/main" val="13027684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1734-4501-74A6-5413-79B618AD1D87}"/>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791215BB-1549-346C-51C5-FF6BB3593E61}"/>
              </a:ext>
            </a:extLst>
          </p:cNvPr>
          <p:cNvSpPr>
            <a:spLocks noGrp="1"/>
          </p:cNvSpPr>
          <p:nvPr>
            <p:ph idx="1"/>
          </p:nvPr>
        </p:nvSpPr>
        <p:spPr/>
        <p:txBody>
          <a:bodyPr/>
          <a:lstStyle/>
          <a:p>
            <a:r>
              <a:rPr lang="en-GB" dirty="0"/>
              <a:t>A research approach that works in one context (like studying large corporations) might not work for understanding SMEs or micro-businesses in South Wales. Different situations need different research methods.</a:t>
            </a:r>
          </a:p>
        </p:txBody>
      </p:sp>
    </p:spTree>
    <p:extLst>
      <p:ext uri="{BB962C8B-B14F-4D97-AF65-F5344CB8AC3E}">
        <p14:creationId xmlns:p14="http://schemas.microsoft.com/office/powerpoint/2010/main" val="277922265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D8A43-5757-918B-7D7F-CF63C5379F00}"/>
              </a:ext>
            </a:extLst>
          </p:cNvPr>
          <p:cNvSpPr>
            <a:spLocks noGrp="1"/>
          </p:cNvSpPr>
          <p:nvPr>
            <p:ph type="title"/>
          </p:nvPr>
        </p:nvSpPr>
        <p:spPr>
          <a:xfrm>
            <a:off x="808638" y="386930"/>
            <a:ext cx="9236700" cy="1188950"/>
          </a:xfrm>
        </p:spPr>
        <p:txBody>
          <a:bodyPr anchor="b">
            <a:normAutofit/>
          </a:bodyPr>
          <a:lstStyle/>
          <a:p>
            <a:r>
              <a:rPr lang="en-GB" sz="5400" dirty="0"/>
              <a:t>Caroline v Quants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0921F3-C288-B673-2F08-3E1B8FFEFBD8}"/>
              </a:ext>
            </a:extLst>
          </p:cNvPr>
          <p:cNvSpPr>
            <a:spLocks noGrp="1"/>
          </p:cNvSpPr>
          <p:nvPr>
            <p:ph idx="1"/>
          </p:nvPr>
        </p:nvSpPr>
        <p:spPr>
          <a:xfrm>
            <a:off x="793660" y="2599509"/>
            <a:ext cx="10143668" cy="3435531"/>
          </a:xfrm>
        </p:spPr>
        <p:txBody>
          <a:bodyPr anchor="ctr">
            <a:normAutofit/>
          </a:bodyPr>
          <a:lstStyle/>
          <a:p>
            <a:r>
              <a:rPr lang="en-GB" sz="2400" dirty="0"/>
              <a:t>Different paradigms can lead to different interpretations of the same evidence or phenomena. </a:t>
            </a:r>
          </a:p>
          <a:p>
            <a:r>
              <a:rPr lang="en-GB" sz="2400" dirty="0"/>
              <a:t>This means that what is considered true or valid within one paradigm may not be seen as such within another.</a:t>
            </a:r>
          </a:p>
        </p:txBody>
      </p:sp>
    </p:spTree>
    <p:extLst>
      <p:ext uri="{BB962C8B-B14F-4D97-AF65-F5344CB8AC3E}">
        <p14:creationId xmlns:p14="http://schemas.microsoft.com/office/powerpoint/2010/main" val="24280913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17B9-3817-3672-8C08-1312641836C0}"/>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5FA63F98-AF16-045E-F402-4F85F9E2AFEE}"/>
              </a:ext>
            </a:extLst>
          </p:cNvPr>
          <p:cNvSpPr>
            <a:spLocks noGrp="1"/>
          </p:cNvSpPr>
          <p:nvPr>
            <p:ph idx="1"/>
          </p:nvPr>
        </p:nvSpPr>
        <p:spPr/>
        <p:txBody>
          <a:bodyPr/>
          <a:lstStyle/>
          <a:p>
            <a:r>
              <a:rPr lang="en-GB" dirty="0"/>
              <a:t>When studying turnover, using only numbers (quantitative) gives one view, while interviews (qualitative) give another. Both approaches are valid but tell different parts of the story.</a:t>
            </a:r>
          </a:p>
        </p:txBody>
      </p:sp>
    </p:spTree>
    <p:extLst>
      <p:ext uri="{BB962C8B-B14F-4D97-AF65-F5344CB8AC3E}">
        <p14:creationId xmlns:p14="http://schemas.microsoft.com/office/powerpoint/2010/main" val="12133866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A168E-116B-424E-9B3B-E6A00E479E50}"/>
              </a:ext>
            </a:extLst>
          </p:cNvPr>
          <p:cNvSpPr>
            <a:spLocks noGrp="1"/>
          </p:cNvSpPr>
          <p:nvPr>
            <p:ph type="title"/>
          </p:nvPr>
        </p:nvSpPr>
        <p:spPr>
          <a:xfrm>
            <a:off x="808638" y="386930"/>
            <a:ext cx="9236700" cy="1188950"/>
          </a:xfrm>
        </p:spPr>
        <p:txBody>
          <a:bodyPr anchor="b">
            <a:normAutofit/>
          </a:bodyPr>
          <a:lstStyle/>
          <a:p>
            <a:r>
              <a:rPr lang="en-US" sz="3800" kern="1200">
                <a:latin typeface="+mj-lt"/>
                <a:ea typeface="+mj-ea"/>
                <a:cs typeface="+mj-cs"/>
              </a:rPr>
              <a:t>Knowledge and truth can be constructed in different ways</a:t>
            </a: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72915C-9FF7-E741-1779-E407C575EC28}"/>
              </a:ext>
            </a:extLst>
          </p:cNvPr>
          <p:cNvSpPr>
            <a:spLocks noGrp="1"/>
          </p:cNvSpPr>
          <p:nvPr>
            <p:ph idx="1"/>
          </p:nvPr>
        </p:nvSpPr>
        <p:spPr>
          <a:xfrm>
            <a:off x="793660" y="2599509"/>
            <a:ext cx="10143668" cy="3435531"/>
          </a:xfrm>
        </p:spPr>
        <p:txBody>
          <a:bodyPr anchor="ctr">
            <a:normAutofit/>
          </a:bodyPr>
          <a:lstStyle/>
          <a:p>
            <a:r>
              <a:rPr lang="en-GB" sz="2400"/>
              <a:t>This perspective challenges the notion of a single, objective truth and recognises that different communities or disciplines can construct their own truths based on their specific paradigms. </a:t>
            </a:r>
          </a:p>
          <a:p>
            <a:r>
              <a:rPr lang="en-GB" sz="2400"/>
              <a:t>It acknowledges that the construction of knowledge is influenced by historical, social, and cultural factors.</a:t>
            </a:r>
          </a:p>
        </p:txBody>
      </p:sp>
    </p:spTree>
    <p:extLst>
      <p:ext uri="{BB962C8B-B14F-4D97-AF65-F5344CB8AC3E}">
        <p14:creationId xmlns:p14="http://schemas.microsoft.com/office/powerpoint/2010/main" val="21465456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FCD34-14B7-C64D-C5D3-818FDE385882}"/>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BB7987D9-5397-AD5D-C31F-4CA5B1311E38}"/>
              </a:ext>
            </a:extLst>
          </p:cNvPr>
          <p:cNvSpPr>
            <a:spLocks noGrp="1"/>
          </p:cNvSpPr>
          <p:nvPr>
            <p:ph idx="1"/>
          </p:nvPr>
        </p:nvSpPr>
        <p:spPr/>
        <p:txBody>
          <a:bodyPr/>
          <a:lstStyle/>
          <a:p>
            <a:r>
              <a:rPr lang="en-GB" dirty="0"/>
              <a:t>The "truth" about high turnover can be understood through different lenses - economic, social, cultural. Each perspective adds valuable insight to understanding the problem.</a:t>
            </a:r>
          </a:p>
        </p:txBody>
      </p:sp>
    </p:spTree>
    <p:extLst>
      <p:ext uri="{BB962C8B-B14F-4D97-AF65-F5344CB8AC3E}">
        <p14:creationId xmlns:p14="http://schemas.microsoft.com/office/powerpoint/2010/main" val="10138726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7FD53-935E-B8F9-D052-63EF38EE4989}"/>
              </a:ext>
            </a:extLst>
          </p:cNvPr>
          <p:cNvSpPr>
            <a:spLocks noGrp="1"/>
          </p:cNvSpPr>
          <p:nvPr>
            <p:ph type="title"/>
          </p:nvPr>
        </p:nvSpPr>
        <p:spPr>
          <a:xfrm>
            <a:off x="808638" y="386930"/>
            <a:ext cx="9236700" cy="1188950"/>
          </a:xfrm>
        </p:spPr>
        <p:txBody>
          <a:bodyPr anchor="b">
            <a:normAutofit/>
          </a:bodyPr>
          <a:lstStyle/>
          <a:p>
            <a:r>
              <a:rPr lang="en-GB" sz="5400" dirty="0"/>
              <a:t>Why Kuhn is so </a:t>
            </a:r>
            <a:r>
              <a:rPr lang="en-GB" sz="5400"/>
              <a:t>so</a:t>
            </a:r>
            <a:r>
              <a:rPr lang="en-GB" sz="5400" dirty="0"/>
              <a:t> </a:t>
            </a:r>
            <a:r>
              <a:rPr lang="en-GB" sz="5400"/>
              <a:t>so</a:t>
            </a:r>
            <a:r>
              <a:rPr lang="en-GB" sz="5400" dirty="0"/>
              <a:t> important</a:t>
            </a:r>
          </a:p>
        </p:txBody>
      </p:sp>
      <p:grpSp>
        <p:nvGrpSpPr>
          <p:cNvPr id="21" name="Group 2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2" name="Rectangle 2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955B1-5B53-CBAB-F5C9-A936FA6C9BA1}"/>
              </a:ext>
            </a:extLst>
          </p:cNvPr>
          <p:cNvSpPr>
            <a:spLocks noGrp="1"/>
          </p:cNvSpPr>
          <p:nvPr>
            <p:ph idx="1"/>
          </p:nvPr>
        </p:nvSpPr>
        <p:spPr>
          <a:xfrm>
            <a:off x="793660" y="2599509"/>
            <a:ext cx="10143668" cy="3435531"/>
          </a:xfrm>
        </p:spPr>
        <p:txBody>
          <a:bodyPr anchor="ctr">
            <a:normAutofit/>
          </a:bodyPr>
          <a:lstStyle/>
          <a:p>
            <a:r>
              <a:rPr lang="en-GB" sz="2400"/>
              <a:t>Kuhn's perspective on the construction of knowledge and truth suggests that our understanding of the world is shaped by the paradigms we adopt and that different paradigms can lead to different interpretations and understandings of reality. </a:t>
            </a:r>
          </a:p>
          <a:p>
            <a:r>
              <a:rPr lang="en-GB" sz="2400"/>
              <a:t>This highlights the subjective and contextual nature of knowledge and invites us to critically examine the assumptions and frameworks that underpin our understanding of truth.</a:t>
            </a:r>
          </a:p>
        </p:txBody>
      </p:sp>
    </p:spTree>
    <p:extLst>
      <p:ext uri="{BB962C8B-B14F-4D97-AF65-F5344CB8AC3E}">
        <p14:creationId xmlns:p14="http://schemas.microsoft.com/office/powerpoint/2010/main" val="371335615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8C6A-AC83-98EC-32C5-9F0A42D48220}"/>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1070EF9D-19FD-3DF4-4CBC-76396EAD2C8D}"/>
              </a:ext>
            </a:extLst>
          </p:cNvPr>
          <p:cNvSpPr>
            <a:spLocks noGrp="1"/>
          </p:cNvSpPr>
          <p:nvPr>
            <p:ph idx="1"/>
          </p:nvPr>
        </p:nvSpPr>
        <p:spPr/>
        <p:txBody>
          <a:bodyPr/>
          <a:lstStyle/>
          <a:p>
            <a:r>
              <a:rPr lang="en-GB" dirty="0"/>
              <a:t>Kuhn's ideas matter because they show we need to consider multiple perspectives (workers, managers, local culture) to fully understand turnover in South Wales manufacturing.</a:t>
            </a:r>
          </a:p>
        </p:txBody>
      </p:sp>
    </p:spTree>
    <p:extLst>
      <p:ext uri="{BB962C8B-B14F-4D97-AF65-F5344CB8AC3E}">
        <p14:creationId xmlns:p14="http://schemas.microsoft.com/office/powerpoint/2010/main" val="8182310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3CA68-88B2-9896-D0FD-29B4706A6E4D}"/>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704440-F3A0-FB2F-9F65-51D8303D8001}"/>
              </a:ext>
            </a:extLst>
          </p:cNvPr>
          <p:cNvSpPr>
            <a:spLocks noGrp="1"/>
          </p:cNvSpPr>
          <p:nvPr>
            <p:ph idx="1"/>
          </p:nvPr>
        </p:nvSpPr>
        <p:spPr>
          <a:xfrm>
            <a:off x="793660" y="2599509"/>
            <a:ext cx="10143668" cy="3435531"/>
          </a:xfrm>
        </p:spPr>
        <p:txBody>
          <a:bodyPr anchor="ctr">
            <a:normAutofit/>
          </a:bodyPr>
          <a:lstStyle/>
          <a:p>
            <a:r>
              <a:rPr lang="en-GB" sz="2400"/>
              <a:t>According to Kuhn, is shaped and guided by the prevailing paradigms within a researcher community. </a:t>
            </a:r>
          </a:p>
          <a:p>
            <a:r>
              <a:rPr lang="en-GB" sz="2400"/>
              <a:t>Paradigms are sets of beliefs, theories, methods, and practices that define a particular scientific discipline at a given time. They serve as frameworks for interpreting and understanding the world.</a:t>
            </a:r>
          </a:p>
        </p:txBody>
      </p:sp>
    </p:spTree>
    <p:extLst>
      <p:ext uri="{BB962C8B-B14F-4D97-AF65-F5344CB8AC3E}">
        <p14:creationId xmlns:p14="http://schemas.microsoft.com/office/powerpoint/2010/main" val="8846603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30822-A9BA-CF4A-F534-0A916FA952E5}"/>
              </a:ext>
            </a:extLst>
          </p:cNvPr>
          <p:cNvSpPr>
            <a:spLocks noGrp="1"/>
          </p:cNvSpPr>
          <p:nvPr>
            <p:ph type="title"/>
          </p:nvPr>
        </p:nvSpPr>
        <p:spPr/>
        <p:txBody>
          <a:bodyPr/>
          <a:lstStyle/>
          <a:p>
            <a:r>
              <a:rPr lang="en-GB" dirty="0"/>
              <a:t>CJ</a:t>
            </a:r>
          </a:p>
        </p:txBody>
      </p:sp>
      <p:sp>
        <p:nvSpPr>
          <p:cNvPr id="3" name="Content Placeholder 2">
            <a:extLst>
              <a:ext uri="{FF2B5EF4-FFF2-40B4-BE49-F238E27FC236}">
                <a16:creationId xmlns:a16="http://schemas.microsoft.com/office/drawing/2014/main" id="{3B066E10-FF76-BB41-C3F8-513D2DAB4D45}"/>
              </a:ext>
            </a:extLst>
          </p:cNvPr>
          <p:cNvSpPr>
            <a:spLocks noGrp="1"/>
          </p:cNvSpPr>
          <p:nvPr>
            <p:ph idx="1"/>
          </p:nvPr>
        </p:nvSpPr>
        <p:spPr/>
        <p:txBody>
          <a:bodyPr/>
          <a:lstStyle/>
          <a:p>
            <a:r>
              <a:rPr lang="en-GB" dirty="0"/>
              <a:t>Your paradigm shapes what questions you ask about turnover and how you interpret the answers. Be aware of these underlying assumptions.</a:t>
            </a:r>
          </a:p>
        </p:txBody>
      </p:sp>
    </p:spTree>
    <p:extLst>
      <p:ext uri="{BB962C8B-B14F-4D97-AF65-F5344CB8AC3E}">
        <p14:creationId xmlns:p14="http://schemas.microsoft.com/office/powerpoint/2010/main" val="106627257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in-operated binoculars above Central Park Manhatten">
            <a:extLst>
              <a:ext uri="{FF2B5EF4-FFF2-40B4-BE49-F238E27FC236}">
                <a16:creationId xmlns:a16="http://schemas.microsoft.com/office/drawing/2014/main" id="{F49F28DB-B04F-D5DB-3A84-1566165FBC0B}"/>
              </a:ext>
            </a:extLst>
          </p:cNvPr>
          <p:cNvPicPr>
            <a:picLocks noChangeAspect="1"/>
          </p:cNvPicPr>
          <p:nvPr/>
        </p:nvPicPr>
        <p:blipFill rotWithShape="1">
          <a:blip r:embed="rId2"/>
          <a:srcRect t="15413"/>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114B5-486B-401D-94FA-FE7EB075FACC}"/>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rPr>
              <a:t>What </a:t>
            </a:r>
            <a:r>
              <a:rPr lang="en-GB" sz="3600">
                <a:solidFill>
                  <a:schemeClr val="tx1">
                    <a:lumMod val="85000"/>
                    <a:lumOff val="15000"/>
                  </a:schemeClr>
                </a:solidFill>
              </a:rPr>
              <a:t>is your overview ?</a:t>
            </a:r>
            <a:endParaRPr lang="en-GB" sz="3600" dirty="0">
              <a:solidFill>
                <a:schemeClr val="tx1">
                  <a:lumMod val="85000"/>
                  <a:lumOff val="15000"/>
                </a:schemeClr>
              </a:solidFill>
            </a:endParaRP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065128"/>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3_Office Theme">
  <a:themeElements>
    <a:clrScheme name="Custom 2">
      <a:dk1>
        <a:sysClr val="windowText" lastClr="000000"/>
      </a:dk1>
      <a:lt1>
        <a:sysClr val="window" lastClr="FFFFFF"/>
      </a:lt1>
      <a:dk2>
        <a:srgbClr val="7BA79D"/>
      </a:dk2>
      <a:lt2>
        <a:srgbClr val="EBDDC3"/>
      </a:lt2>
      <a:accent1>
        <a:srgbClr val="94B6D2"/>
      </a:accent1>
      <a:accent2>
        <a:srgbClr val="E7E341"/>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3214</Words>
  <Application>Microsoft Office PowerPoint</Application>
  <PresentationFormat>Widescreen</PresentationFormat>
  <Paragraphs>284</Paragraphs>
  <Slides>70</Slides>
  <Notes>15</Notes>
  <HiddenSlides>0</HiddenSlides>
  <MMClips>4</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70</vt:i4>
      </vt:variant>
    </vt:vector>
  </HeadingPairs>
  <TitlesOfParts>
    <vt:vector size="86" baseType="lpstr">
      <vt:lpstr>-apple-system</vt:lpstr>
      <vt:lpstr>GuardianTextEgyptian</vt:lpstr>
      <vt:lpstr>Aptos</vt:lpstr>
      <vt:lpstr>Aptos Display</vt:lpstr>
      <vt:lpstr>Arial</vt:lpstr>
      <vt:lpstr>Arial</vt:lpstr>
      <vt:lpstr>Calibri</vt:lpstr>
      <vt:lpstr>Calibri Light</vt:lpstr>
      <vt:lpstr>Georgia</vt:lpstr>
      <vt:lpstr>Helvetica</vt:lpstr>
      <vt:lpstr>roboto</vt:lpstr>
      <vt:lpstr>Times New Roman</vt:lpstr>
      <vt:lpstr>Office Theme</vt:lpstr>
      <vt:lpstr>1_Office Theme</vt:lpstr>
      <vt:lpstr>2_Office Theme</vt:lpstr>
      <vt:lpstr>3_Office Theme</vt:lpstr>
      <vt:lpstr>Welcome to Advancing to the Doctoral Research Stage</vt:lpstr>
      <vt:lpstr>Please note</vt:lpstr>
      <vt:lpstr>He’s back</vt:lpstr>
      <vt:lpstr>PowerPoint Presentation</vt:lpstr>
      <vt:lpstr>Advancing to the Doctoral Research Stage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 cannot</vt:lpstr>
      <vt:lpstr>Therefore</vt:lpstr>
      <vt:lpstr>Research philosophy</vt:lpstr>
      <vt:lpstr>PowerPoint Presentation</vt:lpstr>
      <vt:lpstr>PowerPoint Presentation</vt:lpstr>
      <vt:lpstr>PowerPoint Presentation</vt:lpstr>
      <vt:lpstr>Activity</vt:lpstr>
      <vt:lpstr>What is truth? What is knowledge?</vt:lpstr>
      <vt:lpstr>PowerPoint Presentation</vt:lpstr>
      <vt:lpstr>PowerPoint Presentation</vt:lpstr>
      <vt:lpstr>PowerPoint Presentation</vt:lpstr>
      <vt:lpstr>Define philosophy. Define science.</vt:lpstr>
      <vt:lpstr>Define philosophy. Define science.</vt:lpstr>
      <vt:lpstr>PowerPoint Presentation</vt:lpstr>
      <vt:lpstr>Philosophy and Science</vt:lpstr>
      <vt:lpstr>PowerPoint Presentation</vt:lpstr>
      <vt:lpstr>PowerPoint Presentation</vt:lpstr>
      <vt:lpstr>When you think research philosophy, think toolbox</vt:lpstr>
      <vt:lpstr>In simple terms</vt:lpstr>
      <vt:lpstr>PowerPoint Presentation</vt:lpstr>
      <vt:lpstr>PowerPoint Presentation</vt:lpstr>
      <vt:lpstr>What is truth? What is knowledge?</vt:lpstr>
      <vt:lpstr>PowerPoint Presentation</vt:lpstr>
      <vt:lpstr>Today</vt:lpstr>
      <vt:lpstr>PowerPoint Presentation</vt:lpstr>
      <vt:lpstr>What is Kuhn up to ?</vt:lpstr>
      <vt:lpstr>Kuhn described scientific knowledge as progressing in a very different way from Popper</vt:lpstr>
      <vt:lpstr>Let’s have some magic </vt:lpstr>
      <vt:lpstr>Penn and Teller</vt:lpstr>
      <vt:lpstr>https://youtu.be/3cp6pEzx3uw</vt:lpstr>
      <vt:lpstr>Kuhn's importance</vt:lpstr>
      <vt:lpstr>PowerPoint Presentation</vt:lpstr>
      <vt:lpstr>Why Caroline loves Kuhn (not like how I love Trent)</vt:lpstr>
      <vt:lpstr>PowerPoint Presentation</vt:lpstr>
      <vt:lpstr>Question</vt:lpstr>
      <vt:lpstr>Caroline has thought about this for a long time</vt:lpstr>
      <vt:lpstr>Knowledge and truth can be constructed in different ways</vt:lpstr>
      <vt:lpstr>CJ</vt:lpstr>
      <vt:lpstr>Kuhn</vt:lpstr>
      <vt:lpstr>CJ</vt:lpstr>
      <vt:lpstr>Think about the module with Promise</vt:lpstr>
      <vt:lpstr>CJ</vt:lpstr>
      <vt:lpstr>Caroline v Quants</vt:lpstr>
      <vt:lpstr>CJ</vt:lpstr>
      <vt:lpstr>Knowledge and truth can be constructed in different ways</vt:lpstr>
      <vt:lpstr>CJ</vt:lpstr>
      <vt:lpstr>Why Kuhn is so so so important</vt:lpstr>
      <vt:lpstr>CJ</vt:lpstr>
      <vt:lpstr>Kuhn</vt:lpstr>
      <vt:lpstr>CJ</vt:lpstr>
      <vt:lpstr>What is your overview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dc:title>
  <dc:creator>Caroline Jawad</dc:creator>
  <cp:lastModifiedBy>Amare Desta</cp:lastModifiedBy>
  <cp:revision>6</cp:revision>
  <dcterms:created xsi:type="dcterms:W3CDTF">2023-06-12T07:19:52Z</dcterms:created>
  <dcterms:modified xsi:type="dcterms:W3CDTF">2025-10-09T08:24:46Z</dcterms:modified>
</cp:coreProperties>
</file>