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3" r:id="rId4"/>
  </p:sldMasterIdLst>
  <p:notesMasterIdLst>
    <p:notesMasterId r:id="rId11"/>
  </p:notesMasterIdLst>
  <p:sldIdLst>
    <p:sldId id="257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5FC34C-1DA4-478E-A6E5-81F1CBCD9BFA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A32924-C133-4515-A8D8-752F49523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621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1011" y="1975104"/>
            <a:ext cx="5120639" cy="1630907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Organisational Consultancy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61009" y="3995988"/>
            <a:ext cx="5120639" cy="559656"/>
          </a:xfrm>
        </p:spPr>
        <p:txBody>
          <a:bodyPr>
            <a:normAutofit fontScale="47500" lnSpcReduction="20000"/>
          </a:bodyPr>
          <a:lstStyle/>
          <a:p>
            <a:pPr>
              <a:spcAft>
                <a:spcPts val="600"/>
              </a:spcAft>
            </a:pPr>
            <a:r>
              <a:rPr lang="en-US" sz="2300" dirty="0">
                <a:solidFill>
                  <a:schemeClr val="tx1"/>
                </a:solidFill>
              </a:rPr>
              <a:t>How can learning and development be used to encourage employee engagement within organisations?</a:t>
            </a:r>
          </a:p>
          <a:p>
            <a:pPr>
              <a:spcAft>
                <a:spcPts val="600"/>
              </a:spcAft>
            </a:pP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FA1854-5139-4696-B9D0-8D3B7DAEF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50" y="5869779"/>
            <a:ext cx="12192000" cy="100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758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Overview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4F1D03-2805-456E-9969-59F995663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43990"/>
            <a:ext cx="4438650" cy="384962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b="1" u="sng" dirty="0"/>
              <a:t>Aims: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Define employee engagement and learning and development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To provide an insight into how learning and development is being utilised in organisations such as Virgin and analyse what strategies are currently in place.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Provide differentiating recommendations to improve current practices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To establish a connection between employee engagement and learning and development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400" b="1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6E8968-BB4D-42E1-BA15-30642E3C514F}"/>
              </a:ext>
            </a:extLst>
          </p:cNvPr>
          <p:cNvSpPr txBox="1"/>
          <p:nvPr/>
        </p:nvSpPr>
        <p:spPr>
          <a:xfrm>
            <a:off x="6972300" y="1417320"/>
            <a:ext cx="4772025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b="1" u="sng" dirty="0"/>
              <a:t>Objectives: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700" dirty="0"/>
              <a:t>Research learning and development strategies and apply ones that are deemed relevant, and to recommend possible strategies to consider as future practice for Virgin.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700" dirty="0"/>
              <a:t>Research competitor strategies and analyse its impact on the organisation and its employees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700" dirty="0"/>
              <a:t> Analyse the current trends for learning and development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u="sng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A35863-11BE-4929-BBB5-69B9B7E4071F}"/>
              </a:ext>
            </a:extLst>
          </p:cNvPr>
          <p:cNvSpPr txBox="1"/>
          <p:nvPr/>
        </p:nvSpPr>
        <p:spPr>
          <a:xfrm>
            <a:off x="5048250" y="5110507"/>
            <a:ext cx="6800850" cy="1400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u="sng" dirty="0"/>
              <a:t>Rationale</a:t>
            </a:r>
            <a:r>
              <a:rPr lang="en-US" sz="1700" dirty="0"/>
              <a:t>: to provide both Virgin Atlantic and Virgin Holidays with a new strategic approach that will continue to provide employees with various learning and development opportunities and to improve employee motivation within the organisation.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2EA0B2-14B4-448D-A8F8-16ABFDA0976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2900" y="375894"/>
            <a:ext cx="3686175" cy="252756"/>
          </a:xfrm>
        </p:spPr>
        <p:txBody>
          <a:bodyPr/>
          <a:lstStyle/>
          <a:p>
            <a:r>
              <a:rPr lang="en-US" dirty="0"/>
              <a:t>Lucy Crocker: Organisational Consultancy Presentation – 04/03/2020</a:t>
            </a:r>
          </a:p>
        </p:txBody>
      </p: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D7D22-98C5-43CF-B36B-8BFE8191D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Methods: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B1F5F-CE38-413B-ACAD-8937D86070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Secondary Research</a:t>
            </a:r>
          </a:p>
          <a:p>
            <a:r>
              <a:rPr lang="en-GB" dirty="0"/>
              <a:t>Journals</a:t>
            </a:r>
          </a:p>
          <a:p>
            <a:r>
              <a:rPr lang="en-GB" dirty="0"/>
              <a:t>Webpages – TUI, British Airways, Virgin, CIPD etc</a:t>
            </a:r>
          </a:p>
          <a:p>
            <a:r>
              <a:rPr lang="en-GB" dirty="0"/>
              <a:t>Books</a:t>
            </a:r>
          </a:p>
          <a:p>
            <a:r>
              <a:rPr lang="en-GB" dirty="0"/>
              <a:t>News / Media articles</a:t>
            </a:r>
          </a:p>
          <a:p>
            <a:r>
              <a:rPr lang="en-GB" dirty="0"/>
              <a:t>Statistics – Office For National Statistics  </a:t>
            </a:r>
          </a:p>
          <a:p>
            <a:endParaRPr lang="en-GB" dirty="0"/>
          </a:p>
          <a:p>
            <a:r>
              <a:rPr lang="en-GB" dirty="0"/>
              <a:t>Didn’t feel that primary research was necessary </a:t>
            </a:r>
          </a:p>
          <a:p>
            <a:r>
              <a:rPr lang="en-GB" dirty="0"/>
              <a:t>Didn’t feel that the problem I have identified would have benefited from primary research </a:t>
            </a:r>
          </a:p>
        </p:txBody>
      </p:sp>
    </p:spTree>
    <p:extLst>
      <p:ext uri="{BB962C8B-B14F-4D97-AF65-F5344CB8AC3E}">
        <p14:creationId xmlns:p14="http://schemas.microsoft.com/office/powerpoint/2010/main" val="4219408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36F57-50E2-4BCE-AA4E-0A95DDCDF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Literature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90EBC-DD63-400A-B517-5867869EA8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750694"/>
            <a:ext cx="10763250" cy="4612005"/>
          </a:xfrm>
        </p:spPr>
        <p:txBody>
          <a:bodyPr/>
          <a:lstStyle/>
          <a:p>
            <a:r>
              <a:rPr lang="en-US" b="1" u="sng" dirty="0"/>
              <a:t>Virgin Atlantic &amp; Virgin Holidays  – Learning and Development:</a:t>
            </a:r>
          </a:p>
          <a:p>
            <a:r>
              <a:rPr lang="en-US" dirty="0"/>
              <a:t>Cabin Crew – new training </a:t>
            </a:r>
            <a:r>
              <a:rPr lang="en-US" dirty="0" err="1"/>
              <a:t>centre</a:t>
            </a:r>
            <a:r>
              <a:rPr lang="en-US" dirty="0"/>
              <a:t> had opened in West Sussex , cabin crew practice emergency and safety procedures (Virgin LTD, 2019).</a:t>
            </a:r>
          </a:p>
          <a:p>
            <a:r>
              <a:rPr lang="en-US" dirty="0"/>
              <a:t> EVE  portal app – discounts on travel and exclusive Virgin Holidays hotels,  wellbeing management, lifestyle benefits and financial wellbeing (Virgin Holidays , 2020)</a:t>
            </a:r>
          </a:p>
          <a:p>
            <a:r>
              <a:rPr lang="en-US" dirty="0"/>
              <a:t>“Capable Adults” – Virgin support any means of improving productivity.</a:t>
            </a:r>
          </a:p>
          <a:p>
            <a:r>
              <a:rPr lang="en-US" dirty="0"/>
              <a:t>Virgin Atlantic reinvigorates benefits package for 10,000 employees </a:t>
            </a:r>
          </a:p>
          <a:p>
            <a:pPr marL="0" indent="0">
              <a:buNone/>
            </a:pPr>
            <a:r>
              <a:rPr lang="en-GB" b="1" u="sng" dirty="0"/>
              <a:t>TUI and British Airways – Learning and Development:</a:t>
            </a:r>
          </a:p>
          <a:p>
            <a:r>
              <a:rPr lang="en-US" dirty="0"/>
              <a:t>TUI Global 60 </a:t>
            </a:r>
            <a:r>
              <a:rPr lang="en-US" dirty="0" err="1"/>
              <a:t>Programme</a:t>
            </a:r>
            <a:r>
              <a:rPr lang="en-US" dirty="0"/>
              <a:t> – offer 60 employee’s international opportunities for career development in locations such as, Curacao, Spain, Sweden, France and Thailand (TUI Group , 2020).</a:t>
            </a:r>
          </a:p>
          <a:p>
            <a:r>
              <a:rPr lang="en-US" dirty="0"/>
              <a:t>British Airways – L&amp;D opportunities depend on an employees role, learning is a constant process, wide variety of opportunities in the Global Learning Academy such as, pilot training, cabin crew training, engineer and operations training programmes (British Airways , 2020) . </a:t>
            </a:r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3705655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EE50A-8A37-4039-BA8F-6DC0D4302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484E6-1175-47E6-A3A8-9525569174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Predicted Outcome – to develop a new strategy for Virgin, that complies with both the current and possible future trends for learning and development and employee engagement.</a:t>
            </a:r>
          </a:p>
          <a:p>
            <a:r>
              <a:rPr lang="en-GB" sz="2000" dirty="0"/>
              <a:t>I hope that this project will enable me to find out how organisations such as Virgin and TUI approach the subject of employee engagement and how learning and development can be a key element in developing future strategies.</a:t>
            </a:r>
          </a:p>
        </p:txBody>
      </p:sp>
    </p:spTree>
    <p:extLst>
      <p:ext uri="{BB962C8B-B14F-4D97-AF65-F5344CB8AC3E}">
        <p14:creationId xmlns:p14="http://schemas.microsoft.com/office/powerpoint/2010/main" val="1555834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11554-DD84-45F9-A5C7-76634CC08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2E660-9191-4044-A87B-9BB7E9ABE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British Airways , 2020. Global Learning Academy. [Online] </a:t>
            </a:r>
          </a:p>
          <a:p>
            <a:pPr marL="0" indent="0">
              <a:buNone/>
            </a:pPr>
            <a:r>
              <a:rPr lang="en-US" dirty="0"/>
              <a:t>Available at: https://www.britishairways.com/en-gb/baft</a:t>
            </a:r>
          </a:p>
          <a:p>
            <a:pPr marL="0" indent="0">
              <a:buNone/>
            </a:pPr>
            <a:r>
              <a:rPr lang="en-US" dirty="0"/>
              <a:t>[Accessed 01 03 2020].</a:t>
            </a:r>
          </a:p>
          <a:p>
            <a:pPr marL="0" indent="0">
              <a:buNone/>
            </a:pPr>
            <a:r>
              <a:rPr lang="en-US" dirty="0"/>
              <a:t>TUI Group , 2020. International Careers at TUI: The Global 60 Initiative. [Online] </a:t>
            </a:r>
          </a:p>
          <a:p>
            <a:pPr marL="0" indent="0">
              <a:buNone/>
            </a:pPr>
            <a:r>
              <a:rPr lang="en-US" dirty="0"/>
              <a:t>Available at: https://www.tuigroup.com/en-en/media/stories/2017/2017-12-12-international-careers-at-tui-global-60-initiative</a:t>
            </a:r>
          </a:p>
          <a:p>
            <a:pPr marL="0" indent="0">
              <a:buNone/>
            </a:pPr>
            <a:r>
              <a:rPr lang="en-US" dirty="0"/>
              <a:t>[Accessed 01 03 2020].</a:t>
            </a:r>
          </a:p>
          <a:p>
            <a:pPr marL="0" indent="0">
              <a:buNone/>
            </a:pPr>
            <a:r>
              <a:rPr lang="en-US" dirty="0"/>
              <a:t>Virgin Holidays , 2020. EVE - Be Your Best Self. [Online] </a:t>
            </a:r>
          </a:p>
          <a:p>
            <a:pPr marL="0" indent="0">
              <a:buNone/>
            </a:pPr>
            <a:r>
              <a:rPr lang="en-US" dirty="0"/>
              <a:t>Available at: https://careers.virginholidays.co.uk/life-at-virgin-holidays/benefits</a:t>
            </a:r>
          </a:p>
          <a:p>
            <a:pPr marL="0" indent="0">
              <a:buNone/>
            </a:pPr>
            <a:r>
              <a:rPr lang="en-US" dirty="0"/>
              <a:t>[Accessed 02 03 2020].</a:t>
            </a:r>
          </a:p>
          <a:p>
            <a:pPr marL="0" indent="0">
              <a:buNone/>
            </a:pPr>
            <a:r>
              <a:rPr lang="en-US" dirty="0"/>
              <a:t>Virgin LTD, 2019. How Virgin Atlantic Trains Cabin Crew. [Online] </a:t>
            </a:r>
          </a:p>
          <a:p>
            <a:pPr marL="0" indent="0">
              <a:buNone/>
            </a:pPr>
            <a:r>
              <a:rPr lang="en-US" dirty="0"/>
              <a:t>Available at: https://www.virgin.com/careers/how-virgin-atlantic-trains-cabin-crew</a:t>
            </a:r>
          </a:p>
          <a:p>
            <a:pPr marL="0" indent="0">
              <a:buNone/>
            </a:pPr>
            <a:r>
              <a:rPr lang="en-US" dirty="0"/>
              <a:t>[Accessed 28 02 2020].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4863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{25BD78D6-7A1D-47F0-9B62-6B221875E67E}tf78438558</Template>
  <TotalTime>0</TotalTime>
  <Words>607</Words>
  <Application>Microsoft Office PowerPoint</Application>
  <PresentationFormat>Widescreen</PresentationFormat>
  <Paragraphs>49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Garamond</vt:lpstr>
      <vt:lpstr>SavonVTI</vt:lpstr>
      <vt:lpstr>Organisational Consultancy </vt:lpstr>
      <vt:lpstr>Overview</vt:lpstr>
      <vt:lpstr>Research Methods:</vt:lpstr>
      <vt:lpstr>Key Literature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2020-03-02T19:34:19Z</dcterms:created>
  <dcterms:modified xsi:type="dcterms:W3CDTF">2020-03-04T13:53:16Z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