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9" r:id="rId5"/>
    <p:sldId id="260" r:id="rId6"/>
    <p:sldId id="262"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5" autoAdjust="0"/>
    <p:restoredTop sz="94660"/>
  </p:normalViewPr>
  <p:slideViewPr>
    <p:cSldViewPr snapToGrid="0">
      <p:cViewPr varScale="1">
        <p:scale>
          <a:sx n="67" d="100"/>
          <a:sy n="67" d="100"/>
        </p:scale>
        <p:origin x="5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Amos (Welsh Ambulance Service NHS Trust - 020)" userId="8f6938f2-cd26-4cc6-89f0-a498db404016" providerId="ADAL" clId="{563C9C9A-7C4E-4F62-857D-CB256589CF80}"/>
    <pc:docChg chg="custSel modSld">
      <pc:chgData name="Nathan Amos (Welsh Ambulance Service NHS Trust - 020)" userId="8f6938f2-cd26-4cc6-89f0-a498db404016" providerId="ADAL" clId="{563C9C9A-7C4E-4F62-857D-CB256589CF80}" dt="2024-04-11T09:29:27.057" v="13" actId="27636"/>
      <pc:docMkLst>
        <pc:docMk/>
      </pc:docMkLst>
      <pc:sldChg chg="modSp mod">
        <pc:chgData name="Nathan Amos (Welsh Ambulance Service NHS Trust - 020)" userId="8f6938f2-cd26-4cc6-89f0-a498db404016" providerId="ADAL" clId="{563C9C9A-7C4E-4F62-857D-CB256589CF80}" dt="2024-04-11T09:29:27.057" v="13" actId="27636"/>
        <pc:sldMkLst>
          <pc:docMk/>
          <pc:sldMk cId="1595708388" sldId="257"/>
        </pc:sldMkLst>
        <pc:spChg chg="mod">
          <ac:chgData name="Nathan Amos (Welsh Ambulance Service NHS Trust - 020)" userId="8f6938f2-cd26-4cc6-89f0-a498db404016" providerId="ADAL" clId="{563C9C9A-7C4E-4F62-857D-CB256589CF80}" dt="2024-04-11T09:29:27.057" v="13" actId="27636"/>
          <ac:spMkLst>
            <pc:docMk/>
            <pc:sldMk cId="1595708388" sldId="257"/>
            <ac:spMk id="3" creationId="{C395E43E-1703-433D-BBB8-99ED1B43560F}"/>
          </ac:spMkLst>
        </pc:spChg>
      </pc:sldChg>
      <pc:sldChg chg="modSp mod">
        <pc:chgData name="Nathan Amos (Welsh Ambulance Service NHS Trust - 020)" userId="8f6938f2-cd26-4cc6-89f0-a498db404016" providerId="ADAL" clId="{563C9C9A-7C4E-4F62-857D-CB256589CF80}" dt="2024-04-11T06:48:02.259" v="11" actId="20577"/>
        <pc:sldMkLst>
          <pc:docMk/>
          <pc:sldMk cId="1698272408" sldId="262"/>
        </pc:sldMkLst>
        <pc:spChg chg="mod">
          <ac:chgData name="Nathan Amos (Welsh Ambulance Service NHS Trust - 020)" userId="8f6938f2-cd26-4cc6-89f0-a498db404016" providerId="ADAL" clId="{563C9C9A-7C4E-4F62-857D-CB256589CF80}" dt="2024-04-11T06:48:02.259" v="11" actId="20577"/>
          <ac:spMkLst>
            <pc:docMk/>
            <pc:sldMk cId="1698272408" sldId="262"/>
            <ac:spMk id="3" creationId="{D9239A23-D259-4AB2-9C7A-060736B985E9}"/>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62775A5-6B90-4246-B49A-5BE0DCD570D8}" type="datetimeFigureOut">
              <a:rPr lang="en-GB" smtClean="0"/>
              <a:t>11/04/2024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487601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2775A5-6B90-4246-B49A-5BE0DCD570D8}"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971132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2775A5-6B90-4246-B49A-5BE0DCD570D8}"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952967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469986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2775A5-6B90-4246-B49A-5BE0DCD570D8}" type="datetimeFigureOut">
              <a:rPr lang="en-GB" smtClean="0"/>
              <a:t>11/04/2024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779255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2775A5-6B90-4246-B49A-5BE0DCD570D8}" type="datetimeFigureOut">
              <a:rPr lang="en-GB" smtClean="0"/>
              <a:t>11/04/2024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1399349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2775A5-6B90-4246-B49A-5BE0DCD570D8}" type="datetimeFigureOut">
              <a:rPr lang="en-GB" smtClean="0"/>
              <a:t>11/04/2024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1404925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639878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575789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472669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191329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40455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2775A5-6B90-4246-B49A-5BE0DCD570D8}" type="datetimeFigureOut">
              <a:rPr lang="en-GB" smtClean="0"/>
              <a:t>11/04/2024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784689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62775A5-6B90-4246-B49A-5BE0DCD570D8}" type="datetimeFigureOut">
              <a:rPr lang="en-GB" smtClean="0"/>
              <a:t>11/04/2024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0100722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62775A5-6B90-4246-B49A-5BE0DCD570D8}" type="datetimeFigureOut">
              <a:rPr lang="en-GB" smtClean="0"/>
              <a:t>11/04/2024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1060006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2775A5-6B90-4246-B49A-5BE0DCD570D8}"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119428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2775A5-6B90-4246-B49A-5BE0DCD570D8}" type="datetimeFigureOut">
              <a:rPr lang="en-GB" smtClean="0"/>
              <a:t>11/04/2024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AC4FE-9997-49AA-B17F-0BCF686BBB0E}" type="slidenum">
              <a:rPr lang="en-GB" smtClean="0"/>
              <a:t>‹#›</a:t>
            </a:fld>
            <a:endParaRPr lang="en-GB"/>
          </a:p>
        </p:txBody>
      </p:sp>
    </p:spTree>
    <p:extLst>
      <p:ext uri="{BB962C8B-B14F-4D97-AF65-F5344CB8AC3E}">
        <p14:creationId xmlns:p14="http://schemas.microsoft.com/office/powerpoint/2010/main" val="2810067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62775A5-6B90-4246-B49A-5BE0DCD570D8}" type="datetimeFigureOut">
              <a:rPr lang="en-GB" smtClean="0"/>
              <a:t>11/04/2024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22AC4FE-9997-49AA-B17F-0BCF686BBB0E}" type="slidenum">
              <a:rPr lang="en-GB" smtClean="0"/>
              <a:t>‹#›</a:t>
            </a:fld>
            <a:endParaRPr lang="en-GB"/>
          </a:p>
        </p:txBody>
      </p:sp>
    </p:spTree>
    <p:extLst>
      <p:ext uri="{BB962C8B-B14F-4D97-AF65-F5344CB8AC3E}">
        <p14:creationId xmlns:p14="http://schemas.microsoft.com/office/powerpoint/2010/main" val="7638728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rowjack.com/blog/strategy/leadership-theories/transactional-leadership-theory" TargetMode="External"/><Relationship Id="rId2" Type="http://schemas.openxmlformats.org/officeDocument/2006/relationships/hyperlink" Target="https://www.leadershipahoy.com/transactional-leadership-what-is-it-pros-cons-examp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2974-4E7E-4CCB-8AB2-1968B5E52D1F}"/>
              </a:ext>
            </a:extLst>
          </p:cNvPr>
          <p:cNvSpPr>
            <a:spLocks noGrp="1"/>
          </p:cNvSpPr>
          <p:nvPr>
            <p:ph type="ctrTitle"/>
          </p:nvPr>
        </p:nvSpPr>
        <p:spPr>
          <a:xfrm>
            <a:off x="2114549" y="1771650"/>
            <a:ext cx="8791575" cy="1557338"/>
          </a:xfrm>
        </p:spPr>
        <p:txBody>
          <a:bodyPr/>
          <a:lstStyle/>
          <a:p>
            <a:r>
              <a:rPr lang="en-GB" dirty="0"/>
              <a:t>Transactional leadership</a:t>
            </a:r>
          </a:p>
        </p:txBody>
      </p:sp>
    </p:spTree>
    <p:extLst>
      <p:ext uri="{BB962C8B-B14F-4D97-AF65-F5344CB8AC3E}">
        <p14:creationId xmlns:p14="http://schemas.microsoft.com/office/powerpoint/2010/main" val="1571073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6E0CF-CDBE-4920-A3E7-21E0064CD530}"/>
              </a:ext>
            </a:extLst>
          </p:cNvPr>
          <p:cNvSpPr>
            <a:spLocks noGrp="1"/>
          </p:cNvSpPr>
          <p:nvPr>
            <p:ph type="title"/>
          </p:nvPr>
        </p:nvSpPr>
        <p:spPr/>
        <p:txBody>
          <a:bodyPr/>
          <a:lstStyle/>
          <a:p>
            <a:r>
              <a:rPr lang="en-GB" dirty="0"/>
              <a:t>What is transactional leadership? </a:t>
            </a:r>
          </a:p>
        </p:txBody>
      </p:sp>
      <p:sp>
        <p:nvSpPr>
          <p:cNvPr id="3" name="Content Placeholder 2">
            <a:extLst>
              <a:ext uri="{FF2B5EF4-FFF2-40B4-BE49-F238E27FC236}">
                <a16:creationId xmlns:a16="http://schemas.microsoft.com/office/drawing/2014/main" id="{C395E43E-1703-433D-BBB8-99ED1B43560F}"/>
              </a:ext>
            </a:extLst>
          </p:cNvPr>
          <p:cNvSpPr>
            <a:spLocks noGrp="1"/>
          </p:cNvSpPr>
          <p:nvPr>
            <p:ph idx="1"/>
          </p:nvPr>
        </p:nvSpPr>
        <p:spPr/>
        <p:txBody>
          <a:bodyPr>
            <a:normAutofit fontScale="92500"/>
          </a:bodyPr>
          <a:lstStyle/>
          <a:p>
            <a:r>
              <a:rPr lang="en-GB" dirty="0"/>
              <a:t>Transactional leadership is considered as being a task focused leadership style whereby leaders will attempt to motivate staff by providing rewards, actively monitoring the progress of their staff and where necessary, taking corrective measures (Abbas and Ali 2023)</a:t>
            </a:r>
          </a:p>
          <a:p>
            <a:r>
              <a:rPr lang="en-GB" dirty="0"/>
              <a:t>It is believed to be a more practical leadership style as its emphasis is on targets (Aarons 2006)</a:t>
            </a:r>
          </a:p>
          <a:p>
            <a:r>
              <a:rPr lang="en-GB" dirty="0"/>
              <a:t>A transactional leader will motivate staff by calling on their personal interests and works on three properties</a:t>
            </a:r>
          </a:p>
        </p:txBody>
      </p:sp>
    </p:spTree>
    <p:extLst>
      <p:ext uri="{BB962C8B-B14F-4D97-AF65-F5344CB8AC3E}">
        <p14:creationId xmlns:p14="http://schemas.microsoft.com/office/powerpoint/2010/main" val="1595708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DE693-59DD-418C-8D5A-9DA57F940D62}"/>
              </a:ext>
            </a:extLst>
          </p:cNvPr>
          <p:cNvSpPr>
            <a:spLocks noGrp="1"/>
          </p:cNvSpPr>
          <p:nvPr>
            <p:ph type="title"/>
          </p:nvPr>
        </p:nvSpPr>
        <p:spPr/>
        <p:txBody>
          <a:bodyPr/>
          <a:lstStyle/>
          <a:p>
            <a:r>
              <a:rPr lang="en-GB" dirty="0"/>
              <a:t>Key aspects</a:t>
            </a:r>
          </a:p>
        </p:txBody>
      </p:sp>
      <p:sp>
        <p:nvSpPr>
          <p:cNvPr id="3" name="Content Placeholder 2">
            <a:extLst>
              <a:ext uri="{FF2B5EF4-FFF2-40B4-BE49-F238E27FC236}">
                <a16:creationId xmlns:a16="http://schemas.microsoft.com/office/drawing/2014/main" id="{69F1EDA3-4F6E-48C1-9619-FAC6BCDA46A2}"/>
              </a:ext>
            </a:extLst>
          </p:cNvPr>
          <p:cNvSpPr>
            <a:spLocks noGrp="1"/>
          </p:cNvSpPr>
          <p:nvPr>
            <p:ph idx="1"/>
          </p:nvPr>
        </p:nvSpPr>
        <p:spPr/>
        <p:txBody>
          <a:bodyPr>
            <a:normAutofit lnSpcReduction="10000"/>
          </a:bodyPr>
          <a:lstStyle/>
          <a:p>
            <a:r>
              <a:rPr lang="en-GB" dirty="0"/>
              <a:t>Miller (2022) outlines 5 key aspects of transactional leadership which are imperative for the style to be a success. </a:t>
            </a:r>
          </a:p>
          <a:p>
            <a:r>
              <a:rPr lang="en-GB" dirty="0"/>
              <a:t>1. Staff are appreciated and rewarded by leaders</a:t>
            </a:r>
          </a:p>
          <a:p>
            <a:r>
              <a:rPr lang="en-GB" dirty="0"/>
              <a:t>2. Staff must follow the instructions of their leaders at all times</a:t>
            </a:r>
          </a:p>
          <a:p>
            <a:r>
              <a:rPr lang="en-GB" dirty="0"/>
              <a:t>3. Leaders assist staff in setting and achieving goals</a:t>
            </a:r>
          </a:p>
          <a:p>
            <a:r>
              <a:rPr lang="en-GB" dirty="0"/>
              <a:t>4. Leaders prioritise short term objectives</a:t>
            </a:r>
          </a:p>
          <a:p>
            <a:r>
              <a:rPr lang="en-GB" dirty="0"/>
              <a:t>5. This leadership style is most effective where issues can be clearly identified</a:t>
            </a:r>
          </a:p>
        </p:txBody>
      </p:sp>
    </p:spTree>
    <p:extLst>
      <p:ext uri="{BB962C8B-B14F-4D97-AF65-F5344CB8AC3E}">
        <p14:creationId xmlns:p14="http://schemas.microsoft.com/office/powerpoint/2010/main" val="2476352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9AF6-1ED7-4B2B-8DC9-E449932EDCDC}"/>
              </a:ext>
            </a:extLst>
          </p:cNvPr>
          <p:cNvSpPr>
            <a:spLocks noGrp="1"/>
          </p:cNvSpPr>
          <p:nvPr>
            <p:ph type="title"/>
          </p:nvPr>
        </p:nvSpPr>
        <p:spPr/>
        <p:txBody>
          <a:bodyPr/>
          <a:lstStyle/>
          <a:p>
            <a:r>
              <a:rPr lang="en-GB" dirty="0"/>
              <a:t>Different types of transactional leadership</a:t>
            </a:r>
          </a:p>
        </p:txBody>
      </p:sp>
      <p:sp>
        <p:nvSpPr>
          <p:cNvPr id="3" name="Content Placeholder 2">
            <a:extLst>
              <a:ext uri="{FF2B5EF4-FFF2-40B4-BE49-F238E27FC236}">
                <a16:creationId xmlns:a16="http://schemas.microsoft.com/office/drawing/2014/main" id="{8F0F7B40-73BA-4F62-8DE8-CA8E33F7CA56}"/>
              </a:ext>
            </a:extLst>
          </p:cNvPr>
          <p:cNvSpPr>
            <a:spLocks noGrp="1"/>
          </p:cNvSpPr>
          <p:nvPr>
            <p:ph idx="1"/>
          </p:nvPr>
        </p:nvSpPr>
        <p:spPr/>
        <p:txBody>
          <a:bodyPr/>
          <a:lstStyle/>
          <a:p>
            <a:r>
              <a:rPr lang="en-GB" dirty="0"/>
              <a:t>There are 3 different types of transactional leadership style as outlined by (Lindberg, 2022)</a:t>
            </a:r>
          </a:p>
          <a:p>
            <a:r>
              <a:rPr lang="en-GB" dirty="0"/>
              <a:t>1. Passive management by exception</a:t>
            </a:r>
          </a:p>
          <a:p>
            <a:r>
              <a:rPr lang="en-GB" dirty="0"/>
              <a:t>2. Active management by exception</a:t>
            </a:r>
          </a:p>
          <a:p>
            <a:r>
              <a:rPr lang="en-GB" dirty="0"/>
              <a:t>3. Contingent reward</a:t>
            </a:r>
          </a:p>
        </p:txBody>
      </p:sp>
    </p:spTree>
    <p:extLst>
      <p:ext uri="{BB962C8B-B14F-4D97-AF65-F5344CB8AC3E}">
        <p14:creationId xmlns:p14="http://schemas.microsoft.com/office/powerpoint/2010/main" val="418269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69BF5-3621-4E08-B26B-C574F31F8C7F}"/>
              </a:ext>
            </a:extLst>
          </p:cNvPr>
          <p:cNvSpPr>
            <a:spLocks noGrp="1"/>
          </p:cNvSpPr>
          <p:nvPr>
            <p:ph type="title"/>
          </p:nvPr>
        </p:nvSpPr>
        <p:spPr/>
        <p:txBody>
          <a:bodyPr/>
          <a:lstStyle/>
          <a:p>
            <a:r>
              <a:rPr lang="en-GB" dirty="0"/>
              <a:t>Application to the Ambulance service</a:t>
            </a:r>
          </a:p>
        </p:txBody>
      </p:sp>
      <p:sp>
        <p:nvSpPr>
          <p:cNvPr id="3" name="Content Placeholder 2">
            <a:extLst>
              <a:ext uri="{FF2B5EF4-FFF2-40B4-BE49-F238E27FC236}">
                <a16:creationId xmlns:a16="http://schemas.microsoft.com/office/drawing/2014/main" id="{3EA40C39-2AFC-429B-ADA3-96E578579DFA}"/>
              </a:ext>
            </a:extLst>
          </p:cNvPr>
          <p:cNvSpPr>
            <a:spLocks noGrp="1"/>
          </p:cNvSpPr>
          <p:nvPr>
            <p:ph idx="1"/>
          </p:nvPr>
        </p:nvSpPr>
        <p:spPr/>
        <p:txBody>
          <a:bodyPr>
            <a:normAutofit fontScale="77500" lnSpcReduction="20000"/>
          </a:bodyPr>
          <a:lstStyle/>
          <a:p>
            <a:r>
              <a:rPr lang="en-GB" dirty="0"/>
              <a:t>Where it would work? </a:t>
            </a:r>
          </a:p>
          <a:p>
            <a:r>
              <a:rPr lang="en-GB" dirty="0"/>
              <a:t>Short term goal achievement – </a:t>
            </a:r>
            <a:r>
              <a:rPr lang="en-GB" dirty="0" err="1"/>
              <a:t>rideout</a:t>
            </a:r>
            <a:r>
              <a:rPr lang="en-GB" dirty="0"/>
              <a:t> process</a:t>
            </a:r>
          </a:p>
          <a:p>
            <a:r>
              <a:rPr lang="en-GB" dirty="0"/>
              <a:t>Within the SP role, errors can be easily identified. </a:t>
            </a:r>
          </a:p>
          <a:p>
            <a:r>
              <a:rPr lang="en-GB" dirty="0"/>
              <a:t>Regular monitoring allowing for errors to be found – </a:t>
            </a:r>
            <a:r>
              <a:rPr lang="en-GB" dirty="0" err="1"/>
              <a:t>rideout</a:t>
            </a:r>
            <a:r>
              <a:rPr lang="en-GB" dirty="0"/>
              <a:t> process</a:t>
            </a:r>
          </a:p>
          <a:p>
            <a:r>
              <a:rPr lang="en-GB" dirty="0"/>
              <a:t>But also regular monitoring allows for praise to be given also</a:t>
            </a:r>
          </a:p>
          <a:p>
            <a:r>
              <a:rPr lang="en-GB" dirty="0"/>
              <a:t>All 3 types of transactional leadership could potentially be implemented allowing for a fluid leadership style</a:t>
            </a:r>
          </a:p>
          <a:p>
            <a:r>
              <a:rPr lang="en-GB" dirty="0"/>
              <a:t>Allows for problems to be recognised before they become problems – small change </a:t>
            </a:r>
            <a:r>
              <a:rPr lang="en-GB"/>
              <a:t>in PCR completion </a:t>
            </a:r>
            <a:r>
              <a:rPr lang="en-GB" dirty="0"/>
              <a:t>can have a major impact later on in a court case for example. </a:t>
            </a:r>
          </a:p>
          <a:p>
            <a:endParaRPr lang="en-GB" dirty="0"/>
          </a:p>
        </p:txBody>
      </p:sp>
    </p:spTree>
    <p:extLst>
      <p:ext uri="{BB962C8B-B14F-4D97-AF65-F5344CB8AC3E}">
        <p14:creationId xmlns:p14="http://schemas.microsoft.com/office/powerpoint/2010/main" val="1726597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7AC-551F-4EC7-B135-13AD313E66A8}"/>
              </a:ext>
            </a:extLst>
          </p:cNvPr>
          <p:cNvSpPr>
            <a:spLocks noGrp="1"/>
          </p:cNvSpPr>
          <p:nvPr>
            <p:ph type="title"/>
          </p:nvPr>
        </p:nvSpPr>
        <p:spPr/>
        <p:txBody>
          <a:bodyPr/>
          <a:lstStyle/>
          <a:p>
            <a:r>
              <a:rPr lang="en-GB" dirty="0"/>
              <a:t>Application to ambulance service</a:t>
            </a:r>
          </a:p>
        </p:txBody>
      </p:sp>
      <p:sp>
        <p:nvSpPr>
          <p:cNvPr id="3" name="Content Placeholder 2">
            <a:extLst>
              <a:ext uri="{FF2B5EF4-FFF2-40B4-BE49-F238E27FC236}">
                <a16:creationId xmlns:a16="http://schemas.microsoft.com/office/drawing/2014/main" id="{D9239A23-D259-4AB2-9C7A-060736B985E9}"/>
              </a:ext>
            </a:extLst>
          </p:cNvPr>
          <p:cNvSpPr>
            <a:spLocks noGrp="1"/>
          </p:cNvSpPr>
          <p:nvPr>
            <p:ph idx="1"/>
          </p:nvPr>
        </p:nvSpPr>
        <p:spPr/>
        <p:txBody>
          <a:bodyPr/>
          <a:lstStyle/>
          <a:p>
            <a:r>
              <a:rPr lang="en-GB" dirty="0"/>
              <a:t>Where it wouldn’t work?</a:t>
            </a:r>
          </a:p>
          <a:p>
            <a:r>
              <a:rPr lang="en-GB" dirty="0"/>
              <a:t>“rewards” are difficult to quantify. Things like days off cannot be given for meeting expectations</a:t>
            </a:r>
          </a:p>
          <a:p>
            <a:r>
              <a:rPr lang="en-GB" dirty="0"/>
              <a:t>Staff do not always follow a hierarchy – can be resistant to leadership</a:t>
            </a:r>
          </a:p>
          <a:p>
            <a:endParaRPr lang="en-GB" dirty="0"/>
          </a:p>
        </p:txBody>
      </p:sp>
    </p:spTree>
    <p:extLst>
      <p:ext uri="{BB962C8B-B14F-4D97-AF65-F5344CB8AC3E}">
        <p14:creationId xmlns:p14="http://schemas.microsoft.com/office/powerpoint/2010/main" val="1698272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81D7-0923-489D-9C7B-9FE3C56D70F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F60BB40-CEE3-4ECA-BD70-41348A85D627}"/>
              </a:ext>
            </a:extLst>
          </p:cNvPr>
          <p:cNvSpPr>
            <a:spLocks noGrp="1"/>
          </p:cNvSpPr>
          <p:nvPr>
            <p:ph idx="1"/>
          </p:nvPr>
        </p:nvSpPr>
        <p:spPr/>
        <p:txBody>
          <a:bodyPr>
            <a:normAutofit fontScale="70000" lnSpcReduction="20000"/>
          </a:bodyPr>
          <a:lstStyle/>
          <a:p>
            <a:r>
              <a:rPr lang="en-GB" dirty="0">
                <a:latin typeface="Arial" panose="020B0604020202020204" pitchFamily="34" charset="0"/>
              </a:rPr>
              <a:t>Aarons, G.A., 2006. Transformational and transactional leadership: Association with attitudes toward evidence-based practice. </a:t>
            </a:r>
            <a:r>
              <a:rPr lang="en-GB" i="1" dirty="0">
                <a:latin typeface="Arial" panose="020B0604020202020204" pitchFamily="34" charset="0"/>
              </a:rPr>
              <a:t>Psychiatric services</a:t>
            </a:r>
            <a:r>
              <a:rPr lang="en-GB" dirty="0">
                <a:latin typeface="Arial" panose="020B0604020202020204" pitchFamily="34" charset="0"/>
              </a:rPr>
              <a:t>, </a:t>
            </a:r>
            <a:r>
              <a:rPr lang="en-GB" i="1" dirty="0">
                <a:latin typeface="Arial" panose="020B0604020202020204" pitchFamily="34" charset="0"/>
              </a:rPr>
              <a:t>57</a:t>
            </a:r>
            <a:r>
              <a:rPr lang="en-GB" dirty="0">
                <a:latin typeface="Arial" panose="020B0604020202020204" pitchFamily="34" charset="0"/>
              </a:rPr>
              <a:t>(8), pp.1162-1169.</a:t>
            </a:r>
            <a:endParaRPr lang="en-GB" dirty="0">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Abbas, M. and Ali, R., 2023. Transformational versus transactional leadership styles and project success: A meta-analytic review. </a:t>
            </a:r>
            <a:r>
              <a:rPr lang="en-GB" b="0" i="1" dirty="0">
                <a:effectLst/>
                <a:latin typeface="Arial" panose="020B0604020202020204" pitchFamily="34" charset="0"/>
                <a:cs typeface="Arial" panose="020B0604020202020204" pitchFamily="34" charset="0"/>
              </a:rPr>
              <a:t>European Management Journal</a:t>
            </a:r>
            <a:r>
              <a:rPr lang="en-GB" b="0" i="0" dirty="0">
                <a:effectLst/>
                <a:latin typeface="Arial" panose="020B0604020202020204" pitchFamily="34" charset="0"/>
                <a:cs typeface="Arial" panose="020B0604020202020204" pitchFamily="34" charset="0"/>
              </a:rPr>
              <a:t>, </a:t>
            </a:r>
            <a:r>
              <a:rPr lang="en-GB" b="0" i="1" dirty="0">
                <a:effectLst/>
                <a:latin typeface="Arial" panose="020B0604020202020204" pitchFamily="34" charset="0"/>
                <a:cs typeface="Arial" panose="020B0604020202020204" pitchFamily="34" charset="0"/>
              </a:rPr>
              <a:t>41</a:t>
            </a:r>
            <a:r>
              <a:rPr lang="en-GB" b="0" i="0" dirty="0">
                <a:effectLst/>
                <a:latin typeface="Arial" panose="020B0604020202020204" pitchFamily="34" charset="0"/>
                <a:cs typeface="Arial" panose="020B0604020202020204" pitchFamily="34" charset="0"/>
              </a:rPr>
              <a:t>(1), pp.125-142.</a:t>
            </a:r>
          </a:p>
          <a:p>
            <a:r>
              <a:rPr lang="en-GB" dirty="0">
                <a:latin typeface="Arial" panose="020B0604020202020204" pitchFamily="34" charset="0"/>
                <a:cs typeface="Arial" panose="020B0604020202020204" pitchFamily="34" charset="0"/>
              </a:rPr>
              <a:t>Lindberg, C (2022) </a:t>
            </a:r>
            <a:r>
              <a:rPr lang="en-GB" i="1" dirty="0">
                <a:latin typeface="Arial" panose="020B0604020202020204" pitchFamily="34" charset="0"/>
                <a:cs typeface="Arial" panose="020B0604020202020204" pitchFamily="34" charset="0"/>
              </a:rPr>
              <a:t>Transactional Leadership – explained by a CEO.</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Transactional Leadership - Explained By A CEO (leadershipahoy.com)</a:t>
            </a:r>
            <a:r>
              <a:rPr lang="en-GB" dirty="0">
                <a:latin typeface="Arial" panose="020B0604020202020204" pitchFamily="34" charset="0"/>
                <a:cs typeface="Arial" panose="020B0604020202020204" pitchFamily="34" charset="0"/>
              </a:rPr>
              <a:t> (Accessed 1 April 2024)</a:t>
            </a:r>
          </a:p>
          <a:p>
            <a:r>
              <a:rPr lang="en-GB" dirty="0">
                <a:latin typeface="Arial" panose="020B0604020202020204" pitchFamily="34" charset="0"/>
                <a:cs typeface="Arial" panose="020B0604020202020204" pitchFamily="34" charset="0"/>
              </a:rPr>
              <a:t>Miller, K (2022) </a:t>
            </a:r>
            <a:r>
              <a:rPr lang="en-GB" i="1" dirty="0">
                <a:latin typeface="Arial" panose="020B0604020202020204" pitchFamily="34" charset="0"/>
                <a:cs typeface="Arial" panose="020B0604020202020204" pitchFamily="34" charset="0"/>
              </a:rPr>
              <a:t>Comprehensive Elaboration of Transactional Leadership Theory.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An ultimate guide on transactional leadership theory (crowjack.com)</a:t>
            </a:r>
            <a:r>
              <a:rPr lang="en-GB" dirty="0">
                <a:latin typeface="Arial" panose="020B0604020202020204" pitchFamily="34" charset="0"/>
                <a:cs typeface="Arial" panose="020B0604020202020204" pitchFamily="34" charset="0"/>
              </a:rPr>
              <a:t> (Accessed 1 April 2024)</a:t>
            </a:r>
          </a:p>
          <a:p>
            <a:r>
              <a:rPr lang="en-GB" b="0" i="0" dirty="0" err="1">
                <a:effectLst/>
                <a:latin typeface="Arial" panose="020B0604020202020204" pitchFamily="34" charset="0"/>
                <a:cs typeface="Arial" panose="020B0604020202020204" pitchFamily="34" charset="0"/>
              </a:rPr>
              <a:t>Purwanto</a:t>
            </a:r>
            <a:r>
              <a:rPr lang="en-GB" b="0" i="0" dirty="0">
                <a:effectLst/>
                <a:latin typeface="Arial" panose="020B0604020202020204" pitchFamily="34" charset="0"/>
                <a:cs typeface="Arial" panose="020B0604020202020204" pitchFamily="34" charset="0"/>
              </a:rPr>
              <a:t>, A., </a:t>
            </a:r>
            <a:r>
              <a:rPr lang="en-GB" b="0" i="0" dirty="0" err="1">
                <a:effectLst/>
                <a:latin typeface="Arial" panose="020B0604020202020204" pitchFamily="34" charset="0"/>
                <a:cs typeface="Arial" panose="020B0604020202020204" pitchFamily="34" charset="0"/>
              </a:rPr>
              <a:t>Bernarto</a:t>
            </a:r>
            <a:r>
              <a:rPr lang="en-GB" b="0" i="0" dirty="0">
                <a:effectLst/>
                <a:latin typeface="Arial" panose="020B0604020202020204" pitchFamily="34" charset="0"/>
                <a:cs typeface="Arial" panose="020B0604020202020204" pitchFamily="34" charset="0"/>
              </a:rPr>
              <a:t>, I., </a:t>
            </a:r>
            <a:r>
              <a:rPr lang="en-GB" b="0" i="0" dirty="0" err="1">
                <a:effectLst/>
                <a:latin typeface="Arial" panose="020B0604020202020204" pitchFamily="34" charset="0"/>
                <a:cs typeface="Arial" panose="020B0604020202020204" pitchFamily="34" charset="0"/>
              </a:rPr>
              <a:t>Asbari</a:t>
            </a:r>
            <a:r>
              <a:rPr lang="en-GB" b="0" i="0" dirty="0">
                <a:effectLst/>
                <a:latin typeface="Arial" panose="020B0604020202020204" pitchFamily="34" charset="0"/>
                <a:cs typeface="Arial" panose="020B0604020202020204" pitchFamily="34" charset="0"/>
              </a:rPr>
              <a:t>, M., </a:t>
            </a:r>
            <a:r>
              <a:rPr lang="en-GB" b="0" i="0" dirty="0" err="1">
                <a:effectLst/>
                <a:latin typeface="Arial" panose="020B0604020202020204" pitchFamily="34" charset="0"/>
                <a:cs typeface="Arial" panose="020B0604020202020204" pitchFamily="34" charset="0"/>
              </a:rPr>
              <a:t>Wijayanti</a:t>
            </a:r>
            <a:r>
              <a:rPr lang="en-GB" b="0" i="0" dirty="0">
                <a:effectLst/>
                <a:latin typeface="Arial" panose="020B0604020202020204" pitchFamily="34" charset="0"/>
                <a:cs typeface="Arial" panose="020B0604020202020204" pitchFamily="34" charset="0"/>
              </a:rPr>
              <a:t>, L.M. and Hyun, C.C., 2020. Effect of transformational and transactional leadership style on public health centre performance. </a:t>
            </a:r>
            <a:r>
              <a:rPr lang="en-GB" b="0" i="1" dirty="0">
                <a:effectLst/>
                <a:latin typeface="Arial" panose="020B0604020202020204" pitchFamily="34" charset="0"/>
                <a:cs typeface="Arial" panose="020B0604020202020204" pitchFamily="34" charset="0"/>
              </a:rPr>
              <a:t>Journal of Research in Business, Economics, and Education</a:t>
            </a:r>
            <a:r>
              <a:rPr lang="en-GB" b="0" i="0" dirty="0">
                <a:effectLst/>
                <a:latin typeface="Arial" panose="020B0604020202020204" pitchFamily="34" charset="0"/>
                <a:cs typeface="Arial" panose="020B0604020202020204" pitchFamily="34" charset="0"/>
              </a:rPr>
              <a:t>, </a:t>
            </a:r>
            <a:r>
              <a:rPr lang="en-GB" b="0" i="1" dirty="0">
                <a:effectLst/>
                <a:latin typeface="Arial" panose="020B0604020202020204" pitchFamily="34" charset="0"/>
                <a:cs typeface="Arial" panose="020B0604020202020204" pitchFamily="34" charset="0"/>
              </a:rPr>
              <a:t>2</a:t>
            </a:r>
            <a:r>
              <a:rPr lang="en-GB" b="0" i="0" dirty="0">
                <a:effectLst/>
                <a:latin typeface="Arial" panose="020B0604020202020204" pitchFamily="34" charset="0"/>
                <a:cs typeface="Arial" panose="020B0604020202020204" pitchFamily="34" charset="0"/>
              </a:rPr>
              <a:t>(1).</a:t>
            </a:r>
          </a:p>
          <a:p>
            <a:endParaRPr lang="en-GB" b="0" i="1"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898211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292</TotalTime>
  <Words>521</Words>
  <Application>Microsoft Office PowerPoint</Application>
  <PresentationFormat>Widescreen</PresentationFormat>
  <Paragraphs>35</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Tw Cen MT</vt:lpstr>
      <vt:lpstr>Circuit</vt:lpstr>
      <vt:lpstr>Transactional leadership</vt:lpstr>
      <vt:lpstr>What is transactional leadership? </vt:lpstr>
      <vt:lpstr>Key aspects</vt:lpstr>
      <vt:lpstr>Different types of transactional leadership</vt:lpstr>
      <vt:lpstr>Application to the Ambulance service</vt:lpstr>
      <vt:lpstr>Application to ambulance service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leadership</dc:title>
  <dc:creator>Nathan Amos (Welsh Ambulance Service NHS Trust - 020)</dc:creator>
  <cp:lastModifiedBy>Nathan Amos (Welsh Ambulance Service NHS Trust - 020)</cp:lastModifiedBy>
  <cp:revision>10</cp:revision>
  <dcterms:created xsi:type="dcterms:W3CDTF">2024-04-09T20:24:18Z</dcterms:created>
  <dcterms:modified xsi:type="dcterms:W3CDTF">2024-04-11T09:29:33Z</dcterms:modified>
</cp:coreProperties>
</file>