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8"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EEB4F4-2AE0-4063-B074-ACDEAC11F880}" type="datetimeFigureOut">
              <a:rPr lang="en-IN" smtClean="0"/>
              <a:t>30-03-2026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8DDE22-0276-4FFA-8543-688027666BA9}"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334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EEB4F4-2AE0-4063-B074-ACDEAC11F880}" type="datetimeFigureOut">
              <a:rPr lang="en-IN" smtClean="0"/>
              <a:t>30-03-2026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1857812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EEB4F4-2AE0-4063-B074-ACDEAC11F880}" type="datetimeFigureOut">
              <a:rPr lang="en-IN" smtClean="0"/>
              <a:t>30-03-2026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8DDE22-0276-4FFA-8543-688027666BA9}"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8685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EEB4F4-2AE0-4063-B074-ACDEAC11F880}" type="datetimeFigureOut">
              <a:rPr lang="en-IN" smtClean="0"/>
              <a:t>30-03-2026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404354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EEB4F4-2AE0-4063-B074-ACDEAC11F880}" type="datetimeFigureOut">
              <a:rPr lang="en-IN" smtClean="0"/>
              <a:t>30-03-2026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3139907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EEB4F4-2AE0-4063-B074-ACDEAC11F880}" type="datetimeFigureOut">
              <a:rPr lang="en-IN" smtClean="0"/>
              <a:t>30-03-2026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11907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EEB4F4-2AE0-4063-B074-ACDEAC11F880}" type="datetimeFigureOut">
              <a:rPr lang="en-IN" smtClean="0"/>
              <a:t>30-03-2026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2354184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EEB4F4-2AE0-4063-B074-ACDEAC11F880}" type="datetimeFigureOut">
              <a:rPr lang="en-IN" smtClean="0"/>
              <a:t>30-03-2026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E8DDE22-0276-4FFA-8543-688027666BA9}" type="slidenum">
              <a:rPr lang="en-IN" smtClean="0"/>
              <a:t>‹#›</a:t>
            </a:fld>
            <a:endParaRPr lang="en-IN"/>
          </a:p>
        </p:txBody>
      </p:sp>
    </p:spTree>
    <p:extLst>
      <p:ext uri="{BB962C8B-B14F-4D97-AF65-F5344CB8AC3E}">
        <p14:creationId xmlns:p14="http://schemas.microsoft.com/office/powerpoint/2010/main" val="1401437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EEB4F4-2AE0-4063-B074-ACDEAC11F880}" type="datetimeFigureOut">
              <a:rPr lang="en-IN" smtClean="0"/>
              <a:t>30-03-2026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1581549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EEB4F4-2AE0-4063-B074-ACDEAC11F880}" type="datetimeFigureOut">
              <a:rPr lang="en-IN" smtClean="0"/>
              <a:t>30-03-2026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3076670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EEB4F4-2AE0-4063-B074-ACDEAC11F880}" type="datetimeFigureOut">
              <a:rPr lang="en-IN" smtClean="0"/>
              <a:t>30-03-2026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8DDE22-0276-4FFA-8543-688027666BA9}" type="slidenum">
              <a:rPr lang="en-IN" smtClean="0"/>
              <a:t>‹#›</a:t>
            </a:fld>
            <a:endParaRPr lang="en-IN"/>
          </a:p>
        </p:txBody>
      </p:sp>
    </p:spTree>
    <p:extLst>
      <p:ext uri="{BB962C8B-B14F-4D97-AF65-F5344CB8AC3E}">
        <p14:creationId xmlns:p14="http://schemas.microsoft.com/office/powerpoint/2010/main" val="44111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EEB4F4-2AE0-4063-B074-ACDEAC11F880}" type="datetimeFigureOut">
              <a:rPr lang="en-IN" smtClean="0"/>
              <a:t>30-03-2026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E8DDE22-0276-4FFA-8543-688027666BA9}"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1173598"/>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87CE3B5-571E-0469-659F-FE94FB6D9E1A}"/>
              </a:ext>
            </a:extLst>
          </p:cNvPr>
          <p:cNvSpPr txBox="1"/>
          <p:nvPr/>
        </p:nvSpPr>
        <p:spPr>
          <a:xfrm>
            <a:off x="189116" y="159725"/>
            <a:ext cx="3392127" cy="1738938"/>
          </a:xfrm>
          <a:prstGeom prst="rect">
            <a:avLst/>
          </a:prstGeom>
          <a:noFill/>
        </p:spPr>
        <p:txBody>
          <a:bodyPr wrap="square" rtlCol="0">
            <a:spAutoFit/>
          </a:bodyPr>
          <a:lstStyle/>
          <a:p>
            <a:pPr algn="ctr"/>
            <a:r>
              <a:rPr lang="en-US" sz="900" b="1" dirty="0">
                <a:latin typeface="Times New Roman" panose="02020603050405020304" pitchFamily="18" charset="0"/>
                <a:cs typeface="Times New Roman" panose="02020603050405020304" pitchFamily="18" charset="0"/>
              </a:rPr>
              <a:t>1. Background</a:t>
            </a:r>
            <a:endParaRPr lang="en-US" sz="900" dirty="0">
              <a:latin typeface="Times New Roman" panose="02020603050405020304" pitchFamily="18" charset="0"/>
              <a:cs typeface="Times New Roman" panose="02020603050405020304" pitchFamily="18" charset="0"/>
            </a:endParaRPr>
          </a:p>
          <a:p>
            <a:pPr algn="just"/>
            <a:r>
              <a:rPr lang="en-US" sz="700" dirty="0">
                <a:latin typeface="Times New Roman" panose="02020603050405020304" pitchFamily="18" charset="0"/>
                <a:cs typeface="Times New Roman" panose="02020603050405020304" pitchFamily="18" charset="0"/>
              </a:rPr>
              <a:t>Cardiovascular diseases (CVDs) remain the main cause of death across the world. Each year, approximately 17.9 million people succumb to CVDs (World Health Organization, 2025). The rising trend of hypertension, obesity, and sedentary lifestyles is resulting in an increased burden of CVDs, mainly in low- and middle-income countries. Current interventions include lifestyle management, pharmacological management, and community-based screening programs.</a:t>
            </a:r>
          </a:p>
          <a:p>
            <a:pPr algn="just"/>
            <a:r>
              <a:rPr lang="en-US" sz="700" dirty="0">
                <a:latin typeface="Times New Roman" panose="02020603050405020304" pitchFamily="18" charset="0"/>
                <a:cs typeface="Times New Roman" panose="02020603050405020304" pitchFamily="18" charset="0"/>
              </a:rPr>
              <a:t>Wearable technologies like smartwatches or ECG patches can provide continuous monitoring, early detection, and timely intervention for patients with cardiovascular disease (</a:t>
            </a:r>
            <a:r>
              <a:rPr lang="en-US" sz="700" dirty="0" err="1">
                <a:latin typeface="Times New Roman" panose="02020603050405020304" pitchFamily="18" charset="0"/>
                <a:cs typeface="Times New Roman" panose="02020603050405020304" pitchFamily="18" charset="0"/>
              </a:rPr>
              <a:t>Noci</a:t>
            </a:r>
            <a:r>
              <a:rPr lang="en-US" sz="700" dirty="0">
                <a:latin typeface="Times New Roman" panose="02020603050405020304" pitchFamily="18" charset="0"/>
                <a:cs typeface="Times New Roman" panose="02020603050405020304" pitchFamily="18" charset="0"/>
              </a:rPr>
              <a:t>, et al. 2025). Wearable technologies have been associated with the early detection of arrhythmia, hypertension, and heart failure, which can lead to preventative care and reduce the risk of hospitalization (Nazir, et al. 2025). Digital wearables provide an opportunity to move from reactive to proactive cardiovascular care.</a:t>
            </a:r>
          </a:p>
          <a:p>
            <a:br>
              <a:rPr lang="en-US" sz="700" dirty="0">
                <a:latin typeface="Times New Roman" panose="02020603050405020304" pitchFamily="18" charset="0"/>
                <a:cs typeface="Times New Roman" panose="02020603050405020304" pitchFamily="18" charset="0"/>
              </a:rPr>
            </a:br>
            <a:endParaRPr lang="en-IN" sz="7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19C140D-113D-A7DB-F423-83EE49883033}"/>
              </a:ext>
            </a:extLst>
          </p:cNvPr>
          <p:cNvSpPr txBox="1"/>
          <p:nvPr/>
        </p:nvSpPr>
        <p:spPr>
          <a:xfrm>
            <a:off x="206479" y="1879179"/>
            <a:ext cx="2669456" cy="2569934"/>
          </a:xfrm>
          <a:prstGeom prst="rect">
            <a:avLst/>
          </a:prstGeom>
          <a:noFill/>
        </p:spPr>
        <p:txBody>
          <a:bodyPr wrap="square" rtlCol="0">
            <a:spAutoFit/>
          </a:bodyPr>
          <a:lstStyle/>
          <a:p>
            <a:pPr algn="ctr"/>
            <a:r>
              <a:rPr lang="en-US" sz="900" b="1" dirty="0">
                <a:latin typeface="Times New Roman" panose="02020603050405020304" pitchFamily="18" charset="0"/>
                <a:cs typeface="Times New Roman" panose="02020603050405020304" pitchFamily="18" charset="0"/>
              </a:rPr>
              <a:t>2. Health Promotion Values and Principles </a:t>
            </a:r>
            <a:endParaRPr lang="en-US" sz="900" dirty="0">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According to the Ottawa Charter everything is governed by health promotion principles i.e. equity, empowerment, participation and prevention. Wearable devices align with the principles of health promotion, empowering individuals to take charge of their cardiovascular health (empowerment), facilitating self-management of behavior, and promoting interventions for prevention (Fry and </a:t>
            </a:r>
            <a:r>
              <a:rPr lang="en-US" sz="800" dirty="0" err="1">
                <a:latin typeface="Times New Roman" panose="02020603050405020304" pitchFamily="18" charset="0"/>
                <a:cs typeface="Times New Roman" panose="02020603050405020304" pitchFamily="18" charset="0"/>
              </a:rPr>
              <a:t>Zask</a:t>
            </a:r>
            <a:r>
              <a:rPr lang="en-US" sz="800" dirty="0">
                <a:latin typeface="Times New Roman" panose="02020603050405020304" pitchFamily="18" charset="0"/>
                <a:cs typeface="Times New Roman" panose="02020603050405020304" pitchFamily="18" charset="0"/>
              </a:rPr>
              <a:t>,  2017). But these inequalities in digital health remain the same across cost, literacy, and access barriers.</a:t>
            </a:r>
          </a:p>
          <a:p>
            <a:pPr algn="just"/>
            <a:r>
              <a:rPr lang="en-US" sz="800" dirty="0">
                <a:latin typeface="Times New Roman" panose="02020603050405020304" pitchFamily="18" charset="0"/>
                <a:cs typeface="Times New Roman" panose="02020603050405020304" pitchFamily="18" charset="0"/>
              </a:rPr>
              <a:t>Although wearables </a:t>
            </a:r>
            <a:r>
              <a:rPr lang="en-US" sz="800" dirty="0" err="1">
                <a:latin typeface="Times New Roman" panose="02020603050405020304" pitchFamily="18" charset="0"/>
                <a:cs typeface="Times New Roman" panose="02020603050405020304" pitchFamily="18" charset="0"/>
              </a:rPr>
              <a:t>democratise</a:t>
            </a:r>
            <a:r>
              <a:rPr lang="en-US" sz="800" dirty="0">
                <a:latin typeface="Times New Roman" panose="02020603050405020304" pitchFamily="18" charset="0"/>
                <a:cs typeface="Times New Roman" panose="02020603050405020304" pitchFamily="18" charset="0"/>
              </a:rPr>
              <a:t> data availability, without equitable policies upstream it can exacerbate inequities (</a:t>
            </a:r>
            <a:r>
              <a:rPr lang="en-US" sz="800" dirty="0" err="1">
                <a:latin typeface="Times New Roman" panose="02020603050405020304" pitchFamily="18" charset="0"/>
                <a:cs typeface="Times New Roman" panose="02020603050405020304" pitchFamily="18" charset="0"/>
              </a:rPr>
              <a:t>Lodewyk</a:t>
            </a:r>
            <a:r>
              <a:rPr lang="en-US" sz="800" dirty="0">
                <a:latin typeface="Times New Roman" panose="02020603050405020304" pitchFamily="18" charset="0"/>
                <a:cs typeface="Times New Roman" panose="02020603050405020304" pitchFamily="18" charset="0"/>
              </a:rPr>
              <a:t> et al., 2025). For example, while engagement and person-centered health care delivery is improved with wearable-based interventions, equitable access frameworks are critical in avoiding exclusion (Köhler et al., 2024). Indeed, there is a balancing act with wearables in public health between innovativeness versus inclusivity.</a:t>
            </a:r>
          </a:p>
          <a:p>
            <a:br>
              <a:rPr lang="en-US" sz="800" dirty="0">
                <a:latin typeface="Times New Roman" panose="02020603050405020304" pitchFamily="18" charset="0"/>
                <a:cs typeface="Times New Roman" panose="02020603050405020304" pitchFamily="18" charset="0"/>
              </a:rPr>
            </a:br>
            <a:endParaRPr lang="en-IN" sz="8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1AB7AE20-42C0-42EA-3F5E-303CBFE8CFC5}"/>
              </a:ext>
            </a:extLst>
          </p:cNvPr>
          <p:cNvSpPr txBox="1"/>
          <p:nvPr/>
        </p:nvSpPr>
        <p:spPr>
          <a:xfrm>
            <a:off x="7354530" y="1879179"/>
            <a:ext cx="4517920" cy="2323713"/>
          </a:xfrm>
          <a:prstGeom prst="rect">
            <a:avLst/>
          </a:prstGeom>
          <a:noFill/>
        </p:spPr>
        <p:txBody>
          <a:bodyPr wrap="square" rtlCol="0">
            <a:spAutoFit/>
          </a:bodyPr>
          <a:lstStyle/>
          <a:p>
            <a:pPr algn="ctr"/>
            <a:r>
              <a:rPr lang="en-US" sz="900" b="1" dirty="0">
                <a:latin typeface="Times New Roman" panose="02020603050405020304" pitchFamily="18" charset="0"/>
                <a:cs typeface="Times New Roman" panose="02020603050405020304" pitchFamily="18" charset="0"/>
              </a:rPr>
              <a:t>3. Behavioral Change Theory </a:t>
            </a:r>
            <a:endParaRPr lang="en-US" sz="900" dirty="0">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Wearable based cardiovascular interventions are mostly guided by the Health Belief Model. HBM states that behavior change is more likely to occur when perception of susceptibility, severity, benefits, and barriers occurs (</a:t>
            </a:r>
            <a:r>
              <a:rPr lang="en-US" sz="800" dirty="0" err="1">
                <a:latin typeface="Times New Roman" panose="02020603050405020304" pitchFamily="18" charset="0"/>
                <a:cs typeface="Times New Roman" panose="02020603050405020304" pitchFamily="18" charset="0"/>
              </a:rPr>
              <a:t>Alyafei</a:t>
            </a:r>
            <a:r>
              <a:rPr lang="en-US" sz="800" dirty="0">
                <a:latin typeface="Times New Roman" panose="02020603050405020304" pitchFamily="18" charset="0"/>
                <a:cs typeface="Times New Roman" panose="02020603050405020304" pitchFamily="18" charset="0"/>
              </a:rPr>
              <a:t> and Easton-Carr,  2024). According to Sultana, et al. (2025), wearables can boost these parameters by providing user real-time feedback on their health (e.g. abnormal heart beat) and hence increasing risk sensibility.</a:t>
            </a:r>
          </a:p>
          <a:p>
            <a:pPr algn="just"/>
            <a:r>
              <a:rPr lang="en-US" sz="800" dirty="0">
                <a:latin typeface="Times New Roman" panose="02020603050405020304" pitchFamily="18" charset="0"/>
                <a:cs typeface="Times New Roman" panose="02020603050405020304" pitchFamily="18" charset="0"/>
              </a:rPr>
              <a:t>For example, continuous heart rate monitoring assists in the early identification of arrhythmias and cardiovascular abnormalities that increase perceived severity and consequently motivating </a:t>
            </a:r>
            <a:r>
              <a:rPr lang="en-US" sz="800" dirty="0" err="1">
                <a:latin typeface="Times New Roman" panose="02020603050405020304" pitchFamily="18" charset="0"/>
                <a:cs typeface="Times New Roman" panose="02020603050405020304" pitchFamily="18" charset="0"/>
              </a:rPr>
              <a:t>behaviour</a:t>
            </a:r>
            <a:r>
              <a:rPr lang="en-US" sz="800" dirty="0">
                <a:latin typeface="Times New Roman" panose="02020603050405020304" pitchFamily="18" charset="0"/>
                <a:cs typeface="Times New Roman" panose="02020603050405020304" pitchFamily="18" charset="0"/>
              </a:rPr>
              <a:t> change (Gaona, et al. 2024). Furthermore, the application of nudging methods (e.g. reminders via apps) by wearables is in accordance with behavioral economic principles (Davidson, Winter and Chiasson,  2023).</a:t>
            </a:r>
          </a:p>
          <a:p>
            <a:pPr algn="just"/>
            <a:r>
              <a:rPr lang="en-US" sz="800" dirty="0">
                <a:latin typeface="Times New Roman" panose="02020603050405020304" pitchFamily="18" charset="0"/>
                <a:cs typeface="Times New Roman" panose="02020603050405020304" pitchFamily="18" charset="0"/>
              </a:rPr>
              <a:t>Wearables are classified into three functions and divided into monitoring, predicting and nudging types identified by researchers which all effect behavior change. Yet there may be substantial restrictions, including the prospect of a decline in behavior change over time because of user fatigue and algorithmic inaccuracy amongst diverse populations, as noted by Abedi, et al. (2025). Therefore, while HBM supports wearable technologies, in order for behavior change to occur social and environmental structures also need to support this (Sulat, et al. 2018).</a:t>
            </a:r>
          </a:p>
          <a:p>
            <a:pPr algn="just"/>
            <a:br>
              <a:rPr lang="en-US" sz="800" dirty="0">
                <a:latin typeface="Times New Roman" panose="02020603050405020304" pitchFamily="18" charset="0"/>
                <a:cs typeface="Times New Roman" panose="02020603050405020304" pitchFamily="18" charset="0"/>
              </a:rPr>
            </a:br>
            <a:endParaRPr lang="en-IN" sz="8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E0A12AFF-A357-91BF-14B3-1ABE51157F14}"/>
              </a:ext>
            </a:extLst>
          </p:cNvPr>
          <p:cNvSpPr txBox="1"/>
          <p:nvPr/>
        </p:nvSpPr>
        <p:spPr>
          <a:xfrm>
            <a:off x="206479" y="4260545"/>
            <a:ext cx="2369573" cy="2185214"/>
          </a:xfrm>
          <a:prstGeom prst="rect">
            <a:avLst/>
          </a:prstGeom>
          <a:noFill/>
        </p:spPr>
        <p:txBody>
          <a:bodyPr wrap="square" rtlCol="0">
            <a:spAutoFit/>
          </a:bodyPr>
          <a:lstStyle/>
          <a:p>
            <a:pPr algn="ctr"/>
            <a:r>
              <a:rPr lang="en-US" sz="900" b="1" dirty="0">
                <a:latin typeface="Times New Roman" panose="02020603050405020304" pitchFamily="18" charset="0"/>
                <a:cs typeface="Times New Roman" panose="02020603050405020304" pitchFamily="18" charset="0"/>
              </a:rPr>
              <a:t>4. Expected Outcomes </a:t>
            </a:r>
            <a:endParaRPr lang="en-US" sz="900" dirty="0">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Interventions based on wearable devices are expected to improve early detection, self-management, and cardiovascular outcomes (Wang, 2025). Studies have shown that the detection of atrial fibrillation with smartwatches can be achieved with a sensitivity of approximately 97% and specificity of about 96%, while continuous monitoring decreases hospitalizations in heart failure patients (</a:t>
            </a:r>
            <a:r>
              <a:rPr lang="en-US" sz="800" dirty="0" err="1">
                <a:latin typeface="Times New Roman" panose="02020603050405020304" pitchFamily="18" charset="0"/>
                <a:cs typeface="Times New Roman" panose="02020603050405020304" pitchFamily="18" charset="0"/>
              </a:rPr>
              <a:t>Noci</a:t>
            </a:r>
            <a:r>
              <a:rPr lang="en-US" sz="800" dirty="0">
                <a:latin typeface="Times New Roman" panose="02020603050405020304" pitchFamily="18" charset="0"/>
                <a:cs typeface="Times New Roman" panose="02020603050405020304" pitchFamily="18" charset="0"/>
              </a:rPr>
              <a:t>, et al. 2025). However, these factors' effectiveness relies on continual user engagement and accuracy variability. </a:t>
            </a:r>
            <a:br>
              <a:rPr lang="en-US" sz="800" dirty="0">
                <a:latin typeface="Times New Roman" panose="02020603050405020304" pitchFamily="18" charset="0"/>
                <a:cs typeface="Times New Roman" panose="02020603050405020304" pitchFamily="18" charset="0"/>
              </a:rPr>
            </a:br>
            <a:r>
              <a:rPr lang="en-US" sz="800" dirty="0">
                <a:latin typeface="Times New Roman" panose="02020603050405020304" pitchFamily="18" charset="0"/>
                <a:cs typeface="Times New Roman" panose="02020603050405020304" pitchFamily="18" charset="0"/>
              </a:rPr>
              <a:t>The importance of implementing inclusive efforts is highlighted by the fact that outcomes may vary among socioeconomic groups.</a:t>
            </a:r>
          </a:p>
          <a:p>
            <a:br>
              <a:rPr lang="en-US" sz="800" dirty="0"/>
            </a:br>
            <a:br>
              <a:rPr lang="en-US" sz="800" dirty="0">
                <a:latin typeface="Times New Roman" panose="02020603050405020304" pitchFamily="18" charset="0"/>
                <a:cs typeface="Times New Roman" panose="02020603050405020304" pitchFamily="18" charset="0"/>
              </a:rPr>
            </a:br>
            <a:endParaRPr lang="en-IN" sz="800"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FB51E76-044A-E16F-C713-3BE5B0F19006}"/>
              </a:ext>
            </a:extLst>
          </p:cNvPr>
          <p:cNvSpPr txBox="1"/>
          <p:nvPr/>
        </p:nvSpPr>
        <p:spPr>
          <a:xfrm>
            <a:off x="2576052" y="4168212"/>
            <a:ext cx="2182761" cy="2277547"/>
          </a:xfrm>
          <a:prstGeom prst="rect">
            <a:avLst/>
          </a:prstGeom>
          <a:noFill/>
        </p:spPr>
        <p:txBody>
          <a:bodyPr wrap="square" rtlCol="0">
            <a:spAutoFit/>
          </a:bodyPr>
          <a:lstStyle/>
          <a:p>
            <a:pPr algn="ctr"/>
            <a:r>
              <a:rPr lang="en-US" sz="900" b="1" dirty="0">
                <a:latin typeface="Times New Roman" panose="02020603050405020304" pitchFamily="18" charset="0"/>
                <a:cs typeface="Times New Roman" panose="02020603050405020304" pitchFamily="18" charset="0"/>
              </a:rPr>
              <a:t>5. Conclusion </a:t>
            </a:r>
            <a:endParaRPr lang="en-US" sz="900" dirty="0">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The impact of wearable cardiac technology would be felt in the fields of health policy, education, and research. The balancing act in the health policy would be between the divide of data and its privacy. The use of the technology would be effective if digital literacy is enhanced through regular education programs. For the research, it is about validation in the real world, shoring up the algorithms, and making sure the datasets are diverse. If the intervention is effective, the impact would be felt in cardiovascular prevention being a preventive, personalized, and evidence-based approach to health care.</a:t>
            </a:r>
          </a:p>
          <a:p>
            <a:br>
              <a:rPr lang="en-US" sz="700" dirty="0">
                <a:latin typeface="Times New Roman" panose="02020603050405020304" pitchFamily="18" charset="0"/>
                <a:cs typeface="Times New Roman" panose="02020603050405020304" pitchFamily="18" charset="0"/>
              </a:rPr>
            </a:br>
            <a:br>
              <a:rPr lang="en-US" sz="700" dirty="0">
                <a:latin typeface="Times New Roman" panose="02020603050405020304" pitchFamily="18" charset="0"/>
                <a:cs typeface="Times New Roman" panose="02020603050405020304" pitchFamily="18" charset="0"/>
              </a:rPr>
            </a:br>
            <a:endParaRPr lang="en-IN" sz="700"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771ED93-78EC-7EA9-B3E3-EFF2F3261419}"/>
              </a:ext>
            </a:extLst>
          </p:cNvPr>
          <p:cNvSpPr txBox="1"/>
          <p:nvPr/>
        </p:nvSpPr>
        <p:spPr>
          <a:xfrm>
            <a:off x="4876800" y="3952769"/>
            <a:ext cx="7221791" cy="2539157"/>
          </a:xfrm>
          <a:prstGeom prst="rect">
            <a:avLst/>
          </a:prstGeom>
          <a:noFill/>
        </p:spPr>
        <p:txBody>
          <a:bodyPr wrap="square" rtlCol="0">
            <a:spAutoFit/>
          </a:bodyPr>
          <a:lstStyle/>
          <a:p>
            <a:pPr algn="ctr"/>
            <a:r>
              <a:rPr lang="en-IN" sz="900" b="1" dirty="0">
                <a:latin typeface="Times New Roman" panose="02020603050405020304" pitchFamily="18" charset="0"/>
                <a:cs typeface="Times New Roman" panose="02020603050405020304" pitchFamily="18" charset="0"/>
              </a:rPr>
              <a:t>References</a:t>
            </a:r>
            <a:endParaRPr lang="en-IN" sz="900" dirty="0">
              <a:latin typeface="Times New Roman" panose="02020603050405020304" pitchFamily="18" charset="0"/>
              <a:cs typeface="Times New Roman" panose="02020603050405020304" pitchFamily="18" charset="0"/>
            </a:endParaRPr>
          </a:p>
          <a:p>
            <a:pPr algn="just"/>
            <a:r>
              <a:rPr lang="en-IN" sz="600" dirty="0">
                <a:latin typeface="Times New Roman" panose="02020603050405020304" pitchFamily="18" charset="0"/>
                <a:cs typeface="Times New Roman" panose="02020603050405020304" pitchFamily="18" charset="0"/>
              </a:rPr>
              <a:t>Abedi, A., Verma, A., Jain, D., </a:t>
            </a:r>
            <a:r>
              <a:rPr lang="en-IN" sz="600" dirty="0" err="1">
                <a:latin typeface="Times New Roman" panose="02020603050405020304" pitchFamily="18" charset="0"/>
                <a:cs typeface="Times New Roman" panose="02020603050405020304" pitchFamily="18" charset="0"/>
              </a:rPr>
              <a:t>Kaetheeswaran</a:t>
            </a:r>
            <a:r>
              <a:rPr lang="en-IN" sz="600" dirty="0">
                <a:latin typeface="Times New Roman" panose="02020603050405020304" pitchFamily="18" charset="0"/>
                <a:cs typeface="Times New Roman" panose="02020603050405020304" pitchFamily="18" charset="0"/>
              </a:rPr>
              <a:t>, J., Chui, C., </a:t>
            </a:r>
            <a:r>
              <a:rPr lang="en-IN" sz="600" dirty="0" err="1">
                <a:latin typeface="Times New Roman" panose="02020603050405020304" pitchFamily="18" charset="0"/>
                <a:cs typeface="Times New Roman" panose="02020603050405020304" pitchFamily="18" charset="0"/>
              </a:rPr>
              <a:t>Lankarany</a:t>
            </a:r>
            <a:r>
              <a:rPr lang="en-IN" sz="600" dirty="0">
                <a:latin typeface="Times New Roman" panose="02020603050405020304" pitchFamily="18" charset="0"/>
                <a:cs typeface="Times New Roman" panose="02020603050405020304" pitchFamily="18" charset="0"/>
              </a:rPr>
              <a:t>, M. and Khan, S.S., 2025. AI-driven real-time monitoring of cardiovascular conditions with wearable devices: scoping review. JMIR mHealth and </a:t>
            </a:r>
            <a:r>
              <a:rPr lang="en-IN" sz="600" dirty="0" err="1">
                <a:latin typeface="Times New Roman" panose="02020603050405020304" pitchFamily="18" charset="0"/>
                <a:cs typeface="Times New Roman" panose="02020603050405020304" pitchFamily="18" charset="0"/>
              </a:rPr>
              <a:t>uHealth</a:t>
            </a:r>
            <a:r>
              <a:rPr lang="en-IN" sz="600" dirty="0">
                <a:latin typeface="Times New Roman" panose="02020603050405020304" pitchFamily="18" charset="0"/>
                <a:cs typeface="Times New Roman" panose="02020603050405020304" pitchFamily="18" charset="0"/>
              </a:rPr>
              <a:t>, 13(1), p.e73846.</a:t>
            </a:r>
          </a:p>
          <a:p>
            <a:pPr algn="just"/>
            <a:r>
              <a:rPr lang="en-IN" sz="600" dirty="0" err="1">
                <a:latin typeface="Times New Roman" panose="02020603050405020304" pitchFamily="18" charset="0"/>
                <a:cs typeface="Times New Roman" panose="02020603050405020304" pitchFamily="18" charset="0"/>
              </a:rPr>
              <a:t>Alyafei</a:t>
            </a:r>
            <a:r>
              <a:rPr lang="en-IN" sz="600" dirty="0">
                <a:latin typeface="Times New Roman" panose="02020603050405020304" pitchFamily="18" charset="0"/>
                <a:cs typeface="Times New Roman" panose="02020603050405020304" pitchFamily="18" charset="0"/>
              </a:rPr>
              <a:t>, A. and Easton-Carr, R., 2024. The health belief model of behavior change. </a:t>
            </a:r>
            <a:r>
              <a:rPr lang="en-IN" sz="600" dirty="0" err="1">
                <a:latin typeface="Times New Roman" panose="02020603050405020304" pitchFamily="18" charset="0"/>
                <a:cs typeface="Times New Roman" panose="02020603050405020304" pitchFamily="18" charset="0"/>
              </a:rPr>
              <a:t>StatPearls</a:t>
            </a:r>
            <a:r>
              <a:rPr lang="en-IN" sz="600" dirty="0">
                <a:latin typeface="Times New Roman" panose="02020603050405020304" pitchFamily="18" charset="0"/>
                <a:cs typeface="Times New Roman" panose="02020603050405020304" pitchFamily="18" charset="0"/>
              </a:rPr>
              <a:t>.</a:t>
            </a:r>
          </a:p>
          <a:p>
            <a:pPr algn="just"/>
            <a:r>
              <a:rPr lang="en-IN" sz="600" dirty="0">
                <a:latin typeface="Times New Roman" panose="02020603050405020304" pitchFamily="18" charset="0"/>
                <a:cs typeface="Times New Roman" panose="02020603050405020304" pitchFamily="18" charset="0"/>
              </a:rPr>
              <a:t>Davidson, E., Winter, J.S. and Chiasson, M., 2023. IT-based regulation of personal health: Nudging, mobile apps and data. Journal of Information Technology, 38(2), pp.108-125.</a:t>
            </a:r>
          </a:p>
          <a:p>
            <a:pPr algn="just"/>
            <a:r>
              <a:rPr lang="en-IN" sz="600" dirty="0">
                <a:latin typeface="Times New Roman" panose="02020603050405020304" pitchFamily="18" charset="0"/>
                <a:cs typeface="Times New Roman" panose="02020603050405020304" pitchFamily="18" charset="0"/>
              </a:rPr>
              <a:t>Fry, D. and </a:t>
            </a:r>
            <a:r>
              <a:rPr lang="en-IN" sz="600" dirty="0" err="1">
                <a:latin typeface="Times New Roman" panose="02020603050405020304" pitchFamily="18" charset="0"/>
                <a:cs typeface="Times New Roman" panose="02020603050405020304" pitchFamily="18" charset="0"/>
              </a:rPr>
              <a:t>Zask</a:t>
            </a:r>
            <a:r>
              <a:rPr lang="en-IN" sz="600" dirty="0">
                <a:latin typeface="Times New Roman" panose="02020603050405020304" pitchFamily="18" charset="0"/>
                <a:cs typeface="Times New Roman" panose="02020603050405020304" pitchFamily="18" charset="0"/>
              </a:rPr>
              <a:t>, A., 2017. Applying the Ottawa Charter to inform health promotion programme design. Health Promotion International, 32(5), pp.901-912.</a:t>
            </a:r>
          </a:p>
          <a:p>
            <a:pPr algn="just"/>
            <a:r>
              <a:rPr lang="en-IN" sz="600" dirty="0">
                <a:latin typeface="Times New Roman" panose="02020603050405020304" pitchFamily="18" charset="0"/>
                <a:cs typeface="Times New Roman" panose="02020603050405020304" pitchFamily="18" charset="0"/>
              </a:rPr>
              <a:t>Gaona, G.A., Kassamali, A.A., </a:t>
            </a:r>
            <a:r>
              <a:rPr lang="en-IN" sz="600" dirty="0" err="1">
                <a:latin typeface="Times New Roman" panose="02020603050405020304" pitchFamily="18" charset="0"/>
                <a:cs typeface="Times New Roman" panose="02020603050405020304" pitchFamily="18" charset="0"/>
              </a:rPr>
              <a:t>Isakadze</a:t>
            </a:r>
            <a:r>
              <a:rPr lang="en-IN" sz="600" dirty="0">
                <a:latin typeface="Times New Roman" panose="02020603050405020304" pitchFamily="18" charset="0"/>
                <a:cs typeface="Times New Roman" panose="02020603050405020304" pitchFamily="18" charset="0"/>
              </a:rPr>
              <a:t>, N. and Martin, S.S., 2024. Harnessing wearables and digital technologies to decode the cardiovascular exposome. Methodist DeBakey cardiovascular journal, 20(5), p.59.</a:t>
            </a:r>
          </a:p>
          <a:p>
            <a:pPr algn="just"/>
            <a:r>
              <a:rPr lang="en-IN" sz="600" dirty="0">
                <a:latin typeface="Times New Roman" panose="02020603050405020304" pitchFamily="18" charset="0"/>
                <a:cs typeface="Times New Roman" panose="02020603050405020304" pitchFamily="18" charset="0"/>
              </a:rPr>
              <a:t>Köhler, C., </a:t>
            </a:r>
            <a:r>
              <a:rPr lang="en-IN" sz="600" dirty="0" err="1">
                <a:latin typeface="Times New Roman" panose="02020603050405020304" pitchFamily="18" charset="0"/>
                <a:cs typeface="Times New Roman" panose="02020603050405020304" pitchFamily="18" charset="0"/>
              </a:rPr>
              <a:t>Bartschke</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Fürstenau</a:t>
            </a:r>
            <a:r>
              <a:rPr lang="en-IN" sz="600" dirty="0">
                <a:latin typeface="Times New Roman" panose="02020603050405020304" pitchFamily="18" charset="0"/>
                <a:cs typeface="Times New Roman" panose="02020603050405020304" pitchFamily="18" charset="0"/>
              </a:rPr>
              <a:t>, D., Schaaf, T. and Salgado-Baez, E., 2024. The value of smartwatches in the health care sector for monitoring, nudging, and predicting: Viewpoint on 25 years of research. Journal of Medical Internet Research, 26, p.e58936.</a:t>
            </a:r>
          </a:p>
          <a:p>
            <a:pPr algn="just"/>
            <a:r>
              <a:rPr lang="en-IN" sz="600" dirty="0" err="1">
                <a:latin typeface="Times New Roman" panose="02020603050405020304" pitchFamily="18" charset="0"/>
                <a:cs typeface="Times New Roman" panose="02020603050405020304" pitchFamily="18" charset="0"/>
              </a:rPr>
              <a:t>Lodewyk</a:t>
            </a:r>
            <a:r>
              <a:rPr lang="en-IN" sz="600" dirty="0">
                <a:latin typeface="Times New Roman" panose="02020603050405020304" pitchFamily="18" charset="0"/>
                <a:cs typeface="Times New Roman" panose="02020603050405020304" pitchFamily="18" charset="0"/>
              </a:rPr>
              <a:t>, K., Wiebe, M., Dennett, L., Larsson, J., Greenshaw, A. and Hayward, J., 2025. Wearables research for continuous monitoring of patient outcomes: A scoping review. PLOS Digital Health, 4(5), p.e0000860.</a:t>
            </a:r>
          </a:p>
          <a:p>
            <a:pPr algn="just"/>
            <a:r>
              <a:rPr lang="en-IN" sz="600" dirty="0">
                <a:latin typeface="Times New Roman" panose="02020603050405020304" pitchFamily="18" charset="0"/>
                <a:cs typeface="Times New Roman" panose="02020603050405020304" pitchFamily="18" charset="0"/>
              </a:rPr>
              <a:t>Nazir, A., Nazir, A., Shah Wali Jamal, M., Sadiq, S.U.R., Aman, S., Mustapha, M.J., Lawal, S.O., </a:t>
            </a:r>
            <a:r>
              <a:rPr lang="en-IN" sz="600" dirty="0" err="1">
                <a:latin typeface="Times New Roman" panose="02020603050405020304" pitchFamily="18" charset="0"/>
                <a:cs typeface="Times New Roman" panose="02020603050405020304" pitchFamily="18" charset="0"/>
              </a:rPr>
              <a:t>AbdulKareem</a:t>
            </a:r>
            <a:r>
              <a:rPr lang="en-IN" sz="600" dirty="0">
                <a:latin typeface="Times New Roman" panose="02020603050405020304" pitchFamily="18" charset="0"/>
                <a:cs typeface="Times New Roman" panose="02020603050405020304" pitchFamily="18" charset="0"/>
              </a:rPr>
              <a:t>, M.O. and </a:t>
            </a:r>
            <a:r>
              <a:rPr lang="en-IN" sz="600" dirty="0" err="1">
                <a:latin typeface="Times New Roman" panose="02020603050405020304" pitchFamily="18" charset="0"/>
                <a:cs typeface="Times New Roman" panose="02020603050405020304" pitchFamily="18" charset="0"/>
              </a:rPr>
              <a:t>Bamigbola</a:t>
            </a:r>
            <a:r>
              <a:rPr lang="en-IN" sz="600" dirty="0">
                <a:latin typeface="Times New Roman" panose="02020603050405020304" pitchFamily="18" charset="0"/>
                <a:cs typeface="Times New Roman" panose="02020603050405020304" pitchFamily="18" charset="0"/>
              </a:rPr>
              <a:t>, M.F., 2025. Wearable Technology and Its Potential Role in Cardiovascular Health Monitoring and Disease Management. Health Science Reports, 8(11), p.e71486.</a:t>
            </a:r>
          </a:p>
          <a:p>
            <a:pPr algn="just"/>
            <a:r>
              <a:rPr lang="en-IN" sz="600" dirty="0" err="1">
                <a:latin typeface="Times New Roman" panose="02020603050405020304" pitchFamily="18" charset="0"/>
                <a:cs typeface="Times New Roman" panose="02020603050405020304" pitchFamily="18" charset="0"/>
              </a:rPr>
              <a:t>Noci</a:t>
            </a:r>
            <a:r>
              <a:rPr lang="en-IN" sz="600" dirty="0">
                <a:latin typeface="Times New Roman" panose="02020603050405020304" pitchFamily="18" charset="0"/>
                <a:cs typeface="Times New Roman" panose="02020603050405020304" pitchFamily="18" charset="0"/>
              </a:rPr>
              <a:t>, F., </a:t>
            </a:r>
            <a:r>
              <a:rPr lang="en-IN" sz="600" dirty="0" err="1">
                <a:latin typeface="Times New Roman" panose="02020603050405020304" pitchFamily="18" charset="0"/>
                <a:cs typeface="Times New Roman" panose="02020603050405020304" pitchFamily="18" charset="0"/>
              </a:rPr>
              <a:t>Capodici</a:t>
            </a:r>
            <a:r>
              <a:rPr lang="en-IN" sz="600" dirty="0">
                <a:latin typeface="Times New Roman" panose="02020603050405020304" pitchFamily="18" charset="0"/>
                <a:cs typeface="Times New Roman" panose="02020603050405020304" pitchFamily="18" charset="0"/>
              </a:rPr>
              <a:t>, A., Nuti, S., Passino, C., </a:t>
            </a:r>
            <a:r>
              <a:rPr lang="en-IN" sz="600" dirty="0" err="1">
                <a:latin typeface="Times New Roman" panose="02020603050405020304" pitchFamily="18" charset="0"/>
                <a:cs typeface="Times New Roman" panose="02020603050405020304" pitchFamily="18" charset="0"/>
              </a:rPr>
              <a:t>Emdin</a:t>
            </a:r>
            <a:r>
              <a:rPr lang="en-IN" sz="600" dirty="0">
                <a:latin typeface="Times New Roman" panose="02020603050405020304" pitchFamily="18" charset="0"/>
                <a:cs typeface="Times New Roman" panose="02020603050405020304" pitchFamily="18" charset="0"/>
              </a:rPr>
              <a:t>, M. and Giannoni, A., 2025. Wearable technologies to predict and prevent and heart failure hospitalizations: a systematic review. European Heart Journal-Digital Health, 6(5), pp.868-877.</a:t>
            </a:r>
          </a:p>
          <a:p>
            <a:pPr algn="just"/>
            <a:r>
              <a:rPr lang="en-IN" sz="600" dirty="0" err="1">
                <a:latin typeface="Times New Roman" panose="02020603050405020304" pitchFamily="18" charset="0"/>
                <a:cs typeface="Times New Roman" panose="02020603050405020304" pitchFamily="18" charset="0"/>
              </a:rPr>
              <a:t>Noci</a:t>
            </a:r>
            <a:r>
              <a:rPr lang="en-IN" sz="600" dirty="0">
                <a:latin typeface="Times New Roman" panose="02020603050405020304" pitchFamily="18" charset="0"/>
                <a:cs typeface="Times New Roman" panose="02020603050405020304" pitchFamily="18" charset="0"/>
              </a:rPr>
              <a:t>, F., </a:t>
            </a:r>
            <a:r>
              <a:rPr lang="en-IN" sz="600" dirty="0" err="1">
                <a:latin typeface="Times New Roman" panose="02020603050405020304" pitchFamily="18" charset="0"/>
                <a:cs typeface="Times New Roman" panose="02020603050405020304" pitchFamily="18" charset="0"/>
              </a:rPr>
              <a:t>Capodici</a:t>
            </a:r>
            <a:r>
              <a:rPr lang="en-IN" sz="600" dirty="0">
                <a:latin typeface="Times New Roman" panose="02020603050405020304" pitchFamily="18" charset="0"/>
                <a:cs typeface="Times New Roman" panose="02020603050405020304" pitchFamily="18" charset="0"/>
              </a:rPr>
              <a:t>, A., Nuti, S., Passino, C., </a:t>
            </a:r>
            <a:r>
              <a:rPr lang="en-IN" sz="600" dirty="0" err="1">
                <a:latin typeface="Times New Roman" panose="02020603050405020304" pitchFamily="18" charset="0"/>
                <a:cs typeface="Times New Roman" panose="02020603050405020304" pitchFamily="18" charset="0"/>
              </a:rPr>
              <a:t>Emdin</a:t>
            </a:r>
            <a:r>
              <a:rPr lang="en-IN" sz="600" dirty="0">
                <a:latin typeface="Times New Roman" panose="02020603050405020304" pitchFamily="18" charset="0"/>
                <a:cs typeface="Times New Roman" panose="02020603050405020304" pitchFamily="18" charset="0"/>
              </a:rPr>
              <a:t>, M. and Giannoni, A., 2025. Wearable technologies to predict and prevent and heart failure hospitalizations: a systematic review. European Heart Journal-Digital Health, 6(5), pp.868-877.</a:t>
            </a:r>
          </a:p>
          <a:p>
            <a:pPr algn="just"/>
            <a:r>
              <a:rPr lang="en-IN" sz="600" dirty="0">
                <a:latin typeface="Times New Roman" panose="02020603050405020304" pitchFamily="18" charset="0"/>
                <a:cs typeface="Times New Roman" panose="02020603050405020304" pitchFamily="18" charset="0"/>
              </a:rPr>
              <a:t>Sulat, J.S., </a:t>
            </a:r>
            <a:r>
              <a:rPr lang="en-IN" sz="600" dirty="0" err="1">
                <a:latin typeface="Times New Roman" panose="02020603050405020304" pitchFamily="18" charset="0"/>
                <a:cs typeface="Times New Roman" panose="02020603050405020304" pitchFamily="18" charset="0"/>
              </a:rPr>
              <a:t>Prabandari</a:t>
            </a:r>
            <a:r>
              <a:rPr lang="en-IN" sz="600" dirty="0">
                <a:latin typeface="Times New Roman" panose="02020603050405020304" pitchFamily="18" charset="0"/>
                <a:cs typeface="Times New Roman" panose="02020603050405020304" pitchFamily="18" charset="0"/>
              </a:rPr>
              <a:t>, Y.S., Sanusi, R., </a:t>
            </a:r>
            <a:r>
              <a:rPr lang="en-IN" sz="600" dirty="0" err="1">
                <a:latin typeface="Times New Roman" panose="02020603050405020304" pitchFamily="18" charset="0"/>
                <a:cs typeface="Times New Roman" panose="02020603050405020304" pitchFamily="18" charset="0"/>
              </a:rPr>
              <a:t>Hapsari</a:t>
            </a:r>
            <a:r>
              <a:rPr lang="en-IN" sz="600" dirty="0">
                <a:latin typeface="Times New Roman" panose="02020603050405020304" pitchFamily="18" charset="0"/>
                <a:cs typeface="Times New Roman" panose="02020603050405020304" pitchFamily="18" charset="0"/>
              </a:rPr>
              <a:t>, E.D. and Santoso, B., 2018. The validity of health belief model variables in predicting </a:t>
            </a:r>
            <a:r>
              <a:rPr lang="en-IN" sz="600" dirty="0" err="1">
                <a:latin typeface="Times New Roman" panose="02020603050405020304" pitchFamily="18" charset="0"/>
                <a:cs typeface="Times New Roman" panose="02020603050405020304" pitchFamily="18" charset="0"/>
              </a:rPr>
              <a:t>behavioral</a:t>
            </a:r>
            <a:r>
              <a:rPr lang="en-IN" sz="600" dirty="0">
                <a:latin typeface="Times New Roman" panose="02020603050405020304" pitchFamily="18" charset="0"/>
                <a:cs typeface="Times New Roman" panose="02020603050405020304" pitchFamily="18" charset="0"/>
              </a:rPr>
              <a:t> change: A scoping review. Health Education, 118(6), pp.499-512.</a:t>
            </a:r>
          </a:p>
          <a:p>
            <a:pPr algn="just"/>
            <a:r>
              <a:rPr lang="en-IN" sz="600" dirty="0">
                <a:latin typeface="Times New Roman" panose="02020603050405020304" pitchFamily="18" charset="0"/>
                <a:cs typeface="Times New Roman" panose="02020603050405020304" pitchFamily="18" charset="0"/>
              </a:rPr>
              <a:t>Sultana, S., Hriday, M.S.H., Haque, R. and Das, M., 2025. Health monitoring through wearables: A systematic review of innovations in cardiovascular disease detection and prevention. Strategic Data Management and Innovation, 2(01), pp.96-115.</a:t>
            </a:r>
          </a:p>
          <a:p>
            <a:pPr algn="just"/>
            <a:r>
              <a:rPr lang="en-IN" sz="600" dirty="0">
                <a:latin typeface="Times New Roman" panose="02020603050405020304" pitchFamily="18" charset="0"/>
                <a:cs typeface="Times New Roman" panose="02020603050405020304" pitchFamily="18" charset="0"/>
              </a:rPr>
              <a:t>Triantafyllidis, A., </a:t>
            </a:r>
            <a:r>
              <a:rPr lang="en-IN" sz="600" dirty="0" err="1">
                <a:latin typeface="Times New Roman" panose="02020603050405020304" pitchFamily="18" charset="0"/>
                <a:cs typeface="Times New Roman" panose="02020603050405020304" pitchFamily="18" charset="0"/>
              </a:rPr>
              <a:t>Kondylakis</a:t>
            </a:r>
            <a:r>
              <a:rPr lang="en-IN" sz="600" dirty="0">
                <a:latin typeface="Times New Roman" panose="02020603050405020304" pitchFamily="18" charset="0"/>
                <a:cs typeface="Times New Roman" panose="02020603050405020304" pitchFamily="18" charset="0"/>
              </a:rPr>
              <a:t>, H., </a:t>
            </a:r>
            <a:r>
              <a:rPr lang="en-IN" sz="600" dirty="0" err="1">
                <a:latin typeface="Times New Roman" panose="02020603050405020304" pitchFamily="18" charset="0"/>
                <a:cs typeface="Times New Roman" panose="02020603050405020304" pitchFamily="18" charset="0"/>
              </a:rPr>
              <a:t>Katehakis</a:t>
            </a:r>
            <a:r>
              <a:rPr lang="en-IN" sz="600" dirty="0">
                <a:latin typeface="Times New Roman" panose="02020603050405020304" pitchFamily="18" charset="0"/>
                <a:cs typeface="Times New Roman" panose="02020603050405020304" pitchFamily="18" charset="0"/>
              </a:rPr>
              <a:t>, D., </a:t>
            </a:r>
            <a:r>
              <a:rPr lang="en-IN" sz="600" dirty="0" err="1">
                <a:latin typeface="Times New Roman" panose="02020603050405020304" pitchFamily="18" charset="0"/>
                <a:cs typeface="Times New Roman" panose="02020603050405020304" pitchFamily="18" charset="0"/>
              </a:rPr>
              <a:t>Kouroubali</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Alexiadis</a:t>
            </a:r>
            <a:r>
              <a:rPr lang="en-IN" sz="600" dirty="0">
                <a:latin typeface="Times New Roman" panose="02020603050405020304" pitchFamily="18" charset="0"/>
                <a:cs typeface="Times New Roman" panose="02020603050405020304" pitchFamily="18" charset="0"/>
              </a:rPr>
              <a:t>, A., </a:t>
            </a:r>
            <a:r>
              <a:rPr lang="en-IN" sz="600" dirty="0" err="1">
                <a:latin typeface="Times New Roman" panose="02020603050405020304" pitchFamily="18" charset="0"/>
                <a:cs typeface="Times New Roman" panose="02020603050405020304" pitchFamily="18" charset="0"/>
              </a:rPr>
              <a:t>Segkouli</a:t>
            </a:r>
            <a:r>
              <a:rPr lang="en-IN" sz="600" dirty="0">
                <a:latin typeface="Times New Roman" panose="02020603050405020304" pitchFamily="18" charset="0"/>
                <a:cs typeface="Times New Roman" panose="02020603050405020304" pitchFamily="18" charset="0"/>
              </a:rPr>
              <a:t>, S., </a:t>
            </a:r>
            <a:r>
              <a:rPr lang="en-IN" sz="600" dirty="0" err="1">
                <a:latin typeface="Times New Roman" panose="02020603050405020304" pitchFamily="18" charset="0"/>
                <a:cs typeface="Times New Roman" panose="02020603050405020304" pitchFamily="18" charset="0"/>
              </a:rPr>
              <a:t>Votis</a:t>
            </a:r>
            <a:r>
              <a:rPr lang="en-IN" sz="600" dirty="0">
                <a:latin typeface="Times New Roman" panose="02020603050405020304" pitchFamily="18" charset="0"/>
                <a:cs typeface="Times New Roman" panose="02020603050405020304" pitchFamily="18" charset="0"/>
              </a:rPr>
              <a:t>, K. and </a:t>
            </a:r>
            <a:r>
              <a:rPr lang="en-IN" sz="600" dirty="0" err="1">
                <a:latin typeface="Times New Roman" panose="02020603050405020304" pitchFamily="18" charset="0"/>
                <a:cs typeface="Times New Roman" panose="02020603050405020304" pitchFamily="18" charset="0"/>
              </a:rPr>
              <a:t>Tzovaras</a:t>
            </a:r>
            <a:r>
              <a:rPr lang="en-IN" sz="600" dirty="0">
                <a:latin typeface="Times New Roman" panose="02020603050405020304" pitchFamily="18" charset="0"/>
                <a:cs typeface="Times New Roman" panose="02020603050405020304" pitchFamily="18" charset="0"/>
              </a:rPr>
              <a:t>, D., 2024. Smartwatch interventions in healthcare: A systematic review of the literature. International journal of medical informatics, 190, p.105560.</a:t>
            </a:r>
          </a:p>
          <a:p>
            <a:pPr algn="just"/>
            <a:r>
              <a:rPr lang="en-IN" sz="600" dirty="0">
                <a:latin typeface="Times New Roman" panose="02020603050405020304" pitchFamily="18" charset="0"/>
                <a:cs typeface="Times New Roman" panose="02020603050405020304" pitchFamily="18" charset="0"/>
              </a:rPr>
              <a:t>Wang, Y., 2025, December. Personalized Digital Health Management for Cardiovascular Disease: From Real-Time Monitoring to Predictive Risk. In 2025 2nd International Conference on Smart Healthcare and Wearable Intelligent Devices (pp. 8-15).</a:t>
            </a:r>
          </a:p>
          <a:p>
            <a:pPr algn="just"/>
            <a:r>
              <a:rPr lang="en-IN" sz="600" dirty="0">
                <a:latin typeface="Times New Roman" panose="02020603050405020304" pitchFamily="18" charset="0"/>
                <a:cs typeface="Times New Roman" panose="02020603050405020304" pitchFamily="18" charset="0"/>
              </a:rPr>
              <a:t>World Health Organization, 2025. Cardiovascular diseases, World Health Organization. Available at: https://www.who.int/health-topics/cardiovascular-diseases (Accessed: 27 March 2026). </a:t>
            </a:r>
          </a:p>
          <a:p>
            <a:pPr algn="just"/>
            <a:br>
              <a:rPr lang="en-IN" sz="600" dirty="0">
                <a:latin typeface="Times New Roman" panose="02020603050405020304" pitchFamily="18" charset="0"/>
                <a:cs typeface="Times New Roman" panose="02020603050405020304" pitchFamily="18" charset="0"/>
              </a:rPr>
            </a:br>
            <a:endParaRPr lang="en-IN" sz="600" dirty="0">
              <a:latin typeface="Times New Roman" panose="02020603050405020304" pitchFamily="18" charset="0"/>
              <a:cs typeface="Times New Roman" panose="02020603050405020304" pitchFamily="18" charset="0"/>
            </a:endParaRPr>
          </a:p>
        </p:txBody>
      </p:sp>
      <p:pic>
        <p:nvPicPr>
          <p:cNvPr id="1028" name="Picture 4">
            <a:extLst>
              <a:ext uri="{FF2B5EF4-FFF2-40B4-BE49-F238E27FC236}">
                <a16:creationId xmlns:a16="http://schemas.microsoft.com/office/drawing/2014/main" id="{CE8FDBDA-B167-4495-2482-8EDD74ADFF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44448" y="1977668"/>
            <a:ext cx="1273591" cy="197510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4394737D-FFC7-527E-85F8-525EF2E140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84541" y="159725"/>
            <a:ext cx="1814049" cy="1631216"/>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A39F9A50-7076-262A-B40E-6BC5C0F621F9}"/>
              </a:ext>
            </a:extLst>
          </p:cNvPr>
          <p:cNvPicPr>
            <a:picLocks noChangeAspect="1"/>
          </p:cNvPicPr>
          <p:nvPr/>
        </p:nvPicPr>
        <p:blipFill>
          <a:blip r:embed="rId4"/>
          <a:stretch>
            <a:fillRect/>
          </a:stretch>
        </p:blipFill>
        <p:spPr>
          <a:xfrm>
            <a:off x="4365523" y="1992653"/>
            <a:ext cx="2920494" cy="1960116"/>
          </a:xfrm>
          <a:prstGeom prst="rect">
            <a:avLst/>
          </a:prstGeom>
        </p:spPr>
      </p:pic>
      <p:pic>
        <p:nvPicPr>
          <p:cNvPr id="21" name="Picture 20">
            <a:extLst>
              <a:ext uri="{FF2B5EF4-FFF2-40B4-BE49-F238E27FC236}">
                <a16:creationId xmlns:a16="http://schemas.microsoft.com/office/drawing/2014/main" id="{6FC606BA-5B31-F643-20A6-22E954F66B67}"/>
              </a:ext>
            </a:extLst>
          </p:cNvPr>
          <p:cNvPicPr>
            <a:picLocks noChangeAspect="1"/>
          </p:cNvPicPr>
          <p:nvPr/>
        </p:nvPicPr>
        <p:blipFill>
          <a:blip r:embed="rId5"/>
          <a:stretch>
            <a:fillRect/>
          </a:stretch>
        </p:blipFill>
        <p:spPr>
          <a:xfrm>
            <a:off x="7452852" y="99303"/>
            <a:ext cx="2627607" cy="1735757"/>
          </a:xfrm>
          <a:prstGeom prst="rect">
            <a:avLst/>
          </a:prstGeom>
        </p:spPr>
      </p:pic>
      <p:sp>
        <p:nvSpPr>
          <p:cNvPr id="22" name="TextBox 21">
            <a:extLst>
              <a:ext uri="{FF2B5EF4-FFF2-40B4-BE49-F238E27FC236}">
                <a16:creationId xmlns:a16="http://schemas.microsoft.com/office/drawing/2014/main" id="{22F23F43-8550-3CD2-7FD3-4B0F4B867874}"/>
              </a:ext>
            </a:extLst>
          </p:cNvPr>
          <p:cNvSpPr txBox="1"/>
          <p:nvPr/>
        </p:nvSpPr>
        <p:spPr>
          <a:xfrm>
            <a:off x="3785324" y="159725"/>
            <a:ext cx="3392127" cy="1569660"/>
          </a:xfrm>
          <a:prstGeom prst="rect">
            <a:avLst/>
          </a:prstGeom>
          <a:noFill/>
        </p:spPr>
        <p:txBody>
          <a:bodyPr wrap="square" rtlCol="0">
            <a:spAutoFit/>
          </a:bodyPr>
          <a:lstStyle/>
          <a:p>
            <a:pPr algn="ctr"/>
            <a:r>
              <a:rPr lang="en-US" sz="2400" b="1" dirty="0">
                <a:solidFill>
                  <a:srgbClr val="C00000"/>
                </a:solidFill>
                <a:latin typeface="Times New Roman" panose="02020603050405020304" pitchFamily="18" charset="0"/>
                <a:cs typeface="Times New Roman" panose="02020603050405020304" pitchFamily="18" charset="0"/>
              </a:rPr>
              <a:t>Wearable Devices for Cardiovascular Health</a:t>
            </a:r>
            <a:endParaRPr lang="en-US" sz="2400" dirty="0">
              <a:solidFill>
                <a:srgbClr val="C00000"/>
              </a:solidFill>
              <a:latin typeface="Times New Roman" panose="02020603050405020304" pitchFamily="18" charset="0"/>
              <a:cs typeface="Times New Roman" panose="02020603050405020304" pitchFamily="18" charset="0"/>
            </a:endParaRPr>
          </a:p>
          <a:p>
            <a:pPr algn="ctr"/>
            <a:br>
              <a:rPr lang="en-US" sz="2400" dirty="0">
                <a:latin typeface="Times New Roman" panose="02020603050405020304" pitchFamily="18" charset="0"/>
                <a:cs typeface="Times New Roman" panose="02020603050405020304" pitchFamily="18" charset="0"/>
              </a:rPr>
            </a:b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9734307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35</TotalTime>
  <Words>1527</Words>
  <Application>Microsoft Office PowerPoint</Application>
  <PresentationFormat>Widescreen</PresentationFormat>
  <Paragraphs>38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Calibri</vt:lpstr>
      <vt:lpstr>Calibri Light</vt:lpstr>
      <vt:lpstr>Times New Roman</vt:lpstr>
      <vt:lpstr>Retrospect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Priyanka Singha Adhikary</dc:creator>
  <cp:lastModifiedBy>Priyanka Singha Adhikary</cp:lastModifiedBy>
  <cp:revision>4</cp:revision>
  <dcterms:created xsi:type="dcterms:W3CDTF">2026-03-27T14:48:30Z</dcterms:created>
  <dcterms:modified xsi:type="dcterms:W3CDTF">2026-03-30T05:21:26Z</dcterms:modified>
</cp:coreProperties>
</file>