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301" r:id="rId5"/>
    <p:sldId id="326" r:id="rId6"/>
    <p:sldId id="258" r:id="rId7"/>
    <p:sldId id="318" r:id="rId8"/>
    <p:sldId id="319" r:id="rId9"/>
    <p:sldId id="259" r:id="rId10"/>
    <p:sldId id="316" r:id="rId11"/>
    <p:sldId id="320" r:id="rId12"/>
    <p:sldId id="321" r:id="rId13"/>
    <p:sldId id="322" r:id="rId14"/>
    <p:sldId id="323" r:id="rId15"/>
    <p:sldId id="324" r:id="rId16"/>
    <p:sldId id="298" r:id="rId17"/>
    <p:sldId id="296" r:id="rId18"/>
    <p:sldId id="327" r:id="rId19"/>
    <p:sldId id="328" r:id="rId20"/>
    <p:sldId id="329" r:id="rId21"/>
    <p:sldId id="302" r:id="rId22"/>
    <p:sldId id="304" r:id="rId23"/>
    <p:sldId id="303" r:id="rId24"/>
    <p:sldId id="300" r:id="rId25"/>
    <p:sldId id="279" r:id="rId26"/>
    <p:sldId id="278" r:id="rId27"/>
    <p:sldId id="299" r:id="rId28"/>
    <p:sldId id="280" r:id="rId29"/>
    <p:sldId id="281" r:id="rId30"/>
    <p:sldId id="284" r:id="rId31"/>
    <p:sldId id="285" r:id="rId32"/>
    <p:sldId id="286" r:id="rId33"/>
    <p:sldId id="330" r:id="rId34"/>
    <p:sldId id="331" r:id="rId35"/>
    <p:sldId id="333" r:id="rId36"/>
    <p:sldId id="334" r:id="rId37"/>
    <p:sldId id="332" r:id="rId38"/>
    <p:sldId id="335" r:id="rId39"/>
    <p:sldId id="336" r:id="rId40"/>
    <p:sldId id="325" r:id="rId41"/>
    <p:sldId id="31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0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0BB757-9AA5-41CE-AD28-76E66CEB6169}" type="doc">
      <dgm:prSet loTypeId="urn:microsoft.com/office/officeart/2005/8/layout/list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DB38C06-F764-4C61-8FF0-9D8E83F5F1FF}">
      <dgm:prSet custT="1"/>
      <dgm:spPr>
        <a:solidFill>
          <a:srgbClr val="FF0000"/>
        </a:solidFill>
      </dgm:spPr>
      <dgm:t>
        <a:bodyPr/>
        <a:lstStyle/>
        <a:p>
          <a:r>
            <a:rPr lang="en-GB" sz="3600"/>
            <a:t>Ignorance</a:t>
          </a:r>
          <a:endParaRPr lang="en-GB" sz="3600" dirty="0"/>
        </a:p>
      </dgm:t>
    </dgm:pt>
    <dgm:pt modelId="{B66D3819-2432-4526-8748-6D35A1D8D46E}" type="parTrans" cxnId="{8E90CD10-5B3B-45BA-AB69-18AF4E1FA894}">
      <dgm:prSet/>
      <dgm:spPr/>
      <dgm:t>
        <a:bodyPr/>
        <a:lstStyle/>
        <a:p>
          <a:endParaRPr lang="en-GB" sz="3600"/>
        </a:p>
      </dgm:t>
    </dgm:pt>
    <dgm:pt modelId="{DC516701-53D9-488C-AC59-20592DFA1D5E}" type="sibTrans" cxnId="{8E90CD10-5B3B-45BA-AB69-18AF4E1FA894}">
      <dgm:prSet/>
      <dgm:spPr/>
      <dgm:t>
        <a:bodyPr/>
        <a:lstStyle/>
        <a:p>
          <a:endParaRPr lang="en-GB" sz="3600"/>
        </a:p>
      </dgm:t>
    </dgm:pt>
    <dgm:pt modelId="{A126F1C4-BBA1-4009-9F11-830F616D0367}">
      <dgm:prSet custT="1"/>
      <dgm:spPr>
        <a:solidFill>
          <a:srgbClr val="FFC000"/>
        </a:solidFill>
      </dgm:spPr>
      <dgm:t>
        <a:bodyPr/>
        <a:lstStyle/>
        <a:p>
          <a:r>
            <a:rPr lang="en-GB" sz="3600" dirty="0"/>
            <a:t>Disease</a:t>
          </a:r>
        </a:p>
      </dgm:t>
    </dgm:pt>
    <dgm:pt modelId="{E69EDDD2-99F5-48DD-963F-7F05D474648A}" type="parTrans" cxnId="{11C3BAE7-D099-4C42-B15C-0EF499C2866B}">
      <dgm:prSet/>
      <dgm:spPr/>
      <dgm:t>
        <a:bodyPr/>
        <a:lstStyle/>
        <a:p>
          <a:endParaRPr lang="en-GB" sz="3600"/>
        </a:p>
      </dgm:t>
    </dgm:pt>
    <dgm:pt modelId="{549E5948-FBA4-4089-8562-DE11F536BB1C}" type="sibTrans" cxnId="{11C3BAE7-D099-4C42-B15C-0EF499C2866B}">
      <dgm:prSet/>
      <dgm:spPr/>
      <dgm:t>
        <a:bodyPr/>
        <a:lstStyle/>
        <a:p>
          <a:endParaRPr lang="en-GB" sz="3600"/>
        </a:p>
      </dgm:t>
    </dgm:pt>
    <dgm:pt modelId="{D9299B67-595F-4020-AA23-19FD53B1ABE8}">
      <dgm:prSet custT="1"/>
      <dgm:spPr>
        <a:solidFill>
          <a:srgbClr val="00B050"/>
        </a:solidFill>
      </dgm:spPr>
      <dgm:t>
        <a:bodyPr/>
        <a:lstStyle/>
        <a:p>
          <a:r>
            <a:rPr lang="en-GB" sz="3600"/>
            <a:t>Idleness</a:t>
          </a:r>
          <a:endParaRPr lang="en-GB" sz="3600" dirty="0"/>
        </a:p>
      </dgm:t>
    </dgm:pt>
    <dgm:pt modelId="{B718C65D-B9CD-4430-B89E-775C31146971}" type="parTrans" cxnId="{6AB80A0B-420D-4C82-9E3C-F7892AE4F456}">
      <dgm:prSet/>
      <dgm:spPr/>
      <dgm:t>
        <a:bodyPr/>
        <a:lstStyle/>
        <a:p>
          <a:endParaRPr lang="en-GB" sz="3600"/>
        </a:p>
      </dgm:t>
    </dgm:pt>
    <dgm:pt modelId="{D3CDF42F-C83D-42B3-8A91-2E8FA66581D0}" type="sibTrans" cxnId="{6AB80A0B-420D-4C82-9E3C-F7892AE4F456}">
      <dgm:prSet/>
      <dgm:spPr/>
      <dgm:t>
        <a:bodyPr/>
        <a:lstStyle/>
        <a:p>
          <a:endParaRPr lang="en-GB" sz="3600"/>
        </a:p>
      </dgm:t>
    </dgm:pt>
    <dgm:pt modelId="{3DF874C9-7FED-4586-9F3A-C24975B31D89}">
      <dgm:prSet custT="1"/>
      <dgm:spPr>
        <a:solidFill>
          <a:srgbClr val="00B0F0"/>
        </a:solidFill>
      </dgm:spPr>
      <dgm:t>
        <a:bodyPr/>
        <a:lstStyle/>
        <a:p>
          <a:r>
            <a:rPr lang="en-GB" sz="3600"/>
            <a:t>Squalor</a:t>
          </a:r>
          <a:endParaRPr lang="en-GB" sz="3600" dirty="0"/>
        </a:p>
      </dgm:t>
    </dgm:pt>
    <dgm:pt modelId="{CDDD5D14-1D36-4914-B0C2-3CDA36468ABA}" type="parTrans" cxnId="{F7BAD147-DC1A-476C-A920-7942E241207E}">
      <dgm:prSet/>
      <dgm:spPr/>
      <dgm:t>
        <a:bodyPr/>
        <a:lstStyle/>
        <a:p>
          <a:endParaRPr lang="en-GB" sz="3600"/>
        </a:p>
      </dgm:t>
    </dgm:pt>
    <dgm:pt modelId="{472EB8CB-D83A-4015-8BEB-FC9D9542129C}" type="sibTrans" cxnId="{F7BAD147-DC1A-476C-A920-7942E241207E}">
      <dgm:prSet/>
      <dgm:spPr/>
      <dgm:t>
        <a:bodyPr/>
        <a:lstStyle/>
        <a:p>
          <a:endParaRPr lang="en-GB" sz="3600"/>
        </a:p>
      </dgm:t>
    </dgm:pt>
    <dgm:pt modelId="{F7BF5949-4AC1-4FE5-9C28-436D61648098}">
      <dgm:prSet custT="1"/>
      <dgm:spPr>
        <a:solidFill>
          <a:srgbClr val="7030A0"/>
        </a:solidFill>
      </dgm:spPr>
      <dgm:t>
        <a:bodyPr/>
        <a:lstStyle/>
        <a:p>
          <a:r>
            <a:rPr lang="en-GB" sz="3600"/>
            <a:t>Want</a:t>
          </a:r>
          <a:endParaRPr lang="en-GB" sz="3600" dirty="0"/>
        </a:p>
      </dgm:t>
    </dgm:pt>
    <dgm:pt modelId="{C5F37AAF-8694-4998-B036-7BB45A228DFF}" type="parTrans" cxnId="{EA592BCF-AF20-4EC0-9090-1C052290538F}">
      <dgm:prSet/>
      <dgm:spPr/>
      <dgm:t>
        <a:bodyPr/>
        <a:lstStyle/>
        <a:p>
          <a:endParaRPr lang="en-GB" sz="3600"/>
        </a:p>
      </dgm:t>
    </dgm:pt>
    <dgm:pt modelId="{77736922-C275-4EEF-A31D-2D72A7A04527}" type="sibTrans" cxnId="{EA592BCF-AF20-4EC0-9090-1C052290538F}">
      <dgm:prSet/>
      <dgm:spPr/>
      <dgm:t>
        <a:bodyPr/>
        <a:lstStyle/>
        <a:p>
          <a:endParaRPr lang="en-GB" sz="3600"/>
        </a:p>
      </dgm:t>
    </dgm:pt>
    <dgm:pt modelId="{F02683F4-26FE-447D-8906-F011C313D487}" type="pres">
      <dgm:prSet presAssocID="{B10BB757-9AA5-41CE-AD28-76E66CEB6169}" presName="linear" presStyleCnt="0">
        <dgm:presLayoutVars>
          <dgm:dir/>
          <dgm:animLvl val="lvl"/>
          <dgm:resizeHandles val="exact"/>
        </dgm:presLayoutVars>
      </dgm:prSet>
      <dgm:spPr/>
    </dgm:pt>
    <dgm:pt modelId="{10657622-F1C2-4B8C-99C3-5C184B9EADB6}" type="pres">
      <dgm:prSet presAssocID="{7DB38C06-F764-4C61-8FF0-9D8E83F5F1FF}" presName="parentLin" presStyleCnt="0"/>
      <dgm:spPr/>
    </dgm:pt>
    <dgm:pt modelId="{8792312B-C507-439B-A4D8-47B50588E113}" type="pres">
      <dgm:prSet presAssocID="{7DB38C06-F764-4C61-8FF0-9D8E83F5F1FF}" presName="parentLeftMargin" presStyleLbl="node1" presStyleIdx="0" presStyleCnt="5"/>
      <dgm:spPr/>
    </dgm:pt>
    <dgm:pt modelId="{F8B63904-8CF0-4F06-8B8C-C41875BBAAC1}" type="pres">
      <dgm:prSet presAssocID="{7DB38C06-F764-4C61-8FF0-9D8E83F5F1F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36CEB55-229C-4A33-A6B7-4E2D3E78BAED}" type="pres">
      <dgm:prSet presAssocID="{7DB38C06-F764-4C61-8FF0-9D8E83F5F1FF}" presName="negativeSpace" presStyleCnt="0"/>
      <dgm:spPr/>
    </dgm:pt>
    <dgm:pt modelId="{FC56E2F5-0828-4427-A807-A34173A8AC82}" type="pres">
      <dgm:prSet presAssocID="{7DB38C06-F764-4C61-8FF0-9D8E83F5F1FF}" presName="childText" presStyleLbl="conFgAcc1" presStyleIdx="0" presStyleCnt="5">
        <dgm:presLayoutVars>
          <dgm:bulletEnabled val="1"/>
        </dgm:presLayoutVars>
      </dgm:prSet>
      <dgm:spPr/>
    </dgm:pt>
    <dgm:pt modelId="{783C6CD6-B572-4F62-A816-C8C2447ADCD9}" type="pres">
      <dgm:prSet presAssocID="{DC516701-53D9-488C-AC59-20592DFA1D5E}" presName="spaceBetweenRectangles" presStyleCnt="0"/>
      <dgm:spPr/>
    </dgm:pt>
    <dgm:pt modelId="{8EAE49A6-DF6A-49FF-BEBE-52A23F8CAA43}" type="pres">
      <dgm:prSet presAssocID="{A126F1C4-BBA1-4009-9F11-830F616D0367}" presName="parentLin" presStyleCnt="0"/>
      <dgm:spPr/>
    </dgm:pt>
    <dgm:pt modelId="{0849590B-537E-4DC2-BB10-15A404C8B06B}" type="pres">
      <dgm:prSet presAssocID="{A126F1C4-BBA1-4009-9F11-830F616D0367}" presName="parentLeftMargin" presStyleLbl="node1" presStyleIdx="0" presStyleCnt="5"/>
      <dgm:spPr/>
    </dgm:pt>
    <dgm:pt modelId="{6AF16436-DEAF-4C8E-994F-823ADAEB9B4A}" type="pres">
      <dgm:prSet presAssocID="{A126F1C4-BBA1-4009-9F11-830F616D03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0B8516-B5EE-4220-9008-BE2C1028EAA5}" type="pres">
      <dgm:prSet presAssocID="{A126F1C4-BBA1-4009-9F11-830F616D0367}" presName="negativeSpace" presStyleCnt="0"/>
      <dgm:spPr/>
    </dgm:pt>
    <dgm:pt modelId="{2F9D646F-910E-4DF2-B684-66F061DB9631}" type="pres">
      <dgm:prSet presAssocID="{A126F1C4-BBA1-4009-9F11-830F616D0367}" presName="childText" presStyleLbl="conFgAcc1" presStyleIdx="1" presStyleCnt="5">
        <dgm:presLayoutVars>
          <dgm:bulletEnabled val="1"/>
        </dgm:presLayoutVars>
      </dgm:prSet>
      <dgm:spPr/>
    </dgm:pt>
    <dgm:pt modelId="{021843F6-7725-47D9-8ED2-2B0693E8344F}" type="pres">
      <dgm:prSet presAssocID="{549E5948-FBA4-4089-8562-DE11F536BB1C}" presName="spaceBetweenRectangles" presStyleCnt="0"/>
      <dgm:spPr/>
    </dgm:pt>
    <dgm:pt modelId="{61AE507C-88EF-49D5-B547-742E7EEF06AB}" type="pres">
      <dgm:prSet presAssocID="{D9299B67-595F-4020-AA23-19FD53B1ABE8}" presName="parentLin" presStyleCnt="0"/>
      <dgm:spPr/>
    </dgm:pt>
    <dgm:pt modelId="{3ABFF4D5-1B82-4BD6-8E2B-FB3B1B9CFBA5}" type="pres">
      <dgm:prSet presAssocID="{D9299B67-595F-4020-AA23-19FD53B1ABE8}" presName="parentLeftMargin" presStyleLbl="node1" presStyleIdx="1" presStyleCnt="5"/>
      <dgm:spPr/>
    </dgm:pt>
    <dgm:pt modelId="{4726ECB4-25AE-43A3-B8E0-DA048C80FD04}" type="pres">
      <dgm:prSet presAssocID="{D9299B67-595F-4020-AA23-19FD53B1AB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5DC42CE-733E-4E46-9569-3CE3B2E7DE9D}" type="pres">
      <dgm:prSet presAssocID="{D9299B67-595F-4020-AA23-19FD53B1ABE8}" presName="negativeSpace" presStyleCnt="0"/>
      <dgm:spPr/>
    </dgm:pt>
    <dgm:pt modelId="{6DB28AFE-20E0-4F7B-8C12-514A0032D8A7}" type="pres">
      <dgm:prSet presAssocID="{D9299B67-595F-4020-AA23-19FD53B1ABE8}" presName="childText" presStyleLbl="conFgAcc1" presStyleIdx="2" presStyleCnt="5">
        <dgm:presLayoutVars>
          <dgm:bulletEnabled val="1"/>
        </dgm:presLayoutVars>
      </dgm:prSet>
      <dgm:spPr/>
    </dgm:pt>
    <dgm:pt modelId="{DD53CA8B-6C9C-4E41-9706-0525B33ADA44}" type="pres">
      <dgm:prSet presAssocID="{D3CDF42F-C83D-42B3-8A91-2E8FA66581D0}" presName="spaceBetweenRectangles" presStyleCnt="0"/>
      <dgm:spPr/>
    </dgm:pt>
    <dgm:pt modelId="{67569BC2-D9E1-4B03-9731-0AFA282FB682}" type="pres">
      <dgm:prSet presAssocID="{3DF874C9-7FED-4586-9F3A-C24975B31D89}" presName="parentLin" presStyleCnt="0"/>
      <dgm:spPr/>
    </dgm:pt>
    <dgm:pt modelId="{32D87CFD-2298-4305-A608-2253A1394876}" type="pres">
      <dgm:prSet presAssocID="{3DF874C9-7FED-4586-9F3A-C24975B31D89}" presName="parentLeftMargin" presStyleLbl="node1" presStyleIdx="2" presStyleCnt="5"/>
      <dgm:spPr/>
    </dgm:pt>
    <dgm:pt modelId="{69857377-9233-41D4-9CF6-B29618A49978}" type="pres">
      <dgm:prSet presAssocID="{3DF874C9-7FED-4586-9F3A-C24975B31D8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9021C52-ABED-4B37-8B82-F19DFCF73345}" type="pres">
      <dgm:prSet presAssocID="{3DF874C9-7FED-4586-9F3A-C24975B31D89}" presName="negativeSpace" presStyleCnt="0"/>
      <dgm:spPr/>
    </dgm:pt>
    <dgm:pt modelId="{851F9F25-3794-4637-A2FD-4FC3B3DB822C}" type="pres">
      <dgm:prSet presAssocID="{3DF874C9-7FED-4586-9F3A-C24975B31D89}" presName="childText" presStyleLbl="conFgAcc1" presStyleIdx="3" presStyleCnt="5">
        <dgm:presLayoutVars>
          <dgm:bulletEnabled val="1"/>
        </dgm:presLayoutVars>
      </dgm:prSet>
      <dgm:spPr/>
    </dgm:pt>
    <dgm:pt modelId="{780B8489-69CA-4F62-8424-F92A6FCBA6BE}" type="pres">
      <dgm:prSet presAssocID="{472EB8CB-D83A-4015-8BEB-FC9D9542129C}" presName="spaceBetweenRectangles" presStyleCnt="0"/>
      <dgm:spPr/>
    </dgm:pt>
    <dgm:pt modelId="{B4D57033-22E4-462F-BFB6-31B3710D9B82}" type="pres">
      <dgm:prSet presAssocID="{F7BF5949-4AC1-4FE5-9C28-436D61648098}" presName="parentLin" presStyleCnt="0"/>
      <dgm:spPr/>
    </dgm:pt>
    <dgm:pt modelId="{8CA931E3-1D98-429F-9216-5E6887BB5A87}" type="pres">
      <dgm:prSet presAssocID="{F7BF5949-4AC1-4FE5-9C28-436D61648098}" presName="parentLeftMargin" presStyleLbl="node1" presStyleIdx="3" presStyleCnt="5"/>
      <dgm:spPr/>
    </dgm:pt>
    <dgm:pt modelId="{6EE2A618-AD6D-42C4-B2EB-495E2F755379}" type="pres">
      <dgm:prSet presAssocID="{F7BF5949-4AC1-4FE5-9C28-436D6164809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E5AFB0D-DD41-4F87-8CB2-8A7E0478DE2B}" type="pres">
      <dgm:prSet presAssocID="{F7BF5949-4AC1-4FE5-9C28-436D61648098}" presName="negativeSpace" presStyleCnt="0"/>
      <dgm:spPr/>
    </dgm:pt>
    <dgm:pt modelId="{3099424E-43EC-470D-AB36-F308A7A77BD2}" type="pres">
      <dgm:prSet presAssocID="{F7BF5949-4AC1-4FE5-9C28-436D6164809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6AB80A0B-420D-4C82-9E3C-F7892AE4F456}" srcId="{B10BB757-9AA5-41CE-AD28-76E66CEB6169}" destId="{D9299B67-595F-4020-AA23-19FD53B1ABE8}" srcOrd="2" destOrd="0" parTransId="{B718C65D-B9CD-4430-B89E-775C31146971}" sibTransId="{D3CDF42F-C83D-42B3-8A91-2E8FA66581D0}"/>
    <dgm:cxn modelId="{8E90CD10-5B3B-45BA-AB69-18AF4E1FA894}" srcId="{B10BB757-9AA5-41CE-AD28-76E66CEB6169}" destId="{7DB38C06-F764-4C61-8FF0-9D8E83F5F1FF}" srcOrd="0" destOrd="0" parTransId="{B66D3819-2432-4526-8748-6D35A1D8D46E}" sibTransId="{DC516701-53D9-488C-AC59-20592DFA1D5E}"/>
    <dgm:cxn modelId="{B25BB828-23DB-4C49-8FB7-DE6DE07D87D4}" type="presOf" srcId="{7DB38C06-F764-4C61-8FF0-9D8E83F5F1FF}" destId="{8792312B-C507-439B-A4D8-47B50588E113}" srcOrd="0" destOrd="0" presId="urn:microsoft.com/office/officeart/2005/8/layout/list1"/>
    <dgm:cxn modelId="{8B9A0A29-15FD-4C14-A383-25DC55B465BA}" type="presOf" srcId="{A126F1C4-BBA1-4009-9F11-830F616D0367}" destId="{0849590B-537E-4DC2-BB10-15A404C8B06B}" srcOrd="0" destOrd="0" presId="urn:microsoft.com/office/officeart/2005/8/layout/list1"/>
    <dgm:cxn modelId="{DD1ADB34-CAC3-44B4-851E-1F2731F049AF}" type="presOf" srcId="{B10BB757-9AA5-41CE-AD28-76E66CEB6169}" destId="{F02683F4-26FE-447D-8906-F011C313D487}" srcOrd="0" destOrd="0" presId="urn:microsoft.com/office/officeart/2005/8/layout/list1"/>
    <dgm:cxn modelId="{F7BAD147-DC1A-476C-A920-7942E241207E}" srcId="{B10BB757-9AA5-41CE-AD28-76E66CEB6169}" destId="{3DF874C9-7FED-4586-9F3A-C24975B31D89}" srcOrd="3" destOrd="0" parTransId="{CDDD5D14-1D36-4914-B0C2-3CDA36468ABA}" sibTransId="{472EB8CB-D83A-4015-8BEB-FC9D9542129C}"/>
    <dgm:cxn modelId="{EA2CF468-3A15-4133-A57A-D5C4D37C2FDF}" type="presOf" srcId="{A126F1C4-BBA1-4009-9F11-830F616D0367}" destId="{6AF16436-DEAF-4C8E-994F-823ADAEB9B4A}" srcOrd="1" destOrd="0" presId="urn:microsoft.com/office/officeart/2005/8/layout/list1"/>
    <dgm:cxn modelId="{97CC214B-77BA-4D10-B419-067363FB9F2B}" type="presOf" srcId="{3DF874C9-7FED-4586-9F3A-C24975B31D89}" destId="{69857377-9233-41D4-9CF6-B29618A49978}" srcOrd="1" destOrd="0" presId="urn:microsoft.com/office/officeart/2005/8/layout/list1"/>
    <dgm:cxn modelId="{1FA2C44D-5A18-4F16-8881-30FE0DDB6C3B}" type="presOf" srcId="{D9299B67-595F-4020-AA23-19FD53B1ABE8}" destId="{3ABFF4D5-1B82-4BD6-8E2B-FB3B1B9CFBA5}" srcOrd="0" destOrd="0" presId="urn:microsoft.com/office/officeart/2005/8/layout/list1"/>
    <dgm:cxn modelId="{13097E56-1F32-4243-A91A-0D5E148FCB17}" type="presOf" srcId="{3DF874C9-7FED-4586-9F3A-C24975B31D89}" destId="{32D87CFD-2298-4305-A608-2253A1394876}" srcOrd="0" destOrd="0" presId="urn:microsoft.com/office/officeart/2005/8/layout/list1"/>
    <dgm:cxn modelId="{8DFBDAA2-69F3-4335-971A-EEC94D27C28C}" type="presOf" srcId="{F7BF5949-4AC1-4FE5-9C28-436D61648098}" destId="{6EE2A618-AD6D-42C4-B2EB-495E2F755379}" srcOrd="1" destOrd="0" presId="urn:microsoft.com/office/officeart/2005/8/layout/list1"/>
    <dgm:cxn modelId="{A2ABAFBB-D702-4F96-9A84-5A7F1E8F8927}" type="presOf" srcId="{7DB38C06-F764-4C61-8FF0-9D8E83F5F1FF}" destId="{F8B63904-8CF0-4F06-8B8C-C41875BBAAC1}" srcOrd="1" destOrd="0" presId="urn:microsoft.com/office/officeart/2005/8/layout/list1"/>
    <dgm:cxn modelId="{EA592BCF-AF20-4EC0-9090-1C052290538F}" srcId="{B10BB757-9AA5-41CE-AD28-76E66CEB6169}" destId="{F7BF5949-4AC1-4FE5-9C28-436D61648098}" srcOrd="4" destOrd="0" parTransId="{C5F37AAF-8694-4998-B036-7BB45A228DFF}" sibTransId="{77736922-C275-4EEF-A31D-2D72A7A04527}"/>
    <dgm:cxn modelId="{CC8ABEE2-BE46-4843-BC13-BCCA402A37DF}" type="presOf" srcId="{F7BF5949-4AC1-4FE5-9C28-436D61648098}" destId="{8CA931E3-1D98-429F-9216-5E6887BB5A87}" srcOrd="0" destOrd="0" presId="urn:microsoft.com/office/officeart/2005/8/layout/list1"/>
    <dgm:cxn modelId="{11C3BAE7-D099-4C42-B15C-0EF499C2866B}" srcId="{B10BB757-9AA5-41CE-AD28-76E66CEB6169}" destId="{A126F1C4-BBA1-4009-9F11-830F616D0367}" srcOrd="1" destOrd="0" parTransId="{E69EDDD2-99F5-48DD-963F-7F05D474648A}" sibTransId="{549E5948-FBA4-4089-8562-DE11F536BB1C}"/>
    <dgm:cxn modelId="{EB94C3F2-5618-4185-B186-DED41B6CAA87}" type="presOf" srcId="{D9299B67-595F-4020-AA23-19FD53B1ABE8}" destId="{4726ECB4-25AE-43A3-B8E0-DA048C80FD04}" srcOrd="1" destOrd="0" presId="urn:microsoft.com/office/officeart/2005/8/layout/list1"/>
    <dgm:cxn modelId="{B1768C43-96DB-4415-BE6C-37BC3B16D4D7}" type="presParOf" srcId="{F02683F4-26FE-447D-8906-F011C313D487}" destId="{10657622-F1C2-4B8C-99C3-5C184B9EADB6}" srcOrd="0" destOrd="0" presId="urn:microsoft.com/office/officeart/2005/8/layout/list1"/>
    <dgm:cxn modelId="{1C6FEC4D-5EDD-44A3-BE28-D0D0FC6E081B}" type="presParOf" srcId="{10657622-F1C2-4B8C-99C3-5C184B9EADB6}" destId="{8792312B-C507-439B-A4D8-47B50588E113}" srcOrd="0" destOrd="0" presId="urn:microsoft.com/office/officeart/2005/8/layout/list1"/>
    <dgm:cxn modelId="{B461611C-3B47-4A4F-BEF9-0EC2599A5569}" type="presParOf" srcId="{10657622-F1C2-4B8C-99C3-5C184B9EADB6}" destId="{F8B63904-8CF0-4F06-8B8C-C41875BBAAC1}" srcOrd="1" destOrd="0" presId="urn:microsoft.com/office/officeart/2005/8/layout/list1"/>
    <dgm:cxn modelId="{DF484DD0-F549-476B-B9BF-2B59DEC069AE}" type="presParOf" srcId="{F02683F4-26FE-447D-8906-F011C313D487}" destId="{D36CEB55-229C-4A33-A6B7-4E2D3E78BAED}" srcOrd="1" destOrd="0" presId="urn:microsoft.com/office/officeart/2005/8/layout/list1"/>
    <dgm:cxn modelId="{FEEF58FC-5F54-4EBD-B5A0-5734A11FF062}" type="presParOf" srcId="{F02683F4-26FE-447D-8906-F011C313D487}" destId="{FC56E2F5-0828-4427-A807-A34173A8AC82}" srcOrd="2" destOrd="0" presId="urn:microsoft.com/office/officeart/2005/8/layout/list1"/>
    <dgm:cxn modelId="{9BD576C2-40C9-4A62-9361-D848F8D699BD}" type="presParOf" srcId="{F02683F4-26FE-447D-8906-F011C313D487}" destId="{783C6CD6-B572-4F62-A816-C8C2447ADCD9}" srcOrd="3" destOrd="0" presId="urn:microsoft.com/office/officeart/2005/8/layout/list1"/>
    <dgm:cxn modelId="{A2A87BA5-D8A4-400B-9B0E-F4FBB48E1830}" type="presParOf" srcId="{F02683F4-26FE-447D-8906-F011C313D487}" destId="{8EAE49A6-DF6A-49FF-BEBE-52A23F8CAA43}" srcOrd="4" destOrd="0" presId="urn:microsoft.com/office/officeart/2005/8/layout/list1"/>
    <dgm:cxn modelId="{1FFC0EE3-7C5A-45D6-86BE-0B9ACB722476}" type="presParOf" srcId="{8EAE49A6-DF6A-49FF-BEBE-52A23F8CAA43}" destId="{0849590B-537E-4DC2-BB10-15A404C8B06B}" srcOrd="0" destOrd="0" presId="urn:microsoft.com/office/officeart/2005/8/layout/list1"/>
    <dgm:cxn modelId="{861E30A5-342B-4E90-9302-9EAEF2E7BA78}" type="presParOf" srcId="{8EAE49A6-DF6A-49FF-BEBE-52A23F8CAA43}" destId="{6AF16436-DEAF-4C8E-994F-823ADAEB9B4A}" srcOrd="1" destOrd="0" presId="urn:microsoft.com/office/officeart/2005/8/layout/list1"/>
    <dgm:cxn modelId="{5C51CD3E-5A32-4AD3-AF88-C315EEAF5870}" type="presParOf" srcId="{F02683F4-26FE-447D-8906-F011C313D487}" destId="{350B8516-B5EE-4220-9008-BE2C1028EAA5}" srcOrd="5" destOrd="0" presId="urn:microsoft.com/office/officeart/2005/8/layout/list1"/>
    <dgm:cxn modelId="{EE376187-6BA6-478B-998A-7DA818056301}" type="presParOf" srcId="{F02683F4-26FE-447D-8906-F011C313D487}" destId="{2F9D646F-910E-4DF2-B684-66F061DB9631}" srcOrd="6" destOrd="0" presId="urn:microsoft.com/office/officeart/2005/8/layout/list1"/>
    <dgm:cxn modelId="{33CB9CBA-F7F5-4BFF-9D84-F3DC9EBD1C43}" type="presParOf" srcId="{F02683F4-26FE-447D-8906-F011C313D487}" destId="{021843F6-7725-47D9-8ED2-2B0693E8344F}" srcOrd="7" destOrd="0" presId="urn:microsoft.com/office/officeart/2005/8/layout/list1"/>
    <dgm:cxn modelId="{7C944106-8FF1-4DCF-94D6-A4354B65EC68}" type="presParOf" srcId="{F02683F4-26FE-447D-8906-F011C313D487}" destId="{61AE507C-88EF-49D5-B547-742E7EEF06AB}" srcOrd="8" destOrd="0" presId="urn:microsoft.com/office/officeart/2005/8/layout/list1"/>
    <dgm:cxn modelId="{82D05661-4775-4FD9-996A-37ABC982C5F2}" type="presParOf" srcId="{61AE507C-88EF-49D5-B547-742E7EEF06AB}" destId="{3ABFF4D5-1B82-4BD6-8E2B-FB3B1B9CFBA5}" srcOrd="0" destOrd="0" presId="urn:microsoft.com/office/officeart/2005/8/layout/list1"/>
    <dgm:cxn modelId="{0342E627-7E06-4A0F-A7E4-70B01E304517}" type="presParOf" srcId="{61AE507C-88EF-49D5-B547-742E7EEF06AB}" destId="{4726ECB4-25AE-43A3-B8E0-DA048C80FD04}" srcOrd="1" destOrd="0" presId="urn:microsoft.com/office/officeart/2005/8/layout/list1"/>
    <dgm:cxn modelId="{D631E115-0926-4BF2-873A-88F82E146403}" type="presParOf" srcId="{F02683F4-26FE-447D-8906-F011C313D487}" destId="{25DC42CE-733E-4E46-9569-3CE3B2E7DE9D}" srcOrd="9" destOrd="0" presId="urn:microsoft.com/office/officeart/2005/8/layout/list1"/>
    <dgm:cxn modelId="{42534162-145D-4350-BF51-67D23D75B5BD}" type="presParOf" srcId="{F02683F4-26FE-447D-8906-F011C313D487}" destId="{6DB28AFE-20E0-4F7B-8C12-514A0032D8A7}" srcOrd="10" destOrd="0" presId="urn:microsoft.com/office/officeart/2005/8/layout/list1"/>
    <dgm:cxn modelId="{6C56A20D-88B4-4B93-92C9-E050C57A055E}" type="presParOf" srcId="{F02683F4-26FE-447D-8906-F011C313D487}" destId="{DD53CA8B-6C9C-4E41-9706-0525B33ADA44}" srcOrd="11" destOrd="0" presId="urn:microsoft.com/office/officeart/2005/8/layout/list1"/>
    <dgm:cxn modelId="{69AA8907-3167-44E1-BECA-529C98D87607}" type="presParOf" srcId="{F02683F4-26FE-447D-8906-F011C313D487}" destId="{67569BC2-D9E1-4B03-9731-0AFA282FB682}" srcOrd="12" destOrd="0" presId="urn:microsoft.com/office/officeart/2005/8/layout/list1"/>
    <dgm:cxn modelId="{711A02B4-A11B-457D-B9B2-94D0F0A03C34}" type="presParOf" srcId="{67569BC2-D9E1-4B03-9731-0AFA282FB682}" destId="{32D87CFD-2298-4305-A608-2253A1394876}" srcOrd="0" destOrd="0" presId="urn:microsoft.com/office/officeart/2005/8/layout/list1"/>
    <dgm:cxn modelId="{06DF589C-F90C-49CF-AD92-9A5B9A20698A}" type="presParOf" srcId="{67569BC2-D9E1-4B03-9731-0AFA282FB682}" destId="{69857377-9233-41D4-9CF6-B29618A49978}" srcOrd="1" destOrd="0" presId="urn:microsoft.com/office/officeart/2005/8/layout/list1"/>
    <dgm:cxn modelId="{02FAAB88-C824-4F42-B3A7-2036F8E69DC8}" type="presParOf" srcId="{F02683F4-26FE-447D-8906-F011C313D487}" destId="{59021C52-ABED-4B37-8B82-F19DFCF73345}" srcOrd="13" destOrd="0" presId="urn:microsoft.com/office/officeart/2005/8/layout/list1"/>
    <dgm:cxn modelId="{36DBADC2-4274-4A7E-AFCE-D4887BD081D9}" type="presParOf" srcId="{F02683F4-26FE-447D-8906-F011C313D487}" destId="{851F9F25-3794-4637-A2FD-4FC3B3DB822C}" srcOrd="14" destOrd="0" presId="urn:microsoft.com/office/officeart/2005/8/layout/list1"/>
    <dgm:cxn modelId="{474B9059-B66D-4CC3-8280-EDFAAAD28A84}" type="presParOf" srcId="{F02683F4-26FE-447D-8906-F011C313D487}" destId="{780B8489-69CA-4F62-8424-F92A6FCBA6BE}" srcOrd="15" destOrd="0" presId="urn:microsoft.com/office/officeart/2005/8/layout/list1"/>
    <dgm:cxn modelId="{A46AADAB-42FC-4E18-9A59-1ADBDC37BC61}" type="presParOf" srcId="{F02683F4-26FE-447D-8906-F011C313D487}" destId="{B4D57033-22E4-462F-BFB6-31B3710D9B82}" srcOrd="16" destOrd="0" presId="urn:microsoft.com/office/officeart/2005/8/layout/list1"/>
    <dgm:cxn modelId="{C8AF90CA-E87D-4A0C-A3EE-33ABE67D9865}" type="presParOf" srcId="{B4D57033-22E4-462F-BFB6-31B3710D9B82}" destId="{8CA931E3-1D98-429F-9216-5E6887BB5A87}" srcOrd="0" destOrd="0" presId="urn:microsoft.com/office/officeart/2005/8/layout/list1"/>
    <dgm:cxn modelId="{F804357C-70A0-409E-ADA7-76C974D8AB28}" type="presParOf" srcId="{B4D57033-22E4-462F-BFB6-31B3710D9B82}" destId="{6EE2A618-AD6D-42C4-B2EB-495E2F755379}" srcOrd="1" destOrd="0" presId="urn:microsoft.com/office/officeart/2005/8/layout/list1"/>
    <dgm:cxn modelId="{1C2A171D-585E-4D1A-8B48-75F7D55C408D}" type="presParOf" srcId="{F02683F4-26FE-447D-8906-F011C313D487}" destId="{2E5AFB0D-DD41-4F87-8CB2-8A7E0478DE2B}" srcOrd="17" destOrd="0" presId="urn:microsoft.com/office/officeart/2005/8/layout/list1"/>
    <dgm:cxn modelId="{C5537EB6-4622-4CCA-9AE7-5CDC90F02658}" type="presParOf" srcId="{F02683F4-26FE-447D-8906-F011C313D487}" destId="{3099424E-43EC-470D-AB36-F308A7A77BD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Free education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NHS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Employment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Housing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National insurance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CE885D0B-6256-4E78-A240-76B9F2473F14}" type="presOf" srcId="{5DAF3729-59D2-447E-B1EB-B349476758E2}" destId="{3125673A-16BD-4165-BB83-668ABD9B744A}" srcOrd="0" destOrd="0" presId="urn:microsoft.com/office/officeart/2005/8/layout/vList5"/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46359B70-570A-430C-B05B-684A64D7E156}" type="presOf" srcId="{031C1507-2079-43EF-9733-ACA615AA06A1}" destId="{1A919B61-70FE-4C9D-9969-4B71034ED807}" srcOrd="0" destOrd="0" presId="urn:microsoft.com/office/officeart/2005/8/layout/vList5"/>
    <dgm:cxn modelId="{E91E2786-7829-441D-B774-CA985EDE8023}" type="presOf" srcId="{1AB4111B-9DE9-4017-A234-6B32F99EC1E2}" destId="{391E5B6F-F069-43CC-8FBF-67FEFB12E472}" srcOrd="0" destOrd="0" presId="urn:microsoft.com/office/officeart/2005/8/layout/vList5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4C16CBA7-6F70-4665-AF31-2253A3F06D5C}" type="presOf" srcId="{E0D8A49E-50E5-4C72-920A-BEC8DA927033}" destId="{B36261F1-45A5-484E-A891-9DCBF43F1A17}" srcOrd="0" destOrd="0" presId="urn:microsoft.com/office/officeart/2005/8/layout/vList5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B4BD1BDB-FACC-4624-966D-B59213C2C19D}" type="presOf" srcId="{B92E99C2-589E-4044-93F5-36804D378FB5}" destId="{4AA218D6-7A61-48FC-8FF5-9BBAE18315B5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0D0985E0-CD01-4F90-AA0A-14A9BAE48EDB}" type="presOf" srcId="{3B2BA282-736E-4742-BCD6-4A6B9389F7BC}" destId="{5ABA1632-C696-4E49-9005-B3415BE66B45}" srcOrd="0" destOrd="0" presId="urn:microsoft.com/office/officeart/2005/8/layout/vList5"/>
    <dgm:cxn modelId="{0647B8B6-5AD2-4672-87C9-D5E86274714F}" type="presParOf" srcId="{391E5B6F-F069-43CC-8FBF-67FEFB12E472}" destId="{1D057EE7-90D7-40F0-B158-5B67195B7655}" srcOrd="0" destOrd="0" presId="urn:microsoft.com/office/officeart/2005/8/layout/vList5"/>
    <dgm:cxn modelId="{95938751-0622-419D-AAE9-1C6BFFB931E4}" type="presParOf" srcId="{1D057EE7-90D7-40F0-B158-5B67195B7655}" destId="{B36261F1-45A5-484E-A891-9DCBF43F1A17}" srcOrd="0" destOrd="0" presId="urn:microsoft.com/office/officeart/2005/8/layout/vList5"/>
    <dgm:cxn modelId="{DE075D95-9CF0-4827-AAD3-B49D470771B5}" type="presParOf" srcId="{391E5B6F-F069-43CC-8FBF-67FEFB12E472}" destId="{4FFBEE04-9E98-47E8-BE52-BCE5AA45E321}" srcOrd="1" destOrd="0" presId="urn:microsoft.com/office/officeart/2005/8/layout/vList5"/>
    <dgm:cxn modelId="{2C1BC144-0407-4949-BE4F-17DC0D237F44}" type="presParOf" srcId="{391E5B6F-F069-43CC-8FBF-67FEFB12E472}" destId="{53058B14-BA50-4E32-BD13-0C7973318953}" srcOrd="2" destOrd="0" presId="urn:microsoft.com/office/officeart/2005/8/layout/vList5"/>
    <dgm:cxn modelId="{B82B555A-EA3E-4D39-9DCD-78EEC8350161}" type="presParOf" srcId="{53058B14-BA50-4E32-BD13-0C7973318953}" destId="{5ABA1632-C696-4E49-9005-B3415BE66B45}" srcOrd="0" destOrd="0" presId="urn:microsoft.com/office/officeart/2005/8/layout/vList5"/>
    <dgm:cxn modelId="{FB89D0C1-A505-4838-9D8A-6D5127506AEB}" type="presParOf" srcId="{391E5B6F-F069-43CC-8FBF-67FEFB12E472}" destId="{1CB17797-B095-46B3-AE87-375E218B8F38}" srcOrd="3" destOrd="0" presId="urn:microsoft.com/office/officeart/2005/8/layout/vList5"/>
    <dgm:cxn modelId="{50090EB6-8982-47D5-980E-4DC4032F889A}" type="presParOf" srcId="{391E5B6F-F069-43CC-8FBF-67FEFB12E472}" destId="{A44816E1-9E95-4C44-A641-67FDF81A834E}" srcOrd="4" destOrd="0" presId="urn:microsoft.com/office/officeart/2005/8/layout/vList5"/>
    <dgm:cxn modelId="{D3D220B6-BDF9-407A-9EB3-FE071E31DAE6}" type="presParOf" srcId="{A44816E1-9E95-4C44-A641-67FDF81A834E}" destId="{3125673A-16BD-4165-BB83-668ABD9B744A}" srcOrd="0" destOrd="0" presId="urn:microsoft.com/office/officeart/2005/8/layout/vList5"/>
    <dgm:cxn modelId="{A570EF02-3058-4B39-8877-8708A8674A74}" type="presParOf" srcId="{391E5B6F-F069-43CC-8FBF-67FEFB12E472}" destId="{C6F6BDAC-5245-44D8-AB0E-FEB944E785AD}" srcOrd="5" destOrd="0" presId="urn:microsoft.com/office/officeart/2005/8/layout/vList5"/>
    <dgm:cxn modelId="{23614BE0-E450-47CC-B84B-E2E7A84DE0B0}" type="presParOf" srcId="{391E5B6F-F069-43CC-8FBF-67FEFB12E472}" destId="{CF863557-5A08-40FA-BAB5-A76F5154BF29}" srcOrd="6" destOrd="0" presId="urn:microsoft.com/office/officeart/2005/8/layout/vList5"/>
    <dgm:cxn modelId="{8BC51AB8-FD15-4CEA-9048-B22068CE7B83}" type="presParOf" srcId="{CF863557-5A08-40FA-BAB5-A76F5154BF29}" destId="{4AA218D6-7A61-48FC-8FF5-9BBAE18315B5}" srcOrd="0" destOrd="0" presId="urn:microsoft.com/office/officeart/2005/8/layout/vList5"/>
    <dgm:cxn modelId="{E19A2E19-1C5E-4862-9A40-D66FA2C129D5}" type="presParOf" srcId="{391E5B6F-F069-43CC-8FBF-67FEFB12E472}" destId="{A11784F1-52BF-44C1-A7E5-8BB9FE5DAB19}" srcOrd="7" destOrd="0" presId="urn:microsoft.com/office/officeart/2005/8/layout/vList5"/>
    <dgm:cxn modelId="{25F0C09B-418E-4ABC-BD01-5CAEB68F83A9}" type="presParOf" srcId="{391E5B6F-F069-43CC-8FBF-67FEFB12E472}" destId="{D6E55949-0F87-4446-88E7-065AA158B702}" srcOrd="8" destOrd="0" presId="urn:microsoft.com/office/officeart/2005/8/layout/vList5"/>
    <dgm:cxn modelId="{0F041475-A28B-4D02-92B1-FABB335844ED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Ignorance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Disease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Idleness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Squalor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Want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6C9FC32F-BB19-4DD1-A8B3-13F00471B0A1}" type="presOf" srcId="{5DAF3729-59D2-447E-B1EB-B349476758E2}" destId="{3125673A-16BD-4165-BB83-668ABD9B744A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735542A2-4133-4270-A485-3A5B02F11769}" type="presOf" srcId="{B92E99C2-589E-4044-93F5-36804D378FB5}" destId="{4AA218D6-7A61-48FC-8FF5-9BBAE18315B5}" srcOrd="0" destOrd="0" presId="urn:microsoft.com/office/officeart/2005/8/layout/vList5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0CA5A0CC-C4D1-44EB-B63E-88E54160556C}" type="presOf" srcId="{031C1507-2079-43EF-9733-ACA615AA06A1}" destId="{1A919B61-70FE-4C9D-9969-4B71034ED807}" srcOrd="0" destOrd="0" presId="urn:microsoft.com/office/officeart/2005/8/layout/vList5"/>
    <dgm:cxn modelId="{389F01DA-3442-489F-A4C8-99166E19CC2B}" type="presOf" srcId="{E0D8A49E-50E5-4C72-920A-BEC8DA927033}" destId="{B36261F1-45A5-484E-A891-9DCBF43F1A17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CFE8DEF3-AB6F-4108-9E2B-7B055B0C2FFF}" type="presOf" srcId="{1AB4111B-9DE9-4017-A234-6B32F99EC1E2}" destId="{391E5B6F-F069-43CC-8FBF-67FEFB12E472}" srcOrd="0" destOrd="0" presId="urn:microsoft.com/office/officeart/2005/8/layout/vList5"/>
    <dgm:cxn modelId="{EEF371F8-E3DD-4D7A-AE20-33F610F5EE55}" type="presOf" srcId="{3B2BA282-736E-4742-BCD6-4A6B9389F7BC}" destId="{5ABA1632-C696-4E49-9005-B3415BE66B45}" srcOrd="0" destOrd="0" presId="urn:microsoft.com/office/officeart/2005/8/layout/vList5"/>
    <dgm:cxn modelId="{D28464AA-1FA9-45F7-97F0-FA82D8311614}" type="presParOf" srcId="{391E5B6F-F069-43CC-8FBF-67FEFB12E472}" destId="{1D057EE7-90D7-40F0-B158-5B67195B7655}" srcOrd="0" destOrd="0" presId="urn:microsoft.com/office/officeart/2005/8/layout/vList5"/>
    <dgm:cxn modelId="{9B4A458D-DC1F-422C-BB47-22B26E07D674}" type="presParOf" srcId="{1D057EE7-90D7-40F0-B158-5B67195B7655}" destId="{B36261F1-45A5-484E-A891-9DCBF43F1A17}" srcOrd="0" destOrd="0" presId="urn:microsoft.com/office/officeart/2005/8/layout/vList5"/>
    <dgm:cxn modelId="{DF90E014-FC1F-4424-9467-42407ACB07FF}" type="presParOf" srcId="{391E5B6F-F069-43CC-8FBF-67FEFB12E472}" destId="{4FFBEE04-9E98-47E8-BE52-BCE5AA45E321}" srcOrd="1" destOrd="0" presId="urn:microsoft.com/office/officeart/2005/8/layout/vList5"/>
    <dgm:cxn modelId="{256B15ED-ED88-473C-A27A-8AAF0C32BF93}" type="presParOf" srcId="{391E5B6F-F069-43CC-8FBF-67FEFB12E472}" destId="{53058B14-BA50-4E32-BD13-0C7973318953}" srcOrd="2" destOrd="0" presId="urn:microsoft.com/office/officeart/2005/8/layout/vList5"/>
    <dgm:cxn modelId="{D42BA75E-C650-40BB-819F-A52951B70FF6}" type="presParOf" srcId="{53058B14-BA50-4E32-BD13-0C7973318953}" destId="{5ABA1632-C696-4E49-9005-B3415BE66B45}" srcOrd="0" destOrd="0" presId="urn:microsoft.com/office/officeart/2005/8/layout/vList5"/>
    <dgm:cxn modelId="{D6DF8153-F556-4F40-A909-C3C24E1DEB16}" type="presParOf" srcId="{391E5B6F-F069-43CC-8FBF-67FEFB12E472}" destId="{1CB17797-B095-46B3-AE87-375E218B8F38}" srcOrd="3" destOrd="0" presId="urn:microsoft.com/office/officeart/2005/8/layout/vList5"/>
    <dgm:cxn modelId="{1E0439B1-8F9A-48E1-AB67-30DAC7147AFB}" type="presParOf" srcId="{391E5B6F-F069-43CC-8FBF-67FEFB12E472}" destId="{A44816E1-9E95-4C44-A641-67FDF81A834E}" srcOrd="4" destOrd="0" presId="urn:microsoft.com/office/officeart/2005/8/layout/vList5"/>
    <dgm:cxn modelId="{0AA44119-6BF9-4DEC-BA74-764F967A03A9}" type="presParOf" srcId="{A44816E1-9E95-4C44-A641-67FDF81A834E}" destId="{3125673A-16BD-4165-BB83-668ABD9B744A}" srcOrd="0" destOrd="0" presId="urn:microsoft.com/office/officeart/2005/8/layout/vList5"/>
    <dgm:cxn modelId="{9249A319-0B19-4414-80CB-DBD1A2876732}" type="presParOf" srcId="{391E5B6F-F069-43CC-8FBF-67FEFB12E472}" destId="{C6F6BDAC-5245-44D8-AB0E-FEB944E785AD}" srcOrd="5" destOrd="0" presId="urn:microsoft.com/office/officeart/2005/8/layout/vList5"/>
    <dgm:cxn modelId="{426EAB7C-D571-44D1-9FFC-FF3A78466F36}" type="presParOf" srcId="{391E5B6F-F069-43CC-8FBF-67FEFB12E472}" destId="{CF863557-5A08-40FA-BAB5-A76F5154BF29}" srcOrd="6" destOrd="0" presId="urn:microsoft.com/office/officeart/2005/8/layout/vList5"/>
    <dgm:cxn modelId="{6EC8D2D4-F8B1-4425-B418-E7FD9A428AE8}" type="presParOf" srcId="{CF863557-5A08-40FA-BAB5-A76F5154BF29}" destId="{4AA218D6-7A61-48FC-8FF5-9BBAE18315B5}" srcOrd="0" destOrd="0" presId="urn:microsoft.com/office/officeart/2005/8/layout/vList5"/>
    <dgm:cxn modelId="{65C7685F-FAE1-4FE2-8B34-A79F9E9A011A}" type="presParOf" srcId="{391E5B6F-F069-43CC-8FBF-67FEFB12E472}" destId="{A11784F1-52BF-44C1-A7E5-8BB9FE5DAB19}" srcOrd="7" destOrd="0" presId="urn:microsoft.com/office/officeart/2005/8/layout/vList5"/>
    <dgm:cxn modelId="{7F75A318-5977-4ABF-9834-F57C0A5F159B}" type="presParOf" srcId="{391E5B6F-F069-43CC-8FBF-67FEFB12E472}" destId="{D6E55949-0F87-4446-88E7-065AA158B702}" srcOrd="8" destOrd="0" presId="urn:microsoft.com/office/officeart/2005/8/layout/vList5"/>
    <dgm:cxn modelId="{E1E9A7B8-9481-4E40-9DBA-F4E5467B532D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DBE7D2-FB16-4646-B6B9-718924683B9A}" type="doc">
      <dgm:prSet loTypeId="urn:microsoft.com/office/officeart/2005/8/layout/arrow3" loCatId="relationship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D77F4A0-4999-41A8-AA65-1A9268E4B1D3}">
      <dgm:prSet phldrT="[Text]"/>
      <dgm:spPr/>
      <dgm:t>
        <a:bodyPr/>
        <a:lstStyle/>
        <a:p>
          <a:r>
            <a:rPr lang="en-GB" dirty="0"/>
            <a:t>Tax &amp; Borrowing before Spending</a:t>
          </a:r>
        </a:p>
      </dgm:t>
    </dgm:pt>
    <dgm:pt modelId="{4D5C751F-8A1C-4CB2-9F4B-D971C3B3C4BE}" type="parTrans" cxnId="{D0E47D55-1322-45F7-A1AC-DAE3606ED7EF}">
      <dgm:prSet/>
      <dgm:spPr/>
      <dgm:t>
        <a:bodyPr/>
        <a:lstStyle/>
        <a:p>
          <a:endParaRPr lang="en-GB"/>
        </a:p>
      </dgm:t>
    </dgm:pt>
    <dgm:pt modelId="{4EBA1BF6-876B-45BF-B752-50902BB74D37}" type="sibTrans" cxnId="{D0E47D55-1322-45F7-A1AC-DAE3606ED7EF}">
      <dgm:prSet/>
      <dgm:spPr/>
      <dgm:t>
        <a:bodyPr/>
        <a:lstStyle/>
        <a:p>
          <a:endParaRPr lang="en-GB"/>
        </a:p>
      </dgm:t>
    </dgm:pt>
    <dgm:pt modelId="{9E1E1F44-569A-4112-90E0-759F49C23450}">
      <dgm:prSet phldrT="[Text]"/>
      <dgm:spPr/>
      <dgm:t>
        <a:bodyPr/>
        <a:lstStyle/>
        <a:p>
          <a:r>
            <a:rPr lang="en-GB" dirty="0"/>
            <a:t>Spend before Tax &amp; Borrowing</a:t>
          </a:r>
        </a:p>
      </dgm:t>
    </dgm:pt>
    <dgm:pt modelId="{0DDE3B5D-A693-42CE-8557-89C1173DC824}" type="parTrans" cxnId="{A1D9975B-6598-4993-BED9-D1226AA2498C}">
      <dgm:prSet/>
      <dgm:spPr/>
      <dgm:t>
        <a:bodyPr/>
        <a:lstStyle/>
        <a:p>
          <a:endParaRPr lang="en-GB"/>
        </a:p>
      </dgm:t>
    </dgm:pt>
    <dgm:pt modelId="{EF5106BD-2713-4A07-81B2-5EC96CE3BF5B}" type="sibTrans" cxnId="{A1D9975B-6598-4993-BED9-D1226AA2498C}">
      <dgm:prSet/>
      <dgm:spPr/>
      <dgm:t>
        <a:bodyPr/>
        <a:lstStyle/>
        <a:p>
          <a:endParaRPr lang="en-GB"/>
        </a:p>
      </dgm:t>
    </dgm:pt>
    <dgm:pt modelId="{816D54B7-9DFA-4A60-AFFC-7B964CD486AA}" type="pres">
      <dgm:prSet presAssocID="{2EDBE7D2-FB16-4646-B6B9-718924683B9A}" presName="compositeShape" presStyleCnt="0">
        <dgm:presLayoutVars>
          <dgm:chMax val="2"/>
          <dgm:dir/>
          <dgm:resizeHandles val="exact"/>
        </dgm:presLayoutVars>
      </dgm:prSet>
      <dgm:spPr/>
    </dgm:pt>
    <dgm:pt modelId="{73FC5D45-8643-4EFC-8EE4-496E05744135}" type="pres">
      <dgm:prSet presAssocID="{2EDBE7D2-FB16-4646-B6B9-718924683B9A}" presName="divider" presStyleLbl="fgShp" presStyleIdx="0" presStyleCnt="1"/>
      <dgm:spPr/>
    </dgm:pt>
    <dgm:pt modelId="{2E351155-2916-4D24-B8F3-41EB9F6D47B1}" type="pres">
      <dgm:prSet presAssocID="{FD77F4A0-4999-41A8-AA65-1A9268E4B1D3}" presName="downArrow" presStyleLbl="node1" presStyleIdx="0" presStyleCnt="2"/>
      <dgm:spPr/>
    </dgm:pt>
    <dgm:pt modelId="{F47F23C7-9CCD-4E8B-8FEF-B68F0D59CE5B}" type="pres">
      <dgm:prSet presAssocID="{FD77F4A0-4999-41A8-AA65-1A9268E4B1D3}" presName="downArrowText" presStyleLbl="revTx" presStyleIdx="0" presStyleCnt="2">
        <dgm:presLayoutVars>
          <dgm:bulletEnabled val="1"/>
        </dgm:presLayoutVars>
      </dgm:prSet>
      <dgm:spPr/>
    </dgm:pt>
    <dgm:pt modelId="{123DA30B-A469-4004-BB0A-F33EC44BBF52}" type="pres">
      <dgm:prSet presAssocID="{9E1E1F44-569A-4112-90E0-759F49C23450}" presName="upArrow" presStyleLbl="node1" presStyleIdx="1" presStyleCnt="2"/>
      <dgm:spPr/>
    </dgm:pt>
    <dgm:pt modelId="{C524D4DB-3F73-4DE3-B0CC-74A4EBE6D757}" type="pres">
      <dgm:prSet presAssocID="{9E1E1F44-569A-4112-90E0-759F49C23450}" presName="upArrowText" presStyleLbl="revTx" presStyleIdx="1" presStyleCnt="2">
        <dgm:presLayoutVars>
          <dgm:bulletEnabled val="1"/>
        </dgm:presLayoutVars>
      </dgm:prSet>
      <dgm:spPr/>
    </dgm:pt>
  </dgm:ptLst>
  <dgm:cxnLst>
    <dgm:cxn modelId="{75FE102D-8B8C-4BA6-8F0E-FD8B9DB3F100}" type="presOf" srcId="{FD77F4A0-4999-41A8-AA65-1A9268E4B1D3}" destId="{F47F23C7-9CCD-4E8B-8FEF-B68F0D59CE5B}" srcOrd="0" destOrd="0" presId="urn:microsoft.com/office/officeart/2005/8/layout/arrow3"/>
    <dgm:cxn modelId="{A1D9975B-6598-4993-BED9-D1226AA2498C}" srcId="{2EDBE7D2-FB16-4646-B6B9-718924683B9A}" destId="{9E1E1F44-569A-4112-90E0-759F49C23450}" srcOrd="1" destOrd="0" parTransId="{0DDE3B5D-A693-42CE-8557-89C1173DC824}" sibTransId="{EF5106BD-2713-4A07-81B2-5EC96CE3BF5B}"/>
    <dgm:cxn modelId="{8CEA2172-5D9B-4227-B7C3-CAE223F175B2}" type="presOf" srcId="{2EDBE7D2-FB16-4646-B6B9-718924683B9A}" destId="{816D54B7-9DFA-4A60-AFFC-7B964CD486AA}" srcOrd="0" destOrd="0" presId="urn:microsoft.com/office/officeart/2005/8/layout/arrow3"/>
    <dgm:cxn modelId="{D0E47D55-1322-45F7-A1AC-DAE3606ED7EF}" srcId="{2EDBE7D2-FB16-4646-B6B9-718924683B9A}" destId="{FD77F4A0-4999-41A8-AA65-1A9268E4B1D3}" srcOrd="0" destOrd="0" parTransId="{4D5C751F-8A1C-4CB2-9F4B-D971C3B3C4BE}" sibTransId="{4EBA1BF6-876B-45BF-B752-50902BB74D37}"/>
    <dgm:cxn modelId="{91FDEEB6-6C08-4409-BEBB-B5C00D84606C}" type="presOf" srcId="{9E1E1F44-569A-4112-90E0-759F49C23450}" destId="{C524D4DB-3F73-4DE3-B0CC-74A4EBE6D757}" srcOrd="0" destOrd="0" presId="urn:microsoft.com/office/officeart/2005/8/layout/arrow3"/>
    <dgm:cxn modelId="{9ACFA948-3596-429A-A913-582BE79F572E}" type="presParOf" srcId="{816D54B7-9DFA-4A60-AFFC-7B964CD486AA}" destId="{73FC5D45-8643-4EFC-8EE4-496E05744135}" srcOrd="0" destOrd="0" presId="urn:microsoft.com/office/officeart/2005/8/layout/arrow3"/>
    <dgm:cxn modelId="{1D851A0D-DDDB-4A10-95BA-40EFB5B6603B}" type="presParOf" srcId="{816D54B7-9DFA-4A60-AFFC-7B964CD486AA}" destId="{2E351155-2916-4D24-B8F3-41EB9F6D47B1}" srcOrd="1" destOrd="0" presId="urn:microsoft.com/office/officeart/2005/8/layout/arrow3"/>
    <dgm:cxn modelId="{277C5B56-5D8B-4726-A262-878A32BB1DC4}" type="presParOf" srcId="{816D54B7-9DFA-4A60-AFFC-7B964CD486AA}" destId="{F47F23C7-9CCD-4E8B-8FEF-B68F0D59CE5B}" srcOrd="2" destOrd="0" presId="urn:microsoft.com/office/officeart/2005/8/layout/arrow3"/>
    <dgm:cxn modelId="{2C4D184E-503C-413E-8898-DB27A60716FC}" type="presParOf" srcId="{816D54B7-9DFA-4A60-AFFC-7B964CD486AA}" destId="{123DA30B-A469-4004-BB0A-F33EC44BBF52}" srcOrd="3" destOrd="0" presId="urn:microsoft.com/office/officeart/2005/8/layout/arrow3"/>
    <dgm:cxn modelId="{64BDD121-700E-44B4-9A63-0F4C913A9339}" type="presParOf" srcId="{816D54B7-9DFA-4A60-AFFC-7B964CD486AA}" destId="{C524D4DB-3F73-4DE3-B0CC-74A4EBE6D757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6E2F5-0828-4427-A807-A34173A8AC82}">
      <dsp:nvSpPr>
        <dsp:cNvPr id="0" name=""/>
        <dsp:cNvSpPr/>
      </dsp:nvSpPr>
      <dsp:spPr>
        <a:xfrm>
          <a:off x="0" y="346080"/>
          <a:ext cx="7620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63904-8CF0-4F06-8B8C-C41875BBAAC1}">
      <dsp:nvSpPr>
        <dsp:cNvPr id="0" name=""/>
        <dsp:cNvSpPr/>
      </dsp:nvSpPr>
      <dsp:spPr>
        <a:xfrm>
          <a:off x="381000" y="6600"/>
          <a:ext cx="5334000" cy="678960"/>
        </a:xfrm>
        <a:prstGeom prst="roundRect">
          <a:avLst/>
        </a:prstGeom>
        <a:solidFill>
          <a:srgbClr val="FF000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613" tIns="0" rIns="201613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Ignorance</a:t>
          </a:r>
          <a:endParaRPr lang="en-GB" sz="3600" kern="1200" dirty="0"/>
        </a:p>
      </dsp:txBody>
      <dsp:txXfrm>
        <a:off x="414144" y="39744"/>
        <a:ext cx="5267712" cy="612672"/>
      </dsp:txXfrm>
    </dsp:sp>
    <dsp:sp modelId="{2F9D646F-910E-4DF2-B684-66F061DB9631}">
      <dsp:nvSpPr>
        <dsp:cNvPr id="0" name=""/>
        <dsp:cNvSpPr/>
      </dsp:nvSpPr>
      <dsp:spPr>
        <a:xfrm>
          <a:off x="0" y="1389360"/>
          <a:ext cx="7620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16436-DEAF-4C8E-994F-823ADAEB9B4A}">
      <dsp:nvSpPr>
        <dsp:cNvPr id="0" name=""/>
        <dsp:cNvSpPr/>
      </dsp:nvSpPr>
      <dsp:spPr>
        <a:xfrm>
          <a:off x="381000" y="1049880"/>
          <a:ext cx="5334000" cy="678960"/>
        </a:xfrm>
        <a:prstGeom prst="roundRect">
          <a:avLst/>
        </a:prstGeom>
        <a:solidFill>
          <a:srgbClr val="FFC00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613" tIns="0" rIns="201613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Disease</a:t>
          </a:r>
        </a:p>
      </dsp:txBody>
      <dsp:txXfrm>
        <a:off x="414144" y="1083024"/>
        <a:ext cx="5267712" cy="612672"/>
      </dsp:txXfrm>
    </dsp:sp>
    <dsp:sp modelId="{6DB28AFE-20E0-4F7B-8C12-514A0032D8A7}">
      <dsp:nvSpPr>
        <dsp:cNvPr id="0" name=""/>
        <dsp:cNvSpPr/>
      </dsp:nvSpPr>
      <dsp:spPr>
        <a:xfrm>
          <a:off x="0" y="2432640"/>
          <a:ext cx="7620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ECB4-25AE-43A3-B8E0-DA048C80FD04}">
      <dsp:nvSpPr>
        <dsp:cNvPr id="0" name=""/>
        <dsp:cNvSpPr/>
      </dsp:nvSpPr>
      <dsp:spPr>
        <a:xfrm>
          <a:off x="381000" y="2093160"/>
          <a:ext cx="5334000" cy="678960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613" tIns="0" rIns="201613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Idleness</a:t>
          </a:r>
          <a:endParaRPr lang="en-GB" sz="3600" kern="1200" dirty="0"/>
        </a:p>
      </dsp:txBody>
      <dsp:txXfrm>
        <a:off x="414144" y="2126304"/>
        <a:ext cx="5267712" cy="612672"/>
      </dsp:txXfrm>
    </dsp:sp>
    <dsp:sp modelId="{851F9F25-3794-4637-A2FD-4FC3B3DB822C}">
      <dsp:nvSpPr>
        <dsp:cNvPr id="0" name=""/>
        <dsp:cNvSpPr/>
      </dsp:nvSpPr>
      <dsp:spPr>
        <a:xfrm>
          <a:off x="0" y="3475920"/>
          <a:ext cx="7620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57377-9233-41D4-9CF6-B29618A49978}">
      <dsp:nvSpPr>
        <dsp:cNvPr id="0" name=""/>
        <dsp:cNvSpPr/>
      </dsp:nvSpPr>
      <dsp:spPr>
        <a:xfrm>
          <a:off x="381000" y="3136440"/>
          <a:ext cx="5334000" cy="678960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613" tIns="0" rIns="201613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Squalor</a:t>
          </a:r>
          <a:endParaRPr lang="en-GB" sz="3600" kern="1200" dirty="0"/>
        </a:p>
      </dsp:txBody>
      <dsp:txXfrm>
        <a:off x="414144" y="3169584"/>
        <a:ext cx="5267712" cy="612672"/>
      </dsp:txXfrm>
    </dsp:sp>
    <dsp:sp modelId="{3099424E-43EC-470D-AB36-F308A7A77BD2}">
      <dsp:nvSpPr>
        <dsp:cNvPr id="0" name=""/>
        <dsp:cNvSpPr/>
      </dsp:nvSpPr>
      <dsp:spPr>
        <a:xfrm>
          <a:off x="0" y="4519200"/>
          <a:ext cx="7620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2A618-AD6D-42C4-B2EB-495E2F755379}">
      <dsp:nvSpPr>
        <dsp:cNvPr id="0" name=""/>
        <dsp:cNvSpPr/>
      </dsp:nvSpPr>
      <dsp:spPr>
        <a:xfrm>
          <a:off x="381000" y="4179720"/>
          <a:ext cx="5334000" cy="678960"/>
        </a:xfrm>
        <a:prstGeom prst="roundRect">
          <a:avLst/>
        </a:prstGeom>
        <a:solidFill>
          <a:srgbClr val="7030A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613" tIns="0" rIns="201613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Want</a:t>
          </a:r>
          <a:endParaRPr lang="en-GB" sz="3600" kern="1200" dirty="0"/>
        </a:p>
      </dsp:txBody>
      <dsp:txXfrm>
        <a:off x="414144" y="4212864"/>
        <a:ext cx="5267712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808680" y="2510"/>
          <a:ext cx="2034766" cy="1097733"/>
        </a:xfrm>
        <a:prstGeom prst="roundRect">
          <a:avLst/>
        </a:prstGeom>
        <a:solidFill>
          <a:srgbClr val="FF0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Free education</a:t>
          </a:r>
        </a:p>
      </dsp:txBody>
      <dsp:txXfrm>
        <a:off x="1862267" y="56097"/>
        <a:ext cx="1927592" cy="990559"/>
      </dsp:txXfrm>
    </dsp:sp>
    <dsp:sp modelId="{5ABA1632-C696-4E49-9005-B3415BE66B45}">
      <dsp:nvSpPr>
        <dsp:cNvPr id="0" name=""/>
        <dsp:cNvSpPr/>
      </dsp:nvSpPr>
      <dsp:spPr>
        <a:xfrm>
          <a:off x="1808680" y="1155130"/>
          <a:ext cx="2034766" cy="1097733"/>
        </a:xfrm>
        <a:prstGeom prst="roundRect">
          <a:avLst/>
        </a:prstGeom>
        <a:solidFill>
          <a:srgbClr val="FFC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NHS</a:t>
          </a:r>
        </a:p>
      </dsp:txBody>
      <dsp:txXfrm>
        <a:off x="1862267" y="1208717"/>
        <a:ext cx="1927592" cy="990559"/>
      </dsp:txXfrm>
    </dsp:sp>
    <dsp:sp modelId="{3125673A-16BD-4165-BB83-668ABD9B744A}">
      <dsp:nvSpPr>
        <dsp:cNvPr id="0" name=""/>
        <dsp:cNvSpPr/>
      </dsp:nvSpPr>
      <dsp:spPr>
        <a:xfrm>
          <a:off x="1808680" y="2307751"/>
          <a:ext cx="2034766" cy="1097733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Employment</a:t>
          </a:r>
        </a:p>
      </dsp:txBody>
      <dsp:txXfrm>
        <a:off x="1862267" y="2361338"/>
        <a:ext cx="1927592" cy="990559"/>
      </dsp:txXfrm>
    </dsp:sp>
    <dsp:sp modelId="{4AA218D6-7A61-48FC-8FF5-9BBAE18315B5}">
      <dsp:nvSpPr>
        <dsp:cNvPr id="0" name=""/>
        <dsp:cNvSpPr/>
      </dsp:nvSpPr>
      <dsp:spPr>
        <a:xfrm>
          <a:off x="1808680" y="3460371"/>
          <a:ext cx="2034766" cy="1097733"/>
        </a:xfrm>
        <a:prstGeom prst="roundRect">
          <a:avLst/>
        </a:prstGeom>
        <a:solidFill>
          <a:srgbClr val="0070C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Housing</a:t>
          </a:r>
        </a:p>
      </dsp:txBody>
      <dsp:txXfrm>
        <a:off x="1862267" y="3513958"/>
        <a:ext cx="1927592" cy="990559"/>
      </dsp:txXfrm>
    </dsp:sp>
    <dsp:sp modelId="{1A919B61-70FE-4C9D-9969-4B71034ED807}">
      <dsp:nvSpPr>
        <dsp:cNvPr id="0" name=""/>
        <dsp:cNvSpPr/>
      </dsp:nvSpPr>
      <dsp:spPr>
        <a:xfrm>
          <a:off x="1808680" y="4612991"/>
          <a:ext cx="2034766" cy="1097733"/>
        </a:xfrm>
        <a:prstGeom prst="roundRect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National insurance</a:t>
          </a:r>
        </a:p>
      </dsp:txBody>
      <dsp:txXfrm>
        <a:off x="1862267" y="4666578"/>
        <a:ext cx="1927592" cy="9905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808680" y="2460"/>
          <a:ext cx="2034766" cy="1075903"/>
        </a:xfrm>
        <a:prstGeom prst="roundRect">
          <a:avLst/>
        </a:prstGeom>
        <a:solidFill>
          <a:srgbClr val="FF0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Ignorance</a:t>
          </a:r>
        </a:p>
      </dsp:txBody>
      <dsp:txXfrm>
        <a:off x="1861201" y="54981"/>
        <a:ext cx="1929724" cy="970861"/>
      </dsp:txXfrm>
    </dsp:sp>
    <dsp:sp modelId="{5ABA1632-C696-4E49-9005-B3415BE66B45}">
      <dsp:nvSpPr>
        <dsp:cNvPr id="0" name=""/>
        <dsp:cNvSpPr/>
      </dsp:nvSpPr>
      <dsp:spPr>
        <a:xfrm>
          <a:off x="1808680" y="1132159"/>
          <a:ext cx="2034766" cy="1075903"/>
        </a:xfrm>
        <a:prstGeom prst="roundRect">
          <a:avLst/>
        </a:prstGeom>
        <a:solidFill>
          <a:srgbClr val="FFC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Disease</a:t>
          </a:r>
        </a:p>
      </dsp:txBody>
      <dsp:txXfrm>
        <a:off x="1861201" y="1184680"/>
        <a:ext cx="1929724" cy="970861"/>
      </dsp:txXfrm>
    </dsp:sp>
    <dsp:sp modelId="{3125673A-16BD-4165-BB83-668ABD9B744A}">
      <dsp:nvSpPr>
        <dsp:cNvPr id="0" name=""/>
        <dsp:cNvSpPr/>
      </dsp:nvSpPr>
      <dsp:spPr>
        <a:xfrm>
          <a:off x="1808680" y="2261859"/>
          <a:ext cx="2034766" cy="1075903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Idleness</a:t>
          </a:r>
        </a:p>
      </dsp:txBody>
      <dsp:txXfrm>
        <a:off x="1861201" y="2314380"/>
        <a:ext cx="1929724" cy="970861"/>
      </dsp:txXfrm>
    </dsp:sp>
    <dsp:sp modelId="{4AA218D6-7A61-48FC-8FF5-9BBAE18315B5}">
      <dsp:nvSpPr>
        <dsp:cNvPr id="0" name=""/>
        <dsp:cNvSpPr/>
      </dsp:nvSpPr>
      <dsp:spPr>
        <a:xfrm>
          <a:off x="1808680" y="3391558"/>
          <a:ext cx="2034766" cy="1075903"/>
        </a:xfrm>
        <a:prstGeom prst="roundRect">
          <a:avLst/>
        </a:prstGeom>
        <a:solidFill>
          <a:srgbClr val="0070C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Squalor</a:t>
          </a:r>
        </a:p>
      </dsp:txBody>
      <dsp:txXfrm>
        <a:off x="1861201" y="3444079"/>
        <a:ext cx="1929724" cy="970861"/>
      </dsp:txXfrm>
    </dsp:sp>
    <dsp:sp modelId="{1A919B61-70FE-4C9D-9969-4B71034ED807}">
      <dsp:nvSpPr>
        <dsp:cNvPr id="0" name=""/>
        <dsp:cNvSpPr/>
      </dsp:nvSpPr>
      <dsp:spPr>
        <a:xfrm>
          <a:off x="1808680" y="4521257"/>
          <a:ext cx="2034766" cy="1075903"/>
        </a:xfrm>
        <a:prstGeom prst="roundRect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Want</a:t>
          </a:r>
        </a:p>
      </dsp:txBody>
      <dsp:txXfrm>
        <a:off x="1861201" y="4573778"/>
        <a:ext cx="1929724" cy="9708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FC5D45-8643-4EFC-8EE4-496E05744135}">
      <dsp:nvSpPr>
        <dsp:cNvPr id="0" name=""/>
        <dsp:cNvSpPr/>
      </dsp:nvSpPr>
      <dsp:spPr>
        <a:xfrm rot="21300000">
          <a:off x="265199" y="1738873"/>
          <a:ext cx="9985200" cy="873591"/>
        </a:xfrm>
        <a:prstGeom prst="mathMinus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E351155-2916-4D24-B8F3-41EB9F6D47B1}">
      <dsp:nvSpPr>
        <dsp:cNvPr id="0" name=""/>
        <dsp:cNvSpPr/>
      </dsp:nvSpPr>
      <dsp:spPr>
        <a:xfrm>
          <a:off x="1261872" y="217566"/>
          <a:ext cx="3154680" cy="1740535"/>
        </a:xfrm>
        <a:prstGeom prst="downArrow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7F23C7-9CCD-4E8B-8FEF-B68F0D59CE5B}">
      <dsp:nvSpPr>
        <dsp:cNvPr id="0" name=""/>
        <dsp:cNvSpPr/>
      </dsp:nvSpPr>
      <dsp:spPr>
        <a:xfrm>
          <a:off x="5573268" y="0"/>
          <a:ext cx="3364992" cy="1827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Tax &amp; Borrowing before Spending</a:t>
          </a:r>
        </a:p>
      </dsp:txBody>
      <dsp:txXfrm>
        <a:off x="5573268" y="0"/>
        <a:ext cx="3364992" cy="1827561"/>
      </dsp:txXfrm>
    </dsp:sp>
    <dsp:sp modelId="{123DA30B-A469-4004-BB0A-F33EC44BBF52}">
      <dsp:nvSpPr>
        <dsp:cNvPr id="0" name=""/>
        <dsp:cNvSpPr/>
      </dsp:nvSpPr>
      <dsp:spPr>
        <a:xfrm>
          <a:off x="6099048" y="2393235"/>
          <a:ext cx="3154680" cy="1740535"/>
        </a:xfrm>
        <a:prstGeom prst="upArrow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24D4DB-3F73-4DE3-B0CC-74A4EBE6D757}">
      <dsp:nvSpPr>
        <dsp:cNvPr id="0" name=""/>
        <dsp:cNvSpPr/>
      </dsp:nvSpPr>
      <dsp:spPr>
        <a:xfrm>
          <a:off x="1577340" y="2523776"/>
          <a:ext cx="3364992" cy="1827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Spend before Tax &amp; Borrowing</a:t>
          </a:r>
        </a:p>
      </dsp:txBody>
      <dsp:txXfrm>
        <a:off x="1577340" y="2523776"/>
        <a:ext cx="3364992" cy="1827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F946F-0E7A-439F-B019-2F3E798F7A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4DA7C8-128E-4549-B35D-108CB42846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2ACAA-F195-4092-8963-7FE2D440B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C8194-6754-40DA-8745-665C30D48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6E42D-C8E3-4111-8D2B-487051D24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2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B3DD9-B409-4FFD-8CD5-5587AAE8B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6CA1D-7D46-46C4-AF79-05A9E32B3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05967-1721-41D1-9742-3D13F4F99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3DE51-4C56-4875-95F0-C5A49F967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781E9-4862-49B9-BA26-91CD0164F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12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A7D14-6679-4090-8448-5F09E049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A04B0-2949-4E96-9A61-948729642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6889B-0F23-4EBA-AA83-A4D88C2D7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D146E-7E69-4E79-B134-9ECD8BCD2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194F7-4555-47B0-A323-0A41E23B3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382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FEE57-EA99-47AD-8054-A45113742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6DB1E-B370-4927-AF59-9CE192251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CC51DC-CD4D-493E-99F9-545154109B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10A38F-4939-4C2C-B55C-F6D98FAFC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9ACC2D-0BCE-488B-86CB-20C766942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4EE86B-A8A3-4417-B92A-FBF3F85CE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924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FC51-BE0E-41DF-AEF0-9B19C686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883A3-D915-47FE-956D-19DE36C6B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1AC3F-EA7F-4F31-8DCD-0B72980E83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E07DD8-A3F7-4CCD-8734-59EC2F1FBE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50F237-DA47-449A-B8D4-F62C628C49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50B41A-96A1-4A11-B63F-21EE6E62E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C86BB6-0B2A-4AE6-85EC-C1244C7EE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2B5062-A6AF-4ED6-B242-9AD8A4034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86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4D8D4-523A-4A38-89C6-6AA04DDCD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4B970F-9160-4DF0-8B35-4269AC64C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869DE2-6795-4C2C-93C7-0AEDF1CD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1F2BC-942D-4C35-AA82-E83784A9C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283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79A05E-5EC7-460E-8A1D-B743AB55E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0B61F3-CDA0-4A02-9093-B54F5660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338C5-C515-4310-BD62-A37E34429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938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35528-1D3C-42F2-A101-B1E64BB10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45AB-CEE2-467E-8384-3BF2AD7F3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A3B9FE-19C9-4A1B-AB87-1693AF78A5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831829-5A17-479C-86AA-E23C14C6B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E90E77-03EF-4A1F-8AA7-0E5E97AD0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BB2F4-9691-4691-80CB-649E64F68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03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EEB7F-7C99-4296-839F-262ECA624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880889-9817-4CD0-9DDA-F7C4B79805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9FEC8D-7220-4BCD-90E7-1D8C576C2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1FF5CC-79D6-42FD-9765-F72AA1AF4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EF1F4-C3F8-494C-914E-FAD7D9F8B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B28BAC-F9F0-4471-B091-4388AD5F6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32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9246C-7254-43E3-B0FA-09172597F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323C76-1D07-4DF9-BD61-38F78905DA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3191C-2CA2-48AD-BCD3-9347D542C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1E36D-680B-4092-AC38-C5696E5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C27A5-4F5A-48D6-8D21-7F4793BD7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611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DFE6DB-EB67-4486-9922-4902747113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054B60-0998-42AC-8922-ED9595AA2F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1B334-7B65-457A-9D68-E19BC8309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04595-2EFB-4591-B8CE-FE02E59D3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61582-3D73-4D4A-854F-DD51BA43E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64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966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80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8599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66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538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3481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434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7681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865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12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358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B8478-BFCE-48CB-AAAE-9CCCB4F565E2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2486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BC51-2D8F-4091-BEDC-498742B29D5F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4113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EA24-5C66-44AA-A897-E18869E1EEC7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592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CE72B-5FB9-4A9F-9E4A-45D7BBA475CE}" type="datetime1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5447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A76F-E1B4-459F-92E6-E1569B78373E}" type="datetime1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349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512F-2ABC-41A8-ABB2-469B251A7F31}" type="datetime1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0578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A1089-DBDD-45BA-BA57-012FABA3C139}" type="datetime1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473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B389E-0F32-4197-BC17-D6859A81AE93}" type="datetime1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104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2CE0D-9B31-4577-91C7-88D16B39C044}" type="datetime1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558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7A413-5FA0-4203-9FD6-12ADFB58FB4A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562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EAF31-341A-4981-81F0-32CA56CC6047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170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F27E0C-B9C9-4DD0-B7B8-BC527716C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489B9-FD23-4948-A6A1-6AFD3EE4A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9242E-6795-4404-BE99-6F775E0503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34D88-2C43-476C-A1E7-942E69839577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D9703-3655-49DF-8FC3-C81836A6CB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C6C13-B6F2-4007-964A-7FBDB5D18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6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20490-6169-4875-B75D-36979769D95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305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D12A0-A45B-4126-B205-B297784FDFBB}" type="datetime1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EC2E3-A6CA-4E48-836C-CB13337F6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061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theguardian.com/education/2019/feb/05/cambridge-university-receives-100m-gift-from-former-student" TargetMode="Externa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bankofengland.co.uk/-/media/boe/files/quarterly-bulletin/2014/money-creation-in-the-modern-economy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I0MVV5UjKc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1IusDeSPE4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ons.gov.uk/economy/inflationandpriceindices/bulletins/housepriceindex/jan2017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researchbriefings.parliament.uk/ResearchBriefing/Summary/SN05125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briefings.files.parliament.uk/documents/SN05125/SN05125.pdf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hyperlink" Target="http://www.bbc.co.uk/newsbeat/article/31970289/the-uks-highest-paid-politicians-who-gets-what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bdems.org.uk/" TargetMode="External"/><Relationship Id="rId13" Type="http://schemas.openxmlformats.org/officeDocument/2006/relationships/hyperlink" Target="http://www.ukip.org/" TargetMode="External"/><Relationship Id="rId3" Type="http://schemas.openxmlformats.org/officeDocument/2006/relationships/hyperlink" Target="https://www.conservatives.com/" TargetMode="External"/><Relationship Id="rId7" Type="http://schemas.openxmlformats.org/officeDocument/2006/relationships/hyperlink" Target="http://www.labour.org.uk/home" TargetMode="External"/><Relationship Id="rId12" Type="http://schemas.openxmlformats.org/officeDocument/2006/relationships/hyperlink" Target="http://www.sdlp.ie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reenparty.org.uk/" TargetMode="External"/><Relationship Id="rId11" Type="http://schemas.openxmlformats.org/officeDocument/2006/relationships/hyperlink" Target="http://www.sinnfein.ie/" TargetMode="External"/><Relationship Id="rId5" Type="http://schemas.openxmlformats.org/officeDocument/2006/relationships/hyperlink" Target="http://www.mydup.com/" TargetMode="External"/><Relationship Id="rId10" Type="http://schemas.openxmlformats.org/officeDocument/2006/relationships/hyperlink" Target="http://www.snp.org/" TargetMode="External"/><Relationship Id="rId4" Type="http://schemas.openxmlformats.org/officeDocument/2006/relationships/hyperlink" Target="http://party.coop/" TargetMode="External"/><Relationship Id="rId9" Type="http://schemas.openxmlformats.org/officeDocument/2006/relationships/hyperlink" Target="http://www.plaidcymru.org/" TargetMode="External"/><Relationship Id="rId14" Type="http://schemas.openxmlformats.org/officeDocument/2006/relationships/hyperlink" Target="http://www.uup.org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nkofengland.co.uk/-/media/boe/files/quarterly-bulletin/2014/money-creation-in-the-modern-economy.pdf" TargetMode="External"/><Relationship Id="rId2" Type="http://schemas.openxmlformats.org/officeDocument/2006/relationships/hyperlink" Target="https://www.theguardian.com/commentisfree/2014/mar/18/truth-money-iou-bank-of-england-austeri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sitivemoney.org/2011/05/what-is-mone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A43C1-527F-467F-A8D0-361B57EAE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849091"/>
            <a:ext cx="8267329" cy="1507259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dirty="0"/>
              <a:t>Money and Modern Monetary Theory (MMT)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5A93F9-A8FE-42D4-B7B0-507D5784C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9107" y="5091763"/>
            <a:ext cx="2974207" cy="1264587"/>
          </a:xfrm>
        </p:spPr>
        <p:txBody>
          <a:bodyPr anchor="ctr">
            <a:normAutofit/>
          </a:bodyPr>
          <a:lstStyle/>
          <a:p>
            <a:pPr algn="l"/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0258B2-0600-4E77-A3BB-4E77A4B49F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5" b="20615"/>
          <a:stretch/>
        </p:blipFill>
        <p:spPr>
          <a:xfrm>
            <a:off x="-3983" y="10"/>
            <a:ext cx="12192000" cy="4571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6143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CEC2E3-A6CA-4E48-836C-CB13337F69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0446" y="0"/>
            <a:ext cx="91711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579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26E48-5E72-435B-B7DE-E60C345F9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3C7F2-F757-415B-B867-4D120057E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3810053" cy="3785419"/>
          </a:xfrm>
        </p:spPr>
        <p:txBody>
          <a:bodyPr>
            <a:normAutofit/>
          </a:bodyPr>
          <a:lstStyle/>
          <a:p>
            <a:r>
              <a:rPr lang="en-GB" dirty="0"/>
              <a:t>The nature of money</a:t>
            </a:r>
          </a:p>
          <a:p>
            <a:r>
              <a:rPr lang="en-GB" dirty="0"/>
              <a:t>How money is created</a:t>
            </a:r>
          </a:p>
          <a:p>
            <a:r>
              <a:rPr lang="en-GB" dirty="0"/>
              <a:t>Money as a promise to pay</a:t>
            </a:r>
          </a:p>
          <a:p>
            <a:r>
              <a:rPr lang="en-GB" dirty="0"/>
              <a:t>Interest and inequality</a:t>
            </a:r>
          </a:p>
          <a:p>
            <a:r>
              <a:rPr lang="en-GB" dirty="0"/>
              <a:t>MMT &amp; Stephanie Kelton</a:t>
            </a:r>
          </a:p>
        </p:txBody>
      </p:sp>
      <p:pic>
        <p:nvPicPr>
          <p:cNvPr id="1026" name="Picture 2" descr="Image result for faith">
            <a:extLst>
              <a:ext uri="{FF2B5EF4-FFF2-40B4-BE49-F238E27FC236}">
                <a16:creationId xmlns:a16="http://schemas.microsoft.com/office/drawing/2014/main" id="{97E44846-E892-4B03-9E99-2B94AFA44B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8" r="6279" b="1"/>
          <a:stretch/>
        </p:blipFill>
        <p:spPr bwMode="auto">
          <a:xfrm>
            <a:off x="4639056" y="10"/>
            <a:ext cx="7552944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31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ED02B1-1BC5-458F-9994-627281C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23691"/>
            <a:ext cx="12192000" cy="1934309"/>
          </a:xfrm>
          <a:prstGeom prst="rect">
            <a:avLst/>
          </a:prstGeom>
          <a:solidFill>
            <a:srgbClr val="3539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0586F-8E16-48D7-9EE6-9B340DE04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388020"/>
            <a:ext cx="7729728" cy="1188720"/>
          </a:xfrm>
          <a:solidFill>
            <a:schemeClr val="bg1"/>
          </a:solidFill>
          <a:ln w="31750"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Graeber 2014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0C950E-5180-4AE7-A1E6-5309DD3E0A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174" y="1539379"/>
            <a:ext cx="11111652" cy="1861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769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4C9CF-B602-403B-ABD7-FFF3D9A7A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conspiracy?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29366-1536-4A09-9BDC-109DAE074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6513945" cy="480218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No, a factual analysis by the Bank of England (</a:t>
            </a:r>
            <a:r>
              <a:rPr lang="en-GB" dirty="0" err="1"/>
              <a:t>Mcleay</a:t>
            </a:r>
            <a:r>
              <a:rPr lang="en-GB" dirty="0"/>
              <a:t>, </a:t>
            </a:r>
            <a:r>
              <a:rPr lang="en-GB" dirty="0" err="1"/>
              <a:t>Radia</a:t>
            </a:r>
            <a:r>
              <a:rPr lang="en-GB" dirty="0"/>
              <a:t> &amp; Thomas 2014)</a:t>
            </a:r>
          </a:p>
          <a:p>
            <a:r>
              <a:rPr lang="en-GB" dirty="0"/>
              <a:t>Most money is created by commercial banks making loans</a:t>
            </a:r>
          </a:p>
          <a:p>
            <a:r>
              <a:rPr lang="en-GB" dirty="0"/>
              <a:t>Banks do not act as simple intermediaries between savers and borrowers, lending out cash deposited to people who need it</a:t>
            </a:r>
          </a:p>
          <a:p>
            <a:r>
              <a:rPr lang="en-GB" dirty="0"/>
              <a:t>The amount of money created depends on the policy of the central bank</a:t>
            </a:r>
          </a:p>
          <a:p>
            <a:r>
              <a:rPr lang="en-GB" dirty="0"/>
              <a:t>Normally controlled through interest rates, but they print money too (quantitative easing)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ED3A8A93-4B8D-4B2D-9491-AEEE2F739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5096">
            <a:off x="7196855" y="157487"/>
            <a:ext cx="4626074" cy="635721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7345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3C8FA-5537-49CF-A78A-3721B466A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64" y="1"/>
            <a:ext cx="6179128" cy="1690688"/>
          </a:xfrm>
        </p:spPr>
        <p:txBody>
          <a:bodyPr>
            <a:normAutofit/>
          </a:bodyPr>
          <a:lstStyle/>
          <a:p>
            <a:r>
              <a:rPr lang="en-GB" sz="6000" dirty="0"/>
              <a:t>Creation of money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8E3D1-EF04-4B8A-9028-3BFC3BD3D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2976418" cy="4351338"/>
          </a:xfrm>
        </p:spPr>
        <p:txBody>
          <a:bodyPr/>
          <a:lstStyle/>
          <a:p>
            <a:r>
              <a:rPr lang="en-US" dirty="0"/>
              <a:t>‘Whenever a bank makes a loan, it simultaneously creates a matching deposit in the borrower’s bank account, thereby creating new money’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13387E4-EBFF-46EE-9688-5FAB198757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917591"/>
              </p:ext>
            </p:extLst>
          </p:nvPr>
        </p:nvGraphicFramePr>
        <p:xfrm>
          <a:off x="4471553" y="5723806"/>
          <a:ext cx="484909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4546">
                  <a:extLst>
                    <a:ext uri="{9D8B030D-6E8A-4147-A177-3AD203B41FA5}">
                      <a16:colId xmlns:a16="http://schemas.microsoft.com/office/drawing/2014/main" val="3982107313"/>
                    </a:ext>
                  </a:extLst>
                </a:gridCol>
                <a:gridCol w="2424546">
                  <a:extLst>
                    <a:ext uri="{9D8B030D-6E8A-4147-A177-3AD203B41FA5}">
                      <a16:colId xmlns:a16="http://schemas.microsoft.com/office/drawing/2014/main" val="32156907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Bank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Mike’s Bank account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8831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£100 (loan)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 (credit)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25531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BD90731-161B-456E-93E4-2933A6455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462" y="2438502"/>
            <a:ext cx="4107873" cy="2738582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4FA5E36F-2825-4982-929A-1F31AF46B80B}"/>
              </a:ext>
            </a:extLst>
          </p:cNvPr>
          <p:cNvSpPr/>
          <p:nvPr/>
        </p:nvSpPr>
        <p:spPr>
          <a:xfrm>
            <a:off x="6363856" y="175492"/>
            <a:ext cx="2706253" cy="1861332"/>
          </a:xfrm>
          <a:prstGeom prst="wedgeEllipseCallout">
            <a:avLst>
              <a:gd name="adj1" fmla="val -43770"/>
              <a:gd name="adj2" fmla="val 882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Hello Bank, Could I borrow £100 please?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7AA2F569-A231-4B02-B57F-720BE0EE15B7}"/>
              </a:ext>
            </a:extLst>
          </p:cNvPr>
          <p:cNvSpPr/>
          <p:nvPr/>
        </p:nvSpPr>
        <p:spPr>
          <a:xfrm>
            <a:off x="8840355" y="1584703"/>
            <a:ext cx="2595417" cy="1861332"/>
          </a:xfrm>
          <a:prstGeom prst="wedgeEllipseCallout">
            <a:avLst>
              <a:gd name="adj1" fmla="val -106260"/>
              <a:gd name="adj2" fmla="val 4937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Yes, but you have pay us back with a bit extra added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CBE64FAD-AF21-4DE5-BD27-0B108E58B46A}"/>
              </a:ext>
            </a:extLst>
          </p:cNvPr>
          <p:cNvSpPr/>
          <p:nvPr/>
        </p:nvSpPr>
        <p:spPr>
          <a:xfrm>
            <a:off x="8128000" y="3754622"/>
            <a:ext cx="2819396" cy="1660597"/>
          </a:xfrm>
          <a:prstGeom prst="wedgeEllipseCallout">
            <a:avLst>
              <a:gd name="adj1" fmla="val -88556"/>
              <a:gd name="adj2" fmla="val -454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Thanks very much!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9E4104C-0321-4830-A9D2-552835584B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9424" y="5273297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77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C5F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7C721-E3A2-4836-8898-36002B1B4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IOU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FE1747-546C-4B5A-98A7-62CEFA23BF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21EC2-7AFF-4E2A-A971-C2DCB62E4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0091" y="1151467"/>
            <a:ext cx="3677653" cy="5160487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Money is just an IOU – a promise to pay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central banks allow banks to create IOUs which are recognised as legal tender by governments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As long as banks can find someone (people, companies, other banks) willing to borrow there is no real limit to the amount they can lend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23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0BDE0-A9C7-458D-AB69-3570E6D01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gives money it’s value?</a:t>
            </a:r>
          </a:p>
        </p:txBody>
      </p:sp>
      <p:pic>
        <p:nvPicPr>
          <p:cNvPr id="4" name="Online Media 3" title="The role of the Bank of England - Part 1: Money">
            <a:hlinkClick r:id="" action="ppaction://media"/>
            <a:extLst>
              <a:ext uri="{FF2B5EF4-FFF2-40B4-BE49-F238E27FC236}">
                <a16:creationId xmlns:a16="http://schemas.microsoft.com/office/drawing/2014/main" id="{A0F92903-D52F-427A-A650-10BDCD82013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78660" y="1954367"/>
            <a:ext cx="7434679" cy="4182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27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49B77-BE2D-47B7-B87C-A820B3C7D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Money is …</a:t>
            </a:r>
          </a:p>
        </p:txBody>
      </p:sp>
      <p:pic>
        <p:nvPicPr>
          <p:cNvPr id="4" name="Online Media 3" title="What Is Money ?">
            <a:hlinkClick r:id="" action="ppaction://media"/>
            <a:extLst>
              <a:ext uri="{FF2B5EF4-FFF2-40B4-BE49-F238E27FC236}">
                <a16:creationId xmlns:a16="http://schemas.microsoft.com/office/drawing/2014/main" id="{127879E0-2787-423A-AEAB-FA145D46A1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3346" y="1465408"/>
            <a:ext cx="8513835" cy="47889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30B684-3BE3-4186-A286-759794784FA3}"/>
              </a:ext>
            </a:extLst>
          </p:cNvPr>
          <p:cNvSpPr txBox="1"/>
          <p:nvPr/>
        </p:nvSpPr>
        <p:spPr>
          <a:xfrm>
            <a:off x="9042400" y="674155"/>
            <a:ext cx="2895383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Most money conjured up out of thin air by banks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Money is credit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Upon repayment it disappears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Banks get profits from loan interest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They lend as much as possible when confident in the system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If debt gets too big and people cannot repay then we have financial crisis like the one which destroyed the global financial system in 2008</a:t>
            </a:r>
          </a:p>
        </p:txBody>
      </p:sp>
    </p:spTree>
    <p:extLst>
      <p:ext uri="{BB962C8B-B14F-4D97-AF65-F5344CB8AC3E}">
        <p14:creationId xmlns:p14="http://schemas.microsoft.com/office/powerpoint/2010/main" val="190671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88110-F4B2-4A84-B811-BC1423432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Inequality?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56E69-03CC-4402-9694-7C09AA02E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7225146" cy="45659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Borrowing is an all-pervasive part of life: we all, or most of us, borrow money and make repayments to the banks (a trickle-up effect)</a:t>
            </a:r>
          </a:p>
          <a:p>
            <a:r>
              <a:rPr lang="en-GB" dirty="0"/>
              <a:t>Loans are new money created at the click of a button</a:t>
            </a:r>
          </a:p>
          <a:p>
            <a:r>
              <a:rPr lang="en-GB" dirty="0"/>
              <a:t>97% of all money is created in this way, with only 3% in cash in the Bank of England</a:t>
            </a:r>
          </a:p>
          <a:p>
            <a:r>
              <a:rPr lang="en-GB" dirty="0"/>
              <a:t>The more loans banks make the more money is created</a:t>
            </a:r>
          </a:p>
          <a:p>
            <a:r>
              <a:rPr lang="en-GB" dirty="0"/>
              <a:t>If there was no debt, there would be no money in the economy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924B23-362A-42EB-A497-E4D12F19B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9353" y="2185126"/>
            <a:ext cx="3140780" cy="248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3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88110-F4B2-4A84-B811-BC1423432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Inequality?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56E69-03CC-4402-9694-7C09AA02E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3826165" cy="4565939"/>
          </a:xfrm>
        </p:spPr>
        <p:txBody>
          <a:bodyPr>
            <a:normAutofit/>
          </a:bodyPr>
          <a:lstStyle/>
          <a:p>
            <a:r>
              <a:rPr lang="en-GB" dirty="0"/>
              <a:t>Almost £200m is paid to banks every day in interest: from 90% of the population to the 10%</a:t>
            </a:r>
          </a:p>
          <a:p>
            <a:r>
              <a:rPr lang="en-GB" dirty="0"/>
              <a:t>Positive Money argues for a public bank which creates the money with less debt and less of an inequality gap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A52B4-4BA1-47A4-A0C7-E46375CCDF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1690688"/>
            <a:ext cx="6324600" cy="421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92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E5DAF-2634-4A2F-A4B1-6B27F255A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inflation of house prices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06B2-3251-4E64-8A28-65375D042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Between 1998 and 2008 house prices in the UK rose 200%</a:t>
            </a:r>
          </a:p>
          <a:p>
            <a:r>
              <a:rPr lang="en-GB" dirty="0"/>
              <a:t>Mortgage lending went up 300%</a:t>
            </a:r>
          </a:p>
          <a:p>
            <a:r>
              <a:rPr lang="en-GB" dirty="0"/>
              <a:t>You might think that it is good if your house goes up in value but who is really benefitting?</a:t>
            </a:r>
          </a:p>
          <a:p>
            <a:r>
              <a:rPr lang="en-GB" dirty="0"/>
              <a:t>We all have to live somewhere</a:t>
            </a:r>
          </a:p>
          <a:p>
            <a:r>
              <a:rPr lang="en-GB" dirty="0"/>
              <a:t>Younger people are forced out of the property market</a:t>
            </a:r>
          </a:p>
          <a:p>
            <a:r>
              <a:rPr lang="en-GB" dirty="0"/>
              <a:t>The banks do very well out of the system as interest payments spiral</a:t>
            </a:r>
          </a:p>
        </p:txBody>
      </p:sp>
    </p:spTree>
    <p:extLst>
      <p:ext uri="{BB962C8B-B14F-4D97-AF65-F5344CB8AC3E}">
        <p14:creationId xmlns:p14="http://schemas.microsoft.com/office/powerpoint/2010/main" val="414793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hlinkClick r:id="rId2"/>
            <a:extLst>
              <a:ext uri="{FF2B5EF4-FFF2-40B4-BE49-F238E27FC236}">
                <a16:creationId xmlns:a16="http://schemas.microsoft.com/office/drawing/2014/main" id="{FCB7D015-D728-4B67-BCD5-4C19964A8D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96356" y="226568"/>
            <a:ext cx="8895644" cy="64048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087C76-2636-4902-B731-8AA6AE53C544}"/>
              </a:ext>
            </a:extLst>
          </p:cNvPr>
          <p:cNvSpPr txBox="1"/>
          <p:nvPr/>
        </p:nvSpPr>
        <p:spPr>
          <a:xfrm>
            <a:off x="293511" y="2644170"/>
            <a:ext cx="28899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the average house price in England, Wales, Scotland and NI?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F0C469-16E0-47BD-B5ED-21E1EBB6EE33}"/>
              </a:ext>
            </a:extLst>
          </p:cNvPr>
          <p:cNvSpPr/>
          <p:nvPr/>
        </p:nvSpPr>
        <p:spPr>
          <a:xfrm>
            <a:off x="371507" y="6144598"/>
            <a:ext cx="27339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hlinkClick r:id="rId2"/>
              </a:rPr>
              <a:t>https://www.ons.gov.uk/economy/inflationandpriceindices/bulletins/housepriceindex/jan2017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905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BD3528-E470-466E-A814-A55E255D1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28A17-55B9-46E3-88B8-DB3788779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Where does the money come from?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5660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8721D-F55B-4AAB-9745-96D53E911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1" y="101943"/>
            <a:ext cx="10515600" cy="852498"/>
          </a:xfrm>
        </p:spPr>
        <p:txBody>
          <a:bodyPr/>
          <a:lstStyle/>
          <a:p>
            <a:r>
              <a:rPr lang="en-GB" dirty="0"/>
              <a:t>Where does the money come from?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D2BCF-A57C-47C3-B511-C8D0EB08D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15096">
            <a:off x="366554" y="1284663"/>
            <a:ext cx="5648130" cy="31770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2F3396-C310-441B-807C-47FF36FF8F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415">
            <a:off x="6477348" y="1009649"/>
            <a:ext cx="5286375" cy="4838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A5D5C0-2449-4E30-820C-5C365EB45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51" y="2176619"/>
            <a:ext cx="6390195" cy="46813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AD15BC-AD0F-4A10-8BC2-B266D0E61B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7237" y="852498"/>
            <a:ext cx="6489626" cy="533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21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C1BC1-D85C-4F1C-8C86-849E04B86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851295" cy="1325563"/>
          </a:xfrm>
        </p:spPr>
        <p:txBody>
          <a:bodyPr/>
          <a:lstStyle/>
          <a:p>
            <a:r>
              <a:rPr lang="en-GB" dirty="0"/>
              <a:t>MMT – a radical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51389-771A-4FC5-9EA8-5F43A1C9F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6851295" cy="4351338"/>
          </a:xfrm>
        </p:spPr>
        <p:txBody>
          <a:bodyPr/>
          <a:lstStyle/>
          <a:p>
            <a:r>
              <a:rPr lang="en-GB" dirty="0"/>
              <a:t>Do not believe the myths that some people, somewhere know best and have all the right answers</a:t>
            </a:r>
          </a:p>
          <a:p>
            <a:r>
              <a:rPr lang="en-GB" dirty="0"/>
              <a:t>They do not. We need to question how things work the way they do</a:t>
            </a:r>
          </a:p>
          <a:p>
            <a:r>
              <a:rPr lang="en-GB" dirty="0"/>
              <a:t>People are important</a:t>
            </a:r>
          </a:p>
          <a:p>
            <a:r>
              <a:rPr lang="en-GB" dirty="0"/>
              <a:t>Prosperity needs to be shared especially with those who have the least money, and are most vulnerable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6BFACC-F634-4D02-9A94-CF48344E1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495" y="214312"/>
            <a:ext cx="4181475" cy="6429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0605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6D2A0-BB36-425B-90BE-7A95CD343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difference and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C9069-0606-4E2A-B920-A3792F512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097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6D1DF1-3D3F-405D-9A8A-EF0C24875CC2}"/>
              </a:ext>
            </a:extLst>
          </p:cNvPr>
          <p:cNvSpPr txBox="1"/>
          <p:nvPr/>
        </p:nvSpPr>
        <p:spPr>
          <a:xfrm>
            <a:off x="572493" y="238539"/>
            <a:ext cx="11047013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Sir William Beveridge (1879-1963)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11"/>
          <a:stretch/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Beveridge was a British economist and social reformer, closely associated with the development of the welfare state</a:t>
            </a:r>
          </a:p>
          <a:p>
            <a:r>
              <a:rPr lang="en-US" sz="2200"/>
              <a:t>Trained as a lawyer but came to prominence during the Liberal government of 1906 - 1914 when he was asked to advise David Lloyd George on old age pensions and national insurance</a:t>
            </a:r>
          </a:p>
          <a:p>
            <a:r>
              <a:rPr lang="en-US" sz="2200"/>
              <a:t>When, in 1941, the government commissioned a report into the ways that Britain should be rebuilt after World War Two, Beveridge was an obvious choice to take charge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18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4540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GB" dirty="0" err="1"/>
              <a:t>Beveridge’s</a:t>
            </a:r>
            <a:r>
              <a:rPr lang="en-GB" dirty="0"/>
              <a:t> </a:t>
            </a:r>
            <a:r>
              <a:rPr lang="en-GB" b="1" dirty="0"/>
              <a:t>Five Giant Social Evils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2514600" y="1295400"/>
          <a:ext cx="7620000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516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B63904-8CF0-4F06-8B8C-C41875BBA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8B63904-8CF0-4F06-8B8C-C41875BBAA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F16436-DEAF-4C8E-994F-823ADAEB9B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AF16436-DEAF-4C8E-994F-823ADAEB9B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26ECB4-25AE-43A3-B8E0-DA048C80FD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726ECB4-25AE-43A3-B8E0-DA048C80FD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857377-9233-41D4-9CF6-B29618A49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69857377-9233-41D4-9CF6-B29618A499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E2A618-AD6D-42C4-B2EB-495E2F755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EE2A618-AD6D-42C4-B2EB-495E2F7553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56E2F5-0828-4427-A807-A34173A8A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FC56E2F5-0828-4427-A807-A34173A8A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9D646F-910E-4DF2-B684-66F061DB9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2F9D646F-910E-4DF2-B684-66F061DB9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B28AFE-20E0-4F7B-8C12-514A0032D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DB28AFE-20E0-4F7B-8C12-514A0032D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1F9F25-3794-4637-A2FD-4FC3B3DB8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851F9F25-3794-4637-A2FD-4FC3B3DB8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9424E-43EC-470D-AB36-F308A7A77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3099424E-43EC-470D-AB36-F308A7A77B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8371" y="-55179"/>
            <a:ext cx="6817778" cy="1468502"/>
          </a:xfrm>
        </p:spPr>
        <p:txBody>
          <a:bodyPr>
            <a:noAutofit/>
          </a:bodyPr>
          <a:lstStyle/>
          <a:p>
            <a:r>
              <a:rPr lang="en-GB" dirty="0"/>
              <a:t>Dynamic G</a:t>
            </a:r>
            <a:r>
              <a:rPr lang="en-GB" sz="4400" dirty="0"/>
              <a:t>overnment </a:t>
            </a:r>
            <a:r>
              <a:rPr lang="en-GB" dirty="0"/>
              <a:t>A</a:t>
            </a:r>
            <a:r>
              <a:rPr lang="en-GB" sz="4400" dirty="0"/>
              <a:t>ction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6238041" y="1447238"/>
            <a:ext cx="5338439" cy="487519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Free education up to age 15 (16 later)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A National Health Service (NHS) free at the point of use </a:t>
            </a:r>
            <a:endParaRPr lang="en-GB" sz="28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State commitment to securing full employment</a:t>
            </a:r>
            <a:endParaRPr lang="en-GB" sz="28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Public housing for all </a:t>
            </a:r>
            <a:endParaRPr lang="en-GB" sz="28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National insurance benefits for all in need </a:t>
            </a:r>
            <a:endParaRPr lang="en-GB" sz="2800" b="1" u="sng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3153044"/>
              </p:ext>
            </p:extLst>
          </p:nvPr>
        </p:nvGraphicFramePr>
        <p:xfrm>
          <a:off x="1533687" y="718480"/>
          <a:ext cx="5652128" cy="5713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 Same Side Corner Rectangle 4"/>
          <p:cNvSpPr/>
          <p:nvPr/>
        </p:nvSpPr>
        <p:spPr>
          <a:xfrm>
            <a:off x="5257801" y="936139"/>
            <a:ext cx="3879703" cy="4018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1910" tIns="20955" rIns="41910" bIns="20955" numCol="1" spcCol="1270" anchor="ctr" anchorCtr="0">
            <a:noAutofit/>
          </a:bodyPr>
          <a:lstStyle/>
          <a:p>
            <a:pPr marL="57150" marR="0" lvl="1" indent="-57150" algn="l" defTabSz="4889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lrTx/>
              <a:buSzTx/>
              <a:buFontTx/>
              <a:buChar char="••"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7150" marR="0" lvl="1" indent="-57150" algn="l" defTabSz="4889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lrTx/>
              <a:buSzTx/>
              <a:buFontTx/>
              <a:buChar char="••"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33088864"/>
              </p:ext>
            </p:extLst>
          </p:nvPr>
        </p:nvGraphicFramePr>
        <p:xfrm>
          <a:off x="-1262410" y="752912"/>
          <a:ext cx="5652128" cy="5599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7695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Graphic spid="4" grpId="0">
        <p:bldSub>
          <a:bldDgm bld="lvl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Two Key Drivers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93464"/>
            <a:ext cx="4974771" cy="3887880"/>
          </a:xfrm>
        </p:spPr>
        <p:txBody>
          <a:bodyPr>
            <a:normAutofit/>
          </a:bodyPr>
          <a:lstStyle/>
          <a:p>
            <a:r>
              <a:rPr lang="en-GB" dirty="0"/>
              <a:t>Beveridge argued that it was in everyone’s interest to remove these evils from British society</a:t>
            </a:r>
          </a:p>
          <a:p>
            <a:r>
              <a:rPr lang="en-GB" dirty="0"/>
              <a:t>It was the duty of the state, as the representative body of all citizens, to do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1CEEEC8-5BAA-411D-A935-5D2B04903460}"/>
              </a:ext>
            </a:extLst>
          </p:cNvPr>
          <p:cNvSpPr/>
          <p:nvPr/>
        </p:nvSpPr>
        <p:spPr>
          <a:xfrm>
            <a:off x="6096000" y="476672"/>
            <a:ext cx="6048672" cy="5904656"/>
          </a:xfrm>
          <a:prstGeom prst="ellipse">
            <a:avLst/>
          </a:prstGeom>
          <a:solidFill>
            <a:srgbClr val="E48312"/>
          </a:solidFill>
          <a:ln w="15875" cap="flat" cmpd="sng" algn="ctr">
            <a:solidFill>
              <a:srgbClr val="E48312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‘The object of government in peace and in war is not the glory of rulers or races, but the happiness of the common man.’</a:t>
            </a:r>
            <a:endParaRPr kumimoji="0" lang="en-GB" sz="3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William Beveridge</a:t>
            </a:r>
            <a:endParaRPr kumimoji="0" lang="en-GB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25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3C891-C386-48B9-9D61-BFFA11EFD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00" y="528690"/>
            <a:ext cx="10947400" cy="5444548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How many people are members of a political party?</a:t>
            </a:r>
            <a:br>
              <a:rPr lang="en-GB" sz="6000" dirty="0"/>
            </a:br>
            <a:br>
              <a:rPr lang="en-GB" sz="6000" dirty="0"/>
            </a:br>
            <a:r>
              <a:rPr lang="en-GB" sz="6000" dirty="0"/>
              <a:t>In the room?</a:t>
            </a:r>
            <a:br>
              <a:rPr lang="en-GB" sz="6000" dirty="0"/>
            </a:br>
            <a:br>
              <a:rPr lang="en-GB" sz="6000" dirty="0"/>
            </a:br>
            <a:r>
              <a:rPr lang="en-GB" sz="6000" dirty="0"/>
              <a:t>In the UK?</a:t>
            </a:r>
          </a:p>
        </p:txBody>
      </p:sp>
    </p:spTree>
    <p:extLst>
      <p:ext uri="{BB962C8B-B14F-4D97-AF65-F5344CB8AC3E}">
        <p14:creationId xmlns:p14="http://schemas.microsoft.com/office/powerpoint/2010/main" val="31975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199" y="226578"/>
            <a:ext cx="10515600" cy="937202"/>
          </a:xfrm>
        </p:spPr>
        <p:txBody>
          <a:bodyPr/>
          <a:lstStyle/>
          <a:p>
            <a:r>
              <a:rPr lang="en-GB" dirty="0"/>
              <a:t>Membership of UK Political Parties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199" y="1443687"/>
            <a:ext cx="5257799" cy="4733276"/>
          </a:xfrm>
        </p:spPr>
        <p:txBody>
          <a:bodyPr>
            <a:normAutofit fontScale="92500" lnSpcReduction="10000"/>
          </a:bodyPr>
          <a:lstStyle/>
          <a:p>
            <a:pPr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Labour Party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has around 517,000 members, as of March 2017.</a:t>
            </a:r>
          </a:p>
          <a:p>
            <a:pPr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Conservative Party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had 149,800 members as of December 2013, the latest available estimate published by CCHQ.</a:t>
            </a:r>
          </a:p>
          <a:p>
            <a:pPr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Scottish National Party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has around 120,000 members, as of July 2016.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640944" y="1376217"/>
            <a:ext cx="5458691" cy="4800745"/>
          </a:xfrm>
        </p:spPr>
        <p:txBody>
          <a:bodyPr>
            <a:normAutofit fontScale="92500" lnSpcReduction="10000"/>
          </a:bodyPr>
          <a:lstStyle/>
          <a:p>
            <a:pPr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Liberal Democrat Party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has 82,000 members, as of February 2017.</a:t>
            </a:r>
          </a:p>
          <a:p>
            <a:pPr lvl="0"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Green Party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(England and Wales) has 55,500 members, as of July 2016.</a:t>
            </a:r>
          </a:p>
          <a:p>
            <a:pPr lvl="0" fontAlgn="base"/>
            <a:r>
              <a:rPr lang="en-GB" sz="3200" b="1" dirty="0">
                <a:solidFill>
                  <a:srgbClr val="000000"/>
                </a:solidFill>
                <a:latin typeface="inherit"/>
              </a:rPr>
              <a:t>UKIP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has around 39,000 members, as of July 2016.</a:t>
            </a:r>
          </a:p>
          <a:p>
            <a:pPr lvl="0" fontAlgn="base"/>
            <a:r>
              <a:rPr lang="en-GB" sz="3200" dirty="0">
                <a:solidFill>
                  <a:srgbClr val="000000"/>
                </a:solidFill>
                <a:latin typeface="inherit"/>
              </a:rPr>
              <a:t>The </a:t>
            </a:r>
            <a:r>
              <a:rPr lang="en-GB" sz="3200" b="1" dirty="0">
                <a:solidFill>
                  <a:srgbClr val="000000"/>
                </a:solidFill>
                <a:latin typeface="inherit"/>
              </a:rPr>
              <a:t>Plaid Cymru</a:t>
            </a:r>
            <a:r>
              <a:rPr lang="en-GB" sz="3200" dirty="0">
                <a:solidFill>
                  <a:srgbClr val="000000"/>
                </a:solidFill>
                <a:latin typeface="inherit"/>
              </a:rPr>
              <a:t> has 8,273 members, as of July 2016.</a:t>
            </a:r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100328" y="6389399"/>
            <a:ext cx="9022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http://researchbriefings.parliament.uk/ResearchBriefing/Summary/SN05125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824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20" y="82296"/>
            <a:ext cx="7658282" cy="66019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1034" y="4835578"/>
            <a:ext cx="39024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House of Commons Library (2015) Briefing Paper Number SN05125, 11 August 2015 ‘Membership of UK Political Parties…’ 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http://researchbriefings.files.parliament.uk/documents/SN05125/SN05125.pdf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76407">
            <a:off x="7139725" y="556231"/>
            <a:ext cx="3493431" cy="414575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500858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4751E5-1F82-43DB-8D4F-B8963DA6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1104418" cy="6035675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What do we mean when we formally use the word ‘politician’?</a:t>
            </a:r>
            <a:br>
              <a:rPr lang="en-GB" sz="6000" dirty="0"/>
            </a:br>
            <a:br>
              <a:rPr lang="en-GB" sz="6000" dirty="0"/>
            </a:br>
            <a:r>
              <a:rPr lang="en-GB" sz="6000" dirty="0"/>
              <a:t>Are politicians paid?</a:t>
            </a:r>
            <a:br>
              <a:rPr lang="en-GB" sz="6000" dirty="0"/>
            </a:br>
            <a:br>
              <a:rPr lang="en-GB" sz="6000" dirty="0"/>
            </a:br>
            <a:r>
              <a:rPr lang="en-GB" sz="6000" dirty="0"/>
              <a:t>If so, how much?</a:t>
            </a:r>
          </a:p>
        </p:txBody>
      </p:sp>
    </p:spTree>
    <p:extLst>
      <p:ext uri="{BB962C8B-B14F-4D97-AF65-F5344CB8AC3E}">
        <p14:creationId xmlns:p14="http://schemas.microsoft.com/office/powerpoint/2010/main" val="193089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119" y="257556"/>
            <a:ext cx="4765929" cy="33776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503" y="1170431"/>
            <a:ext cx="5198275" cy="36465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399" y="2161746"/>
            <a:ext cx="5278688" cy="32972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2244" y="257556"/>
            <a:ext cx="4529756" cy="251002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1196" y="3110842"/>
            <a:ext cx="5304471" cy="341227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4008" y="6523121"/>
            <a:ext cx="71048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/>
              </a:rPr>
              <a:t>http://www.bbc.co.uk/newsbeat/article/31970289/the-uks-highest-paid-politicians-who-gets-what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0119" y="5528394"/>
            <a:ext cx="33943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2015 Figures</a:t>
            </a:r>
          </a:p>
        </p:txBody>
      </p:sp>
    </p:spTree>
    <p:extLst>
      <p:ext uri="{BB962C8B-B14F-4D97-AF65-F5344CB8AC3E}">
        <p14:creationId xmlns:p14="http://schemas.microsoft.com/office/powerpoint/2010/main" val="115453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681472" cy="4351338"/>
          </a:xfrm>
        </p:spPr>
        <p:txBody>
          <a:bodyPr>
            <a:normAutofit/>
          </a:bodyPr>
          <a:lstStyle/>
          <a:p>
            <a:r>
              <a:rPr lang="en-GB" sz="3200" dirty="0"/>
              <a:t>Leaders of Councils would receive £55k or so</a:t>
            </a:r>
          </a:p>
          <a:p>
            <a:r>
              <a:rPr lang="en-GB" sz="3200" dirty="0"/>
              <a:t>Cabinet Members in the region of £35k</a:t>
            </a:r>
          </a:p>
          <a:p>
            <a:r>
              <a:rPr lang="en-GB" sz="3200" dirty="0"/>
              <a:t>A Councillors basic allowance is approximately £14k</a:t>
            </a:r>
          </a:p>
          <a:p>
            <a:r>
              <a:rPr lang="en-GB" sz="3200" dirty="0"/>
              <a:t>Additional duties attract additional payments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38225"/>
            <a:ext cx="3418070" cy="12222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672" y="1587344"/>
            <a:ext cx="2957232" cy="7162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058" y="3103563"/>
            <a:ext cx="3654590" cy="7574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2657" y="4165616"/>
            <a:ext cx="4476750" cy="647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929" y="4948253"/>
            <a:ext cx="2293880" cy="8869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73825" y="5014658"/>
            <a:ext cx="2645582" cy="135413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81909" y="689118"/>
            <a:ext cx="1278583" cy="2405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82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9FFEDD-5F5C-4AD8-A01B-35AF55F7F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656" y="0"/>
            <a:ext cx="6502998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C99BCDF-6309-4D56-B4FD-848F36388B60}"/>
              </a:ext>
            </a:extLst>
          </p:cNvPr>
          <p:cNvSpPr/>
          <p:nvPr/>
        </p:nvSpPr>
        <p:spPr>
          <a:xfrm>
            <a:off x="7303912" y="1799862"/>
            <a:ext cx="44252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sng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3"/>
              </a:rPr>
              <a:t>Conservative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4"/>
              </a:rPr>
              <a:t>Co-operative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5"/>
              </a:rPr>
              <a:t>Democratic Unionist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6"/>
              </a:rPr>
              <a:t>Green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7"/>
              </a:rPr>
              <a:t>Labour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7"/>
              </a:rPr>
              <a:t>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8"/>
              </a:rPr>
              <a:t>Liberal Democrats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9"/>
              </a:rPr>
              <a:t>Plaid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9"/>
              </a:rPr>
              <a:t>Cymru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0"/>
              </a:rPr>
              <a:t>Scottish National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1"/>
              </a:rPr>
              <a:t>Sinn Féin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2"/>
              </a:rPr>
              <a:t>Social Democratic and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2"/>
              </a:rPr>
              <a:t>Labour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2"/>
              </a:rPr>
              <a:t>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3"/>
              </a:rPr>
              <a:t>UK Independence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85196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+mn-cs"/>
                <a:hlinkClick r:id="rId14"/>
              </a:rPr>
              <a:t>Ulster Unionist Party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19485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DE5E94-D135-46D4-A70E-A72814FC1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094" y="253134"/>
            <a:ext cx="7334250" cy="35623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BCA119F-1B08-405A-AE1C-FDA8D61C15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117" y="253134"/>
            <a:ext cx="7000875" cy="6553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A6D8B1-1950-41DA-9116-BACEC2D1A5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008" y="51666"/>
            <a:ext cx="6934200" cy="65817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D12D26-0E6D-49E4-A6F2-E9BD11B010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5548" y="0"/>
            <a:ext cx="69144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8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0"/>
            <a:ext cx="51435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B097AB7-E9BB-4020-8B07-73126E93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127" y="129309"/>
            <a:ext cx="5994400" cy="6326909"/>
          </a:xfrm>
        </p:spPr>
        <p:txBody>
          <a:bodyPr>
            <a:normAutofit/>
          </a:bodyPr>
          <a:lstStyle/>
          <a:p>
            <a:r>
              <a:rPr lang="en-GB" dirty="0"/>
              <a:t>What kind of person seeks election?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kind of personal qualities would we want to see in our elected representatives?</a:t>
            </a:r>
            <a:br>
              <a:rPr lang="en-GB" dirty="0"/>
            </a:b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234" y="0"/>
            <a:ext cx="51435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254"/>
            <a:ext cx="6858000" cy="68580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4BC136C-C32D-49D8-A39B-32E9E6C2F607}"/>
              </a:ext>
            </a:extLst>
          </p:cNvPr>
          <p:cNvSpPr/>
          <p:nvPr/>
        </p:nvSpPr>
        <p:spPr>
          <a:xfrm>
            <a:off x="7097707" y="1340528"/>
            <a:ext cx="3879541" cy="55929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8629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B857E-960F-4C96-B1BD-6823996DC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Kelton is all about fairness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0F304-239C-4B53-914E-B2F3540C0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3040"/>
            <a:ext cx="5793606" cy="502983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wealthy become wealthier; many have accrued enormous wealth during lockdown</a:t>
            </a:r>
          </a:p>
          <a:p>
            <a:r>
              <a:rPr lang="en-GB" dirty="0"/>
              <a:t>How much money does one person need?</a:t>
            </a:r>
          </a:p>
          <a:p>
            <a:r>
              <a:rPr lang="en-GB" dirty="0"/>
              <a:t>Is it true that if Bill Gate drop $100 it would cost him more money to bend and pick it up than just to leave it there?</a:t>
            </a:r>
          </a:p>
          <a:p>
            <a:r>
              <a:rPr lang="en-GB" dirty="0"/>
              <a:t>Many wealthy people are content to pay a fair tax contribution</a:t>
            </a:r>
          </a:p>
          <a:p>
            <a:r>
              <a:rPr lang="en-GB" dirty="0"/>
              <a:t>Some are certainly not!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4EFA28-B342-47B4-84A9-85A232CDC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838" y="1027906"/>
            <a:ext cx="4762500" cy="2381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E2B580-9F49-483F-A04E-68879081CD91}"/>
              </a:ext>
            </a:extLst>
          </p:cNvPr>
          <p:cNvSpPr txBox="1"/>
          <p:nvPr/>
        </p:nvSpPr>
        <p:spPr>
          <a:xfrm>
            <a:off x="8466221" y="3463309"/>
            <a:ext cx="2887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Ed Sheeran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1BBA88-DD62-48F8-B92A-9025B4F38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1512" y="4178463"/>
            <a:ext cx="4806410" cy="201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83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D11085-FC2D-453C-94F9-A3D4861D88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0" b="1203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0351C-4764-44DF-B0E4-2D30704C4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6000" dirty="0"/>
              <a:t>MMT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2B23-3E3D-48D2-B528-FF539ADB3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3"/>
            <a:ext cx="6087458" cy="3490241"/>
          </a:xfrm>
        </p:spPr>
        <p:txBody>
          <a:bodyPr anchor="t">
            <a:noAutofit/>
          </a:bodyPr>
          <a:lstStyle/>
          <a:p>
            <a:r>
              <a:rPr lang="en-GB" sz="2400" dirty="0"/>
              <a:t>Functional finance from central government</a:t>
            </a:r>
          </a:p>
          <a:p>
            <a:r>
              <a:rPr lang="en-GB" sz="2400" dirty="0"/>
              <a:t>Taxes and borrowing to support the people</a:t>
            </a:r>
          </a:p>
          <a:p>
            <a:r>
              <a:rPr lang="en-GB" sz="2400" dirty="0"/>
              <a:t>Deficits did not stop the funding of wars, FD Roosevelt’s New Deal programme, JFK’s space programme and going to the moon!</a:t>
            </a:r>
          </a:p>
          <a:p>
            <a:r>
              <a:rPr lang="en-GB" sz="2400" dirty="0"/>
              <a:t>These are political decisions</a:t>
            </a:r>
          </a:p>
          <a:p>
            <a:r>
              <a:rPr lang="en-GB" sz="2400" dirty="0"/>
              <a:t>Politicians have the power</a:t>
            </a:r>
          </a:p>
        </p:txBody>
      </p:sp>
    </p:spTree>
    <p:extLst>
      <p:ext uri="{BB962C8B-B14F-4D97-AF65-F5344CB8AC3E}">
        <p14:creationId xmlns:p14="http://schemas.microsoft.com/office/powerpoint/2010/main" val="3295599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D11085-FC2D-453C-94F9-A3D4861D88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0" b="1203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0351C-4764-44DF-B0E4-2D30704C4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1161288"/>
            <a:ext cx="6279963" cy="1124712"/>
          </a:xfrm>
        </p:spPr>
        <p:txBody>
          <a:bodyPr anchor="b">
            <a:normAutofit fontScale="90000"/>
          </a:bodyPr>
          <a:lstStyle/>
          <a:p>
            <a:r>
              <a:rPr lang="en-GB" sz="6000" dirty="0"/>
              <a:t>2008 Financial Crash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2B23-3E3D-48D2-B528-FF539ADB3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619249"/>
            <a:ext cx="6770851" cy="3589046"/>
          </a:xfrm>
        </p:spPr>
        <p:txBody>
          <a:bodyPr anchor="t">
            <a:noAutofit/>
          </a:bodyPr>
          <a:lstStyle/>
          <a:p>
            <a:r>
              <a:rPr lang="en-GB" sz="2400" dirty="0"/>
              <a:t>$779 billion USA deficit</a:t>
            </a:r>
          </a:p>
          <a:p>
            <a:r>
              <a:rPr lang="en-GB" sz="2400" dirty="0"/>
              <a:t>800,000 Americans lost their jobs</a:t>
            </a:r>
          </a:p>
          <a:p>
            <a:r>
              <a:rPr lang="en-GB" sz="2400" dirty="0"/>
              <a:t>2007-2009 8.7m jobs lost</a:t>
            </a:r>
          </a:p>
          <a:p>
            <a:r>
              <a:rPr lang="en-GB" sz="2400" dirty="0"/>
              <a:t>US borrowed $780 billion</a:t>
            </a:r>
          </a:p>
          <a:p>
            <a:r>
              <a:rPr lang="en-GB" sz="2400" dirty="0"/>
              <a:t>Should have been $1 trillion</a:t>
            </a:r>
          </a:p>
          <a:p>
            <a:r>
              <a:rPr lang="en-GB" sz="2400" dirty="0"/>
              <a:t>Stimulate the economy, create jobs!</a:t>
            </a:r>
          </a:p>
        </p:txBody>
      </p:sp>
    </p:spTree>
    <p:extLst>
      <p:ext uri="{BB962C8B-B14F-4D97-AF65-F5344CB8AC3E}">
        <p14:creationId xmlns:p14="http://schemas.microsoft.com/office/powerpoint/2010/main" val="465911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C5339-DE46-4E53-A265-8BA23FF27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MMT Myths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ADF8A-6536-4A6E-B968-4D298F883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42391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Government budgets are not like household budgets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Deficits do not prove over-spending: spend $100 and collect $90 in taxes. The difference is matched by borrowing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Deficits do not burden the next generation. We saw great debt after WW2 and a period of great prosperity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Deficits are not harmful. They do not crowd out private investment. They stimulate business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Deficits do not make us dependent on foreign economies</a:t>
            </a:r>
          </a:p>
        </p:txBody>
      </p:sp>
    </p:spTree>
    <p:extLst>
      <p:ext uri="{BB962C8B-B14F-4D97-AF65-F5344CB8AC3E}">
        <p14:creationId xmlns:p14="http://schemas.microsoft.com/office/powerpoint/2010/main" val="311932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8820B-3010-4CEF-A077-64E06F3ED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49000" cy="1713057"/>
          </a:xfrm>
        </p:spPr>
        <p:txBody>
          <a:bodyPr/>
          <a:lstStyle/>
          <a:p>
            <a:r>
              <a:rPr lang="en-GB" dirty="0"/>
              <a:t>Political point-scoring or economic ignorance?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D8F9E-12BA-42C5-9CFE-78A64D879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51313"/>
            <a:ext cx="4407569" cy="3847606"/>
          </a:xfrm>
        </p:spPr>
        <p:txBody>
          <a:bodyPr/>
          <a:lstStyle/>
          <a:p>
            <a:r>
              <a:rPr lang="en-GB" dirty="0"/>
              <a:t>Thatcher: government has no source of income other than from the people</a:t>
            </a:r>
          </a:p>
          <a:p>
            <a:r>
              <a:rPr lang="en-GB" dirty="0"/>
              <a:t>Coalition Government: Labour has overspent and left us in a hole</a:t>
            </a:r>
          </a:p>
          <a:p>
            <a:r>
              <a:rPr lang="en-GB" dirty="0"/>
              <a:t>Teresa May – no magic money tree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F47F63-7FA7-4F57-A43D-9F951169A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5768" y="1773318"/>
            <a:ext cx="2636425" cy="3429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20928F-3E7B-4825-A5CF-96929DE88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262">
            <a:off x="7098666" y="4208594"/>
            <a:ext cx="4701916" cy="24685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F74CC2-F29B-4C51-9AF5-DAD0AC11D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5509" y="1627499"/>
            <a:ext cx="223837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18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C10FC-0576-4E8E-A17B-C300529B5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(TAB)S or S(TAB)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BB7E2AE-0FE5-4417-A38F-54F610F7DC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1236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4756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FC5D45-8643-4EFC-8EE4-496E05744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73FC5D45-8643-4EFC-8EE4-496E05744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73FC5D45-8643-4EFC-8EE4-496E05744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E351155-2916-4D24-B8F3-41EB9F6D4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2E351155-2916-4D24-B8F3-41EB9F6D4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2E351155-2916-4D24-B8F3-41EB9F6D4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47F23C7-9CCD-4E8B-8FEF-B68F0D59C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F47F23C7-9CCD-4E8B-8FEF-B68F0D59C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F47F23C7-9CCD-4E8B-8FEF-B68F0D59C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23DA30B-A469-4004-BB0A-F33EC44BB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123DA30B-A469-4004-BB0A-F33EC44BB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123DA30B-A469-4004-BB0A-F33EC44BB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524D4DB-3F73-4DE3-B0CC-74A4EBE6D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C524D4DB-3F73-4DE3-B0CC-74A4EBE6D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C524D4DB-3F73-4DE3-B0CC-74A4EBE6D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6FC67-3FF5-47FC-AF10-92BBFF205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Sovereign Currencies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BAD9A-2DBE-4C92-ADE1-3907F561D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981146" cy="4128642"/>
          </a:xfrm>
        </p:spPr>
        <p:txBody>
          <a:bodyPr>
            <a:normAutofit/>
          </a:bodyPr>
          <a:lstStyle/>
          <a:p>
            <a:r>
              <a:rPr lang="en-GB" dirty="0"/>
              <a:t>The UK Government has control of the current </a:t>
            </a:r>
          </a:p>
          <a:p>
            <a:r>
              <a:rPr lang="en-GB" dirty="0"/>
              <a:t>It can issue as much as it likes</a:t>
            </a:r>
          </a:p>
          <a:p>
            <a:r>
              <a:rPr lang="en-GB" dirty="0"/>
              <a:t>There is no limited supply</a:t>
            </a:r>
          </a:p>
          <a:p>
            <a:r>
              <a:rPr lang="en-GB" dirty="0"/>
              <a:t>No pile of cash which might run out</a:t>
            </a:r>
          </a:p>
          <a:p>
            <a:r>
              <a:rPr lang="en-GB" dirty="0"/>
              <a:t>Borrowing creates an electronic transfer</a:t>
            </a:r>
          </a:p>
          <a:p>
            <a:r>
              <a:rPr lang="en-GB" dirty="0"/>
              <a:t>A contractual agreement</a:t>
            </a:r>
          </a:p>
          <a:p>
            <a:r>
              <a:rPr lang="en-GB" dirty="0"/>
              <a:t>Interest on the amount borrowed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73C61-6374-407C-A8F6-E544E239D4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E3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126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C67D-ACDB-4FA7-859B-617412AE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2A1C9-033A-4916-9A80-255308107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Money is a more challenging concept that we think</a:t>
            </a:r>
          </a:p>
          <a:p>
            <a:r>
              <a:rPr lang="en-GB" dirty="0"/>
              <a:t>Resources – on both a personal and professional level, depend on the financial system we all live under</a:t>
            </a:r>
          </a:p>
          <a:p>
            <a:r>
              <a:rPr lang="en-GB" dirty="0"/>
              <a:t>Huge amounts of money float upwards from our pockets into the hands of the bankers</a:t>
            </a:r>
          </a:p>
          <a:p>
            <a:r>
              <a:rPr lang="en-GB" dirty="0"/>
              <a:t>Wages have not kept pace with inflation, most stark in the context of house purchase</a:t>
            </a:r>
          </a:p>
          <a:p>
            <a:r>
              <a:rPr lang="en-GB" dirty="0"/>
              <a:t>Some organisations think we could and should radically reform our banking system</a:t>
            </a:r>
          </a:p>
        </p:txBody>
      </p:sp>
    </p:spTree>
    <p:extLst>
      <p:ext uri="{BB962C8B-B14F-4D97-AF65-F5344CB8AC3E}">
        <p14:creationId xmlns:p14="http://schemas.microsoft.com/office/powerpoint/2010/main" val="35129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7C6EE-3CE4-4E01-9F63-77BE57740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6E4A0-EDA9-438C-ACB2-831F49AC4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Graeber D (2014) </a:t>
            </a:r>
            <a:r>
              <a:rPr lang="en-US" dirty="0"/>
              <a:t>The truth is out: money is just an IOU, and the banks are rolling in it, The Guardian 18</a:t>
            </a:r>
            <a:r>
              <a:rPr lang="en-US" baseline="30000" dirty="0"/>
              <a:t>th</a:t>
            </a:r>
            <a:r>
              <a:rPr lang="en-US" dirty="0"/>
              <a:t> March 2014, available at </a:t>
            </a:r>
            <a:r>
              <a:rPr lang="en-US" dirty="0">
                <a:hlinkClick r:id="rId2"/>
              </a:rPr>
              <a:t>https://www.theguardian.com/commentisfree/2014/mar/18/truth-money-iou-bank-of-england-austerity</a:t>
            </a:r>
            <a:r>
              <a:rPr lang="en-US" dirty="0"/>
              <a:t> </a:t>
            </a:r>
          </a:p>
          <a:p>
            <a:r>
              <a:rPr lang="en-US" dirty="0"/>
              <a:t>Kelton, S (2020) </a:t>
            </a:r>
            <a:r>
              <a:rPr lang="en-US" i="1" dirty="0"/>
              <a:t>The Deficit Myth: Modern Monetary Theory and How to Build a Better Economy</a:t>
            </a:r>
            <a:r>
              <a:rPr lang="en-US" dirty="0"/>
              <a:t>. London: John Murray</a:t>
            </a:r>
          </a:p>
          <a:p>
            <a:r>
              <a:rPr lang="en-US" dirty="0"/>
              <a:t>McLeay M, </a:t>
            </a:r>
            <a:r>
              <a:rPr lang="en-US" dirty="0" err="1"/>
              <a:t>Radia</a:t>
            </a:r>
            <a:r>
              <a:rPr lang="en-US" dirty="0"/>
              <a:t> A and Thomas R (2014) </a:t>
            </a:r>
            <a:r>
              <a:rPr lang="en-GB" i="1" dirty="0"/>
              <a:t>Money creation in the modern economy, </a:t>
            </a:r>
            <a:r>
              <a:rPr lang="en-US" dirty="0"/>
              <a:t>Bank of England’s Monetary Analysis Directorate</a:t>
            </a:r>
            <a:r>
              <a:rPr lang="en-GB" dirty="0"/>
              <a:t>, available at </a:t>
            </a:r>
            <a:r>
              <a:rPr lang="en-GB" dirty="0">
                <a:hlinkClick r:id="rId3"/>
              </a:rPr>
              <a:t>https://www.bankofengland.co.uk/-/media/boe/files/quarterly-bulletin/2014/money-creation-in-the-modern-economy.pdf</a:t>
            </a:r>
            <a:r>
              <a:rPr lang="en-GB" dirty="0"/>
              <a:t> </a:t>
            </a:r>
          </a:p>
          <a:p>
            <a:r>
              <a:rPr lang="en-GB" dirty="0"/>
              <a:t>Positive Money (2011) What is money?, available at </a:t>
            </a:r>
            <a:r>
              <a:rPr lang="en-GB" dirty="0">
                <a:hlinkClick r:id="rId4"/>
              </a:rPr>
              <a:t>https://positivemoney.org/2011/05/what-is-money/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63897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1704</Words>
  <Application>Microsoft Office PowerPoint</Application>
  <PresentationFormat>Widescreen</PresentationFormat>
  <Paragraphs>182</Paragraphs>
  <Slides>39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Calibri Light</vt:lpstr>
      <vt:lpstr>inherit</vt:lpstr>
      <vt:lpstr>verdana</vt:lpstr>
      <vt:lpstr>Office Theme</vt:lpstr>
      <vt:lpstr>1_Office Theme</vt:lpstr>
      <vt:lpstr>2_Office Theme</vt:lpstr>
      <vt:lpstr>Money and Modern Monetary Theory (MMT)</vt:lpstr>
      <vt:lpstr>PowerPoint Presentation</vt:lpstr>
      <vt:lpstr>Objectives</vt:lpstr>
      <vt:lpstr>Graeber 2014</vt:lpstr>
      <vt:lpstr>Another conspiracy?</vt:lpstr>
      <vt:lpstr>Creation of money</vt:lpstr>
      <vt:lpstr>IOU</vt:lpstr>
      <vt:lpstr>What gives money it’s value?</vt:lpstr>
      <vt:lpstr>Money is …</vt:lpstr>
      <vt:lpstr>Inequality?</vt:lpstr>
      <vt:lpstr>Inequality?</vt:lpstr>
      <vt:lpstr>The inflation of house prices</vt:lpstr>
      <vt:lpstr>PowerPoint Presentation</vt:lpstr>
      <vt:lpstr>Where does the money come from?</vt:lpstr>
      <vt:lpstr>Where does the money come from?</vt:lpstr>
      <vt:lpstr>MMT – a radical approach</vt:lpstr>
      <vt:lpstr>Political difference and choices</vt:lpstr>
      <vt:lpstr>PowerPoint Presentation</vt:lpstr>
      <vt:lpstr>Beveridge’s Five Giant Social Evils</vt:lpstr>
      <vt:lpstr>Dynamic Government Action</vt:lpstr>
      <vt:lpstr>Two Key Drivers</vt:lpstr>
      <vt:lpstr>How many people are members of a political party?  In the room?  In the UK?</vt:lpstr>
      <vt:lpstr>Membership of UK Political Parties</vt:lpstr>
      <vt:lpstr>PowerPoint Presentation</vt:lpstr>
      <vt:lpstr>What do we mean when we formally use the word ‘politician’?  Are politicians paid?  If so, how much?</vt:lpstr>
      <vt:lpstr>PowerPoint Presentation</vt:lpstr>
      <vt:lpstr>Local authority level</vt:lpstr>
      <vt:lpstr>PowerPoint Presentation</vt:lpstr>
      <vt:lpstr>PowerPoint Presentation</vt:lpstr>
      <vt:lpstr>What kind of person seeks election?  What kind of personal qualities would we want to see in our elected representatives? </vt:lpstr>
      <vt:lpstr>Kelton is all about fairness</vt:lpstr>
      <vt:lpstr>MMT</vt:lpstr>
      <vt:lpstr>2008 Financial Crash</vt:lpstr>
      <vt:lpstr>MMT Myths</vt:lpstr>
      <vt:lpstr>Political point-scoring or economic ignorance?</vt:lpstr>
      <vt:lpstr>(TAB)S or S(TAB)</vt:lpstr>
      <vt:lpstr>Sovereign Currencies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money?</dc:title>
  <dc:creator>Mike Durke</dc:creator>
  <cp:lastModifiedBy>Mike Durke</cp:lastModifiedBy>
  <cp:revision>4</cp:revision>
  <dcterms:created xsi:type="dcterms:W3CDTF">2019-09-22T12:28:42Z</dcterms:created>
  <dcterms:modified xsi:type="dcterms:W3CDTF">2021-02-25T16:17:23Z</dcterms:modified>
</cp:coreProperties>
</file>