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257" r:id="rId3"/>
    <p:sldId id="258" r:id="rId4"/>
    <p:sldId id="267" r:id="rId5"/>
    <p:sldId id="265" r:id="rId6"/>
    <p:sldId id="261" r:id="rId7"/>
    <p:sldId id="262" r:id="rId8"/>
    <p:sldId id="263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4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07BE10-8711-4DBD-BEED-B951ED4E09E8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BEAC735-49F7-4A57-BA3E-07D205514E33}">
      <dgm:prSet phldrT="[Text]" phldr="0"/>
      <dgm:spPr/>
      <dgm:t>
        <a:bodyPr/>
        <a:lstStyle/>
        <a:p>
          <a:r>
            <a:rPr lang="en-GB" dirty="0"/>
            <a:t>Helps us form strong bonds with children.</a:t>
          </a:r>
        </a:p>
      </dgm:t>
    </dgm:pt>
    <dgm:pt modelId="{88930C52-8D2B-46F1-AA3A-0C04BECD2EC1}" type="parTrans" cxnId="{2ECE160A-1CED-434C-A14D-55A4F1451416}">
      <dgm:prSet/>
      <dgm:spPr/>
      <dgm:t>
        <a:bodyPr/>
        <a:lstStyle/>
        <a:p>
          <a:endParaRPr lang="en-GB"/>
        </a:p>
      </dgm:t>
    </dgm:pt>
    <dgm:pt modelId="{698783C4-2944-4FE9-9787-CDCE7ADBC6B8}" type="sibTrans" cxnId="{2ECE160A-1CED-434C-A14D-55A4F1451416}">
      <dgm:prSet/>
      <dgm:spPr/>
      <dgm:t>
        <a:bodyPr/>
        <a:lstStyle/>
        <a:p>
          <a:endParaRPr lang="en-GB"/>
        </a:p>
      </dgm:t>
    </dgm:pt>
    <dgm:pt modelId="{9D823DF5-9896-42E5-B828-07055F9376C6}">
      <dgm:prSet phldrT="[Text]" phldr="0"/>
      <dgm:spPr/>
      <dgm:t>
        <a:bodyPr/>
        <a:lstStyle/>
        <a:p>
          <a:r>
            <a:rPr lang="en-GB" dirty="0"/>
            <a:t>Focuses on safety and trust.</a:t>
          </a:r>
        </a:p>
      </dgm:t>
    </dgm:pt>
    <dgm:pt modelId="{5E338FA9-B725-4E91-BFDB-B01D96805840}" type="parTrans" cxnId="{D1502477-6BCA-45EA-A4F0-8B9739B42509}">
      <dgm:prSet/>
      <dgm:spPr/>
      <dgm:t>
        <a:bodyPr/>
        <a:lstStyle/>
        <a:p>
          <a:endParaRPr lang="en-GB"/>
        </a:p>
      </dgm:t>
    </dgm:pt>
    <dgm:pt modelId="{8E6A056A-CE7E-4C54-9626-69E6915D5938}" type="sibTrans" cxnId="{D1502477-6BCA-45EA-A4F0-8B9739B42509}">
      <dgm:prSet/>
      <dgm:spPr/>
      <dgm:t>
        <a:bodyPr/>
        <a:lstStyle/>
        <a:p>
          <a:endParaRPr lang="en-GB"/>
        </a:p>
      </dgm:t>
    </dgm:pt>
    <dgm:pt modelId="{831A3D54-9377-42AD-B6F5-195719806E95}">
      <dgm:prSet phldrT="[Text]" phldr="0"/>
      <dgm:spPr/>
      <dgm:t>
        <a:bodyPr/>
        <a:lstStyle/>
        <a:p>
          <a:r>
            <a:rPr lang="en-GB" dirty="0"/>
            <a:t>Supports emotional needs.</a:t>
          </a:r>
        </a:p>
      </dgm:t>
    </dgm:pt>
    <dgm:pt modelId="{217DEBDF-6498-4ECB-A410-EB2CB2060BF8}" type="parTrans" cxnId="{DC443CEF-BE74-48AD-9364-C80670572EA4}">
      <dgm:prSet/>
      <dgm:spPr/>
      <dgm:t>
        <a:bodyPr/>
        <a:lstStyle/>
        <a:p>
          <a:endParaRPr lang="en-GB"/>
        </a:p>
      </dgm:t>
    </dgm:pt>
    <dgm:pt modelId="{F4AC9356-1049-444C-BFC0-96442BA2E961}" type="sibTrans" cxnId="{DC443CEF-BE74-48AD-9364-C80670572EA4}">
      <dgm:prSet/>
      <dgm:spPr/>
      <dgm:t>
        <a:bodyPr/>
        <a:lstStyle/>
        <a:p>
          <a:endParaRPr lang="en-GB"/>
        </a:p>
      </dgm:t>
    </dgm:pt>
    <dgm:pt modelId="{559C8012-A267-4FB8-853C-B6B21F7AEEDF}" type="pres">
      <dgm:prSet presAssocID="{1E07BE10-8711-4DBD-BEED-B951ED4E09E8}" presName="arrowDiagram" presStyleCnt="0">
        <dgm:presLayoutVars>
          <dgm:chMax val="5"/>
          <dgm:dir/>
          <dgm:resizeHandles val="exact"/>
        </dgm:presLayoutVars>
      </dgm:prSet>
      <dgm:spPr/>
    </dgm:pt>
    <dgm:pt modelId="{25F54465-1B98-4886-A62E-CF4CF7CF9B27}" type="pres">
      <dgm:prSet presAssocID="{1E07BE10-8711-4DBD-BEED-B951ED4E09E8}" presName="arrow" presStyleLbl="bgShp" presStyleIdx="0" presStyleCnt="1" custScaleX="89534" custScaleY="90387" custLinFactNeighborX="-3131" custLinFactNeighborY="11033"/>
      <dgm:spPr/>
    </dgm:pt>
    <dgm:pt modelId="{0778A76A-8B43-4949-9B87-7497B853A844}" type="pres">
      <dgm:prSet presAssocID="{1E07BE10-8711-4DBD-BEED-B951ED4E09E8}" presName="arrowDiagram3" presStyleCnt="0"/>
      <dgm:spPr/>
    </dgm:pt>
    <dgm:pt modelId="{3483CA47-4061-42E8-9BB7-502B63A400CE}" type="pres">
      <dgm:prSet presAssocID="{3BEAC735-49F7-4A57-BA3E-07D205514E33}" presName="bullet3a" presStyleLbl="node1" presStyleIdx="0" presStyleCnt="3" custScaleX="109579" custScaleY="121430" custLinFactX="-100000" custLinFactNeighborX="-156757" custLinFactNeighborY="83088"/>
      <dgm:spPr/>
    </dgm:pt>
    <dgm:pt modelId="{CEEAA17B-3FCC-440D-9AB2-585E4ECFE0E7}" type="pres">
      <dgm:prSet presAssocID="{3BEAC735-49F7-4A57-BA3E-07D205514E33}" presName="textBox3a" presStyleLbl="revTx" presStyleIdx="0" presStyleCnt="3" custScaleX="70524" custScaleY="93261" custLinFactNeighborX="-65042" custLinFactNeighborY="-96418">
        <dgm:presLayoutVars>
          <dgm:bulletEnabled val="1"/>
        </dgm:presLayoutVars>
      </dgm:prSet>
      <dgm:spPr/>
    </dgm:pt>
    <dgm:pt modelId="{BDB6C149-84B5-45C2-8ADC-673570D92231}" type="pres">
      <dgm:prSet presAssocID="{9D823DF5-9896-42E5-B828-07055F9376C6}" presName="bullet3b" presStyleLbl="node1" presStyleIdx="1" presStyleCnt="3" custScaleX="99208" custScaleY="103056" custLinFactY="-1263" custLinFactNeighborX="-24682" custLinFactNeighborY="-100000"/>
      <dgm:spPr/>
    </dgm:pt>
    <dgm:pt modelId="{7B2B0C02-6A0C-4561-B27B-275958CFE1C7}" type="pres">
      <dgm:prSet presAssocID="{9D823DF5-9896-42E5-B828-07055F9376C6}" presName="textBox3b" presStyleLbl="revTx" presStyleIdx="1" presStyleCnt="3" custScaleY="52810" custLinFactNeighborX="-79497" custLinFactNeighborY="-63887">
        <dgm:presLayoutVars>
          <dgm:bulletEnabled val="1"/>
        </dgm:presLayoutVars>
      </dgm:prSet>
      <dgm:spPr/>
    </dgm:pt>
    <dgm:pt modelId="{F1DE950B-6FB6-4C48-BFEC-082A390B8B1C}" type="pres">
      <dgm:prSet presAssocID="{831A3D54-9377-42AD-B6F5-195719806E95}" presName="bullet3c" presStyleLbl="node1" presStyleIdx="2" presStyleCnt="3" custScaleX="99286" custScaleY="106838" custLinFactY="-39241" custLinFactNeighborX="19763" custLinFactNeighborY="-100000"/>
      <dgm:spPr/>
    </dgm:pt>
    <dgm:pt modelId="{019AC375-FA96-4C6D-862A-4BB7FC55B0C8}" type="pres">
      <dgm:prSet presAssocID="{831A3D54-9377-42AD-B6F5-195719806E95}" presName="textBox3c" presStyleLbl="revTx" presStyleIdx="2" presStyleCnt="3" custScaleY="80516" custLinFactNeighborX="-89958" custLinFactNeighborY="-36255">
        <dgm:presLayoutVars>
          <dgm:bulletEnabled val="1"/>
        </dgm:presLayoutVars>
      </dgm:prSet>
      <dgm:spPr/>
    </dgm:pt>
  </dgm:ptLst>
  <dgm:cxnLst>
    <dgm:cxn modelId="{2ECE160A-1CED-434C-A14D-55A4F1451416}" srcId="{1E07BE10-8711-4DBD-BEED-B951ED4E09E8}" destId="{3BEAC735-49F7-4A57-BA3E-07D205514E33}" srcOrd="0" destOrd="0" parTransId="{88930C52-8D2B-46F1-AA3A-0C04BECD2EC1}" sibTransId="{698783C4-2944-4FE9-9787-CDCE7ADBC6B8}"/>
    <dgm:cxn modelId="{8BB65175-B4DB-4EF4-A2FD-4FF53F87FBD0}" type="presOf" srcId="{9D823DF5-9896-42E5-B828-07055F9376C6}" destId="{7B2B0C02-6A0C-4561-B27B-275958CFE1C7}" srcOrd="0" destOrd="0" presId="urn:microsoft.com/office/officeart/2005/8/layout/arrow2"/>
    <dgm:cxn modelId="{D1502477-6BCA-45EA-A4F0-8B9739B42509}" srcId="{1E07BE10-8711-4DBD-BEED-B951ED4E09E8}" destId="{9D823DF5-9896-42E5-B828-07055F9376C6}" srcOrd="1" destOrd="0" parTransId="{5E338FA9-B725-4E91-BFDB-B01D96805840}" sibTransId="{8E6A056A-CE7E-4C54-9626-69E6915D5938}"/>
    <dgm:cxn modelId="{49474EBE-1175-4B10-BBDB-204F3D14A400}" type="presOf" srcId="{3BEAC735-49F7-4A57-BA3E-07D205514E33}" destId="{CEEAA17B-3FCC-440D-9AB2-585E4ECFE0E7}" srcOrd="0" destOrd="0" presId="urn:microsoft.com/office/officeart/2005/8/layout/arrow2"/>
    <dgm:cxn modelId="{5AA816E6-8CC7-4223-8754-CD36D65844E8}" type="presOf" srcId="{831A3D54-9377-42AD-B6F5-195719806E95}" destId="{019AC375-FA96-4C6D-862A-4BB7FC55B0C8}" srcOrd="0" destOrd="0" presId="urn:microsoft.com/office/officeart/2005/8/layout/arrow2"/>
    <dgm:cxn modelId="{DC443CEF-BE74-48AD-9364-C80670572EA4}" srcId="{1E07BE10-8711-4DBD-BEED-B951ED4E09E8}" destId="{831A3D54-9377-42AD-B6F5-195719806E95}" srcOrd="2" destOrd="0" parTransId="{217DEBDF-6498-4ECB-A410-EB2CB2060BF8}" sibTransId="{F4AC9356-1049-444C-BFC0-96442BA2E961}"/>
    <dgm:cxn modelId="{1271C0F2-A4B2-414F-8D4C-3BEBE3560B04}" type="presOf" srcId="{1E07BE10-8711-4DBD-BEED-B951ED4E09E8}" destId="{559C8012-A267-4FB8-853C-B6B21F7AEEDF}" srcOrd="0" destOrd="0" presId="urn:microsoft.com/office/officeart/2005/8/layout/arrow2"/>
    <dgm:cxn modelId="{785025DC-13D8-4856-9BE1-09FA038D1E78}" type="presParOf" srcId="{559C8012-A267-4FB8-853C-B6B21F7AEEDF}" destId="{25F54465-1B98-4886-A62E-CF4CF7CF9B27}" srcOrd="0" destOrd="0" presId="urn:microsoft.com/office/officeart/2005/8/layout/arrow2"/>
    <dgm:cxn modelId="{A2B50673-D5D9-468E-817F-5DB21F718667}" type="presParOf" srcId="{559C8012-A267-4FB8-853C-B6B21F7AEEDF}" destId="{0778A76A-8B43-4949-9B87-7497B853A844}" srcOrd="1" destOrd="0" presId="urn:microsoft.com/office/officeart/2005/8/layout/arrow2"/>
    <dgm:cxn modelId="{08FEBE8D-BA42-47B9-A6AC-7879F6296D3E}" type="presParOf" srcId="{0778A76A-8B43-4949-9B87-7497B853A844}" destId="{3483CA47-4061-42E8-9BB7-502B63A400CE}" srcOrd="0" destOrd="0" presId="urn:microsoft.com/office/officeart/2005/8/layout/arrow2"/>
    <dgm:cxn modelId="{91ABE343-0937-424B-A3AE-A97D2D60D8EA}" type="presParOf" srcId="{0778A76A-8B43-4949-9B87-7497B853A844}" destId="{CEEAA17B-3FCC-440D-9AB2-585E4ECFE0E7}" srcOrd="1" destOrd="0" presId="urn:microsoft.com/office/officeart/2005/8/layout/arrow2"/>
    <dgm:cxn modelId="{3CD4FBFB-60F1-4BC9-BA71-2B3D69152D1E}" type="presParOf" srcId="{0778A76A-8B43-4949-9B87-7497B853A844}" destId="{BDB6C149-84B5-45C2-8ADC-673570D92231}" srcOrd="2" destOrd="0" presId="urn:microsoft.com/office/officeart/2005/8/layout/arrow2"/>
    <dgm:cxn modelId="{66CC0F1B-64B5-4F91-9016-8988E73BF1AA}" type="presParOf" srcId="{0778A76A-8B43-4949-9B87-7497B853A844}" destId="{7B2B0C02-6A0C-4561-B27B-275958CFE1C7}" srcOrd="3" destOrd="0" presId="urn:microsoft.com/office/officeart/2005/8/layout/arrow2"/>
    <dgm:cxn modelId="{0EA2F1AF-06B6-4F3A-B576-1AA9306DF0F3}" type="presParOf" srcId="{0778A76A-8B43-4949-9B87-7497B853A844}" destId="{F1DE950B-6FB6-4C48-BFEC-082A390B8B1C}" srcOrd="4" destOrd="0" presId="urn:microsoft.com/office/officeart/2005/8/layout/arrow2"/>
    <dgm:cxn modelId="{CA6B10B0-8CE9-4357-A6FF-20D39426DE47}" type="presParOf" srcId="{0778A76A-8B43-4949-9B87-7497B853A844}" destId="{019AC375-FA96-4C6D-862A-4BB7FC55B0C8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BB6AD20-AD72-4C97-87A2-C4F279C71D33}" type="doc">
      <dgm:prSet loTypeId="urn:microsoft.com/office/officeart/2009/3/layout/Descending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A39230B-ECCE-4898-B0CF-DCB8F241D736}">
      <dgm:prSet phldrT="[Text]" phldr="0"/>
      <dgm:spPr/>
      <dgm:t>
        <a:bodyPr/>
        <a:lstStyle/>
        <a:p>
          <a:r>
            <a:rPr lang="en-GB" dirty="0"/>
            <a:t>Focuses a lot on mother only</a:t>
          </a:r>
        </a:p>
      </dgm:t>
    </dgm:pt>
    <dgm:pt modelId="{D1B8108B-4305-4346-9CE1-99F97BAC048D}" type="parTrans" cxnId="{A6F98B09-61E6-40E5-AAF4-FC0D7B57D869}">
      <dgm:prSet/>
      <dgm:spPr/>
      <dgm:t>
        <a:bodyPr/>
        <a:lstStyle/>
        <a:p>
          <a:endParaRPr lang="en-GB"/>
        </a:p>
      </dgm:t>
    </dgm:pt>
    <dgm:pt modelId="{8D70876F-79F8-431E-9EED-3C5E0643EADD}" type="sibTrans" cxnId="{A6F98B09-61E6-40E5-AAF4-FC0D7B57D869}">
      <dgm:prSet/>
      <dgm:spPr/>
      <dgm:t>
        <a:bodyPr/>
        <a:lstStyle/>
        <a:p>
          <a:endParaRPr lang="en-GB"/>
        </a:p>
      </dgm:t>
    </dgm:pt>
    <dgm:pt modelId="{0DBF51E5-D80E-4239-B8AE-F40B928A145E}">
      <dgm:prSet phldrT="[Text]" phldr="0"/>
      <dgm:spPr/>
      <dgm:t>
        <a:bodyPr/>
        <a:lstStyle/>
        <a:p>
          <a:r>
            <a:rPr lang="en-GB" dirty="0"/>
            <a:t>Not fit for all cultures. </a:t>
          </a:r>
        </a:p>
      </dgm:t>
    </dgm:pt>
    <dgm:pt modelId="{7BCA5AB3-B606-485F-96BE-5D36FE8BC7A0}" type="parTrans" cxnId="{890658BE-43FF-4331-94B2-B09995DE80C9}">
      <dgm:prSet/>
      <dgm:spPr/>
      <dgm:t>
        <a:bodyPr/>
        <a:lstStyle/>
        <a:p>
          <a:endParaRPr lang="en-GB"/>
        </a:p>
      </dgm:t>
    </dgm:pt>
    <dgm:pt modelId="{95A7F23E-4DF5-4394-B74A-B024E09D5458}" type="sibTrans" cxnId="{890658BE-43FF-4331-94B2-B09995DE80C9}">
      <dgm:prSet/>
      <dgm:spPr/>
      <dgm:t>
        <a:bodyPr/>
        <a:lstStyle/>
        <a:p>
          <a:endParaRPr lang="en-GB"/>
        </a:p>
      </dgm:t>
    </dgm:pt>
    <dgm:pt modelId="{CABE9E53-3A73-42BA-B822-DE24211D1AD2}">
      <dgm:prSet phldrT="[Text]" phldr="0"/>
      <dgm:spPr/>
      <dgm:t>
        <a:bodyPr/>
        <a:lstStyle/>
        <a:p>
          <a:r>
            <a:rPr lang="en-GB" dirty="0"/>
            <a:t>Don’t expand all different behaviours</a:t>
          </a:r>
        </a:p>
      </dgm:t>
    </dgm:pt>
    <dgm:pt modelId="{8F258948-8CE4-4F3B-8B06-9BDCDC1D5063}" type="parTrans" cxnId="{1AA82139-A953-4C9F-AF08-DB51F194E7AE}">
      <dgm:prSet/>
      <dgm:spPr/>
      <dgm:t>
        <a:bodyPr/>
        <a:lstStyle/>
        <a:p>
          <a:endParaRPr lang="en-GB"/>
        </a:p>
      </dgm:t>
    </dgm:pt>
    <dgm:pt modelId="{223D7008-532E-4F5C-9C36-A76B3942C2EF}" type="sibTrans" cxnId="{1AA82139-A953-4C9F-AF08-DB51F194E7AE}">
      <dgm:prSet/>
      <dgm:spPr/>
      <dgm:t>
        <a:bodyPr/>
        <a:lstStyle/>
        <a:p>
          <a:endParaRPr lang="en-GB"/>
        </a:p>
      </dgm:t>
    </dgm:pt>
    <dgm:pt modelId="{E3545985-29F3-4AAB-8966-D5B179C0709A}" type="pres">
      <dgm:prSet presAssocID="{5BB6AD20-AD72-4C97-87A2-C4F279C71D33}" presName="Name0" presStyleCnt="0">
        <dgm:presLayoutVars>
          <dgm:chMax val="7"/>
          <dgm:chPref val="5"/>
        </dgm:presLayoutVars>
      </dgm:prSet>
      <dgm:spPr/>
    </dgm:pt>
    <dgm:pt modelId="{4411B739-C988-4F99-AFA1-D8FEA6BE69A2}" type="pres">
      <dgm:prSet presAssocID="{5BB6AD20-AD72-4C97-87A2-C4F279C71D33}" presName="arrowNode" presStyleLbl="node1" presStyleIdx="0" presStyleCnt="1"/>
      <dgm:spPr/>
    </dgm:pt>
    <dgm:pt modelId="{1FF976B7-6382-4825-8A71-0E481DB85615}" type="pres">
      <dgm:prSet presAssocID="{DA39230B-ECCE-4898-B0CF-DCB8F241D736}" presName="txNode1" presStyleLbl="revTx" presStyleIdx="0" presStyleCnt="3">
        <dgm:presLayoutVars>
          <dgm:bulletEnabled val="1"/>
        </dgm:presLayoutVars>
      </dgm:prSet>
      <dgm:spPr/>
    </dgm:pt>
    <dgm:pt modelId="{4AF60E7C-ABE9-43CA-BF9B-DF042B787119}" type="pres">
      <dgm:prSet presAssocID="{0DBF51E5-D80E-4239-B8AE-F40B928A145E}" presName="txNode2" presStyleLbl="revTx" presStyleIdx="1" presStyleCnt="3">
        <dgm:presLayoutVars>
          <dgm:bulletEnabled val="1"/>
        </dgm:presLayoutVars>
      </dgm:prSet>
      <dgm:spPr/>
    </dgm:pt>
    <dgm:pt modelId="{9BC3C1B3-C410-42D8-BD16-9D0782141591}" type="pres">
      <dgm:prSet presAssocID="{95A7F23E-4DF5-4394-B74A-B024E09D5458}" presName="dotNode2" presStyleCnt="0"/>
      <dgm:spPr/>
    </dgm:pt>
    <dgm:pt modelId="{D3ED9261-3760-4DE6-9ACB-17F3B41E9A86}" type="pres">
      <dgm:prSet presAssocID="{95A7F23E-4DF5-4394-B74A-B024E09D5458}" presName="dotRepeatNode" presStyleLbl="fgShp" presStyleIdx="0" presStyleCnt="1"/>
      <dgm:spPr/>
    </dgm:pt>
    <dgm:pt modelId="{237B97D9-4D2B-4706-88F9-AACEA3C802DB}" type="pres">
      <dgm:prSet presAssocID="{CABE9E53-3A73-42BA-B822-DE24211D1AD2}" presName="txNode3" presStyleLbl="revTx" presStyleIdx="2" presStyleCnt="3" custLinFactNeighborX="2685" custLinFactNeighborY="87426">
        <dgm:presLayoutVars>
          <dgm:bulletEnabled val="1"/>
        </dgm:presLayoutVars>
      </dgm:prSet>
      <dgm:spPr/>
    </dgm:pt>
  </dgm:ptLst>
  <dgm:cxnLst>
    <dgm:cxn modelId="{A6F98B09-61E6-40E5-AAF4-FC0D7B57D869}" srcId="{5BB6AD20-AD72-4C97-87A2-C4F279C71D33}" destId="{DA39230B-ECCE-4898-B0CF-DCB8F241D736}" srcOrd="0" destOrd="0" parTransId="{D1B8108B-4305-4346-9CE1-99F97BAC048D}" sibTransId="{8D70876F-79F8-431E-9EED-3C5E0643EADD}"/>
    <dgm:cxn modelId="{61079A16-A791-449A-9670-239EA78FBB6F}" type="presOf" srcId="{DA39230B-ECCE-4898-B0CF-DCB8F241D736}" destId="{1FF976B7-6382-4825-8A71-0E481DB85615}" srcOrd="0" destOrd="0" presId="urn:microsoft.com/office/officeart/2009/3/layout/DescendingProcess"/>
    <dgm:cxn modelId="{9D271A2F-727B-4B63-99D8-0353CF1E4542}" type="presOf" srcId="{CABE9E53-3A73-42BA-B822-DE24211D1AD2}" destId="{237B97D9-4D2B-4706-88F9-AACEA3C802DB}" srcOrd="0" destOrd="0" presId="urn:microsoft.com/office/officeart/2009/3/layout/DescendingProcess"/>
    <dgm:cxn modelId="{1AA82139-A953-4C9F-AF08-DB51F194E7AE}" srcId="{5BB6AD20-AD72-4C97-87A2-C4F279C71D33}" destId="{CABE9E53-3A73-42BA-B822-DE24211D1AD2}" srcOrd="2" destOrd="0" parTransId="{8F258948-8CE4-4F3B-8B06-9BDCDC1D5063}" sibTransId="{223D7008-532E-4F5C-9C36-A76B3942C2EF}"/>
    <dgm:cxn modelId="{2A2B2948-9483-4385-B4DD-962559FC5B9B}" type="presOf" srcId="{95A7F23E-4DF5-4394-B74A-B024E09D5458}" destId="{D3ED9261-3760-4DE6-9ACB-17F3B41E9A86}" srcOrd="0" destOrd="0" presId="urn:microsoft.com/office/officeart/2009/3/layout/DescendingProcess"/>
    <dgm:cxn modelId="{890658BE-43FF-4331-94B2-B09995DE80C9}" srcId="{5BB6AD20-AD72-4C97-87A2-C4F279C71D33}" destId="{0DBF51E5-D80E-4239-B8AE-F40B928A145E}" srcOrd="1" destOrd="0" parTransId="{7BCA5AB3-B606-485F-96BE-5D36FE8BC7A0}" sibTransId="{95A7F23E-4DF5-4394-B74A-B024E09D5458}"/>
    <dgm:cxn modelId="{E797CCCD-89BE-4E0E-80DB-F9CCE0B92257}" type="presOf" srcId="{5BB6AD20-AD72-4C97-87A2-C4F279C71D33}" destId="{E3545985-29F3-4AAB-8966-D5B179C0709A}" srcOrd="0" destOrd="0" presId="urn:microsoft.com/office/officeart/2009/3/layout/DescendingProcess"/>
    <dgm:cxn modelId="{83CE8BDC-4003-47FA-B890-93E0D9252AA8}" type="presOf" srcId="{0DBF51E5-D80E-4239-B8AE-F40B928A145E}" destId="{4AF60E7C-ABE9-43CA-BF9B-DF042B787119}" srcOrd="0" destOrd="0" presId="urn:microsoft.com/office/officeart/2009/3/layout/DescendingProcess"/>
    <dgm:cxn modelId="{6F167B71-9778-424C-83B8-93C1C8379529}" type="presParOf" srcId="{E3545985-29F3-4AAB-8966-D5B179C0709A}" destId="{4411B739-C988-4F99-AFA1-D8FEA6BE69A2}" srcOrd="0" destOrd="0" presId="urn:microsoft.com/office/officeart/2009/3/layout/DescendingProcess"/>
    <dgm:cxn modelId="{8F21E8AB-3298-466D-8582-EA4C441F6884}" type="presParOf" srcId="{E3545985-29F3-4AAB-8966-D5B179C0709A}" destId="{1FF976B7-6382-4825-8A71-0E481DB85615}" srcOrd="1" destOrd="0" presId="urn:microsoft.com/office/officeart/2009/3/layout/DescendingProcess"/>
    <dgm:cxn modelId="{63418678-2C98-4CE4-83E4-A146920416C0}" type="presParOf" srcId="{E3545985-29F3-4AAB-8966-D5B179C0709A}" destId="{4AF60E7C-ABE9-43CA-BF9B-DF042B787119}" srcOrd="2" destOrd="0" presId="urn:microsoft.com/office/officeart/2009/3/layout/DescendingProcess"/>
    <dgm:cxn modelId="{B0A8C4C1-3A80-48B4-B17C-7ED6E0940B64}" type="presParOf" srcId="{E3545985-29F3-4AAB-8966-D5B179C0709A}" destId="{9BC3C1B3-C410-42D8-BD16-9D0782141591}" srcOrd="3" destOrd="0" presId="urn:microsoft.com/office/officeart/2009/3/layout/DescendingProcess"/>
    <dgm:cxn modelId="{B2155586-A410-4F09-8B9F-B98DCE571817}" type="presParOf" srcId="{9BC3C1B3-C410-42D8-BD16-9D0782141591}" destId="{D3ED9261-3760-4DE6-9ACB-17F3B41E9A86}" srcOrd="0" destOrd="0" presId="urn:microsoft.com/office/officeart/2009/3/layout/DescendingProcess"/>
    <dgm:cxn modelId="{4F0AAF6E-4D41-4E5F-B791-0A0B4EA20AE6}" type="presParOf" srcId="{E3545985-29F3-4AAB-8966-D5B179C0709A}" destId="{237B97D9-4D2B-4706-88F9-AACEA3C802DB}" srcOrd="4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54465-1B98-4886-A62E-CF4CF7CF9B27}">
      <dsp:nvSpPr>
        <dsp:cNvPr id="0" name=""/>
        <dsp:cNvSpPr/>
      </dsp:nvSpPr>
      <dsp:spPr>
        <a:xfrm>
          <a:off x="198448" y="291069"/>
          <a:ext cx="4337559" cy="2736802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83CA47-4061-42E8-9BB7-502B63A400CE}">
      <dsp:nvSpPr>
        <dsp:cNvPr id="0" name=""/>
        <dsp:cNvSpPr/>
      </dsp:nvSpPr>
      <dsp:spPr>
        <a:xfrm>
          <a:off x="382436" y="2122973"/>
          <a:ext cx="138025" cy="1529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AA17B-3FCC-440D-9AB2-585E4ECFE0E7}">
      <dsp:nvSpPr>
        <dsp:cNvPr id="0" name=""/>
        <dsp:cNvSpPr/>
      </dsp:nvSpPr>
      <dsp:spPr>
        <a:xfrm>
          <a:off x="207031" y="1280566"/>
          <a:ext cx="796068" cy="816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743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Helps us form strong bonds with children.</a:t>
          </a:r>
        </a:p>
      </dsp:txBody>
      <dsp:txXfrm>
        <a:off x="207031" y="1280566"/>
        <a:ext cx="796068" cy="816085"/>
      </dsp:txXfrm>
    </dsp:sp>
    <dsp:sp modelId="{BDB6C149-84B5-45C2-8ADC-673570D92231}">
      <dsp:nvSpPr>
        <dsp:cNvPr id="0" name=""/>
        <dsp:cNvSpPr/>
      </dsp:nvSpPr>
      <dsp:spPr>
        <a:xfrm>
          <a:off x="1768415" y="974785"/>
          <a:ext cx="225892" cy="23465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B0C02-6A0C-4561-B27B-275958CFE1C7}">
      <dsp:nvSpPr>
        <dsp:cNvPr id="0" name=""/>
        <dsp:cNvSpPr/>
      </dsp:nvSpPr>
      <dsp:spPr>
        <a:xfrm>
          <a:off x="1013247" y="659010"/>
          <a:ext cx="1162702" cy="869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1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Focuses on safety and trust.</a:t>
          </a:r>
        </a:p>
      </dsp:txBody>
      <dsp:txXfrm>
        <a:off x="1013247" y="659010"/>
        <a:ext cx="1162702" cy="869866"/>
      </dsp:txXfrm>
    </dsp:sp>
    <dsp:sp modelId="{F1DE950B-6FB6-4C48-BFEC-082A390B8B1C}">
      <dsp:nvSpPr>
        <dsp:cNvPr id="0" name=""/>
        <dsp:cNvSpPr/>
      </dsp:nvSpPr>
      <dsp:spPr>
        <a:xfrm>
          <a:off x="3224179" y="258792"/>
          <a:ext cx="312650" cy="3364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AC375-FA96-4C6D-862A-4BB7FC55B0C8}">
      <dsp:nvSpPr>
        <dsp:cNvPr id="0" name=""/>
        <dsp:cNvSpPr/>
      </dsp:nvSpPr>
      <dsp:spPr>
        <a:xfrm>
          <a:off x="2272326" y="307544"/>
          <a:ext cx="1162702" cy="169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858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Supports emotional needs.</a:t>
          </a:r>
        </a:p>
      </dsp:txBody>
      <dsp:txXfrm>
        <a:off x="2272326" y="307544"/>
        <a:ext cx="1162702" cy="16943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11B739-C988-4F99-AFA1-D8FEA6BE69A2}">
      <dsp:nvSpPr>
        <dsp:cNvPr id="0" name=""/>
        <dsp:cNvSpPr/>
      </dsp:nvSpPr>
      <dsp:spPr>
        <a:xfrm rot="4396374">
          <a:off x="985955" y="672171"/>
          <a:ext cx="2915985" cy="2033536"/>
        </a:xfrm>
        <a:prstGeom prst="swooshArrow">
          <a:avLst>
            <a:gd name="adj1" fmla="val 16310"/>
            <a:gd name="adj2" fmla="val 313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D9261-3760-4DE6-9ACB-17F3B41E9A86}">
      <dsp:nvSpPr>
        <dsp:cNvPr id="0" name=""/>
        <dsp:cNvSpPr/>
      </dsp:nvSpPr>
      <dsp:spPr>
        <a:xfrm>
          <a:off x="2530489" y="1311630"/>
          <a:ext cx="73637" cy="73637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F976B7-6382-4825-8A71-0E481DB85615}">
      <dsp:nvSpPr>
        <dsp:cNvPr id="0" name=""/>
        <dsp:cNvSpPr/>
      </dsp:nvSpPr>
      <dsp:spPr>
        <a:xfrm>
          <a:off x="790476" y="0"/>
          <a:ext cx="1374796" cy="540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b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Focuses a lot on mother only</a:t>
          </a:r>
        </a:p>
      </dsp:txBody>
      <dsp:txXfrm>
        <a:off x="790476" y="0"/>
        <a:ext cx="1374796" cy="540460"/>
      </dsp:txXfrm>
    </dsp:sp>
    <dsp:sp modelId="{4AF60E7C-ABE9-43CA-BF9B-DF042B787119}">
      <dsp:nvSpPr>
        <dsp:cNvPr id="0" name=""/>
        <dsp:cNvSpPr/>
      </dsp:nvSpPr>
      <dsp:spPr>
        <a:xfrm>
          <a:off x="2871249" y="1078218"/>
          <a:ext cx="1634893" cy="540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Not fit for all cultures. </a:t>
          </a:r>
        </a:p>
      </dsp:txBody>
      <dsp:txXfrm>
        <a:off x="2871249" y="1078218"/>
        <a:ext cx="1634893" cy="540460"/>
      </dsp:txXfrm>
    </dsp:sp>
    <dsp:sp modelId="{237B97D9-4D2B-4706-88F9-AACEA3C802DB}">
      <dsp:nvSpPr>
        <dsp:cNvPr id="0" name=""/>
        <dsp:cNvSpPr/>
      </dsp:nvSpPr>
      <dsp:spPr>
        <a:xfrm>
          <a:off x="2698192" y="2837418"/>
          <a:ext cx="1857833" cy="540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Don’t expand all different behaviours</a:t>
          </a:r>
        </a:p>
      </dsp:txBody>
      <dsp:txXfrm>
        <a:off x="2698192" y="2837418"/>
        <a:ext cx="1857833" cy="540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83A9F-C1F3-4E59-B199-4BF062158A9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E308F-ACF8-4827-AA55-9AB0711E1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282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7E308F-ACF8-4827-AA55-9AB0711E130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650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22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630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3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488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149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327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338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160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148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177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975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18282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8080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885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6909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1801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431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A03534-6DFC-4FD7-B1D4-4D957BB46E6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7019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iztok-zapad.eu/en/dzhon-boulbi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famly.co/blog/attachment-theory-early-childhoo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pepperpot-nursery.co.uk/a-day-in-a-uk-nursery-setting-nurturing-young-mind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scottbarrykaufman.com/there-is-no-nature-nurture-war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bowlby.html" TargetMode="External"/><Relationship Id="rId7" Type="http://schemas.openxmlformats.org/officeDocument/2006/relationships/hyperlink" Target="https://scottbarrykaufman.com/there-is-no-nature-nurture-war/" TargetMode="External"/><Relationship Id="rId2" Type="http://schemas.openxmlformats.org/officeDocument/2006/relationships/hyperlink" Target="https://video-alexanderstreet-com.uwtsd.idm.oclc.org/watch/john-bowlby-attachment-theory-across-generations?utm_campaign=Video&amp;utm_medium=MARC&amp;utm_source=aspresolv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pperpot-nursery.co.uk/a-day-in-a-uk-nursery-setting-nurturing-young-minds/" TargetMode="External"/><Relationship Id="rId5" Type="http://schemas.openxmlformats.org/officeDocument/2006/relationships/hyperlink" Target="https://www.famly.co/blog/attachment-theory-early-childhood" TargetMode="External"/><Relationship Id="rId4" Type="http://schemas.openxmlformats.org/officeDocument/2006/relationships/hyperlink" Target="https://iztok-zapad.eu/en/dzhon-boulb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97791-BBE7-5D76-F51D-51460C4BA9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5016" y="1042941"/>
            <a:ext cx="8825658" cy="2386059"/>
          </a:xfrm>
        </p:spPr>
        <p:txBody>
          <a:bodyPr/>
          <a:lstStyle/>
          <a:p>
            <a:pPr algn="l"/>
            <a:r>
              <a:rPr lang="en-GB" dirty="0"/>
              <a:t>Supporting Amira and Understanding her emotional needs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19B4C-43F8-39B6-44FC-22F3F93F42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5016" y="3916393"/>
            <a:ext cx="8825658" cy="1630392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 Nicola Myers (2029745)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Neale Haddon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38366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CCA76-4261-C15F-8F27-0151C8B3F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5505" y="826059"/>
            <a:ext cx="10131425" cy="1456267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FA83C-DB0A-EDD3-8FEE-2AC8CCB80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5505" y="2639682"/>
            <a:ext cx="8825659" cy="2664125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3-year-old girl called Amira, experiencing anxiety, not engaging verbally or physically.</a:t>
            </a:r>
          </a:p>
          <a:p>
            <a:r>
              <a:rPr lang="en-GB" dirty="0"/>
              <a:t>John Bowlby Theory concepts &amp; principles.</a:t>
            </a:r>
          </a:p>
          <a:p>
            <a:r>
              <a:rPr lang="en-GB" dirty="0"/>
              <a:t>Applying the theory to Amira situation.  </a:t>
            </a:r>
          </a:p>
          <a:p>
            <a:r>
              <a:rPr lang="en-GB" dirty="0"/>
              <a:t>Strategies to support Amiras support plan.</a:t>
            </a:r>
          </a:p>
          <a:p>
            <a:r>
              <a:rPr lang="en-GB" dirty="0"/>
              <a:t>Biological and environmental influences (nature and nurture).</a:t>
            </a:r>
          </a:p>
          <a:p>
            <a:r>
              <a:rPr lang="en-GB" dirty="0"/>
              <a:t>The strengths and limitations of the theory in a health care setting. </a:t>
            </a:r>
          </a:p>
          <a:p>
            <a:r>
              <a:rPr lang="en-GB" dirty="0"/>
              <a:t>Conclusion.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89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30221-E643-D4C5-4D67-06718C8BF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488830"/>
            <a:ext cx="10131425" cy="1456267"/>
          </a:xfrm>
        </p:spPr>
        <p:txBody>
          <a:bodyPr/>
          <a:lstStyle/>
          <a:p>
            <a:r>
              <a:rPr lang="en-GB" dirty="0"/>
              <a:t>Bowlby’s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39B40-76B3-697A-C2FF-534684754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39351"/>
            <a:ext cx="8540151" cy="3242094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Children are programmed to form attachments, attachment bonds.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Secure attachments helps build confidence, learning, and social skills.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Insecure attachments may cause anxiety, withdrawal, or clinginess.</a:t>
            </a:r>
          </a:p>
          <a:p>
            <a:pPr marL="0" lvl="0" indent="0">
              <a:buNone/>
            </a:pPr>
            <a:endParaRPr lang="en-GB" dirty="0"/>
          </a:p>
          <a:p>
            <a:r>
              <a:rPr lang="en-GB" dirty="0"/>
              <a:t>Early attachments shape future emotional development. </a:t>
            </a:r>
          </a:p>
          <a:p>
            <a:pPr marL="0" indent="0">
              <a:buNone/>
            </a:pPr>
            <a:r>
              <a:rPr lang="en-GB" dirty="0"/>
              <a:t>    (Oclc.org, 2026)</a:t>
            </a:r>
          </a:p>
        </p:txBody>
      </p:sp>
      <p:pic>
        <p:nvPicPr>
          <p:cNvPr id="1026" name="Picture 2" descr="John Bowlby • Authors • Iztok-Zapad Publishing House">
            <a:hlinkClick r:id="rId2"/>
            <a:extLst>
              <a:ext uri="{FF2B5EF4-FFF2-40B4-BE49-F238E27FC236}">
                <a16:creationId xmlns:a16="http://schemas.microsoft.com/office/drawing/2014/main" id="{7892E159-87FA-31BC-4BE7-DB0102363C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5285" y="2286000"/>
            <a:ext cx="2271801" cy="269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8503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C7909-2FE6-4A6F-DF8C-E680EC5E0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08" y="842514"/>
            <a:ext cx="10131425" cy="1456267"/>
          </a:xfrm>
        </p:spPr>
        <p:txBody>
          <a:bodyPr/>
          <a:lstStyle/>
          <a:p>
            <a:r>
              <a:rPr lang="en-GB" dirty="0"/>
              <a:t>Key concepts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24CC3-9549-6FD6-BC53-1D18AB621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208" y="2540319"/>
            <a:ext cx="8825659" cy="2123775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Monotropy- Main Caregiver.</a:t>
            </a:r>
          </a:p>
          <a:p>
            <a:r>
              <a:rPr lang="en-GB" dirty="0"/>
              <a:t>Secure Base- Caregiver provides safety.</a:t>
            </a:r>
          </a:p>
          <a:p>
            <a:r>
              <a:rPr lang="en-GB" dirty="0"/>
              <a:t>Internal working model- Expectations about relationships.</a:t>
            </a:r>
          </a:p>
          <a:p>
            <a:r>
              <a:rPr lang="en-GB" dirty="0"/>
              <a:t>Separation anxiety- Distress when caregiver leaves.</a:t>
            </a:r>
          </a:p>
          <a:p>
            <a:r>
              <a:rPr lang="en-GB" dirty="0"/>
              <a:t>Critical period first 2.5 years. </a:t>
            </a:r>
          </a:p>
          <a:p>
            <a:pPr marL="0" indent="0">
              <a:buNone/>
            </a:pPr>
            <a:r>
              <a:rPr lang="en-GB" dirty="0"/>
              <a:t> (McLeod, 2025). </a:t>
            </a:r>
          </a:p>
        </p:txBody>
      </p:sp>
      <p:pic>
        <p:nvPicPr>
          <p:cNvPr id="2050" name="Picture 2" descr="attachment theory in ECE">
            <a:hlinkClick r:id="rId2"/>
            <a:extLst>
              <a:ext uri="{FF2B5EF4-FFF2-40B4-BE49-F238E27FC236}">
                <a16:creationId xmlns:a16="http://schemas.microsoft.com/office/drawing/2014/main" id="{1BFB4EE9-5206-729B-9851-F1289AC63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0408" y="2540319"/>
            <a:ext cx="3044914" cy="2283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D61E1FB-EDD6-8AD9-9C08-0D562F9FCA67}"/>
              </a:ext>
            </a:extLst>
          </p:cNvPr>
          <p:cNvSpPr txBox="1"/>
          <p:nvPr/>
        </p:nvSpPr>
        <p:spPr>
          <a:xfrm>
            <a:off x="9420045" y="4824005"/>
            <a:ext cx="20566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(Hathaway, 2021</a:t>
            </a:r>
            <a:r>
              <a:rPr lang="en-GB" b="0" i="0" dirty="0">
                <a:effectLst/>
                <a:latin typeface="Roboto" panose="02000000000000000000" pitchFamily="2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835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9413E-7D64-EF7D-7085-1BD0FCC5A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287" y="811843"/>
            <a:ext cx="10131425" cy="1456267"/>
          </a:xfrm>
        </p:spPr>
        <p:txBody>
          <a:bodyPr/>
          <a:lstStyle/>
          <a:p>
            <a:r>
              <a:rPr lang="en-GB" dirty="0"/>
              <a:t>Applying the Theory to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0FB6F-5FE5-9208-C422-1B4DD4F4C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0287" y="2863332"/>
            <a:ext cx="8825659" cy="1796374"/>
          </a:xfrm>
        </p:spPr>
        <p:txBody>
          <a:bodyPr>
            <a:normAutofit fontScale="92500"/>
          </a:bodyPr>
          <a:lstStyle/>
          <a:p>
            <a:r>
              <a:rPr lang="en-GB" dirty="0"/>
              <a:t>Separation Anxiety- Strong attachment bond with caregiver- SECURE BASE.</a:t>
            </a:r>
          </a:p>
          <a:p>
            <a:r>
              <a:rPr lang="en-GB" dirty="0"/>
              <a:t>Limited communication- Emotional Insecurity affecting CONFIDENCE.</a:t>
            </a:r>
          </a:p>
          <a:p>
            <a:r>
              <a:rPr lang="en-GB" dirty="0"/>
              <a:t>Difficulty in group play- Suggests don’t feel safe in their ENVIROMENT.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01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4843B-EDE8-10F2-B9B0-EDB44C0E5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893" y="799381"/>
            <a:ext cx="8354682" cy="1456267"/>
          </a:xfrm>
        </p:spPr>
        <p:txBody>
          <a:bodyPr/>
          <a:lstStyle/>
          <a:p>
            <a:r>
              <a:rPr lang="en-GB" dirty="0"/>
              <a:t>Strategies for Amira’s support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4C533-D23C-E6C3-F699-5CA1FBD37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892" y="2323221"/>
            <a:ext cx="8130396" cy="3649133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Key Person Approach.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Gradual Settling-in with Parent.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Use Comfort Objects from Home.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Consistency. 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Small group play (books, drawing).</a:t>
            </a:r>
          </a:p>
        </p:txBody>
      </p:sp>
      <p:pic>
        <p:nvPicPr>
          <p:cNvPr id="3074" name="Picture 2" descr="A Day in a UK Nursery Setting">
            <a:hlinkClick r:id="rId2"/>
            <a:extLst>
              <a:ext uri="{FF2B5EF4-FFF2-40B4-BE49-F238E27FC236}">
                <a16:creationId xmlns:a16="http://schemas.microsoft.com/office/drawing/2014/main" id="{C9EA40A1-BE66-7D02-CD55-390294FF38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412" y="2445909"/>
            <a:ext cx="4037164" cy="289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CDE77B-889F-4F67-02D7-0832EE7419FE}"/>
              </a:ext>
            </a:extLst>
          </p:cNvPr>
          <p:cNvSpPr txBox="1"/>
          <p:nvPr/>
        </p:nvSpPr>
        <p:spPr>
          <a:xfrm>
            <a:off x="8341744" y="5407324"/>
            <a:ext cx="14319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(Ron,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796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5210A-F4C1-AF3A-FA0E-0E47CAB94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2012" y="685800"/>
            <a:ext cx="10131425" cy="1456267"/>
          </a:xfrm>
        </p:spPr>
        <p:txBody>
          <a:bodyPr/>
          <a:lstStyle/>
          <a:p>
            <a:r>
              <a:rPr lang="en-GB" dirty="0"/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38E52-7212-439F-5B91-551AEE497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012" y="1952509"/>
            <a:ext cx="4498676" cy="3649133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1900" b="1" dirty="0"/>
              <a:t>Biological (Nature)</a:t>
            </a:r>
            <a:br>
              <a:rPr lang="en-GB" sz="1600" dirty="0"/>
            </a:br>
            <a:endParaRPr lang="en-GB" sz="1700" dirty="0"/>
          </a:p>
          <a:p>
            <a:pPr lvl="1"/>
            <a:r>
              <a:rPr lang="en-GB" sz="1700" dirty="0"/>
              <a:t>Temperament (Amira may be naturally shy)</a:t>
            </a:r>
          </a:p>
          <a:p>
            <a:pPr lvl="1"/>
            <a:r>
              <a:rPr lang="en-GB" sz="1700" dirty="0"/>
              <a:t>Possible speech delay.</a:t>
            </a:r>
          </a:p>
          <a:p>
            <a:pPr lvl="1"/>
            <a:r>
              <a:rPr lang="en-GB" sz="1700" dirty="0"/>
              <a:t>Don’t feel safe enough to speak.</a:t>
            </a:r>
          </a:p>
          <a:p>
            <a:pPr marL="457200" lvl="1" indent="0">
              <a:buNone/>
            </a:pPr>
            <a:endParaRPr lang="en-GB" sz="1700" dirty="0"/>
          </a:p>
          <a:p>
            <a:r>
              <a:rPr lang="en-GB" sz="1900" b="1" dirty="0"/>
              <a:t>Environmental  (Nurture)</a:t>
            </a:r>
            <a:br>
              <a:rPr lang="en-GB" sz="1700" dirty="0"/>
            </a:br>
            <a:endParaRPr lang="en-GB" sz="1700" dirty="0"/>
          </a:p>
          <a:p>
            <a:pPr lvl="1"/>
            <a:r>
              <a:rPr lang="en-GB" sz="1700" dirty="0"/>
              <a:t>New nursery setting.</a:t>
            </a:r>
          </a:p>
          <a:p>
            <a:pPr lvl="1"/>
            <a:r>
              <a:rPr lang="en-GB" sz="1700" dirty="0"/>
              <a:t>Recent separation from primary carer.</a:t>
            </a:r>
          </a:p>
          <a:p>
            <a:pPr lvl="1"/>
            <a:r>
              <a:rPr lang="en-GB" sz="1700" dirty="0"/>
              <a:t>Change in routine or unfamiliar surroundings.</a:t>
            </a:r>
          </a:p>
        </p:txBody>
      </p:sp>
      <p:pic>
        <p:nvPicPr>
          <p:cNvPr id="4098" name="Picture 2">
            <a:hlinkClick r:id="rId2"/>
            <a:extLst>
              <a:ext uri="{FF2B5EF4-FFF2-40B4-BE49-F238E27FC236}">
                <a16:creationId xmlns:a16="http://schemas.microsoft.com/office/drawing/2014/main" id="{D5A0E4C6-5B3F-0177-6B2E-C5EBB4778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314" y="1946622"/>
            <a:ext cx="3994029" cy="3296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460086-93F9-33B0-E8BF-3460424B1909}"/>
              </a:ext>
            </a:extLst>
          </p:cNvPr>
          <p:cNvSpPr txBox="1"/>
          <p:nvPr/>
        </p:nvSpPr>
        <p:spPr>
          <a:xfrm>
            <a:off x="8706929" y="5243298"/>
            <a:ext cx="19236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(Kaufman,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777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03CB3-1EFA-C079-C7A6-77149ED28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856" y="1474000"/>
            <a:ext cx="7851023" cy="492823"/>
          </a:xfrm>
        </p:spPr>
        <p:txBody>
          <a:bodyPr>
            <a:normAutofit fontScale="90000"/>
          </a:bodyPr>
          <a:lstStyle/>
          <a:p>
            <a:r>
              <a:rPr lang="en-GB" dirty="0"/>
              <a:t>Strengths and weakness of the theory</a:t>
            </a:r>
          </a:p>
        </p:txBody>
      </p:sp>
      <p:graphicFrame>
        <p:nvGraphicFramePr>
          <p:cNvPr id="35" name="Content Placeholder 34">
            <a:extLst>
              <a:ext uri="{FF2B5EF4-FFF2-40B4-BE49-F238E27FC236}">
                <a16:creationId xmlns:a16="http://schemas.microsoft.com/office/drawing/2014/main" id="{0EB2FC6D-E1CB-D750-77D4-04018F693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620594"/>
              </p:ext>
            </p:extLst>
          </p:nvPr>
        </p:nvGraphicFramePr>
        <p:xfrm>
          <a:off x="632604" y="2356128"/>
          <a:ext cx="5037826" cy="3027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6" name="Diagram 35">
            <a:extLst>
              <a:ext uri="{FF2B5EF4-FFF2-40B4-BE49-F238E27FC236}">
                <a16:creationId xmlns:a16="http://schemas.microsoft.com/office/drawing/2014/main" id="{9658A3E6-058A-652C-9859-C3BB8DA978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4165046"/>
              </p:ext>
            </p:extLst>
          </p:nvPr>
        </p:nvGraphicFramePr>
        <p:xfrm>
          <a:off x="5339750" y="2958860"/>
          <a:ext cx="5296619" cy="3377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664829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61D250-7CD3-99B1-0C8F-111D1AE9E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703851"/>
            <a:ext cx="8147648" cy="1456267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22FA33-7C72-A807-6AD1-FEA43B85D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36082"/>
            <a:ext cx="8506631" cy="282251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Bowlby's Theory gives a solid foundation.</a:t>
            </a:r>
          </a:p>
          <a:p>
            <a:r>
              <a:rPr lang="en-GB" dirty="0"/>
              <a:t>Attachment Theory helps understand Amiras behaviour.</a:t>
            </a:r>
          </a:p>
          <a:p>
            <a:r>
              <a:rPr lang="en-GB" dirty="0"/>
              <a:t>Builds a secure attachment.</a:t>
            </a:r>
          </a:p>
          <a:p>
            <a:r>
              <a:rPr lang="en-GB" dirty="0"/>
              <a:t>It enables safety in a new environment.</a:t>
            </a:r>
          </a:p>
          <a:p>
            <a:r>
              <a:rPr lang="en-GB" dirty="0"/>
              <a:t>Practical nursey strategies can support development.</a:t>
            </a:r>
          </a:p>
          <a:p>
            <a:r>
              <a:rPr lang="en-GB" dirty="0"/>
              <a:t>Both biological and environmental factors matter and can help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316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52E70-6C8E-18BE-3BD3-C88B35EA7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136E3-8758-0D50-7D09-E049BA4A2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Oclc.org. (2026). </a:t>
            </a:r>
            <a:r>
              <a:rPr lang="en-GB" i="1" dirty="0"/>
              <a:t>Shibboleth Authentication Request</a:t>
            </a:r>
            <a:r>
              <a:rPr lang="en-GB" dirty="0"/>
              <a:t>. [online] Available at: </a:t>
            </a:r>
            <a:r>
              <a:rPr lang="en-GB" dirty="0">
                <a:hlinkClick r:id="rId2"/>
              </a:rPr>
              <a:t>https://video-alexanderstreet-com.uwtsd.idm.oclc.org/watch/john-bowlby-attachment-theory-across-generations?utm_campaign=Video&amp;utm_medium=MARC&amp;utm_source=aspresolver</a:t>
            </a:r>
            <a:r>
              <a:rPr lang="en-GB" dirty="0"/>
              <a:t>  [Accessed 23 Mar. 2026].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McLeod, S. (2025). </a:t>
            </a:r>
            <a:r>
              <a:rPr lang="en-GB" i="1" dirty="0"/>
              <a:t>John Bowlby’s Attachment Theory</a:t>
            </a:r>
            <a:r>
              <a:rPr lang="en-GB" dirty="0"/>
              <a:t>. [online] Simply Psychology. Available at: </a:t>
            </a:r>
            <a:r>
              <a:rPr lang="en-GB" dirty="0">
                <a:hlinkClick r:id="rId3"/>
              </a:rPr>
              <a:t>https://www.simplypsychology.org/bowlby.html</a:t>
            </a:r>
            <a:r>
              <a:rPr lang="en-GB" dirty="0"/>
              <a:t>. [Accessed 23mar.] </a:t>
            </a:r>
          </a:p>
          <a:p>
            <a:pPr marL="457200" indent="-457200">
              <a:buFont typeface="+mj-lt"/>
              <a:buAutoNum type="arabicPeriod"/>
            </a:pPr>
            <a:r>
              <a:rPr lang="az-Cyrl-AZ" dirty="0"/>
              <a:t>Издателство ‘Изток-Запад’. (</a:t>
            </a:r>
            <a:r>
              <a:rPr lang="en-GB" dirty="0"/>
              <a:t>n.d.). </a:t>
            </a:r>
            <a:r>
              <a:rPr lang="en-GB" i="1" dirty="0"/>
              <a:t>John Bowlby • Authors • Iztok-Zapad Publishing House</a:t>
            </a:r>
            <a:r>
              <a:rPr lang="en-GB" dirty="0"/>
              <a:t>. [online] Available at: </a:t>
            </a:r>
            <a:r>
              <a:rPr lang="en-GB" dirty="0">
                <a:hlinkClick r:id="rId4"/>
              </a:rPr>
              <a:t>https://iztok-zapad.eu/en/dzhon-boulbi</a:t>
            </a:r>
            <a:r>
              <a:rPr lang="en-GB" dirty="0"/>
              <a:t>. [Accessed 10 march]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Hathaway, A. (2021). </a:t>
            </a:r>
            <a:r>
              <a:rPr lang="en-GB" i="1" dirty="0"/>
              <a:t>What is attachment theory in early childhood? | </a:t>
            </a:r>
            <a:r>
              <a:rPr lang="en-GB" i="1" dirty="0" err="1"/>
              <a:t>Famly</a:t>
            </a:r>
            <a:r>
              <a:rPr lang="en-GB" dirty="0"/>
              <a:t>. [online] www.famly.co. Available at: </a:t>
            </a:r>
            <a:r>
              <a:rPr lang="en-GB" dirty="0">
                <a:hlinkClick r:id="rId5"/>
              </a:rPr>
              <a:t>https://www.famly.co/blog/attachment-theory-early-childhood</a:t>
            </a:r>
            <a:r>
              <a:rPr lang="en-GB" dirty="0"/>
              <a:t>. [Accessed 10 march]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Ron (2023). </a:t>
            </a:r>
            <a:r>
              <a:rPr lang="en-GB" i="1" dirty="0"/>
              <a:t>Nursery Setting Ideas - Creating the Perfect Childcare Environment</a:t>
            </a:r>
            <a:r>
              <a:rPr lang="en-GB" dirty="0"/>
              <a:t>. [online] Pepper Pot. Available at: </a:t>
            </a:r>
            <a:r>
              <a:rPr lang="en-GB" dirty="0">
                <a:hlinkClick r:id="rId6"/>
              </a:rPr>
              <a:t>https://www.pepperpot-nursery.co.uk/a-day-in-a-uk-nursery-setting-nurturing-young-minds/</a:t>
            </a:r>
            <a:r>
              <a:rPr lang="en-GB" dirty="0"/>
              <a:t>. [Accessed 10 march]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Kaufman, S.B. (2019). </a:t>
            </a:r>
            <a:r>
              <a:rPr lang="en-GB" i="1" dirty="0"/>
              <a:t>There is No Nature-Nurture War - Scott Barry Kaufman</a:t>
            </a:r>
            <a:r>
              <a:rPr lang="en-GB" dirty="0"/>
              <a:t>. [online] Scott Barry Kaufman. Available at: </a:t>
            </a:r>
            <a:r>
              <a:rPr lang="en-GB" dirty="0">
                <a:hlinkClick r:id="rId7"/>
              </a:rPr>
              <a:t>https://scottbarrykaufman.com/there-is-no-nature-nurture-war/</a:t>
            </a:r>
            <a:r>
              <a:rPr lang="en-GB" dirty="0"/>
              <a:t>. [Accessed 10 march] 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5042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19495</TotalTime>
  <Words>654</Words>
  <Application>Microsoft Office PowerPoint</Application>
  <PresentationFormat>Widescreen</PresentationFormat>
  <Paragraphs>79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Roboto</vt:lpstr>
      <vt:lpstr>Tw Cen MT</vt:lpstr>
      <vt:lpstr>Circuit</vt:lpstr>
      <vt:lpstr>Supporting Amira and Understanding her emotional needs</vt:lpstr>
      <vt:lpstr>Introduction</vt:lpstr>
      <vt:lpstr>Bowlby’s attachment theory </vt:lpstr>
      <vt:lpstr>Key concepts of the Theory</vt:lpstr>
      <vt:lpstr>Applying the Theory to Amira</vt:lpstr>
      <vt:lpstr>Strategies for Amira’s support plan</vt:lpstr>
      <vt:lpstr>Nature and Nurture</vt:lpstr>
      <vt:lpstr>Strengths and weakness of the theory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</dc:creator>
  <cp:lastModifiedBy>Nicola Myers</cp:lastModifiedBy>
  <cp:revision>5</cp:revision>
  <dcterms:created xsi:type="dcterms:W3CDTF">2025-09-30T22:59:03Z</dcterms:created>
  <dcterms:modified xsi:type="dcterms:W3CDTF">2026-03-23T11:05:10Z</dcterms:modified>
</cp:coreProperties>
</file>