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39" r:id="rId3"/>
    <p:sldId id="440" r:id="rId4"/>
    <p:sldId id="449" r:id="rId5"/>
    <p:sldId id="441" r:id="rId6"/>
    <p:sldId id="442" r:id="rId7"/>
    <p:sldId id="445" r:id="rId8"/>
    <p:sldId id="444" r:id="rId9"/>
    <p:sldId id="447" r:id="rId10"/>
    <p:sldId id="446" r:id="rId11"/>
    <p:sldId id="451" r:id="rId12"/>
    <p:sldId id="450" r:id="rId13"/>
    <p:sldId id="448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118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34852" indent="-28263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30541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582758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34974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487191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39407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391624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43840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80F3C1C-BB17-4F82-BB9F-F4DF5A4D1610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86190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lutora.com/blog/steering-committee#:~:text=A%20steering%20committee%20is%20an%20advisory%20group%20that%20makes%20directional,working%20toward%20strategic%20company%20direc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nsite Restaurant “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Speranta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” Project proposal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915816" y="3284984"/>
            <a:ext cx="6228184" cy="2447528"/>
          </a:xfrm>
        </p:spPr>
        <p:txBody>
          <a:bodyPr/>
          <a:lstStyle/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Programme: BA (Hons) Leadership and Management Skills for the Workplace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name: </a:t>
            </a:r>
            <a:r>
              <a:rPr lang="en-GB" sz="1600" b="1" dirty="0">
                <a:solidFill>
                  <a:schemeClr val="bg1"/>
                </a:solidFill>
              </a:rPr>
              <a:t>Managing Projects in the Organisation</a:t>
            </a:r>
            <a:endParaRPr lang="en-GB" altLang="en-US" sz="1600" b="1" dirty="0" smtClean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code: </a:t>
            </a:r>
            <a:r>
              <a:rPr lang="en-GB" sz="1600" b="1" dirty="0">
                <a:solidFill>
                  <a:schemeClr val="bg1"/>
                </a:solidFill>
              </a:rPr>
              <a:t>BMSW5104</a:t>
            </a:r>
            <a:endParaRPr lang="en-GB" altLang="en-US" sz="16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Student Names:  Gabriela Grad (2027447)</a:t>
            </a:r>
          </a:p>
          <a:p>
            <a:pPr algn="l" eaLnBrk="1" hangingPunct="1"/>
            <a:r>
              <a:rPr lang="en-GB" altLang="en-US" sz="1600" b="1" dirty="0">
                <a:solidFill>
                  <a:schemeClr val="bg1"/>
                </a:solidFill>
              </a:rPr>
              <a:t> 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                          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Silviu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Tanasa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(2028900)</a:t>
            </a:r>
          </a:p>
          <a:p>
            <a:pPr algn="l" eaLnBrk="1" hangingPunct="1"/>
            <a:r>
              <a:rPr lang="en-GB" altLang="en-US" sz="1600" b="1" dirty="0">
                <a:solidFill>
                  <a:schemeClr val="bg1"/>
                </a:solidFill>
              </a:rPr>
              <a:t> 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                           Gabriel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Munteanu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(1919362)</a:t>
            </a:r>
          </a:p>
          <a:p>
            <a:pPr algn="l" eaLnBrk="1" hangingPunct="1"/>
            <a:r>
              <a:rPr lang="en-GB" altLang="en-US" sz="1600" b="1" dirty="0">
                <a:solidFill>
                  <a:schemeClr val="bg1"/>
                </a:solidFill>
              </a:rPr>
              <a:t> 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                          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Gheroghe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Trifoi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(2030295)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Lecturer Name: Alfred Mensah</a:t>
            </a:r>
          </a:p>
          <a:p>
            <a:pPr algn="l" eaLnBrk="1" hangingPunct="1"/>
            <a:endParaRPr lang="en-GB" altLang="en-US" sz="1600" b="1" dirty="0" smtClean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363"/>
            <a:ext cx="8686800" cy="658341"/>
          </a:xfrm>
        </p:spPr>
        <p:txBody>
          <a:bodyPr/>
          <a:lstStyle/>
          <a:p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Project Charter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64704"/>
            <a:ext cx="9144000" cy="5040560"/>
          </a:xfrm>
        </p:spPr>
        <p:txBody>
          <a:bodyPr/>
          <a:lstStyle/>
          <a:p>
            <a:r>
              <a:rPr lang="en-GB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 name – Restaurant </a:t>
            </a:r>
            <a:r>
              <a:rPr lang="en-GB" altLang="en-US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Speranta</a:t>
            </a:r>
            <a:endParaRPr lang="en-GB" altLang="en-US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location -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large manufacturing organisation based in Southeast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</a:p>
          <a:p>
            <a:pPr lvl="0"/>
            <a:r>
              <a:rPr lang="en-GB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objectives -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Reduction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 staff movement during breaks (Percy, 2023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and Creating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healthy lifestyle for the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</a:p>
          <a:p>
            <a:pPr lvl="0"/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 scope – facilitate affordable onsite restaurant that will help to mitigate potential risks of staff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</a:p>
          <a:p>
            <a:pPr lvl="0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Deliverables </a:t>
            </a:r>
            <a:r>
              <a:rPr lang="en-GB" sz="2600" smtClean="0">
                <a:latin typeface="Arial" panose="020B0604020202020204" pitchFamily="34" charset="0"/>
                <a:cs typeface="Arial" panose="020B0604020202020204" pitchFamily="34" charset="0"/>
              </a:rPr>
              <a:t>– building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 restaurant &amp; opening day preparation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99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7200" y="273051"/>
            <a:ext cx="8507288" cy="707678"/>
          </a:xfrm>
        </p:spPr>
        <p:txBody>
          <a:bodyPr/>
          <a:lstStyle/>
          <a:p>
            <a:pPr algn="ctr"/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251520" y="1268759"/>
            <a:ext cx="8712968" cy="4176463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team members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sponsor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(office staff and factory workers)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/>
              <a:t>Steering </a:t>
            </a:r>
            <a:r>
              <a:rPr lang="en-US" sz="2800" dirty="0" smtClean="0"/>
              <a:t>committee (</a:t>
            </a:r>
            <a:r>
              <a:rPr lang="en-US" sz="2800" dirty="0" err="1"/>
              <a:t>P</a:t>
            </a:r>
            <a:r>
              <a:rPr lang="en-US" sz="2800" dirty="0" err="1" smtClean="0"/>
              <a:t>lutora</a:t>
            </a:r>
            <a:r>
              <a:rPr lang="en-US" sz="2800" dirty="0" smtClean="0"/>
              <a:t>, 2023)</a:t>
            </a:r>
            <a:endParaRPr lang="en-US" sz="28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 smtClean="0"/>
              <a:t>Subcontractors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Outside costumers</a:t>
            </a:r>
            <a:endParaRPr lang="en-GB" sz="28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 flipV="1">
            <a:off x="8460432" y="1"/>
            <a:ext cx="504056" cy="27305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26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6" y="260648"/>
            <a:ext cx="8641654" cy="5256584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Restaurant “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Speranta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” Layout</a:t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Service and staff area(10%) – </a:t>
            </a: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>Electrical, Plumbing, HVAC, Surveillance, Delivery area, Service entry, Restrooms,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>taff room, Emergency exits</a:t>
            </a:r>
            <a:b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Kitchen (30%)– </a:t>
            </a: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>Preparation, Cooking, Storage, Utensil and </a:t>
            </a:r>
            <a:r>
              <a:rPr lang="en-GB" b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Equipments</a:t>
            </a: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>, Refrigerators, Washing area</a:t>
            </a:r>
            <a:b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Dining area (60%)- </a:t>
            </a:r>
            <a:r>
              <a:rPr lang="en-GB" b="0" dirty="0" smtClean="0">
                <a:latin typeface="Arial" panose="020B0604020202020204" pitchFamily="34" charset="0"/>
                <a:cs typeface="Arial" panose="020B0604020202020204" pitchFamily="34" charset="0"/>
              </a:rPr>
              <a:t>Entrance lobby, Reception, Dining area, Lounge, Bar, POS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7594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0576" y="158393"/>
            <a:ext cx="8507288" cy="886581"/>
          </a:xfrm>
        </p:spPr>
        <p:txBody>
          <a:bodyPr/>
          <a:lstStyle/>
          <a:p>
            <a:pPr lvl="0" algn="ctr">
              <a:spcBef>
                <a:spcPct val="20000"/>
              </a:spcBef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- </a:t>
            </a:r>
            <a:r>
              <a:rPr lang="en-GB" sz="2600" dirty="0" smtClean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 </a:t>
            </a:r>
            <a:r>
              <a:rPr lang="en-GB" sz="26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Breakdown Structure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576" y="1070355"/>
            <a:ext cx="8507288" cy="4590894"/>
          </a:xfrm>
        </p:spPr>
        <p:txBody>
          <a:bodyPr/>
          <a:lstStyle/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46068" y="956750"/>
            <a:ext cx="27363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Restaurant </a:t>
            </a:r>
            <a:r>
              <a:rPr lang="en-GB" dirty="0" err="1" smtClean="0"/>
              <a:t>Speranta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716016" y="2083251"/>
            <a:ext cx="1589499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Utilities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300301" y="2079840"/>
            <a:ext cx="1819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Structural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6948264" y="2083251"/>
            <a:ext cx="157588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Finishing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2328125" y="2669128"/>
            <a:ext cx="165823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Excavation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162403" y="2669128"/>
            <a:ext cx="1802254" cy="5802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Decide the design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2328679" y="3269345"/>
            <a:ext cx="171159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Pour concrete</a:t>
            </a:r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177458" y="2111697"/>
            <a:ext cx="14422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20" name="Rectangle 19"/>
          <p:cNvSpPr/>
          <p:nvPr/>
        </p:nvSpPr>
        <p:spPr>
          <a:xfrm>
            <a:off x="177459" y="3513078"/>
            <a:ext cx="1768906" cy="5574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Make changes to the design</a:t>
            </a:r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2393109" y="4498589"/>
            <a:ext cx="1582737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Drywalling</a:t>
            </a:r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2355492" y="3901201"/>
            <a:ext cx="16335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Framing</a:t>
            </a:r>
            <a:endParaRPr lang="en-GB" dirty="0"/>
          </a:p>
        </p:txBody>
      </p:sp>
      <p:sp>
        <p:nvSpPr>
          <p:cNvPr id="23" name="Rectangle 22"/>
          <p:cNvSpPr/>
          <p:nvPr/>
        </p:nvSpPr>
        <p:spPr>
          <a:xfrm>
            <a:off x="2415582" y="5145225"/>
            <a:ext cx="156366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Roofing</a:t>
            </a:r>
            <a:endParaRPr lang="en-GB" dirty="0"/>
          </a:p>
        </p:txBody>
      </p:sp>
      <p:sp>
        <p:nvSpPr>
          <p:cNvPr id="24" name="Rectangle 23"/>
          <p:cNvSpPr/>
          <p:nvPr/>
        </p:nvSpPr>
        <p:spPr>
          <a:xfrm>
            <a:off x="4716016" y="3813972"/>
            <a:ext cx="139449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HVAC</a:t>
            </a:r>
            <a:endParaRPr lang="en-GB" dirty="0"/>
          </a:p>
        </p:txBody>
      </p:sp>
      <p:sp>
        <p:nvSpPr>
          <p:cNvPr id="25" name="Rectangle 24"/>
          <p:cNvSpPr/>
          <p:nvPr/>
        </p:nvSpPr>
        <p:spPr>
          <a:xfrm>
            <a:off x="4701125" y="2623578"/>
            <a:ext cx="150832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Electrical</a:t>
            </a:r>
            <a:endParaRPr lang="en-GB" dirty="0"/>
          </a:p>
        </p:txBody>
      </p:sp>
      <p:sp>
        <p:nvSpPr>
          <p:cNvPr id="26" name="Rectangle 25"/>
          <p:cNvSpPr/>
          <p:nvPr/>
        </p:nvSpPr>
        <p:spPr>
          <a:xfrm>
            <a:off x="4589866" y="3178495"/>
            <a:ext cx="172034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Plumbing</a:t>
            </a:r>
            <a:endParaRPr lang="en-GB" dirty="0"/>
          </a:p>
        </p:txBody>
      </p:sp>
      <p:sp>
        <p:nvSpPr>
          <p:cNvPr id="27" name="Rectangle 26"/>
          <p:cNvSpPr/>
          <p:nvPr/>
        </p:nvSpPr>
        <p:spPr>
          <a:xfrm>
            <a:off x="6955356" y="4908214"/>
            <a:ext cx="150832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Landscaping</a:t>
            </a:r>
            <a:endParaRPr lang="en-GB" dirty="0"/>
          </a:p>
        </p:txBody>
      </p:sp>
      <p:sp>
        <p:nvSpPr>
          <p:cNvPr id="28" name="Rectangle 27"/>
          <p:cNvSpPr/>
          <p:nvPr/>
        </p:nvSpPr>
        <p:spPr>
          <a:xfrm>
            <a:off x="6948264" y="4318569"/>
            <a:ext cx="150832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Siding</a:t>
            </a:r>
            <a:endParaRPr lang="en-GB" dirty="0"/>
          </a:p>
        </p:txBody>
      </p:sp>
      <p:sp>
        <p:nvSpPr>
          <p:cNvPr id="29" name="Rectangle 28"/>
          <p:cNvSpPr/>
          <p:nvPr/>
        </p:nvSpPr>
        <p:spPr>
          <a:xfrm>
            <a:off x="6960489" y="3768422"/>
            <a:ext cx="150832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Windows</a:t>
            </a:r>
            <a:endParaRPr lang="en-GB" dirty="0"/>
          </a:p>
        </p:txBody>
      </p:sp>
      <p:sp>
        <p:nvSpPr>
          <p:cNvPr id="30" name="Rectangle 29"/>
          <p:cNvSpPr/>
          <p:nvPr/>
        </p:nvSpPr>
        <p:spPr>
          <a:xfrm>
            <a:off x="6960489" y="3178777"/>
            <a:ext cx="150832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Painting</a:t>
            </a:r>
            <a:endParaRPr lang="en-GB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898565" y="2471737"/>
            <a:ext cx="0" cy="123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898565" y="3269345"/>
            <a:ext cx="0" cy="1800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3184476" y="2471737"/>
            <a:ext cx="0" cy="1493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3157244" y="3029168"/>
            <a:ext cx="0" cy="2201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3157244" y="3629385"/>
            <a:ext cx="0" cy="1845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3172252" y="4318569"/>
            <a:ext cx="0" cy="1800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5510765" y="2471737"/>
            <a:ext cx="0" cy="123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5510765" y="3029168"/>
            <a:ext cx="0" cy="1100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/>
          <p:nvPr/>
        </p:nvCxnSpPr>
        <p:spPr>
          <a:xfrm>
            <a:off x="5413263" y="3566437"/>
            <a:ext cx="0" cy="2019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28" idx="2"/>
            <a:endCxn id="27" idx="0"/>
          </p:cNvCxnSpPr>
          <p:nvPr/>
        </p:nvCxnSpPr>
        <p:spPr>
          <a:xfrm>
            <a:off x="7702427" y="4678609"/>
            <a:ext cx="7092" cy="2296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stCxn id="29" idx="2"/>
            <a:endCxn id="28" idx="0"/>
          </p:cNvCxnSpPr>
          <p:nvPr/>
        </p:nvCxnSpPr>
        <p:spPr>
          <a:xfrm flipH="1">
            <a:off x="7702427" y="4128462"/>
            <a:ext cx="12225" cy="1901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/>
          <p:cNvCxnSpPr>
            <a:stCxn id="30" idx="2"/>
            <a:endCxn id="29" idx="0"/>
          </p:cNvCxnSpPr>
          <p:nvPr/>
        </p:nvCxnSpPr>
        <p:spPr>
          <a:xfrm>
            <a:off x="7714652" y="3538817"/>
            <a:ext cx="0" cy="2296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>
            <a:off x="755576" y="1604521"/>
            <a:ext cx="6980631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endCxn id="13" idx="0"/>
          </p:cNvCxnSpPr>
          <p:nvPr/>
        </p:nvCxnSpPr>
        <p:spPr>
          <a:xfrm>
            <a:off x="7736207" y="1676529"/>
            <a:ext cx="0" cy="4067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/>
          <p:nvPr/>
        </p:nvCxnSpPr>
        <p:spPr>
          <a:xfrm>
            <a:off x="755576" y="1628800"/>
            <a:ext cx="0" cy="451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8" idx="2"/>
          </p:cNvCxnSpPr>
          <p:nvPr/>
        </p:nvCxnSpPr>
        <p:spPr>
          <a:xfrm>
            <a:off x="4414220" y="1316790"/>
            <a:ext cx="0" cy="3120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/>
          <p:cNvCxnSpPr>
            <a:endCxn id="10" idx="0"/>
          </p:cNvCxnSpPr>
          <p:nvPr/>
        </p:nvCxnSpPr>
        <p:spPr>
          <a:xfrm>
            <a:off x="5510765" y="1676529"/>
            <a:ext cx="1" cy="4067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/>
          <p:cNvCxnSpPr/>
          <p:nvPr/>
        </p:nvCxnSpPr>
        <p:spPr>
          <a:xfrm>
            <a:off x="3157244" y="1628800"/>
            <a:ext cx="0" cy="451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Arrow Connector 105"/>
          <p:cNvCxnSpPr>
            <a:stCxn id="13" idx="2"/>
            <a:endCxn id="30" idx="0"/>
          </p:cNvCxnSpPr>
          <p:nvPr/>
        </p:nvCxnSpPr>
        <p:spPr>
          <a:xfrm flipH="1">
            <a:off x="7714652" y="2443291"/>
            <a:ext cx="21555" cy="7354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Arrow Connector 111"/>
          <p:cNvCxnSpPr>
            <a:stCxn id="21" idx="2"/>
            <a:endCxn id="23" idx="0"/>
          </p:cNvCxnSpPr>
          <p:nvPr/>
        </p:nvCxnSpPr>
        <p:spPr>
          <a:xfrm>
            <a:off x="3184478" y="4858629"/>
            <a:ext cx="12935" cy="2865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981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491654"/>
          </a:xfrm>
        </p:spPr>
        <p:txBody>
          <a:bodyPr/>
          <a:lstStyle/>
          <a:p>
            <a:pPr algn="ctr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Estimate cost, Resources and Risks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1052736"/>
            <a:ext cx="8795320" cy="4412255"/>
          </a:xfrm>
        </p:spPr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 cost - £450.000</a:t>
            </a:r>
          </a:p>
          <a:p>
            <a:pPr lvl="0"/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Construction 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soft cost - £</a:t>
            </a:r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100.000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Total 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£550.000+20%VAT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£660.000</a:t>
            </a:r>
          </a:p>
          <a:p>
            <a:pPr lvl="0"/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 available: Building materials, tools and equipment, technology and software, human resources, subcontractors, finances.</a:t>
            </a:r>
          </a:p>
          <a:p>
            <a:pPr lvl="0"/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Risks identified: construction weather delays, insufficient resources (workers, materials, finances or time), food allergies, risk of changes in customers preferences. 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864100"/>
          </a:xfrm>
        </p:spPr>
        <p:txBody>
          <a:bodyPr/>
          <a:lstStyle/>
          <a:p>
            <a:r>
              <a:rPr lang="en-GB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Gantt Chart Project “</a:t>
            </a:r>
            <a:r>
              <a:rPr lang="en-GB" altLang="en-US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Speranta</a:t>
            </a:r>
            <a:r>
              <a:rPr lang="en-GB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678278"/>
              </p:ext>
            </p:extLst>
          </p:nvPr>
        </p:nvGraphicFramePr>
        <p:xfrm>
          <a:off x="251520" y="620688"/>
          <a:ext cx="8352928" cy="53159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864096"/>
                <a:gridCol w="792088"/>
                <a:gridCol w="936104"/>
                <a:gridCol w="2016224"/>
                <a:gridCol w="2232248"/>
              </a:tblGrid>
              <a:tr h="567551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</a:p>
                    <a:p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July</a:t>
                      </a: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</a:t>
                      </a: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</a:t>
                      </a: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40561">
                <a:tc>
                  <a:txBody>
                    <a:bodyPr/>
                    <a:lstStyle/>
                    <a:p>
                      <a:r>
                        <a:rPr lang="en-GB" sz="18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Permits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Excavation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Foundation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Framing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Electrical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Drywalling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Roofing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Plumbing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HVAC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Interior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Exterior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5" name="Right Arrow 14"/>
          <p:cNvSpPr/>
          <p:nvPr/>
        </p:nvSpPr>
        <p:spPr>
          <a:xfrm>
            <a:off x="1763688" y="1412776"/>
            <a:ext cx="2592288" cy="2286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ight Arrow 17"/>
          <p:cNvSpPr/>
          <p:nvPr/>
        </p:nvSpPr>
        <p:spPr>
          <a:xfrm>
            <a:off x="4644008" y="2204864"/>
            <a:ext cx="21602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ight Arrow 18"/>
          <p:cNvSpPr/>
          <p:nvPr/>
        </p:nvSpPr>
        <p:spPr>
          <a:xfrm>
            <a:off x="4355976" y="1844823"/>
            <a:ext cx="288032" cy="21602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Arrow 20"/>
          <p:cNvSpPr/>
          <p:nvPr/>
        </p:nvSpPr>
        <p:spPr>
          <a:xfrm>
            <a:off x="4860032" y="2708920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ight Arrow 21"/>
          <p:cNvSpPr/>
          <p:nvPr/>
        </p:nvSpPr>
        <p:spPr>
          <a:xfrm>
            <a:off x="5580112" y="3128327"/>
            <a:ext cx="57606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ight Arrow 22"/>
          <p:cNvSpPr/>
          <p:nvPr/>
        </p:nvSpPr>
        <p:spPr>
          <a:xfrm>
            <a:off x="5580112" y="3429000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ight Arrow 23"/>
          <p:cNvSpPr/>
          <p:nvPr/>
        </p:nvSpPr>
        <p:spPr>
          <a:xfrm>
            <a:off x="5580112" y="3861048"/>
            <a:ext cx="432048" cy="2033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ight Arrow 24"/>
          <p:cNvSpPr/>
          <p:nvPr/>
        </p:nvSpPr>
        <p:spPr>
          <a:xfrm>
            <a:off x="5580112" y="4280456"/>
            <a:ext cx="360040" cy="2033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ight Arrow 25"/>
          <p:cNvSpPr/>
          <p:nvPr/>
        </p:nvSpPr>
        <p:spPr>
          <a:xfrm>
            <a:off x="5580112" y="4784512"/>
            <a:ext cx="288032" cy="2286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7" name="Table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346575"/>
              </p:ext>
            </p:extLst>
          </p:nvPr>
        </p:nvGraphicFramePr>
        <p:xfrm>
          <a:off x="251520" y="5953539"/>
          <a:ext cx="8352928" cy="4235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864096"/>
                <a:gridCol w="792088"/>
                <a:gridCol w="936104"/>
                <a:gridCol w="2016224"/>
                <a:gridCol w="2016224"/>
                <a:gridCol w="216024"/>
              </a:tblGrid>
              <a:tr h="423531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Landscape</a:t>
                      </a: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0" name="Right Arrow 29"/>
          <p:cNvSpPr/>
          <p:nvPr/>
        </p:nvSpPr>
        <p:spPr>
          <a:xfrm>
            <a:off x="5956022" y="5603369"/>
            <a:ext cx="360040" cy="2033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ight Arrow 30"/>
          <p:cNvSpPr/>
          <p:nvPr/>
        </p:nvSpPr>
        <p:spPr>
          <a:xfrm>
            <a:off x="6317348" y="5971599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5-Point Star 28"/>
          <p:cNvSpPr/>
          <p:nvPr/>
        </p:nvSpPr>
        <p:spPr>
          <a:xfrm>
            <a:off x="4003550" y="1065377"/>
            <a:ext cx="504056" cy="288031"/>
          </a:xfrm>
          <a:prstGeom prst="star5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5-Point Star 32"/>
          <p:cNvSpPr/>
          <p:nvPr/>
        </p:nvSpPr>
        <p:spPr>
          <a:xfrm>
            <a:off x="5862973" y="3574143"/>
            <a:ext cx="504056" cy="288031"/>
          </a:xfrm>
          <a:prstGeom prst="star5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5-Point Star 33"/>
          <p:cNvSpPr/>
          <p:nvPr/>
        </p:nvSpPr>
        <p:spPr>
          <a:xfrm>
            <a:off x="5256076" y="2306556"/>
            <a:ext cx="504056" cy="288031"/>
          </a:xfrm>
          <a:prstGeom prst="star5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5-Point Star 34"/>
          <p:cNvSpPr/>
          <p:nvPr/>
        </p:nvSpPr>
        <p:spPr>
          <a:xfrm>
            <a:off x="6624228" y="4771694"/>
            <a:ext cx="504056" cy="288031"/>
          </a:xfrm>
          <a:prstGeom prst="star5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Arrow 2"/>
          <p:cNvSpPr/>
          <p:nvPr/>
        </p:nvSpPr>
        <p:spPr>
          <a:xfrm>
            <a:off x="5956022" y="5147622"/>
            <a:ext cx="721366" cy="2414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52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Execution- Network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4824536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 smtClean="0"/>
              <a:t>                                                       9(10)           Critical </a:t>
            </a:r>
            <a:r>
              <a:rPr lang="en-GB" sz="2000" dirty="0"/>
              <a:t>P</a:t>
            </a:r>
            <a:r>
              <a:rPr lang="en-GB" sz="2000" dirty="0" smtClean="0"/>
              <a:t>ath </a:t>
            </a:r>
            <a:r>
              <a:rPr lang="en-GB" sz="2000" dirty="0" smtClean="0"/>
              <a:t>A-B-C-D-I</a:t>
            </a:r>
            <a:endParaRPr lang="en-GB" sz="2000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   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Pessimistic time: 47 days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/>
              <a:t> </a:t>
            </a:r>
            <a:r>
              <a:rPr lang="en-GB" sz="2800" dirty="0" smtClean="0"/>
              <a:t>            </a:t>
            </a:r>
            <a:r>
              <a:rPr lang="en-GB" sz="2000" dirty="0" smtClean="0"/>
              <a:t>5(7)     2(3)   12(14)        6</a:t>
            </a:r>
          </a:p>
          <a:p>
            <a:pPr marL="0" indent="0">
              <a:buNone/>
            </a:pPr>
            <a:r>
              <a:rPr lang="en-GB" dirty="0" smtClean="0"/>
              <a:t>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8              12(13)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7              7(8)    6(7)</a:t>
            </a:r>
            <a:endParaRPr lang="en-GB" dirty="0" smtClean="0"/>
          </a:p>
          <a:p>
            <a:pPr marL="0" indent="0">
              <a:buNone/>
            </a:pPr>
            <a:r>
              <a:rPr lang="en-GB" sz="2000" dirty="0" smtClean="0"/>
              <a:t>                                    </a:t>
            </a:r>
          </a:p>
          <a:p>
            <a:pPr marL="0" indent="0">
              <a:buNone/>
            </a:pPr>
            <a:r>
              <a:rPr lang="en-GB" sz="2000" dirty="0" smtClean="0"/>
              <a:t>                                                          5 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A. Excavation B. Pour concrete C. Framing D. Electrical E.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Drywalling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F. Roofing G. Plumbing H. HVAC I. Interior J. Exterior K. Landscape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30858" y="2379070"/>
            <a:ext cx="687307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34943" y="2311349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386318" y="234230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131840" y="234230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140657" y="288388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140805" y="12671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168627" y="219905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1018166" y="2522320"/>
            <a:ext cx="516777" cy="1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1966991" y="2522320"/>
            <a:ext cx="3860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797828" y="2536923"/>
            <a:ext cx="3340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4168627" y="428292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</a:t>
            </a:r>
          </a:p>
        </p:txBody>
      </p:sp>
      <p:sp>
        <p:nvSpPr>
          <p:cNvPr id="20" name="Rectangle 19"/>
          <p:cNvSpPr/>
          <p:nvPr/>
        </p:nvSpPr>
        <p:spPr>
          <a:xfrm>
            <a:off x="4168627" y="3686402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3779912" y="1520788"/>
            <a:ext cx="0" cy="29421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3563888" y="2545712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3779912" y="1520788"/>
            <a:ext cx="388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3779912" y="2379070"/>
            <a:ext cx="388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endCxn id="10" idx="1"/>
          </p:cNvCxnSpPr>
          <p:nvPr/>
        </p:nvCxnSpPr>
        <p:spPr>
          <a:xfrm>
            <a:off x="3751942" y="3063906"/>
            <a:ext cx="388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endCxn id="20" idx="1"/>
          </p:cNvCxnSpPr>
          <p:nvPr/>
        </p:nvCxnSpPr>
        <p:spPr>
          <a:xfrm>
            <a:off x="3779912" y="3866422"/>
            <a:ext cx="388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endCxn id="19" idx="1"/>
          </p:cNvCxnSpPr>
          <p:nvPr/>
        </p:nvCxnSpPr>
        <p:spPr>
          <a:xfrm>
            <a:off x="3779912" y="4462946"/>
            <a:ext cx="388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5374923" y="3549159"/>
            <a:ext cx="410380" cy="4044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428766" y="282929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</a:t>
            </a:r>
          </a:p>
        </p:txBody>
      </p:sp>
      <p:cxnSp>
        <p:nvCxnSpPr>
          <p:cNvPr id="37" name="Straight Connector 36"/>
          <p:cNvCxnSpPr/>
          <p:nvPr/>
        </p:nvCxnSpPr>
        <p:spPr>
          <a:xfrm>
            <a:off x="5148064" y="2827854"/>
            <a:ext cx="0" cy="842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0" idx="3"/>
          </p:cNvCxnSpPr>
          <p:nvPr/>
        </p:nvCxnSpPr>
        <p:spPr>
          <a:xfrm>
            <a:off x="4572705" y="3063906"/>
            <a:ext cx="54738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5148064" y="2827854"/>
            <a:ext cx="2160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8"/>
          <p:cNvSpPr/>
          <p:nvPr/>
        </p:nvSpPr>
        <p:spPr>
          <a:xfrm>
            <a:off x="6185839" y="3609255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K</a:t>
            </a:r>
            <a:endParaRPr lang="en-GB" dirty="0"/>
          </a:p>
        </p:txBody>
      </p:sp>
      <p:sp>
        <p:nvSpPr>
          <p:cNvPr id="52" name="Rectangle 51"/>
          <p:cNvSpPr/>
          <p:nvPr/>
        </p:nvSpPr>
        <p:spPr>
          <a:xfrm>
            <a:off x="7128161" y="3582502"/>
            <a:ext cx="673067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End</a:t>
            </a:r>
            <a:endParaRPr lang="en-GB" dirty="0"/>
          </a:p>
        </p:txBody>
      </p:sp>
      <p:cxnSp>
        <p:nvCxnSpPr>
          <p:cNvPr id="53" name="Straight Arrow Connector 52"/>
          <p:cNvCxnSpPr>
            <a:endCxn id="52" idx="1"/>
          </p:cNvCxnSpPr>
          <p:nvPr/>
        </p:nvCxnSpPr>
        <p:spPr>
          <a:xfrm>
            <a:off x="6643424" y="3762522"/>
            <a:ext cx="48473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/>
          <p:nvPr/>
        </p:nvCxnSpPr>
        <p:spPr>
          <a:xfrm>
            <a:off x="5148064" y="3686402"/>
            <a:ext cx="2160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>
            <a:off x="5785303" y="3762522"/>
            <a:ext cx="4005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704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/>
          <a:lstStyle/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Monitoring Plan</a:t>
            </a:r>
            <a:b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90054" y="1628800"/>
            <a:ext cx="8953946" cy="3138488"/>
          </a:xfrm>
        </p:spPr>
        <p:txBody>
          <a:bodyPr/>
          <a:lstStyle/>
          <a:p>
            <a:endParaRPr lang="en-GB" altLang="en-US" dirty="0" smtClean="0"/>
          </a:p>
          <a:p>
            <a:endParaRPr lang="en-GB" altLang="en-US" dirty="0"/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 smtClean="0"/>
              <a:t>Project management software</a:t>
            </a:r>
          </a:p>
          <a:p>
            <a:r>
              <a:rPr lang="en-GB" altLang="en-US" sz="2000" dirty="0" smtClean="0"/>
              <a:t>Identify responsibilities </a:t>
            </a:r>
          </a:p>
          <a:p>
            <a:r>
              <a:rPr lang="en-GB" altLang="en-US" sz="2000" dirty="0" smtClean="0"/>
              <a:t>Record project issues</a:t>
            </a:r>
          </a:p>
          <a:p>
            <a:r>
              <a:rPr lang="en-GB" altLang="en-US" sz="2000" dirty="0" smtClean="0"/>
              <a:t>Weekly evaluation plan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8478"/>
            <a:ext cx="8316416" cy="245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14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8915400" cy="315888"/>
          </a:xfrm>
        </p:spPr>
        <p:txBody>
          <a:bodyPr/>
          <a:lstStyle/>
          <a:p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  <a:r>
              <a:rPr lang="en-GB" altLang="en-US" sz="2800" b="1" smtClean="0">
                <a:latin typeface="Arial" panose="020B0604020202020204" pitchFamily="34" charset="0"/>
                <a:cs typeface="Arial" panose="020B0604020202020204" pitchFamily="34" charset="0"/>
              </a:rPr>
              <a:t>and monitoring</a:t>
            </a:r>
            <a:endParaRPr lang="en-GB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84537421"/>
              </p:ext>
            </p:extLst>
          </p:nvPr>
        </p:nvGraphicFramePr>
        <p:xfrm>
          <a:off x="179510" y="858798"/>
          <a:ext cx="8735890" cy="4860520"/>
        </p:xfrm>
        <a:graphic>
          <a:graphicData uri="http://schemas.openxmlformats.org/drawingml/2006/table">
            <a:tbl>
              <a:tblPr/>
              <a:tblGrid>
                <a:gridCol w="1688424"/>
                <a:gridCol w="1761637"/>
                <a:gridCol w="1761637"/>
                <a:gridCol w="1761637"/>
                <a:gridCol w="1762555"/>
              </a:tblGrid>
              <a:tr h="58308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Activity 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Type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Frequency 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Attending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Purpose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983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Team Status report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Email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Weekly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Project managers and the team members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Summarization of the touch bases and maintaining the record of weekly achievements.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5573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Review of meetings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Video conferences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As per requirement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Key stakeholders, project manager and the project team members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Updating the progress to the clients and assigning of the subsequent tasks (</a:t>
                      </a:r>
                      <a:r>
                        <a:rPr lang="en-US" sz="1200" dirty="0" err="1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Torkanfar</a:t>
                      </a: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and Azar, 2020, p.101179).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179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Project Planning meeting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Video Conferences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Once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Project manager, key stakeholders and project team members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Determining the goals of clients, </a:t>
                      </a:r>
                      <a:r>
                        <a:rPr lang="en-US" sz="1200" dirty="0" smtClean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setting</a:t>
                      </a:r>
                      <a:r>
                        <a:rPr lang="en-US" sz="1200" baseline="0" dirty="0" smtClean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dirty="0" smtClean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the</a:t>
                      </a:r>
                      <a:r>
                        <a:rPr lang="en-US" sz="1200" baseline="0" dirty="0" smtClean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dirty="0" smtClean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budgets </a:t>
                      </a: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and timeline for task completion (</a:t>
                      </a:r>
                      <a:r>
                        <a:rPr lang="en-US" sz="1200" dirty="0" err="1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Susilowati</a:t>
                      </a:r>
                      <a:r>
                        <a:rPr lang="en-US" sz="1200" dirty="0"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et al., 2021, March). </a:t>
                      </a:r>
                    </a:p>
                  </a:txBody>
                  <a:tcPr marL="21084" marR="210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7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Handover Process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Pre-handover – a preparation stage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Handover – the nearest thing to the ‘milestone’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Post handover – following-up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7" y="2564904"/>
            <a:ext cx="4402833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9603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>
                <a:solidFill>
                  <a:srgbClr val="202124"/>
                </a:solidFill>
                <a:latin typeface="arial" panose="020B0604020202020204" pitchFamily="34" charset="0"/>
              </a:rPr>
              <a:t> </a:t>
            </a:r>
            <a:r>
              <a:rPr lang="en-GB" sz="2800" b="1" dirty="0">
                <a:solidFill>
                  <a:srgbClr val="202124"/>
                </a:solidFill>
                <a:latin typeface="arial" panose="020B0604020202020204" pitchFamily="34" charset="0"/>
              </a:rPr>
              <a:t>Project </a:t>
            </a:r>
            <a:r>
              <a:rPr lang="en-GB" sz="2800" b="1" dirty="0" smtClean="0">
                <a:solidFill>
                  <a:srgbClr val="202124"/>
                </a:solidFill>
                <a:latin typeface="arial" panose="020B0604020202020204" pitchFamily="34" charset="0"/>
              </a:rPr>
              <a:t>“</a:t>
            </a:r>
            <a:r>
              <a:rPr lang="en-GB" sz="2800" b="1" dirty="0" err="1" smtClean="0">
                <a:solidFill>
                  <a:srgbClr val="202124"/>
                </a:solidFill>
                <a:latin typeface="arial" panose="020B0604020202020204" pitchFamily="34" charset="0"/>
              </a:rPr>
              <a:t>Speranta</a:t>
            </a:r>
            <a:r>
              <a:rPr lang="en-GB" sz="2800" b="1" dirty="0" smtClean="0">
                <a:solidFill>
                  <a:srgbClr val="202124"/>
                </a:solidFill>
                <a:latin typeface="arial" panose="020B0604020202020204" pitchFamily="34" charset="0"/>
              </a:rPr>
              <a:t>” Completion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>
                <a:latin typeface="Arial" panose="020B0604020202020204" pitchFamily="34" charset="0"/>
              </a:rPr>
              <a:t>Sign-off </a:t>
            </a:r>
            <a:r>
              <a:rPr lang="en-GB" sz="2000" dirty="0">
                <a:latin typeface="Arial" panose="020B0604020202020204" pitchFamily="34" charset="0"/>
              </a:rPr>
              <a:t>on each side of the </a:t>
            </a:r>
            <a:r>
              <a:rPr lang="en-GB" sz="2000" dirty="0" smtClean="0">
                <a:latin typeface="Arial" panose="020B0604020202020204" pitchFamily="34" charset="0"/>
              </a:rPr>
              <a:t>handover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</a:rPr>
              <a:t>Benefits </a:t>
            </a:r>
            <a:r>
              <a:rPr lang="en-GB" sz="2000" dirty="0">
                <a:latin typeface="Arial" panose="020B0604020202020204" pitchFamily="34" charset="0"/>
              </a:rPr>
              <a:t>realization 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ocumentation management</a:t>
            </a:r>
          </a:p>
          <a:p>
            <a:r>
              <a:rPr lang="en-GB" sz="2000" dirty="0">
                <a:latin typeface="Arial" panose="020B0604020202020204" pitchFamily="34" charset="0"/>
              </a:rPr>
              <a:t>Outstanding issues, follow-on actions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</a:rPr>
              <a:t>Stakeholder communications</a:t>
            </a:r>
          </a:p>
          <a:p>
            <a:r>
              <a:rPr lang="en-GB" sz="2000" dirty="0">
                <a:latin typeface="Arial" panose="020B0604020202020204" pitchFamily="34" charset="0"/>
              </a:rPr>
              <a:t>Formal reporting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Closure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13/04/2023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213885"/>
            <a:ext cx="4683790" cy="2341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18058"/>
          </a:xfrm>
        </p:spPr>
        <p:txBody>
          <a:bodyPr/>
          <a:lstStyle/>
          <a:p>
            <a:pPr algn="l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534690"/>
            <a:ext cx="8579296" cy="4982543"/>
          </a:xfrm>
        </p:spPr>
        <p:txBody>
          <a:bodyPr/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Percy, L., 2023. Strategic integrated marketing communication. Taylor &amp; Francis Publishing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Plutora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2023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What Is a Steering Committee and What Is Its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Role. [Online]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Aailable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https://www.plutora.com/blog/steering-committee#:~: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text=A%20steering%20committee%20is%20an%20advisory%20group%20that%20makes%20directional,working%20toward%20strategic%20company%20directions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on 13/04/2023]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Susilowati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M. 2021, How to manage scope, time and cost of project management plan to develop manufacture information system. In IOP Conference series: Materials science and engineering (Vol. 1098, No. 6, p.062006. IOP Publishing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Torkanfar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N. and Azar, E.R., 2020 Quantitative similarity assessment of construction projects using WBS-based metrics. Advanced Engineering Informatics, 46, p.1011.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099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23763</TotalTime>
  <Words>660</Words>
  <Application>Microsoft Office PowerPoint</Application>
  <PresentationFormat>On-screen Show (4:3)</PresentationFormat>
  <Paragraphs>163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</vt:lpstr>
      <vt:lpstr>Calibri</vt:lpstr>
      <vt:lpstr>Myriad Pro</vt:lpstr>
      <vt:lpstr>Times New Roman</vt:lpstr>
      <vt:lpstr>Verdana</vt:lpstr>
      <vt:lpstr>20140311PresentationUWTSDTemplate</vt:lpstr>
      <vt:lpstr>Onsite Restaurant “Speranta” Project proposal</vt:lpstr>
      <vt:lpstr>Project Charter</vt:lpstr>
      <vt:lpstr>Stakeholders</vt:lpstr>
      <vt:lpstr>          Planning Restaurant “Speranta” Layout  Service and staff area(10%) – Electrical, Plumbing, HVAC, Surveillance, Delivery area, Service entry, Restrooms, Staff room, Emergency exits   Kitchen (30%)– Preparation, Cooking, Storage, Utensil and Equipments, Refrigerators, Washing area    Dining area (60%)- Entrance lobby, Reception, Dining area, Lounge, Bar, POS    </vt:lpstr>
      <vt:lpstr>               Planning - Work Breakdown Structure </vt:lpstr>
      <vt:lpstr>Estimate cost, Resources and Risks</vt:lpstr>
      <vt:lpstr>Gantt Chart Project “Speranta”</vt:lpstr>
      <vt:lpstr>Execution- Network diagram</vt:lpstr>
      <vt:lpstr>Monitoring Plan </vt:lpstr>
      <vt:lpstr>Communication and monitoring</vt:lpstr>
      <vt:lpstr>Handover Process</vt:lpstr>
      <vt:lpstr> Project “Speranta” Completion</vt:lpstr>
      <vt:lpstr>References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gabriela coleman</cp:lastModifiedBy>
  <cp:revision>219</cp:revision>
  <cp:lastPrinted>2018-07-09T15:27:01Z</cp:lastPrinted>
  <dcterms:created xsi:type="dcterms:W3CDTF">2002-10-07T19:43:58Z</dcterms:created>
  <dcterms:modified xsi:type="dcterms:W3CDTF">2023-04-14T15:09:42Z</dcterms:modified>
</cp:coreProperties>
</file>