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Default Extension="fntdata" ContentType="application/x-fontdata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59" r:id="rId1"/>
  </p:sldMasterIdLst>
  <p:notesMasterIdLst>
    <p:notesMasterId r:id="rId15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9144000" cy="5143500" type="screen16x9"/>
  <p:notesSz cx="6858000" cy="9144000"/>
  <p:embeddedFontLst>
    <p:embeddedFont>
      <p:font typeface="Open Sans" panose="020B0604020202020204" charset="0"/>
      <p:regular r:id="rId16"/>
      <p:bold r:id="rId17"/>
      <p:italic r:id="rId18"/>
      <p:boldItalic r:id="rId19"/>
    </p:embeddedFont>
    <p:embeddedFont>
      <p:font typeface="Verdana" panose="020B0604030504040204" pitchFamily="34" charset="0"/>
      <p:regular r:id="rId20"/>
      <p:bold r:id="rId21"/>
      <p:italic r:id="rId22"/>
      <p:boldItalic r:id="rId23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143" d="100"/>
          <a:sy n="143" d="100"/>
        </p:scale>
        <p:origin x="684" y="114"/>
      </p:cViewPr>
      <p:guideLst>
        <p:guide orient="horz" pos="162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font" Target="fonts/font3.fntdata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font" Target="fonts/font6.fntdata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font" Target="fonts/font2.fntdata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font" Target="fonts/font1.fntdata"/><Relationship Id="rId20" Type="http://schemas.openxmlformats.org/officeDocument/2006/relationships/font" Target="fonts/font5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23" Type="http://schemas.openxmlformats.org/officeDocument/2006/relationships/font" Target="fonts/font8.fntdata"/><Relationship Id="rId10" Type="http://schemas.openxmlformats.org/officeDocument/2006/relationships/slide" Target="slides/slide9.xml"/><Relationship Id="rId19" Type="http://schemas.openxmlformats.org/officeDocument/2006/relationships/font" Target="fonts/font4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font" Target="fonts/font7.fntdata"/><Relationship Id="rId27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7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Google Shape;51;p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2" name="Google Shape;52;p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" name="Google Shape;59;g767dbf17b4_0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0" name="Google Shape;60;g767dbf17b4_0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" name="Google Shape;67;g7655da37e6_0_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8" name="Google Shape;68;g7655da37e6_0_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" name="Google Shape;77;g7655da37e6_0_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8" name="Google Shape;78;g7655da37e6_0_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" name="Google Shape;85;g7689054dcd_0_1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6" name="Google Shape;86;g7689054dcd_0_1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" name="Google Shape;91;g7655da37e6_0_1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2" name="Google Shape;92;g7655da37e6_0_1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" name="Google Shape;101;g76696af8dc_0_1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2" name="Google Shape;102;g76696af8dc_0_1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" name="Google Shape;118;g7655da37e6_0_1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9" name="Google Shape;119;g7655da37e6_0_1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7" name="Google Shape;127;g6dd983045b_1_1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8" name="Google Shape;128;g6dd983045b_1_1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" name="Google Shape;134;g76696af8dc_0_2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5" name="Google Shape;135;g76696af8dc_0_2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6" name="Google Shape;146;g76696af8dc_0_1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47" name="Google Shape;147;g76696af8dc_0_1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6" name="Google Shape;156;g768680caac_0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57" name="Google Shape;157;g768680caac_0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" name="Google Shape;163;g76696af8dc_0_3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64" name="Google Shape;164;g76696af8dc_0_3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spTree>
      <p:nvGrpSpPr>
        <p:cNvPr id="1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2"/>
          <p:cNvSpPr txBox="1">
            <a:spLocks noGrp="1"/>
          </p:cNvSpPr>
          <p:nvPr>
            <p:ph type="ctrTitle"/>
          </p:nvPr>
        </p:nvSpPr>
        <p:spPr>
          <a:xfrm>
            <a:off x="311708" y="744575"/>
            <a:ext cx="8520600" cy="2052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1pPr>
            <a:lvl2pPr lvl="1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>
            <a:endParaRPr/>
          </a:p>
        </p:txBody>
      </p:sp>
      <p:sp>
        <p:nvSpPr>
          <p:cNvPr id="11" name="Google Shape;11;p2"/>
          <p:cNvSpPr txBox="1">
            <a:spLocks noGrp="1"/>
          </p:cNvSpPr>
          <p:nvPr>
            <p:ph type="subTitle" idx="1"/>
          </p:nvPr>
        </p:nvSpPr>
        <p:spPr>
          <a:xfrm>
            <a:off x="311700" y="2834125"/>
            <a:ext cx="8520600" cy="792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9pPr>
          </a:lstStyle>
          <a:p>
            <a:endParaRPr/>
          </a:p>
        </p:txBody>
      </p:sp>
      <p:sp>
        <p:nvSpPr>
          <p:cNvPr id="12" name="Google Shape;12;p2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spTree>
      <p:nvGrpSpPr>
        <p:cNvPr id="1" name="Shape 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Google Shape;14;p3"/>
          <p:cNvSpPr txBox="1">
            <a:spLocks noGrp="1"/>
          </p:cNvSpPr>
          <p:nvPr>
            <p:ph type="title"/>
          </p:nvPr>
        </p:nvSpPr>
        <p:spPr>
          <a:xfrm>
            <a:off x="311700" y="2150850"/>
            <a:ext cx="8520600" cy="841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1pPr>
            <a:lvl2pPr lvl="1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>
            <a:endParaRPr/>
          </a:p>
        </p:txBody>
      </p:sp>
      <p:sp>
        <p:nvSpPr>
          <p:cNvPr id="15" name="Google Shape;15;p3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body" type="tx">
  <p:cSld name="TITLE_AND_BODY">
    <p:spTree>
      <p:nvGrpSpPr>
        <p:cNvPr id="1" name="Shape 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Google Shape;17;p4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18" name="Google Shape;18;p4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429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914400" lvl="1" indent="-3175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19" name="Google Shape;19;p4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" type="twoColTx">
  <p:cSld name="TITLE_AND_TWO_COLUMNS">
    <p:spTree>
      <p:nvGrpSpPr>
        <p:cNvPr id="1" name="Shape 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Google Shape;21;p5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22" name="Google Shape;22;p5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39999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marL="914400" lvl="1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23" name="Google Shape;23;p5"/>
          <p:cNvSpPr txBox="1">
            <a:spLocks noGrp="1"/>
          </p:cNvSpPr>
          <p:nvPr>
            <p:ph type="body" idx="2"/>
          </p:nvPr>
        </p:nvSpPr>
        <p:spPr>
          <a:xfrm>
            <a:off x="4832400" y="1152475"/>
            <a:ext cx="39999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marL="914400" lvl="1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24" name="Google Shape;24;p5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Google Shape;26;p6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27" name="Google Shape;27;p6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ne column text">
  <p:cSld name="ONE_COLUMN_TEXT">
    <p:spTree>
      <p:nvGrpSpPr>
        <p:cNvPr id="1" name="Shape 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Google Shape;29;p7"/>
          <p:cNvSpPr txBox="1">
            <a:spLocks noGrp="1"/>
          </p:cNvSpPr>
          <p:nvPr>
            <p:ph type="title"/>
          </p:nvPr>
        </p:nvSpPr>
        <p:spPr>
          <a:xfrm>
            <a:off x="311700" y="555600"/>
            <a:ext cx="2808000" cy="7557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>
            <a:endParaRPr/>
          </a:p>
        </p:txBody>
      </p:sp>
      <p:sp>
        <p:nvSpPr>
          <p:cNvPr id="30" name="Google Shape;30;p7"/>
          <p:cNvSpPr txBox="1">
            <a:spLocks noGrp="1"/>
          </p:cNvSpPr>
          <p:nvPr>
            <p:ph type="body" idx="1"/>
          </p:nvPr>
        </p:nvSpPr>
        <p:spPr>
          <a:xfrm>
            <a:off x="311700" y="1389600"/>
            <a:ext cx="2808000" cy="3179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marL="914400" lvl="1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31" name="Google Shape;31;p7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title and description">
  <p:cSld name="SECTION_TITLE_AND_DESCRIPTION">
    <p:spTree>
      <p:nvGrpSpPr>
        <p:cNvPr id="1" name="Shape 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Google Shape;36;p9"/>
          <p:cNvSpPr/>
          <p:nvPr/>
        </p:nvSpPr>
        <p:spPr>
          <a:xfrm>
            <a:off x="4572000" y="-125"/>
            <a:ext cx="4572000" cy="51435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7" name="Google Shape;37;p9"/>
          <p:cNvSpPr txBox="1">
            <a:spLocks noGrp="1"/>
          </p:cNvSpPr>
          <p:nvPr>
            <p:ph type="title"/>
          </p:nvPr>
        </p:nvSpPr>
        <p:spPr>
          <a:xfrm>
            <a:off x="265500" y="1233175"/>
            <a:ext cx="4045200" cy="14823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1pPr>
            <a:lvl2pPr lvl="1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>
            <a:endParaRPr/>
          </a:p>
        </p:txBody>
      </p:sp>
      <p:sp>
        <p:nvSpPr>
          <p:cNvPr id="38" name="Google Shape;38;p9"/>
          <p:cNvSpPr txBox="1">
            <a:spLocks noGrp="1"/>
          </p:cNvSpPr>
          <p:nvPr>
            <p:ph type="subTitle" idx="1"/>
          </p:nvPr>
        </p:nvSpPr>
        <p:spPr>
          <a:xfrm>
            <a:off x="265500" y="2803075"/>
            <a:ext cx="4045200" cy="1235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>
            <a:endParaRPr/>
          </a:p>
        </p:txBody>
      </p:sp>
      <p:sp>
        <p:nvSpPr>
          <p:cNvPr id="39" name="Google Shape;39;p9"/>
          <p:cNvSpPr txBox="1">
            <a:spLocks noGrp="1"/>
          </p:cNvSpPr>
          <p:nvPr>
            <p:ph type="body" idx="2"/>
          </p:nvPr>
        </p:nvSpPr>
        <p:spPr>
          <a:xfrm>
            <a:off x="4939500" y="724075"/>
            <a:ext cx="3837000" cy="3695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marL="457200" lvl="0" indent="-3429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914400" lvl="1" indent="-3175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40" name="Google Shape;40;p9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aption">
  <p:cSld name="CAPTION_ONLY">
    <p:spTree>
      <p:nvGrpSpPr>
        <p:cNvPr id="1" name="Shape 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Google Shape;42;p10"/>
          <p:cNvSpPr txBox="1">
            <a:spLocks noGrp="1"/>
          </p:cNvSpPr>
          <p:nvPr>
            <p:ph type="body" idx="1"/>
          </p:nvPr>
        </p:nvSpPr>
        <p:spPr>
          <a:xfrm>
            <a:off x="311700" y="4230575"/>
            <a:ext cx="5998800" cy="605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marL="457200" lvl="0" indent="-2286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1pPr>
          </a:lstStyle>
          <a:p>
            <a:endParaRPr/>
          </a:p>
        </p:txBody>
      </p:sp>
      <p:sp>
        <p:nvSpPr>
          <p:cNvPr id="43" name="Google Shape;43;p10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ig number">
  <p:cSld name="BIG_NUMBER">
    <p:spTree>
      <p:nvGrpSpPr>
        <p:cNvPr id="1" name="Shape 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Google Shape;45;p11"/>
          <p:cNvSpPr txBox="1">
            <a:spLocks noGrp="1"/>
          </p:cNvSpPr>
          <p:nvPr>
            <p:ph type="title" hasCustomPrompt="1"/>
          </p:nvPr>
        </p:nvSpPr>
        <p:spPr>
          <a:xfrm>
            <a:off x="311700" y="1106125"/>
            <a:ext cx="8520600" cy="19635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1pPr>
            <a:lvl2pPr lvl="1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2pPr>
            <a:lvl3pPr lvl="2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3pPr>
            <a:lvl4pPr lvl="3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4pPr>
            <a:lvl5pPr lvl="4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5pPr>
            <a:lvl6pPr lvl="5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6pPr>
            <a:lvl7pPr lvl="6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7pPr>
            <a:lvl8pPr lvl="7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8pPr>
            <a:lvl9pPr lvl="8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9pPr>
          </a:lstStyle>
          <a:p>
            <a:r>
              <a:t>xx%</a:t>
            </a:r>
          </a:p>
        </p:txBody>
      </p:sp>
      <p:sp>
        <p:nvSpPr>
          <p:cNvPr id="46" name="Google Shape;46;p11"/>
          <p:cNvSpPr txBox="1">
            <a:spLocks noGrp="1"/>
          </p:cNvSpPr>
          <p:nvPr>
            <p:ph type="body" idx="1"/>
          </p:nvPr>
        </p:nvSpPr>
        <p:spPr>
          <a:xfrm>
            <a:off x="311700" y="3152225"/>
            <a:ext cx="8520600" cy="1300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42900" algn="ctr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914400" lvl="1" indent="-317500" algn="ctr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 algn="ctr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 algn="ctr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 algn="ctr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 algn="ctr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 algn="ctr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 algn="ctr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 algn="ctr"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47" name="Google Shape;47;p11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Google Shape;49;p12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imple-light-2"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429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Char char="●"/>
              <a:defRPr sz="1800">
                <a:solidFill>
                  <a:schemeClr val="dk2"/>
                </a:solidFill>
              </a:defRPr>
            </a:lvl1pPr>
            <a:lvl2pPr marL="914400" lvl="1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2pPr>
            <a:lvl3pPr marL="1371600" lvl="2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3pPr>
            <a:lvl4pPr marL="1828800" lvl="3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●"/>
              <a:defRPr>
                <a:solidFill>
                  <a:schemeClr val="dk2"/>
                </a:solidFill>
              </a:defRPr>
            </a:lvl4pPr>
            <a:lvl5pPr marL="2286000" lvl="4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5pPr>
            <a:lvl6pPr marL="2743200" lvl="5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6pPr>
            <a:lvl7pPr marL="3200400" lvl="6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●"/>
              <a:defRPr>
                <a:solidFill>
                  <a:schemeClr val="dk2"/>
                </a:solidFill>
              </a:defRPr>
            </a:lvl7pPr>
            <a:lvl8pPr marL="3657600" lvl="7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8pPr>
            <a:lvl9pPr marL="4114800" lvl="8" indent="-317500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8" name="Google Shape;8;p1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r">
              <a:buNone/>
              <a:defRPr sz="1000">
                <a:solidFill>
                  <a:schemeClr val="dk2"/>
                </a:solidFill>
              </a:defRPr>
            </a:lvl1pPr>
            <a:lvl2pPr lvl="1" algn="r">
              <a:buNone/>
              <a:defRPr sz="1000">
                <a:solidFill>
                  <a:schemeClr val="dk2"/>
                </a:solidFill>
              </a:defRPr>
            </a:lvl2pPr>
            <a:lvl3pPr lvl="2" algn="r">
              <a:buNone/>
              <a:defRPr sz="1000">
                <a:solidFill>
                  <a:schemeClr val="dk2"/>
                </a:solidFill>
              </a:defRPr>
            </a:lvl3pPr>
            <a:lvl4pPr lvl="3" algn="r">
              <a:buNone/>
              <a:defRPr sz="1000">
                <a:solidFill>
                  <a:schemeClr val="dk2"/>
                </a:solidFill>
              </a:defRPr>
            </a:lvl4pPr>
            <a:lvl5pPr lvl="4" algn="r">
              <a:buNone/>
              <a:defRPr sz="1000">
                <a:solidFill>
                  <a:schemeClr val="dk2"/>
                </a:solidFill>
              </a:defRPr>
            </a:lvl5pPr>
            <a:lvl6pPr lvl="5" algn="r">
              <a:buNone/>
              <a:defRPr sz="1000">
                <a:solidFill>
                  <a:schemeClr val="dk2"/>
                </a:solidFill>
              </a:defRPr>
            </a:lvl6pPr>
            <a:lvl7pPr lvl="6" algn="r">
              <a:buNone/>
              <a:defRPr sz="1000">
                <a:solidFill>
                  <a:schemeClr val="dk2"/>
                </a:solidFill>
              </a:defRPr>
            </a:lvl7pPr>
            <a:lvl8pPr lvl="7" algn="r">
              <a:buNone/>
              <a:defRPr sz="1000">
                <a:solidFill>
                  <a:schemeClr val="dk2"/>
                </a:solidFill>
              </a:defRPr>
            </a:lvl8pPr>
            <a:lvl9pPr lvl="8" algn="r">
              <a:buNone/>
              <a:defRPr sz="1000">
                <a:solidFill>
                  <a:schemeClr val="dk2"/>
                </a:solidFill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5" r:id="rId7"/>
    <p:sldLayoutId id="2147483656" r:id="rId8"/>
    <p:sldLayoutId id="2147483657" r:id="rId9"/>
    <p:sldLayoutId id="2147483658" r:id="rId10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jpg"/><Relationship Id="rId4" Type="http://schemas.openxmlformats.org/officeDocument/2006/relationships/image" Target="../media/image3.jp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8.jpg"/><Relationship Id="rId5" Type="http://schemas.openxmlformats.org/officeDocument/2006/relationships/image" Target="../media/image7.jpg"/><Relationship Id="rId4" Type="http://schemas.openxmlformats.org/officeDocument/2006/relationships/image" Target="../media/image6.jp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11.jpg"/><Relationship Id="rId4" Type="http://schemas.openxmlformats.org/officeDocument/2006/relationships/image" Target="../media/image10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16.png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7" Type="http://schemas.openxmlformats.org/officeDocument/2006/relationships/image" Target="../media/image21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20.png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24.png"/><Relationship Id="rId4" Type="http://schemas.openxmlformats.org/officeDocument/2006/relationships/image" Target="../media/image23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g"/><Relationship Id="rId7" Type="http://schemas.openxmlformats.org/officeDocument/2006/relationships/image" Target="../media/image30.jp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29.jpg"/><Relationship Id="rId5" Type="http://schemas.openxmlformats.org/officeDocument/2006/relationships/image" Target="../media/image28.jpg"/><Relationship Id="rId4" Type="http://schemas.openxmlformats.org/officeDocument/2006/relationships/image" Target="../media/image27.gi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g"/><Relationship Id="rId7" Type="http://schemas.openxmlformats.org/officeDocument/2006/relationships/image" Target="../media/image35.jp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34.png"/><Relationship Id="rId5" Type="http://schemas.openxmlformats.org/officeDocument/2006/relationships/image" Target="../media/image33.png"/><Relationship Id="rId4" Type="http://schemas.openxmlformats.org/officeDocument/2006/relationships/image" Target="../media/image32.jp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travelchinaguide.com/cityguides/shanghai/economy.htm" TargetMode="External"/><Relationship Id="rId3" Type="http://schemas.openxmlformats.org/officeDocument/2006/relationships/hyperlink" Target="https://www.travelchinaguide.com/cityguides/shanghai/events.htm" TargetMode="External"/><Relationship Id="rId7" Type="http://schemas.openxmlformats.org/officeDocument/2006/relationships/hyperlink" Target="https://www.britannica.com/place/Shanghai/Economy" TargetMode="Externa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3.xml"/><Relationship Id="rId6" Type="http://schemas.openxmlformats.org/officeDocument/2006/relationships/hyperlink" Target="https://www.thoughtco.com/shanghainese-the-language-of-shanghai-2278415" TargetMode="External"/><Relationship Id="rId5" Type="http://schemas.openxmlformats.org/officeDocument/2006/relationships/hyperlink" Target="https://www.chinahighlights.com/shanghai/food-restaurant.htm" TargetMode="External"/><Relationship Id="rId4" Type="http://schemas.openxmlformats.org/officeDocument/2006/relationships/hyperlink" Target="https://www.travelchinaguide.com/cityguides/shanghai/dining/more.htm" TargetMode="External"/><Relationship Id="rId9" Type="http://schemas.openxmlformats.org/officeDocument/2006/relationships/hyperlink" Target="https://www.discoverchina.com/shanghai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" name="Google Shape;54;p13"/>
          <p:cNvSpPr txBox="1">
            <a:spLocks noGrp="1"/>
          </p:cNvSpPr>
          <p:nvPr>
            <p:ph type="ctrTitle"/>
          </p:nvPr>
        </p:nvSpPr>
        <p:spPr>
          <a:xfrm>
            <a:off x="311708" y="744575"/>
            <a:ext cx="8520600" cy="2052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5" name="Google Shape;55;p13"/>
          <p:cNvSpPr txBox="1">
            <a:spLocks noGrp="1"/>
          </p:cNvSpPr>
          <p:nvPr>
            <p:ph type="subTitle" idx="1"/>
          </p:nvPr>
        </p:nvSpPr>
        <p:spPr>
          <a:xfrm>
            <a:off x="311700" y="2834125"/>
            <a:ext cx="8520600" cy="792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pic>
        <p:nvPicPr>
          <p:cNvPr id="56" name="Google Shape;56;p13" descr="Image result for shanghai business hub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5216"/>
            <a:ext cx="9144000" cy="5138284"/>
          </a:xfrm>
          <a:prstGeom prst="rect">
            <a:avLst/>
          </a:prstGeom>
          <a:noFill/>
          <a:ln>
            <a:noFill/>
          </a:ln>
        </p:spPr>
      </p:pic>
      <p:sp>
        <p:nvSpPr>
          <p:cNvPr id="57" name="Google Shape;57;p13"/>
          <p:cNvSpPr txBox="1"/>
          <p:nvPr/>
        </p:nvSpPr>
        <p:spPr>
          <a:xfrm>
            <a:off x="383100" y="376000"/>
            <a:ext cx="8378700" cy="588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3000">
                <a:solidFill>
                  <a:srgbClr val="FF0000"/>
                </a:solidFill>
              </a:rPr>
              <a:t>SHANGHAI, AN INTERNATIONAL BUSINESS AND TRADE HUB.</a:t>
            </a:r>
            <a:endParaRPr sz="300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Google Shape;62;p14"/>
          <p:cNvSpPr txBox="1">
            <a:spLocks noGrp="1"/>
          </p:cNvSpPr>
          <p:nvPr>
            <p:ph type="ctrTitle"/>
          </p:nvPr>
        </p:nvSpPr>
        <p:spPr>
          <a:xfrm>
            <a:off x="4572000" y="3582825"/>
            <a:ext cx="4260300" cy="1404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457200" lvl="0" indent="-3429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Char char="●"/>
            </a:pPr>
            <a:r>
              <a:rPr lang="en-GB" sz="1800">
                <a:solidFill>
                  <a:schemeClr val="dk2"/>
                </a:solidFill>
              </a:rPr>
              <a:t>City on the sea.</a:t>
            </a:r>
            <a:endParaRPr sz="1800">
              <a:solidFill>
                <a:schemeClr val="dk2"/>
              </a:solidFill>
            </a:endParaRPr>
          </a:p>
          <a:p>
            <a:pPr marL="457200" lvl="0" indent="-3429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Char char="●"/>
            </a:pPr>
            <a:r>
              <a:rPr lang="en-GB" sz="1800">
                <a:solidFill>
                  <a:schemeClr val="dk2"/>
                </a:solidFill>
              </a:rPr>
              <a:t>Port.</a:t>
            </a:r>
            <a:endParaRPr sz="1800">
              <a:solidFill>
                <a:schemeClr val="dk2"/>
              </a:solidFill>
            </a:endParaRPr>
          </a:p>
          <a:p>
            <a:pPr marL="457200" lvl="0" indent="-3429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Char char="●"/>
            </a:pPr>
            <a:r>
              <a:rPr lang="en-GB" sz="1800">
                <a:solidFill>
                  <a:schemeClr val="dk2"/>
                </a:solidFill>
              </a:rPr>
              <a:t>Silk road.</a:t>
            </a:r>
            <a:endParaRPr sz="1800">
              <a:solidFill>
                <a:schemeClr val="dk2"/>
              </a:solidFill>
            </a:endParaRPr>
          </a:p>
          <a:p>
            <a:pPr marL="0" lvl="0" indent="0" algn="l" rtl="0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None/>
            </a:pPr>
            <a:r>
              <a:rPr lang="en-GB" sz="1800" b="1">
                <a:solidFill>
                  <a:schemeClr val="dk2"/>
                </a:solidFill>
              </a:rPr>
              <a:t>“Every place has a story to tell”</a:t>
            </a:r>
            <a:endParaRPr sz="1800" b="1">
              <a:solidFill>
                <a:schemeClr val="dk2"/>
              </a:solidFill>
            </a:endParaRPr>
          </a:p>
        </p:txBody>
      </p:sp>
      <p:pic>
        <p:nvPicPr>
          <p:cNvPr id="63" name="Google Shape;63;p14" descr="Image result for map of China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-6900" y="0"/>
            <a:ext cx="4419600" cy="2791800"/>
          </a:xfrm>
          <a:prstGeom prst="rect">
            <a:avLst/>
          </a:prstGeom>
          <a:noFill/>
          <a:ln>
            <a:noFill/>
          </a:ln>
        </p:spPr>
      </p:pic>
      <p:pic>
        <p:nvPicPr>
          <p:cNvPr id="64" name="Google Shape;64;p14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4412700" y="0"/>
            <a:ext cx="4731300" cy="2791800"/>
          </a:xfrm>
          <a:prstGeom prst="rect">
            <a:avLst/>
          </a:prstGeom>
          <a:noFill/>
          <a:ln>
            <a:noFill/>
          </a:ln>
        </p:spPr>
      </p:pic>
      <p:pic>
        <p:nvPicPr>
          <p:cNvPr id="65" name="Google Shape;65;p14" descr="Silk Road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-6900" y="2791800"/>
            <a:ext cx="4419601" cy="23517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" name="Google Shape;70;p15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	</a:t>
            </a:r>
            <a:endParaRPr/>
          </a:p>
        </p:txBody>
      </p:sp>
      <p:sp>
        <p:nvSpPr>
          <p:cNvPr id="71" name="Google Shape;71;p15"/>
          <p:cNvSpPr txBox="1">
            <a:spLocks noGrp="1"/>
          </p:cNvSpPr>
          <p:nvPr>
            <p:ph type="body" idx="1"/>
          </p:nvPr>
        </p:nvSpPr>
        <p:spPr>
          <a:xfrm>
            <a:off x="0" y="2901875"/>
            <a:ext cx="9144000" cy="2241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lvl="0" indent="-317500" algn="l" rtl="0">
              <a:spcBef>
                <a:spcPts val="0"/>
              </a:spcBef>
              <a:spcAft>
                <a:spcPts val="0"/>
              </a:spcAft>
              <a:buSzPts val="1400"/>
              <a:buChar char="●"/>
            </a:pPr>
            <a:r>
              <a:rPr lang="en-GB" sz="1400"/>
              <a:t>History.</a:t>
            </a:r>
            <a:endParaRPr sz="1400"/>
          </a:p>
          <a:p>
            <a:pPr marL="457200" lvl="0" indent="-317500" algn="l" rtl="0">
              <a:spcBef>
                <a:spcPts val="0"/>
              </a:spcBef>
              <a:spcAft>
                <a:spcPts val="0"/>
              </a:spcAft>
              <a:buSzPts val="1400"/>
              <a:buChar char="●"/>
            </a:pPr>
            <a:r>
              <a:rPr lang="en-GB" sz="1400"/>
              <a:t>East meets West culture.</a:t>
            </a:r>
            <a:endParaRPr sz="1400"/>
          </a:p>
          <a:p>
            <a:pPr marL="457200" lvl="0" indent="-317500" algn="l" rtl="0">
              <a:spcBef>
                <a:spcPts val="0"/>
              </a:spcBef>
              <a:spcAft>
                <a:spcPts val="0"/>
              </a:spcAft>
              <a:buSzPts val="1400"/>
              <a:buChar char="●"/>
            </a:pPr>
            <a:r>
              <a:rPr lang="en-GB" sz="1400"/>
              <a:t>Colonial influences.</a:t>
            </a:r>
            <a:endParaRPr sz="1400"/>
          </a:p>
          <a:p>
            <a:pPr marL="457200" lvl="0" indent="-317500" algn="l" rtl="0">
              <a:spcBef>
                <a:spcPts val="0"/>
              </a:spcBef>
              <a:spcAft>
                <a:spcPts val="0"/>
              </a:spcAft>
              <a:buSzPts val="1400"/>
              <a:buChar char="●"/>
            </a:pPr>
            <a:r>
              <a:rPr lang="en-GB" sz="1400"/>
              <a:t>Cosmopolitan city.</a:t>
            </a:r>
            <a:endParaRPr sz="1400"/>
          </a:p>
          <a:p>
            <a:pPr marL="0" lvl="0" indent="0" algn="l" rtl="0">
              <a:spcBef>
                <a:spcPts val="1600"/>
              </a:spcBef>
              <a:spcAft>
                <a:spcPts val="0"/>
              </a:spcAft>
              <a:buNone/>
            </a:pPr>
            <a:r>
              <a:rPr lang="en-GB" sz="1400"/>
              <a:t>“Shanghai’s cosmopolitan brand becomes equated with a certain look or style comprising various key aspects: to be cosmopolitan is to appear elegant and fashionable, to be clean and civilised, and to display the presence of high-end foreign products and an international global elite, without marginalising the centrality of Chinese national culture to the city’s identity (De Giorgi 2017, 117).”</a:t>
            </a:r>
            <a:endParaRPr sz="1400"/>
          </a:p>
          <a:p>
            <a:pPr marL="914400" lvl="0" indent="0" algn="l" rtl="0">
              <a:spcBef>
                <a:spcPts val="1200"/>
              </a:spcBef>
              <a:spcAft>
                <a:spcPts val="0"/>
              </a:spcAft>
              <a:buNone/>
            </a:pPr>
            <a:endParaRPr sz="1400"/>
          </a:p>
          <a:p>
            <a:pPr marL="914400" lvl="0" indent="0" algn="l" rtl="0">
              <a:spcBef>
                <a:spcPts val="1600"/>
              </a:spcBef>
              <a:spcAft>
                <a:spcPts val="1600"/>
              </a:spcAft>
              <a:buNone/>
            </a:pPr>
            <a:endParaRPr/>
          </a:p>
        </p:txBody>
      </p:sp>
      <p:pic>
        <p:nvPicPr>
          <p:cNvPr id="72" name="Google Shape;72;p15"/>
          <p:cNvPicPr preferRelativeResize="0"/>
          <p:nvPr/>
        </p:nvPicPr>
        <p:blipFill rotWithShape="1">
          <a:blip r:embed="rId3">
            <a:alphaModFix/>
          </a:blip>
          <a:srcRect r="75560"/>
          <a:stretch/>
        </p:blipFill>
        <p:spPr>
          <a:xfrm>
            <a:off x="0" y="0"/>
            <a:ext cx="2234750" cy="2901875"/>
          </a:xfrm>
          <a:prstGeom prst="rect">
            <a:avLst/>
          </a:prstGeom>
          <a:noFill/>
          <a:ln>
            <a:noFill/>
          </a:ln>
        </p:spPr>
      </p:pic>
      <p:pic>
        <p:nvPicPr>
          <p:cNvPr id="73" name="Google Shape;73;p15" descr="Image result for colonial buildings shanghai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2234750" y="0"/>
            <a:ext cx="2412125" cy="2901875"/>
          </a:xfrm>
          <a:prstGeom prst="rect">
            <a:avLst/>
          </a:prstGeom>
          <a:noFill/>
          <a:ln>
            <a:noFill/>
          </a:ln>
        </p:spPr>
      </p:pic>
      <p:pic>
        <p:nvPicPr>
          <p:cNvPr id="74" name="Google Shape;74;p15" descr="Image result for shanghai water town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4646875" y="0"/>
            <a:ext cx="2284424" cy="2901874"/>
          </a:xfrm>
          <a:prstGeom prst="rect">
            <a:avLst/>
          </a:prstGeom>
          <a:noFill/>
          <a:ln>
            <a:noFill/>
          </a:ln>
        </p:spPr>
      </p:pic>
      <p:pic>
        <p:nvPicPr>
          <p:cNvPr id="75" name="Google Shape;75;p15" descr="Image result for shanghai yuyuan garden"/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6931300" y="0"/>
            <a:ext cx="2212700" cy="290187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" name="Google Shape;80;p16"/>
          <p:cNvSpPr txBox="1">
            <a:spLocks noGrp="1"/>
          </p:cNvSpPr>
          <p:nvPr>
            <p:ph type="body" idx="1"/>
          </p:nvPr>
        </p:nvSpPr>
        <p:spPr>
          <a:xfrm>
            <a:off x="0" y="2828800"/>
            <a:ext cx="4476600" cy="23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lvl="0" indent="-304800" algn="l" rtl="0">
              <a:spcBef>
                <a:spcPts val="0"/>
              </a:spcBef>
              <a:spcAft>
                <a:spcPts val="0"/>
              </a:spcAft>
              <a:buSzPts val="1200"/>
              <a:buChar char="●"/>
            </a:pPr>
            <a:r>
              <a:rPr lang="en-GB" sz="1200"/>
              <a:t>Trade zone </a:t>
            </a:r>
            <a:endParaRPr sz="1200"/>
          </a:p>
          <a:p>
            <a:pPr marL="457200" lvl="0" indent="-304800" algn="l" rtl="0">
              <a:spcBef>
                <a:spcPts val="0"/>
              </a:spcBef>
              <a:spcAft>
                <a:spcPts val="0"/>
              </a:spcAft>
              <a:buSzPts val="1200"/>
              <a:buChar char="●"/>
            </a:pPr>
            <a:r>
              <a:rPr lang="en-GB" sz="1200"/>
              <a:t>Value of business travel</a:t>
            </a:r>
            <a:endParaRPr sz="1200"/>
          </a:p>
          <a:p>
            <a:pPr marL="457200" lvl="0" indent="-304800" algn="l" rtl="0">
              <a:spcBef>
                <a:spcPts val="0"/>
              </a:spcBef>
              <a:spcAft>
                <a:spcPts val="0"/>
              </a:spcAft>
              <a:buSzPts val="1200"/>
              <a:buChar char="●"/>
            </a:pPr>
            <a:r>
              <a:rPr lang="en-GB" sz="1200"/>
              <a:t>Value of tourism</a:t>
            </a:r>
            <a:endParaRPr sz="1200"/>
          </a:p>
          <a:p>
            <a:pPr marL="457200" lvl="0" indent="-304800" algn="l" rtl="0">
              <a:spcBef>
                <a:spcPts val="0"/>
              </a:spcBef>
              <a:spcAft>
                <a:spcPts val="0"/>
              </a:spcAft>
              <a:buSzPts val="1200"/>
              <a:buChar char="●"/>
            </a:pPr>
            <a:r>
              <a:rPr lang="en-GB" sz="1200"/>
              <a:t>Foreign investment</a:t>
            </a:r>
            <a:endParaRPr sz="1200"/>
          </a:p>
          <a:p>
            <a:pPr marL="457200" lvl="0" indent="-304800" algn="l" rtl="0">
              <a:spcBef>
                <a:spcPts val="0"/>
              </a:spcBef>
              <a:spcAft>
                <a:spcPts val="0"/>
              </a:spcAft>
              <a:buSzPts val="1200"/>
              <a:buChar char="●"/>
            </a:pPr>
            <a:r>
              <a:rPr lang="en-GB" sz="1200"/>
              <a:t>Expats</a:t>
            </a:r>
            <a:endParaRPr sz="1200"/>
          </a:p>
          <a:p>
            <a:pPr marL="457200" lvl="0" indent="-304800" algn="l" rtl="0">
              <a:spcBef>
                <a:spcPts val="0"/>
              </a:spcBef>
              <a:spcAft>
                <a:spcPts val="0"/>
              </a:spcAft>
              <a:buSzPts val="1200"/>
              <a:buChar char="●"/>
            </a:pPr>
            <a:r>
              <a:rPr lang="en-GB" sz="1200"/>
              <a:t>Export/ import industry. EU largest trade partner followed by the US Volume was 971.5 billion dollars in 2018. Export items largest products are electrical and mechanical.</a:t>
            </a:r>
            <a:endParaRPr sz="1200"/>
          </a:p>
        </p:txBody>
      </p:sp>
      <p:pic>
        <p:nvPicPr>
          <p:cNvPr id="81" name="Google Shape;81;p16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0"/>
            <a:ext cx="2979674" cy="2828800"/>
          </a:xfrm>
          <a:prstGeom prst="rect">
            <a:avLst/>
          </a:prstGeom>
          <a:noFill/>
          <a:ln>
            <a:noFill/>
          </a:ln>
        </p:spPr>
      </p:pic>
      <p:pic>
        <p:nvPicPr>
          <p:cNvPr id="82" name="Google Shape;82;p16" descr="Image result for shanghai financial center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2979675" y="0"/>
            <a:ext cx="3049825" cy="2828800"/>
          </a:xfrm>
          <a:prstGeom prst="rect">
            <a:avLst/>
          </a:prstGeom>
          <a:noFill/>
          <a:ln>
            <a:noFill/>
          </a:ln>
        </p:spPr>
      </p:pic>
      <p:pic>
        <p:nvPicPr>
          <p:cNvPr id="83" name="Google Shape;83;p16" descr="Image result for shanghai tourism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6029500" y="100"/>
            <a:ext cx="3100299" cy="51435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" name="Google Shape;88;p17"/>
          <p:cNvSpPr txBox="1">
            <a:spLocks noGrp="1"/>
          </p:cNvSpPr>
          <p:nvPr>
            <p:ph type="body" idx="1"/>
          </p:nvPr>
        </p:nvSpPr>
        <p:spPr>
          <a:xfrm>
            <a:off x="92225" y="106425"/>
            <a:ext cx="4479900" cy="4966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lvl="0" indent="-381000" algn="l" rtl="0">
              <a:spcBef>
                <a:spcPts val="0"/>
              </a:spcBef>
              <a:spcAft>
                <a:spcPts val="0"/>
              </a:spcAft>
              <a:buSzPts val="2400"/>
              <a:buChar char="●"/>
            </a:pPr>
            <a:r>
              <a:rPr lang="en-GB" sz="2400"/>
              <a:t>Safe city</a:t>
            </a:r>
            <a:endParaRPr sz="2400"/>
          </a:p>
          <a:p>
            <a:pPr marL="457200" lvl="0" indent="-381000" algn="l" rtl="0">
              <a:spcBef>
                <a:spcPts val="0"/>
              </a:spcBef>
              <a:spcAft>
                <a:spcPts val="0"/>
              </a:spcAft>
              <a:buSzPts val="2400"/>
              <a:buChar char="●"/>
            </a:pPr>
            <a:r>
              <a:rPr lang="en-GB" sz="2400"/>
              <a:t>Advanced artificial intelligence</a:t>
            </a:r>
            <a:endParaRPr sz="2400"/>
          </a:p>
          <a:p>
            <a:pPr marL="457200" lvl="0" indent="-381000" algn="l" rtl="0">
              <a:spcBef>
                <a:spcPts val="0"/>
              </a:spcBef>
              <a:spcAft>
                <a:spcPts val="0"/>
              </a:spcAft>
              <a:buSzPts val="2400"/>
              <a:buChar char="●"/>
            </a:pPr>
            <a:r>
              <a:rPr lang="en-GB" sz="2400"/>
              <a:t>High conviction rates</a:t>
            </a:r>
            <a:endParaRPr sz="2400"/>
          </a:p>
          <a:p>
            <a:pPr marL="457200" lvl="0" indent="-381000" algn="l" rtl="0">
              <a:spcBef>
                <a:spcPts val="0"/>
              </a:spcBef>
              <a:spcAft>
                <a:spcPts val="0"/>
              </a:spcAft>
              <a:buSzPts val="2400"/>
              <a:buChar char="●"/>
            </a:pPr>
            <a:r>
              <a:rPr lang="en-GB" sz="2400"/>
              <a:t>Heavily policed.</a:t>
            </a:r>
            <a:endParaRPr sz="2400"/>
          </a:p>
          <a:p>
            <a:pPr marL="457200" lvl="0" indent="-381000" algn="l" rtl="0">
              <a:spcBef>
                <a:spcPts val="0"/>
              </a:spcBef>
              <a:spcAft>
                <a:spcPts val="0"/>
              </a:spcAft>
              <a:buSzPts val="2400"/>
              <a:buChar char="●"/>
            </a:pPr>
            <a:r>
              <a:rPr lang="en-GB" sz="2400"/>
              <a:t>Largest problem is petty crime, such as pick-pocketing, financial fraud and scams.</a:t>
            </a:r>
            <a:endParaRPr sz="2400"/>
          </a:p>
        </p:txBody>
      </p:sp>
      <p:pic>
        <p:nvPicPr>
          <p:cNvPr id="89" name="Google Shape;89;p17" descr="Image result for safe city"/>
          <p:cNvPicPr preferRelativeResize="0"/>
          <p:nvPr/>
        </p:nvPicPr>
        <p:blipFill rotWithShape="1">
          <a:blip r:embed="rId3">
            <a:alphaModFix/>
          </a:blip>
          <a:srcRect b="16527"/>
          <a:stretch/>
        </p:blipFill>
        <p:spPr>
          <a:xfrm>
            <a:off x="4732025" y="106425"/>
            <a:ext cx="4221200" cy="49662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" name="Google Shape;94;p18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Language </a:t>
            </a:r>
            <a:endParaRPr/>
          </a:p>
        </p:txBody>
      </p:sp>
      <p:sp>
        <p:nvSpPr>
          <p:cNvPr id="95" name="Google Shape;95;p18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lvl="0" indent="-317500" algn="l" rtl="0">
              <a:spcBef>
                <a:spcPts val="0"/>
              </a:spcBef>
              <a:spcAft>
                <a:spcPts val="0"/>
              </a:spcAft>
              <a:buClr>
                <a:srgbClr val="222222"/>
              </a:buClr>
              <a:buSzPts val="1400"/>
              <a:buChar char="❏"/>
            </a:pPr>
            <a:r>
              <a:rPr lang="en-GB" sz="1400">
                <a:solidFill>
                  <a:srgbClr val="222222"/>
                </a:solidFill>
                <a:highlight>
                  <a:srgbClr val="FFFFFF"/>
                </a:highlight>
              </a:rPr>
              <a:t>Putonhua- standard mandarin chinese </a:t>
            </a:r>
            <a:endParaRPr sz="1400">
              <a:solidFill>
                <a:srgbClr val="222222"/>
              </a:solidFill>
              <a:highlight>
                <a:srgbClr val="FFFFFF"/>
              </a:highlight>
            </a:endParaRPr>
          </a:p>
          <a:p>
            <a:pPr marL="457200" lvl="0" indent="-317500" algn="l" rtl="0">
              <a:spcBef>
                <a:spcPts val="0"/>
              </a:spcBef>
              <a:spcAft>
                <a:spcPts val="0"/>
              </a:spcAft>
              <a:buClr>
                <a:srgbClr val="222222"/>
              </a:buClr>
              <a:buSzPts val="1400"/>
              <a:buChar char="❏"/>
            </a:pPr>
            <a:r>
              <a:rPr lang="en-GB" sz="1400">
                <a:solidFill>
                  <a:srgbClr val="222222"/>
                </a:solidFill>
                <a:highlight>
                  <a:srgbClr val="FFFFFF"/>
                </a:highlight>
              </a:rPr>
              <a:t>shanghainese - dialect of wu chinese</a:t>
            </a:r>
            <a:endParaRPr sz="1400">
              <a:solidFill>
                <a:srgbClr val="222222"/>
              </a:solidFill>
              <a:highlight>
                <a:srgbClr val="FFFFFF"/>
              </a:highlight>
            </a:endParaRPr>
          </a:p>
          <a:p>
            <a:pPr marL="457200" lvl="0" indent="-317500" algn="l" rtl="0">
              <a:spcBef>
                <a:spcPts val="0"/>
              </a:spcBef>
              <a:spcAft>
                <a:spcPts val="0"/>
              </a:spcAft>
              <a:buClr>
                <a:srgbClr val="222222"/>
              </a:buClr>
              <a:buSzPts val="1400"/>
              <a:buChar char="❏"/>
            </a:pPr>
            <a:r>
              <a:rPr lang="en-GB" sz="1400">
                <a:solidFill>
                  <a:srgbClr val="222222"/>
                </a:solidFill>
                <a:highlight>
                  <a:srgbClr val="FFFFFF"/>
                </a:highlight>
              </a:rPr>
              <a:t>English </a:t>
            </a:r>
            <a:endParaRPr sz="1400">
              <a:solidFill>
                <a:srgbClr val="222222"/>
              </a:solidFill>
              <a:highlight>
                <a:srgbClr val="FFFFFF"/>
              </a:highlight>
            </a:endParaRPr>
          </a:p>
        </p:txBody>
      </p:sp>
      <p:pic>
        <p:nvPicPr>
          <p:cNvPr id="96" name="Google Shape;96;p18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6143625" y="0"/>
            <a:ext cx="3000375" cy="2571750"/>
          </a:xfrm>
          <a:prstGeom prst="rect">
            <a:avLst/>
          </a:prstGeom>
          <a:noFill/>
          <a:ln>
            <a:noFill/>
          </a:ln>
        </p:spPr>
      </p:pic>
      <p:pic>
        <p:nvPicPr>
          <p:cNvPr id="97" name="Google Shape;97;p18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3105225" y="2785375"/>
            <a:ext cx="3312675" cy="2348925"/>
          </a:xfrm>
          <a:prstGeom prst="rect">
            <a:avLst/>
          </a:prstGeom>
          <a:noFill/>
          <a:ln>
            <a:noFill/>
          </a:ln>
        </p:spPr>
      </p:pic>
      <p:pic>
        <p:nvPicPr>
          <p:cNvPr id="98" name="Google Shape;98;p18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0" y="2785375"/>
            <a:ext cx="3036524" cy="2348925"/>
          </a:xfrm>
          <a:prstGeom prst="rect">
            <a:avLst/>
          </a:prstGeom>
          <a:noFill/>
          <a:ln>
            <a:noFill/>
          </a:ln>
        </p:spPr>
      </p:pic>
      <p:pic>
        <p:nvPicPr>
          <p:cNvPr id="99" name="Google Shape;99;p18"/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6280921" y="2811938"/>
            <a:ext cx="2863075" cy="2295799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" name="Google Shape;104;p19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Shanghai cuisine- Hu Cuisine </a:t>
            </a:r>
            <a:endParaRPr/>
          </a:p>
        </p:txBody>
      </p:sp>
      <p:sp>
        <p:nvSpPr>
          <p:cNvPr id="105" name="Google Shape;105;p19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050">
                <a:solidFill>
                  <a:schemeClr val="dk1"/>
                </a:solidFill>
                <a:highlight>
                  <a:srgbClr val="FFFFFF"/>
                </a:highlight>
                <a:latin typeface="Verdana"/>
                <a:ea typeface="Verdana"/>
                <a:cs typeface="Verdana"/>
                <a:sym typeface="Verdana"/>
              </a:rPr>
              <a:t>Braised Jumbo Sea Cucumber with Shrimp Roe (Xia Zi Da Wu Shen)</a:t>
            </a:r>
            <a:endParaRPr sz="1050">
              <a:solidFill>
                <a:schemeClr val="dk1"/>
              </a:solidFill>
              <a:highlight>
                <a:srgbClr val="FFFFFF"/>
              </a:highlight>
              <a:latin typeface="Verdana"/>
              <a:ea typeface="Verdana"/>
              <a:cs typeface="Verdana"/>
              <a:sym typeface="Verdana"/>
            </a:endParaRPr>
          </a:p>
          <a:p>
            <a:pPr marL="0" lvl="0" indent="0" algn="l" rtl="0">
              <a:spcBef>
                <a:spcPts val="1600"/>
              </a:spcBef>
              <a:spcAft>
                <a:spcPts val="0"/>
              </a:spcAft>
              <a:buNone/>
            </a:pPr>
            <a:r>
              <a:rPr lang="en-GB" sz="1050">
                <a:solidFill>
                  <a:schemeClr val="dk1"/>
                </a:solidFill>
                <a:highlight>
                  <a:srgbClr val="FFFFFF"/>
                </a:highlight>
                <a:latin typeface="Verdana"/>
                <a:ea typeface="Verdana"/>
                <a:cs typeface="Verdana"/>
                <a:sym typeface="Verdana"/>
              </a:rPr>
              <a:t>Eight Treasures Chilli Sauce (Ba Bao La Jiang)</a:t>
            </a:r>
            <a:endParaRPr sz="1050">
              <a:solidFill>
                <a:schemeClr val="dk1"/>
              </a:solidFill>
              <a:highlight>
                <a:srgbClr val="FFFFFF"/>
              </a:highlight>
              <a:latin typeface="Verdana"/>
              <a:ea typeface="Verdana"/>
              <a:cs typeface="Verdana"/>
              <a:sym typeface="Verdana"/>
            </a:endParaRPr>
          </a:p>
          <a:p>
            <a:pPr marL="0" lvl="0" indent="0" algn="l" rtl="0">
              <a:spcBef>
                <a:spcPts val="1600"/>
              </a:spcBef>
              <a:spcAft>
                <a:spcPts val="0"/>
              </a:spcAft>
              <a:buNone/>
            </a:pPr>
            <a:r>
              <a:rPr lang="en-GB" sz="1050">
                <a:solidFill>
                  <a:schemeClr val="dk1"/>
                </a:solidFill>
                <a:highlight>
                  <a:srgbClr val="FFFFFF"/>
                </a:highlight>
                <a:latin typeface="Verdana"/>
                <a:ea typeface="Verdana"/>
                <a:cs typeface="Verdana"/>
                <a:sym typeface="Verdana"/>
              </a:rPr>
              <a:t>Flash Fried River Shrimp (You Bao He Xia)</a:t>
            </a:r>
            <a:endParaRPr sz="1050">
              <a:solidFill>
                <a:schemeClr val="dk1"/>
              </a:solidFill>
              <a:highlight>
                <a:srgbClr val="FFFFFF"/>
              </a:highlight>
              <a:latin typeface="Verdana"/>
              <a:ea typeface="Verdana"/>
              <a:cs typeface="Verdana"/>
              <a:sym typeface="Verdana"/>
            </a:endParaRPr>
          </a:p>
          <a:p>
            <a:pPr marL="0" lvl="0" indent="0" algn="l" rtl="0">
              <a:spcBef>
                <a:spcPts val="1600"/>
              </a:spcBef>
              <a:spcAft>
                <a:spcPts val="0"/>
              </a:spcAft>
              <a:buNone/>
            </a:pPr>
            <a:r>
              <a:rPr lang="en-GB" sz="1050">
                <a:solidFill>
                  <a:schemeClr val="dk1"/>
                </a:solidFill>
                <a:highlight>
                  <a:srgbClr val="FFFFFF"/>
                </a:highlight>
                <a:latin typeface="Verdana"/>
                <a:ea typeface="Verdana"/>
                <a:cs typeface="Verdana"/>
                <a:sym typeface="Verdana"/>
              </a:rPr>
              <a:t>Bamboo Shoot Soup with Fresh and Pickled Streaky Pork (Yan Du Xi'an)</a:t>
            </a:r>
            <a:endParaRPr sz="1050">
              <a:solidFill>
                <a:schemeClr val="dk1"/>
              </a:solidFill>
              <a:highlight>
                <a:srgbClr val="FFFFFF"/>
              </a:highlight>
              <a:latin typeface="Verdana"/>
              <a:ea typeface="Verdana"/>
              <a:cs typeface="Verdana"/>
              <a:sym typeface="Verdana"/>
            </a:endParaRPr>
          </a:p>
          <a:p>
            <a:pPr marL="0" lvl="0" indent="0" algn="l" rtl="0">
              <a:spcBef>
                <a:spcPts val="1600"/>
              </a:spcBef>
              <a:spcAft>
                <a:spcPts val="1600"/>
              </a:spcAft>
              <a:buNone/>
            </a:pPr>
            <a:r>
              <a:rPr lang="en-GB" sz="1050">
                <a:solidFill>
                  <a:schemeClr val="dk1"/>
                </a:solidFill>
                <a:highlight>
                  <a:srgbClr val="FFFFFF"/>
                </a:highlight>
                <a:latin typeface="Verdana"/>
                <a:ea typeface="Verdana"/>
                <a:cs typeface="Verdana"/>
                <a:sym typeface="Verdana"/>
              </a:rPr>
              <a:t>Sautéed Mashed Eel (Qing Chao Shan Hu)</a:t>
            </a:r>
            <a:endParaRPr sz="1050">
              <a:solidFill>
                <a:schemeClr val="dk1"/>
              </a:solidFill>
              <a:highlight>
                <a:srgbClr val="FFFFFF"/>
              </a:highlight>
              <a:latin typeface="Verdana"/>
              <a:ea typeface="Verdana"/>
              <a:cs typeface="Verdana"/>
              <a:sym typeface="Verdana"/>
            </a:endParaRPr>
          </a:p>
        </p:txBody>
      </p:sp>
      <p:pic>
        <p:nvPicPr>
          <p:cNvPr id="106" name="Google Shape;106;p19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935429" y="-421400"/>
            <a:ext cx="3306046" cy="2205750"/>
          </a:xfrm>
          <a:prstGeom prst="rect">
            <a:avLst/>
          </a:prstGeom>
          <a:noFill/>
          <a:ln>
            <a:noFill/>
          </a:ln>
        </p:spPr>
      </p:pic>
      <p:pic>
        <p:nvPicPr>
          <p:cNvPr id="107" name="Google Shape;107;p19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5935425" y="1697600"/>
            <a:ext cx="3306050" cy="1636375"/>
          </a:xfrm>
          <a:prstGeom prst="rect">
            <a:avLst/>
          </a:prstGeom>
          <a:noFill/>
          <a:ln>
            <a:noFill/>
          </a:ln>
        </p:spPr>
      </p:pic>
      <p:pic>
        <p:nvPicPr>
          <p:cNvPr id="108" name="Google Shape;108;p19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5973900" y="3420725"/>
            <a:ext cx="3229100" cy="1722775"/>
          </a:xfrm>
          <a:prstGeom prst="rect">
            <a:avLst/>
          </a:prstGeom>
          <a:noFill/>
          <a:ln>
            <a:noFill/>
          </a:ln>
        </p:spPr>
      </p:pic>
      <p:pic>
        <p:nvPicPr>
          <p:cNvPr id="109" name="Google Shape;109;p19"/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2893025" y="3222425"/>
            <a:ext cx="3042400" cy="1921076"/>
          </a:xfrm>
          <a:prstGeom prst="rect">
            <a:avLst/>
          </a:prstGeom>
          <a:noFill/>
          <a:ln>
            <a:noFill/>
          </a:ln>
        </p:spPr>
      </p:pic>
      <p:pic>
        <p:nvPicPr>
          <p:cNvPr id="110" name="Google Shape;110;p19"/>
          <p:cNvPicPr preferRelativeResize="0"/>
          <p:nvPr/>
        </p:nvPicPr>
        <p:blipFill>
          <a:blip r:embed="rId7">
            <a:alphaModFix/>
          </a:blip>
          <a:stretch>
            <a:fillRect/>
          </a:stretch>
        </p:blipFill>
        <p:spPr>
          <a:xfrm>
            <a:off x="0" y="3222425"/>
            <a:ext cx="2893026" cy="2040649"/>
          </a:xfrm>
          <a:prstGeom prst="rect">
            <a:avLst/>
          </a:prstGeom>
          <a:noFill/>
          <a:ln>
            <a:noFill/>
          </a:ln>
        </p:spPr>
      </p:pic>
      <p:cxnSp>
        <p:nvCxnSpPr>
          <p:cNvPr id="111" name="Google Shape;111;p19"/>
          <p:cNvCxnSpPr/>
          <p:nvPr/>
        </p:nvCxnSpPr>
        <p:spPr>
          <a:xfrm flipH="1">
            <a:off x="2206100" y="2949775"/>
            <a:ext cx="272700" cy="223200"/>
          </a:xfrm>
          <a:prstGeom prst="straightConnector1">
            <a:avLst/>
          </a:prstGeom>
          <a:noFill/>
          <a:ln w="9525" cap="flat" cmpd="sng">
            <a:solidFill>
              <a:schemeClr val="dk2"/>
            </a:solidFill>
            <a:prstDash val="solid"/>
            <a:round/>
            <a:headEnd type="none" w="med" len="med"/>
            <a:tailEnd type="triangle" w="med" len="med"/>
          </a:ln>
        </p:spPr>
      </p:cxnSp>
      <p:cxnSp>
        <p:nvCxnSpPr>
          <p:cNvPr id="112" name="Google Shape;112;p19"/>
          <p:cNvCxnSpPr/>
          <p:nvPr/>
        </p:nvCxnSpPr>
        <p:spPr>
          <a:xfrm>
            <a:off x="3681000" y="2639925"/>
            <a:ext cx="471000" cy="458700"/>
          </a:xfrm>
          <a:prstGeom prst="straightConnector1">
            <a:avLst/>
          </a:prstGeom>
          <a:noFill/>
          <a:ln w="9525" cap="flat" cmpd="sng">
            <a:solidFill>
              <a:schemeClr val="dk2"/>
            </a:solidFill>
            <a:prstDash val="solid"/>
            <a:round/>
            <a:headEnd type="none" w="med" len="med"/>
            <a:tailEnd type="triangle" w="med" len="med"/>
          </a:ln>
        </p:spPr>
      </p:cxnSp>
      <p:cxnSp>
        <p:nvCxnSpPr>
          <p:cNvPr id="113" name="Google Shape;113;p19"/>
          <p:cNvCxnSpPr/>
          <p:nvPr/>
        </p:nvCxnSpPr>
        <p:spPr>
          <a:xfrm>
            <a:off x="3532275" y="1759950"/>
            <a:ext cx="2268000" cy="334500"/>
          </a:xfrm>
          <a:prstGeom prst="straightConnector1">
            <a:avLst/>
          </a:prstGeom>
          <a:noFill/>
          <a:ln w="9525" cap="flat" cmpd="sng">
            <a:solidFill>
              <a:schemeClr val="dk2"/>
            </a:solidFill>
            <a:prstDash val="solid"/>
            <a:round/>
            <a:headEnd type="none" w="med" len="med"/>
            <a:tailEnd type="triangle" w="med" len="med"/>
          </a:ln>
        </p:spPr>
      </p:cxnSp>
      <p:cxnSp>
        <p:nvCxnSpPr>
          <p:cNvPr id="114" name="Google Shape;114;p19"/>
          <p:cNvCxnSpPr/>
          <p:nvPr/>
        </p:nvCxnSpPr>
        <p:spPr>
          <a:xfrm rot="10800000" flipH="1">
            <a:off x="5069125" y="1313700"/>
            <a:ext cx="718800" cy="111600"/>
          </a:xfrm>
          <a:prstGeom prst="straightConnector1">
            <a:avLst/>
          </a:prstGeom>
          <a:noFill/>
          <a:ln w="9525" cap="flat" cmpd="sng">
            <a:solidFill>
              <a:schemeClr val="dk2"/>
            </a:solidFill>
            <a:prstDash val="solid"/>
            <a:round/>
            <a:headEnd type="none" w="med" len="med"/>
            <a:tailEnd type="triangle" w="med" len="med"/>
          </a:ln>
        </p:spPr>
      </p:cxnSp>
      <p:cxnSp>
        <p:nvCxnSpPr>
          <p:cNvPr id="115" name="Google Shape;115;p19"/>
          <p:cNvCxnSpPr/>
          <p:nvPr/>
        </p:nvCxnSpPr>
        <p:spPr>
          <a:xfrm>
            <a:off x="3202500" y="2063550"/>
            <a:ext cx="2523600" cy="811800"/>
          </a:xfrm>
          <a:prstGeom prst="curvedConnector3">
            <a:avLst>
              <a:gd name="adj1" fmla="val 92630"/>
            </a:avLst>
          </a:prstGeom>
          <a:noFill/>
          <a:ln w="9525" cap="flat" cmpd="sng">
            <a:solidFill>
              <a:schemeClr val="dk2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116" name="Google Shape;116;p19"/>
          <p:cNvCxnSpPr/>
          <p:nvPr/>
        </p:nvCxnSpPr>
        <p:spPr>
          <a:xfrm>
            <a:off x="5701225" y="2887800"/>
            <a:ext cx="594900" cy="731100"/>
          </a:xfrm>
          <a:prstGeom prst="straightConnector1">
            <a:avLst/>
          </a:prstGeom>
          <a:noFill/>
          <a:ln w="9525" cap="flat" cmpd="sng">
            <a:solidFill>
              <a:schemeClr val="dk2"/>
            </a:solidFill>
            <a:prstDash val="solid"/>
            <a:round/>
            <a:headEnd type="none" w="med" len="med"/>
            <a:tailEnd type="triangle" w="med" len="med"/>
          </a:ln>
        </p:spPr>
      </p:cxn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" name="Google Shape;121;p20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Large Tourism events</a:t>
            </a:r>
            <a:endParaRPr/>
          </a:p>
        </p:txBody>
      </p:sp>
      <p:sp>
        <p:nvSpPr>
          <p:cNvPr id="122" name="Google Shape;122;p20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ts val="1800"/>
              <a:buChar char="❏"/>
            </a:pPr>
            <a:r>
              <a:rPr lang="en-GB"/>
              <a:t>New years bell striking </a:t>
            </a:r>
            <a:endParaRPr/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ts val="1800"/>
              <a:buChar char="❏"/>
            </a:pPr>
            <a:r>
              <a:rPr lang="en-GB"/>
              <a:t>Yu garden lantern festival </a:t>
            </a:r>
            <a:endParaRPr/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ts val="1800"/>
              <a:buChar char="❏"/>
            </a:pPr>
            <a:r>
              <a:rPr lang="en-GB"/>
              <a:t>Tourism festival </a:t>
            </a:r>
            <a:endParaRPr/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ts val="1800"/>
              <a:buChar char="❏"/>
            </a:pPr>
            <a:r>
              <a:rPr lang="en-GB"/>
              <a:t>World travel fair 2020</a:t>
            </a:r>
            <a:endParaRPr/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ts val="1800"/>
              <a:buChar char="❏"/>
            </a:pPr>
            <a:r>
              <a:rPr lang="en-GB"/>
              <a:t>FHC 2020 China </a:t>
            </a:r>
            <a:endParaRPr/>
          </a:p>
        </p:txBody>
      </p:sp>
      <p:pic>
        <p:nvPicPr>
          <p:cNvPr id="123" name="Google Shape;123;p20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574525" y="0"/>
            <a:ext cx="3569475" cy="2230925"/>
          </a:xfrm>
          <a:prstGeom prst="rect">
            <a:avLst/>
          </a:prstGeom>
          <a:noFill/>
          <a:ln>
            <a:noFill/>
          </a:ln>
        </p:spPr>
      </p:pic>
      <p:pic>
        <p:nvPicPr>
          <p:cNvPr id="124" name="Google Shape;124;p20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5574525" y="2773145"/>
            <a:ext cx="3569475" cy="2370355"/>
          </a:xfrm>
          <a:prstGeom prst="rect">
            <a:avLst/>
          </a:prstGeom>
          <a:noFill/>
          <a:ln>
            <a:noFill/>
          </a:ln>
        </p:spPr>
      </p:pic>
      <p:pic>
        <p:nvPicPr>
          <p:cNvPr id="125" name="Google Shape;125;p20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1338574" y="3054600"/>
            <a:ext cx="3135651" cy="20889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0" name="Google Shape;130;p21" descr="Image result for religion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52400" y="152400"/>
            <a:ext cx="3895156" cy="4838700"/>
          </a:xfrm>
          <a:prstGeom prst="rect">
            <a:avLst/>
          </a:prstGeom>
          <a:noFill/>
          <a:ln>
            <a:noFill/>
          </a:ln>
        </p:spPr>
      </p:pic>
      <p:sp>
        <p:nvSpPr>
          <p:cNvPr id="131" name="Google Shape;131;p21"/>
          <p:cNvSpPr txBox="1"/>
          <p:nvPr/>
        </p:nvSpPr>
        <p:spPr>
          <a:xfrm>
            <a:off x="4572000" y="0"/>
            <a:ext cx="4398600" cy="53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RELIGION</a:t>
            </a:r>
            <a:endParaRPr/>
          </a:p>
        </p:txBody>
      </p:sp>
      <p:sp>
        <p:nvSpPr>
          <p:cNvPr id="132" name="Google Shape;132;p21"/>
          <p:cNvSpPr txBox="1"/>
          <p:nvPr/>
        </p:nvSpPr>
        <p:spPr>
          <a:xfrm>
            <a:off x="4668175" y="603025"/>
            <a:ext cx="4334700" cy="4419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lvl="0" indent="-317500" algn="l" rtl="0">
              <a:spcBef>
                <a:spcPts val="0"/>
              </a:spcBef>
              <a:spcAft>
                <a:spcPts val="0"/>
              </a:spcAft>
              <a:buSzPts val="1400"/>
              <a:buChar char="●"/>
            </a:pPr>
            <a:r>
              <a:rPr lang="en-GB"/>
              <a:t>Majority are non-religious.</a:t>
            </a:r>
            <a:endParaRPr/>
          </a:p>
          <a:p>
            <a:pPr marL="457200" lvl="0" indent="-317500" algn="l" rtl="0">
              <a:spcBef>
                <a:spcPts val="0"/>
              </a:spcBef>
              <a:spcAft>
                <a:spcPts val="0"/>
              </a:spcAft>
              <a:buSzPts val="1400"/>
              <a:buChar char="●"/>
            </a:pPr>
            <a:r>
              <a:rPr lang="en-GB"/>
              <a:t>Buddhism - biggest following</a:t>
            </a:r>
            <a:endParaRPr/>
          </a:p>
          <a:p>
            <a:pPr marL="457200" lvl="0" indent="-317500" algn="l" rtl="0">
              <a:spcBef>
                <a:spcPts val="0"/>
              </a:spcBef>
              <a:spcAft>
                <a:spcPts val="0"/>
              </a:spcAft>
              <a:buSzPts val="1400"/>
              <a:buChar char="●"/>
            </a:pPr>
            <a:r>
              <a:rPr lang="en-GB"/>
              <a:t>Daoism - big following</a:t>
            </a:r>
            <a:endParaRPr/>
          </a:p>
          <a:p>
            <a:pPr marL="457200" lvl="0" indent="-317500" algn="l" rtl="0">
              <a:spcBef>
                <a:spcPts val="0"/>
              </a:spcBef>
              <a:spcAft>
                <a:spcPts val="0"/>
              </a:spcAft>
              <a:buSzPts val="1400"/>
              <a:buChar char="●"/>
            </a:pPr>
            <a:r>
              <a:rPr lang="en-GB"/>
              <a:t>Protestant</a:t>
            </a:r>
            <a:endParaRPr/>
          </a:p>
          <a:p>
            <a:pPr marL="457200" lvl="0" indent="-317500" algn="l" rtl="0">
              <a:spcBef>
                <a:spcPts val="0"/>
              </a:spcBef>
              <a:spcAft>
                <a:spcPts val="0"/>
              </a:spcAft>
              <a:buSzPts val="1400"/>
              <a:buChar char="●"/>
            </a:pPr>
            <a:r>
              <a:rPr lang="en-GB"/>
              <a:t>Catholic</a:t>
            </a:r>
            <a:endParaRPr/>
          </a:p>
          <a:p>
            <a:pPr marL="457200" lvl="0" indent="-317500" algn="l" rtl="0">
              <a:spcBef>
                <a:spcPts val="0"/>
              </a:spcBef>
              <a:spcAft>
                <a:spcPts val="0"/>
              </a:spcAft>
              <a:buSzPts val="1400"/>
              <a:buChar char="●"/>
            </a:pPr>
            <a:r>
              <a:rPr lang="en-GB"/>
              <a:t>Islam</a:t>
            </a:r>
            <a:endParaRPr/>
          </a:p>
          <a:p>
            <a:pPr marL="457200" lvl="0" indent="-317500" algn="l" rtl="0">
              <a:spcBef>
                <a:spcPts val="0"/>
              </a:spcBef>
              <a:spcAft>
                <a:spcPts val="0"/>
              </a:spcAft>
              <a:buSzPts val="1400"/>
              <a:buChar char="●"/>
            </a:pPr>
            <a:r>
              <a:rPr lang="en-GB"/>
              <a:t>Confucianism</a:t>
            </a:r>
            <a:endParaRPr/>
          </a:p>
          <a:p>
            <a:pPr marL="45720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7" name="Google Shape;137;p22"/>
          <p:cNvSpPr txBox="1"/>
          <p:nvPr/>
        </p:nvSpPr>
        <p:spPr>
          <a:xfrm>
            <a:off x="2759500" y="4540500"/>
            <a:ext cx="3399900" cy="560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lvl="0" indent="-317500" algn="l" rtl="0">
              <a:spcBef>
                <a:spcPts val="0"/>
              </a:spcBef>
              <a:spcAft>
                <a:spcPts val="0"/>
              </a:spcAft>
              <a:buSzPts val="1400"/>
              <a:buChar char="●"/>
            </a:pPr>
            <a:r>
              <a:rPr lang="en-GB"/>
              <a:t>Technological Developments</a:t>
            </a:r>
            <a:endParaRPr/>
          </a:p>
        </p:txBody>
      </p:sp>
      <p:pic>
        <p:nvPicPr>
          <p:cNvPr id="138" name="Google Shape;138;p22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360450" y="714950"/>
            <a:ext cx="6197997" cy="3713600"/>
          </a:xfrm>
          <a:prstGeom prst="rect">
            <a:avLst/>
          </a:prstGeom>
          <a:noFill/>
          <a:ln>
            <a:noFill/>
          </a:ln>
        </p:spPr>
      </p:pic>
      <p:sp>
        <p:nvSpPr>
          <p:cNvPr id="139" name="Google Shape;139;p22"/>
          <p:cNvSpPr txBox="1"/>
          <p:nvPr/>
        </p:nvSpPr>
        <p:spPr>
          <a:xfrm>
            <a:off x="3111997" y="148350"/>
            <a:ext cx="2446800" cy="348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100" b="1" i="1"/>
              <a:t>Welcome to the era of smart cities</a:t>
            </a:r>
            <a:endParaRPr sz="1100" b="1" i="1"/>
          </a:p>
        </p:txBody>
      </p:sp>
      <p:sp>
        <p:nvSpPr>
          <p:cNvPr id="140" name="Google Shape;140;p22"/>
          <p:cNvSpPr txBox="1"/>
          <p:nvPr/>
        </p:nvSpPr>
        <p:spPr>
          <a:xfrm>
            <a:off x="2229275" y="4646250"/>
            <a:ext cx="4209300" cy="348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pic>
        <p:nvPicPr>
          <p:cNvPr id="141" name="Google Shape;141;p22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7159778" y="3193425"/>
            <a:ext cx="1984222" cy="1951151"/>
          </a:xfrm>
          <a:prstGeom prst="rect">
            <a:avLst/>
          </a:prstGeom>
          <a:noFill/>
          <a:ln>
            <a:noFill/>
          </a:ln>
        </p:spPr>
      </p:pic>
      <p:pic>
        <p:nvPicPr>
          <p:cNvPr id="142" name="Google Shape;142;p22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0" y="0"/>
            <a:ext cx="2926701" cy="1951151"/>
          </a:xfrm>
          <a:prstGeom prst="rect">
            <a:avLst/>
          </a:prstGeom>
          <a:noFill/>
          <a:ln>
            <a:noFill/>
          </a:ln>
        </p:spPr>
      </p:pic>
      <p:pic>
        <p:nvPicPr>
          <p:cNvPr id="143" name="Google Shape;143;p22"/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5911499" y="0"/>
            <a:ext cx="3232499" cy="1818275"/>
          </a:xfrm>
          <a:prstGeom prst="rect">
            <a:avLst/>
          </a:prstGeom>
          <a:noFill/>
          <a:ln>
            <a:noFill/>
          </a:ln>
        </p:spPr>
      </p:pic>
      <p:pic>
        <p:nvPicPr>
          <p:cNvPr id="144" name="Google Shape;144;p22"/>
          <p:cNvPicPr preferRelativeResize="0"/>
          <p:nvPr/>
        </p:nvPicPr>
        <p:blipFill>
          <a:blip r:embed="rId7">
            <a:alphaModFix/>
          </a:blip>
          <a:stretch>
            <a:fillRect/>
          </a:stretch>
        </p:blipFill>
        <p:spPr>
          <a:xfrm>
            <a:off x="0" y="2939150"/>
            <a:ext cx="2064524" cy="220542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9" name="Google Shape;149;p23"/>
          <p:cNvSpPr txBox="1">
            <a:spLocks noGrp="1"/>
          </p:cNvSpPr>
          <p:nvPr>
            <p:ph type="body" idx="1"/>
          </p:nvPr>
        </p:nvSpPr>
        <p:spPr>
          <a:xfrm>
            <a:off x="0" y="1805825"/>
            <a:ext cx="2336400" cy="1805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lvl="0" indent="-304800" algn="l" rtl="0">
              <a:spcBef>
                <a:spcPts val="0"/>
              </a:spcBef>
              <a:spcAft>
                <a:spcPts val="0"/>
              </a:spcAft>
              <a:buSzPts val="1200"/>
              <a:buChar char="●"/>
            </a:pPr>
            <a:r>
              <a:rPr lang="en-GB" sz="1200"/>
              <a:t>Tourism</a:t>
            </a:r>
            <a:endParaRPr sz="1200"/>
          </a:p>
          <a:p>
            <a:pPr marL="457200" lvl="0" indent="-304800" algn="l" rtl="0">
              <a:spcBef>
                <a:spcPts val="0"/>
              </a:spcBef>
              <a:spcAft>
                <a:spcPts val="0"/>
              </a:spcAft>
              <a:buSzPts val="1200"/>
              <a:buChar char="●"/>
            </a:pPr>
            <a:r>
              <a:rPr lang="en-GB" sz="1200"/>
              <a:t>Best time to visit</a:t>
            </a:r>
            <a:endParaRPr sz="1200"/>
          </a:p>
          <a:p>
            <a:pPr marL="457200" lvl="0" indent="-304800" algn="l" rtl="0">
              <a:spcBef>
                <a:spcPts val="0"/>
              </a:spcBef>
              <a:spcAft>
                <a:spcPts val="0"/>
              </a:spcAft>
              <a:buSzPts val="1200"/>
              <a:buChar char="●"/>
            </a:pPr>
            <a:r>
              <a:rPr lang="en-GB" sz="1200"/>
              <a:t>Getting around the city</a:t>
            </a:r>
            <a:endParaRPr sz="1200"/>
          </a:p>
          <a:p>
            <a:pPr marL="457200" lvl="0" indent="-304800" algn="l" rtl="0">
              <a:spcBef>
                <a:spcPts val="0"/>
              </a:spcBef>
              <a:spcAft>
                <a:spcPts val="0"/>
              </a:spcAft>
              <a:buSzPts val="1200"/>
              <a:buChar char="●"/>
            </a:pPr>
            <a:r>
              <a:rPr lang="en-GB" sz="1200"/>
              <a:t>Inbound - Outbound visits</a:t>
            </a:r>
            <a:endParaRPr sz="1200"/>
          </a:p>
          <a:p>
            <a:pPr marL="457200" lvl="0" indent="-304800" algn="l" rtl="0">
              <a:spcBef>
                <a:spcPts val="0"/>
              </a:spcBef>
              <a:spcAft>
                <a:spcPts val="0"/>
              </a:spcAft>
              <a:buSzPts val="1200"/>
              <a:buChar char="●"/>
            </a:pPr>
            <a:r>
              <a:rPr lang="en-GB" sz="1200"/>
              <a:t>The big smoke of the East… Literally. </a:t>
            </a:r>
            <a:r>
              <a:rPr lang="en-GB" sz="1200" b="1"/>
              <a:t>Air pollution.</a:t>
            </a:r>
            <a:endParaRPr sz="1200" b="1"/>
          </a:p>
        </p:txBody>
      </p:sp>
      <p:pic>
        <p:nvPicPr>
          <p:cNvPr id="150" name="Google Shape;150;p23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2179450" y="658375"/>
            <a:ext cx="4246800" cy="3826750"/>
          </a:xfrm>
          <a:prstGeom prst="rect">
            <a:avLst/>
          </a:prstGeom>
          <a:noFill/>
          <a:ln>
            <a:noFill/>
          </a:ln>
        </p:spPr>
      </p:pic>
      <p:pic>
        <p:nvPicPr>
          <p:cNvPr id="151" name="Google Shape;151;p23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6351475" y="0"/>
            <a:ext cx="2792525" cy="2540599"/>
          </a:xfrm>
          <a:prstGeom prst="rect">
            <a:avLst/>
          </a:prstGeom>
          <a:noFill/>
          <a:ln>
            <a:noFill/>
          </a:ln>
        </p:spPr>
      </p:pic>
      <p:pic>
        <p:nvPicPr>
          <p:cNvPr id="152" name="Google Shape;152;p23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0" y="0"/>
            <a:ext cx="3375025" cy="1805825"/>
          </a:xfrm>
          <a:prstGeom prst="rect">
            <a:avLst/>
          </a:prstGeom>
          <a:noFill/>
          <a:ln>
            <a:noFill/>
          </a:ln>
        </p:spPr>
      </p:pic>
      <p:pic>
        <p:nvPicPr>
          <p:cNvPr id="153" name="Google Shape;153;p23"/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5768975" y="3452675"/>
            <a:ext cx="3375025" cy="1454175"/>
          </a:xfrm>
          <a:prstGeom prst="rect">
            <a:avLst/>
          </a:prstGeom>
          <a:noFill/>
          <a:ln>
            <a:noFill/>
          </a:ln>
        </p:spPr>
      </p:pic>
      <p:pic>
        <p:nvPicPr>
          <p:cNvPr id="154" name="Google Shape;154;p23" descr="Image result for foggy shanghai"/>
          <p:cNvPicPr preferRelativeResize="0"/>
          <p:nvPr/>
        </p:nvPicPr>
        <p:blipFill>
          <a:blip r:embed="rId7">
            <a:alphaModFix/>
          </a:blip>
          <a:stretch>
            <a:fillRect/>
          </a:stretch>
        </p:blipFill>
        <p:spPr>
          <a:xfrm>
            <a:off x="0" y="3611525"/>
            <a:ext cx="2179451" cy="153197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9" name="Google Shape;159;p24"/>
          <p:cNvSpPr txBox="1">
            <a:spLocks noGrp="1"/>
          </p:cNvSpPr>
          <p:nvPr>
            <p:ph type="title"/>
          </p:nvPr>
        </p:nvSpPr>
        <p:spPr>
          <a:xfrm>
            <a:off x="0" y="0"/>
            <a:ext cx="44694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Reiteration…..</a:t>
            </a:r>
            <a:endParaRPr/>
          </a:p>
        </p:txBody>
      </p:sp>
      <p:sp>
        <p:nvSpPr>
          <p:cNvPr id="160" name="Google Shape;160;p24"/>
          <p:cNvSpPr txBox="1">
            <a:spLocks noGrp="1"/>
          </p:cNvSpPr>
          <p:nvPr>
            <p:ph type="body" idx="1"/>
          </p:nvPr>
        </p:nvSpPr>
        <p:spPr>
          <a:xfrm>
            <a:off x="0" y="659800"/>
            <a:ext cx="4767600" cy="4370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lvl="0" indent="-298450" algn="l" rtl="0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Open Sans"/>
              <a:buChar char="●"/>
            </a:pPr>
            <a:r>
              <a:rPr lang="en-GB" sz="1100">
                <a:solidFill>
                  <a:schemeClr val="dk1"/>
                </a:solidFill>
                <a:highlight>
                  <a:schemeClr val="lt1"/>
                </a:highlight>
                <a:latin typeface="Open Sans"/>
                <a:ea typeface="Open Sans"/>
                <a:cs typeface="Open Sans"/>
                <a:sym typeface="Open Sans"/>
              </a:rPr>
              <a:t>Progressive</a:t>
            </a:r>
            <a:endParaRPr sz="1100">
              <a:solidFill>
                <a:schemeClr val="dk1"/>
              </a:solidFill>
              <a:highlight>
                <a:schemeClr val="lt1"/>
              </a:highlight>
              <a:latin typeface="Open Sans"/>
              <a:ea typeface="Open Sans"/>
              <a:cs typeface="Open Sans"/>
              <a:sym typeface="Open Sans"/>
            </a:endParaRPr>
          </a:p>
          <a:p>
            <a:pPr marL="457200" lvl="0" indent="-29845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Open Sans"/>
              <a:buChar char="●"/>
            </a:pPr>
            <a:r>
              <a:rPr lang="en-GB" sz="1100">
                <a:solidFill>
                  <a:schemeClr val="dk1"/>
                </a:solidFill>
                <a:highlight>
                  <a:schemeClr val="lt1"/>
                </a:highlight>
                <a:latin typeface="Open Sans"/>
                <a:ea typeface="Open Sans"/>
                <a:cs typeface="Open Sans"/>
                <a:sym typeface="Open Sans"/>
              </a:rPr>
              <a:t>Opposite to Beijing in terms of culture</a:t>
            </a:r>
            <a:endParaRPr sz="1100">
              <a:solidFill>
                <a:schemeClr val="dk1"/>
              </a:solidFill>
              <a:highlight>
                <a:schemeClr val="lt1"/>
              </a:highlight>
              <a:latin typeface="Open Sans"/>
              <a:ea typeface="Open Sans"/>
              <a:cs typeface="Open Sans"/>
              <a:sym typeface="Open Sans"/>
            </a:endParaRPr>
          </a:p>
          <a:p>
            <a:pPr marL="457200" lvl="0" indent="-29845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Open Sans"/>
              <a:buChar char="●"/>
            </a:pPr>
            <a:r>
              <a:rPr lang="en-GB" sz="1100">
                <a:solidFill>
                  <a:schemeClr val="dk1"/>
                </a:solidFill>
                <a:highlight>
                  <a:schemeClr val="lt1"/>
                </a:highlight>
                <a:latin typeface="Open Sans"/>
                <a:ea typeface="Open Sans"/>
                <a:cs typeface="Open Sans"/>
                <a:sym typeface="Open Sans"/>
              </a:rPr>
              <a:t>Open and welcoming of other nationalities and cultures.</a:t>
            </a:r>
            <a:endParaRPr sz="1100">
              <a:solidFill>
                <a:schemeClr val="dk1"/>
              </a:solidFill>
              <a:highlight>
                <a:schemeClr val="lt1"/>
              </a:highlight>
              <a:latin typeface="Open Sans"/>
              <a:ea typeface="Open Sans"/>
              <a:cs typeface="Open Sans"/>
              <a:sym typeface="Open Sans"/>
            </a:endParaRPr>
          </a:p>
          <a:p>
            <a:pPr marL="457200" lvl="0" indent="-29845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Open Sans"/>
              <a:buChar char="●"/>
            </a:pPr>
            <a:r>
              <a:rPr lang="en-GB" sz="1100">
                <a:solidFill>
                  <a:schemeClr val="dk1"/>
                </a:solidFill>
                <a:highlight>
                  <a:schemeClr val="lt1"/>
                </a:highlight>
                <a:latin typeface="Open Sans"/>
                <a:ea typeface="Open Sans"/>
                <a:cs typeface="Open Sans"/>
                <a:sym typeface="Open Sans"/>
              </a:rPr>
              <a:t>Embedded in its society and culture</a:t>
            </a:r>
            <a:endParaRPr sz="1100">
              <a:solidFill>
                <a:schemeClr val="dk1"/>
              </a:solidFill>
              <a:highlight>
                <a:schemeClr val="lt1"/>
              </a:highlight>
              <a:latin typeface="Open Sans"/>
              <a:ea typeface="Open Sans"/>
              <a:cs typeface="Open Sans"/>
              <a:sym typeface="Open Sans"/>
            </a:endParaRPr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1100">
                <a:solidFill>
                  <a:schemeClr val="dk1"/>
                </a:solidFill>
                <a:highlight>
                  <a:schemeClr val="lt1"/>
                </a:highlight>
                <a:latin typeface="Open Sans"/>
                <a:ea typeface="Open Sans"/>
                <a:cs typeface="Open Sans"/>
                <a:sym typeface="Open Sans"/>
              </a:rPr>
              <a:t>Shanghai, it can seem like constant flux; the very impermanence of things has become the city’s greatest defining characteristic, while simultaneously this state of rapid, ongoing change is frequently seized on as a “return” to an earlier form—a reawakening of the “old Shanghai”, frenetic once again after decades trapped in a communism-induced “coma” (Harper, Pitts, and Mayhew 2006, 7). (Harte, 2007)</a:t>
            </a:r>
            <a:endParaRPr sz="1100">
              <a:solidFill>
                <a:schemeClr val="dk1"/>
              </a:solidFill>
              <a:highlight>
                <a:schemeClr val="lt1"/>
              </a:highlight>
              <a:latin typeface="Open Sans"/>
              <a:ea typeface="Open Sans"/>
              <a:cs typeface="Open Sans"/>
              <a:sym typeface="Open Sans"/>
            </a:endParaRPr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endParaRPr sz="1100">
              <a:solidFill>
                <a:schemeClr val="dk1"/>
              </a:solidFill>
              <a:highlight>
                <a:schemeClr val="lt1"/>
              </a:highlight>
              <a:latin typeface="Open Sans"/>
              <a:ea typeface="Open Sans"/>
              <a:cs typeface="Open Sans"/>
              <a:sym typeface="Open Sans"/>
            </a:endParaRPr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1100" b="1" u="sng">
                <a:solidFill>
                  <a:schemeClr val="dk1"/>
                </a:solidFill>
              </a:rPr>
              <a:t>Illustrating the importance of cultural background on the tourist experience and how it is a major determinant in repeat visitation.</a:t>
            </a:r>
            <a:endParaRPr sz="1100" b="1" u="sng">
              <a:solidFill>
                <a:schemeClr val="dk1"/>
              </a:solidFill>
              <a:highlight>
                <a:schemeClr val="lt1"/>
              </a:highlight>
              <a:latin typeface="Open Sans"/>
              <a:ea typeface="Open Sans"/>
              <a:cs typeface="Open Sans"/>
              <a:sym typeface="Open Sans"/>
            </a:endParaRPr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endParaRPr sz="1400">
              <a:solidFill>
                <a:schemeClr val="dk1"/>
              </a:solidFill>
              <a:highlight>
                <a:schemeClr val="lt1"/>
              </a:highlight>
              <a:latin typeface="Open Sans"/>
              <a:ea typeface="Open Sans"/>
              <a:cs typeface="Open Sans"/>
              <a:sym typeface="Open Sans"/>
            </a:endParaRPr>
          </a:p>
          <a:p>
            <a:pPr marL="0" lvl="0" indent="0" algn="l" rtl="0">
              <a:spcBef>
                <a:spcPts val="1200"/>
              </a:spcBef>
              <a:spcAft>
                <a:spcPts val="1600"/>
              </a:spcAft>
              <a:buClr>
                <a:schemeClr val="dk1"/>
              </a:buClr>
              <a:buSzPts val="1100"/>
              <a:buFont typeface="Arial"/>
              <a:buNone/>
            </a:pPr>
            <a:endParaRPr sz="1000">
              <a:solidFill>
                <a:schemeClr val="dk1"/>
              </a:solidFill>
              <a:highlight>
                <a:schemeClr val="lt1"/>
              </a:highlight>
              <a:latin typeface="Open Sans"/>
              <a:ea typeface="Open Sans"/>
              <a:cs typeface="Open Sans"/>
              <a:sym typeface="Open Sans"/>
            </a:endParaRPr>
          </a:p>
        </p:txBody>
      </p:sp>
      <p:pic>
        <p:nvPicPr>
          <p:cNvPr id="161" name="Google Shape;161;p24" descr="Image result for hofstede china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767600" y="0"/>
            <a:ext cx="4376401" cy="51435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6" name="Google Shape;166;p25"/>
          <p:cNvSpPr txBox="1">
            <a:spLocks noGrp="1"/>
          </p:cNvSpPr>
          <p:nvPr>
            <p:ph type="title"/>
          </p:nvPr>
        </p:nvSpPr>
        <p:spPr>
          <a:xfrm>
            <a:off x="0" y="0"/>
            <a:ext cx="8520600" cy="360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000"/>
              <a:t>References</a:t>
            </a:r>
            <a:endParaRPr sz="1000"/>
          </a:p>
        </p:txBody>
      </p:sp>
      <p:sp>
        <p:nvSpPr>
          <p:cNvPr id="167" name="Google Shape;167;p25"/>
          <p:cNvSpPr txBox="1">
            <a:spLocks noGrp="1"/>
          </p:cNvSpPr>
          <p:nvPr>
            <p:ph type="body" idx="1"/>
          </p:nvPr>
        </p:nvSpPr>
        <p:spPr>
          <a:xfrm>
            <a:off x="49825" y="280800"/>
            <a:ext cx="9144000" cy="486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500" i="1">
                <a:solidFill>
                  <a:srgbClr val="000000"/>
                </a:solidFill>
                <a:highlight>
                  <a:srgbClr val="FFFFFF"/>
                </a:highlight>
              </a:rPr>
              <a:t>Harte, D. (2017). Shanghai Cosmopolis: Negotiating the Branded City. </a:t>
            </a:r>
            <a:r>
              <a:rPr lang="en-GB" sz="500" i="1">
                <a:solidFill>
                  <a:srgbClr val="000000"/>
                </a:solidFill>
              </a:rPr>
              <a:t>Critical Arts</a:t>
            </a:r>
            <a:r>
              <a:rPr lang="en-GB" sz="500" i="1">
                <a:solidFill>
                  <a:srgbClr val="000000"/>
                </a:solidFill>
                <a:highlight>
                  <a:srgbClr val="FFFFFF"/>
                </a:highlight>
              </a:rPr>
              <a:t>, 31(6), pp.76-91.</a:t>
            </a:r>
            <a:endParaRPr sz="500" i="1">
              <a:solidFill>
                <a:srgbClr val="000000"/>
              </a:solidFill>
              <a:highlight>
                <a:srgbClr val="FFFFFF"/>
              </a:highlight>
            </a:endParaRPr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500" i="1">
                <a:solidFill>
                  <a:srgbClr val="000000"/>
                </a:solidFill>
                <a:highlight>
                  <a:srgbClr val="FFFFFF"/>
                </a:highlight>
              </a:rPr>
              <a:t>Hruby, D. (2020). </a:t>
            </a:r>
            <a:r>
              <a:rPr lang="en-GB" sz="500" i="1">
                <a:solidFill>
                  <a:srgbClr val="000000"/>
                </a:solidFill>
              </a:rPr>
              <a:t>Is this China’s best city for expats?</a:t>
            </a:r>
            <a:r>
              <a:rPr lang="en-GB" sz="500" i="1">
                <a:solidFill>
                  <a:srgbClr val="000000"/>
                </a:solidFill>
                <a:highlight>
                  <a:srgbClr val="FFFFFF"/>
                </a:highlight>
              </a:rPr>
              <a:t>. [online] Bbc.com. Available at: https://www.bbc.com/worklife/article/20160307-is-this-chinas-best-city-for-expats [Accessed 10 Jan. 2020]. </a:t>
            </a:r>
            <a:endParaRPr sz="500" i="1">
              <a:solidFill>
                <a:srgbClr val="000000"/>
              </a:solidFill>
              <a:highlight>
                <a:srgbClr val="FFFFFF"/>
              </a:highlight>
            </a:endParaRPr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500" i="1">
                <a:solidFill>
                  <a:srgbClr val="000000"/>
                </a:solidFill>
                <a:highlight>
                  <a:srgbClr val="FFFFFF"/>
                </a:highlight>
              </a:rPr>
              <a:t>Gill, R. (2020). </a:t>
            </a:r>
            <a:r>
              <a:rPr lang="en-GB" sz="500" i="1">
                <a:solidFill>
                  <a:srgbClr val="000000"/>
                </a:solidFill>
              </a:rPr>
              <a:t>Destination report: Shanghai | Buying Business Travel</a:t>
            </a:r>
            <a:r>
              <a:rPr lang="en-GB" sz="500" i="1">
                <a:solidFill>
                  <a:srgbClr val="000000"/>
                </a:solidFill>
                <a:highlight>
                  <a:srgbClr val="FFFFFF"/>
                </a:highlight>
              </a:rPr>
              <a:t>. [online] Buying Business Travel. Available at: https://buyingbusinesstravel.com/feature/0221981-destination-report-shanghai/ [Accessed 11 Jan. 2020].</a:t>
            </a:r>
            <a:endParaRPr sz="500" i="1">
              <a:solidFill>
                <a:srgbClr val="000000"/>
              </a:solidFill>
              <a:highlight>
                <a:srgbClr val="FFFFFF"/>
              </a:highlight>
            </a:endParaRPr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500" i="1">
                <a:solidFill>
                  <a:srgbClr val="000000"/>
                </a:solidFill>
                <a:highlight>
                  <a:srgbClr val="FFFFFF"/>
                </a:highlight>
              </a:rPr>
              <a:t>Ig.ft.com. (2020). </a:t>
            </a:r>
            <a:r>
              <a:rPr lang="en-GB" sz="500" i="1">
                <a:solidFill>
                  <a:srgbClr val="000000"/>
                </a:solidFill>
              </a:rPr>
              <a:t>Inside the outsider’s Shanghai</a:t>
            </a:r>
            <a:r>
              <a:rPr lang="en-GB" sz="500" i="1">
                <a:solidFill>
                  <a:srgbClr val="000000"/>
                </a:solidFill>
                <a:highlight>
                  <a:srgbClr val="FFFFFF"/>
                </a:highlight>
              </a:rPr>
              <a:t>. [online] Available at: https://ig.ft.com/sites/2015/special-reports/shanghai/ [Accessed 12 Jan. 2020].</a:t>
            </a:r>
            <a:endParaRPr sz="500" i="1">
              <a:solidFill>
                <a:srgbClr val="000000"/>
              </a:solidFill>
              <a:highlight>
                <a:srgbClr val="FFFFFF"/>
              </a:highlight>
            </a:endParaRPr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500" i="1">
                <a:solidFill>
                  <a:srgbClr val="000000"/>
                </a:solidFill>
                <a:highlight>
                  <a:srgbClr val="FFFFFF"/>
                </a:highlight>
              </a:rPr>
              <a:t>Produce Report. (2020). </a:t>
            </a:r>
            <a:r>
              <a:rPr lang="en-GB" sz="500" i="1">
                <a:solidFill>
                  <a:srgbClr val="000000"/>
                </a:solidFill>
              </a:rPr>
              <a:t>Severe congestion and delays at Shanghai Port</a:t>
            </a:r>
            <a:r>
              <a:rPr lang="en-GB" sz="500" i="1">
                <a:solidFill>
                  <a:srgbClr val="000000"/>
                </a:solidFill>
                <a:highlight>
                  <a:srgbClr val="FFFFFF"/>
                </a:highlight>
              </a:rPr>
              <a:t>. [online] Available at: https://www.producereport.com/article/severe-congestion-delays-shanghai-port [Accessed 9 Jan. 2020].</a:t>
            </a:r>
            <a:endParaRPr sz="500" i="1">
              <a:solidFill>
                <a:srgbClr val="000000"/>
              </a:solidFill>
              <a:highlight>
                <a:srgbClr val="FFFFFF"/>
              </a:highlight>
            </a:endParaRPr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500" i="1">
                <a:solidFill>
                  <a:srgbClr val="000000"/>
                </a:solidFill>
                <a:highlight>
                  <a:srgbClr val="FFFFFF"/>
                </a:highlight>
              </a:rPr>
              <a:t>Shanghai.gov.cn. (2020). </a:t>
            </a:r>
            <a:r>
              <a:rPr lang="en-GB" sz="500" i="1">
                <a:solidFill>
                  <a:srgbClr val="000000"/>
                </a:solidFill>
              </a:rPr>
              <a:t>SHANGHAI CHINA</a:t>
            </a:r>
            <a:r>
              <a:rPr lang="en-GB" sz="500" i="1">
                <a:solidFill>
                  <a:srgbClr val="000000"/>
                </a:solidFill>
                <a:highlight>
                  <a:srgbClr val="FFFFFF"/>
                </a:highlight>
              </a:rPr>
              <a:t>. [online] Available at: http://www.shanghai.gov.cn/shanghai/node27118/node27386/node27408/node27413/node27599/userobject26ai480.html [Accessed 11 Jan. 2020].</a:t>
            </a:r>
            <a:endParaRPr sz="500" i="1">
              <a:solidFill>
                <a:srgbClr val="000000"/>
              </a:solidFill>
              <a:highlight>
                <a:srgbClr val="FFFFFF"/>
              </a:highlight>
            </a:endParaRPr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 sz="500" i="1">
                <a:solidFill>
                  <a:srgbClr val="000000"/>
                </a:solidFill>
                <a:highlight>
                  <a:srgbClr val="FFFFFF"/>
                </a:highlight>
              </a:rPr>
              <a:t>South China Morning Post. (2020). </a:t>
            </a:r>
            <a:r>
              <a:rPr lang="en-GB" sz="500" i="1">
                <a:solidFill>
                  <a:srgbClr val="000000"/>
                </a:solidFill>
              </a:rPr>
              <a:t>Shanghai aiming for 6 per cent GDP growth in 2020, mayor says</a:t>
            </a:r>
            <a:r>
              <a:rPr lang="en-GB" sz="500" i="1">
                <a:solidFill>
                  <a:srgbClr val="000000"/>
                </a:solidFill>
                <a:highlight>
                  <a:srgbClr val="FFFFFF"/>
                </a:highlight>
              </a:rPr>
              <a:t>. [online] Available at: https://www.scmp.com/business/companies/article/3046238/shanghai-aiming-6-cent-gdp-growth-2020-will-bank-foreign [Accessed 20 Jan. 2020].</a:t>
            </a:r>
            <a:endParaRPr sz="500" i="1">
              <a:solidFill>
                <a:srgbClr val="000000"/>
              </a:solidFill>
              <a:highlight>
                <a:srgbClr val="FFFFFF"/>
              </a:highlight>
            </a:endParaRPr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500" i="1">
                <a:solidFill>
                  <a:srgbClr val="000000"/>
                </a:solidFill>
                <a:highlight>
                  <a:srgbClr val="FFFFFF"/>
                </a:highlight>
              </a:rPr>
              <a:t>South China Morning Post. (2020). </a:t>
            </a:r>
            <a:r>
              <a:rPr lang="en-GB" sz="500" i="1">
                <a:solidFill>
                  <a:srgbClr val="000000"/>
                </a:solidFill>
              </a:rPr>
              <a:t>China doubles size of Shanghai FTZ in drive to open markets</a:t>
            </a:r>
            <a:r>
              <a:rPr lang="en-GB" sz="500" i="1">
                <a:solidFill>
                  <a:srgbClr val="000000"/>
                </a:solidFill>
                <a:highlight>
                  <a:srgbClr val="FFFFFF"/>
                </a:highlight>
              </a:rPr>
              <a:t>. [online] Available at: https://www.scmp.com/economy/china-economy/article/3021706/china-doubles-size-shanghai-free-trade-zone-include-tesla [Accessed 20 Jan. 2020].</a:t>
            </a:r>
            <a:endParaRPr sz="500" i="1">
              <a:solidFill>
                <a:srgbClr val="000000"/>
              </a:solidFill>
              <a:highlight>
                <a:srgbClr val="FFFFFF"/>
              </a:highlight>
            </a:endParaRPr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500" i="1">
                <a:solidFill>
                  <a:srgbClr val="000000"/>
                </a:solidFill>
                <a:highlight>
                  <a:srgbClr val="FFFFFF"/>
                </a:highlight>
              </a:rPr>
              <a:t>Travel Agent Central. (2020). </a:t>
            </a:r>
            <a:r>
              <a:rPr lang="en-GB" sz="500" i="1">
                <a:solidFill>
                  <a:srgbClr val="000000"/>
                </a:solidFill>
              </a:rPr>
              <a:t>Stats: Shanghai, Beijing Top Global Tourism Market</a:t>
            </a:r>
            <a:r>
              <a:rPr lang="en-GB" sz="500" i="1">
                <a:solidFill>
                  <a:srgbClr val="000000"/>
                </a:solidFill>
                <a:highlight>
                  <a:srgbClr val="FFFFFF"/>
                </a:highlight>
              </a:rPr>
              <a:t>. [online] Available at: https://www.travelagentcentral.com/destinations/stats-shanghai-beijing-top-global-tourism-market [Accessed 11 Jan. 2020].</a:t>
            </a:r>
            <a:endParaRPr sz="500" i="1">
              <a:solidFill>
                <a:srgbClr val="000000"/>
              </a:solidFill>
              <a:highlight>
                <a:srgbClr val="FFFFFF"/>
              </a:highlight>
            </a:endParaRPr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500" i="1">
                <a:solidFill>
                  <a:schemeClr val="dk1"/>
                </a:solidFill>
                <a:highlight>
                  <a:srgbClr val="FFFFFF"/>
                </a:highlight>
              </a:rPr>
              <a:t>Country Digest. (2020). </a:t>
            </a:r>
            <a:r>
              <a:rPr lang="en-GB" sz="500" i="1">
                <a:solidFill>
                  <a:schemeClr val="dk1"/>
                </a:solidFill>
              </a:rPr>
              <a:t>Shanghai population (2017) - DATA AND INFORMATION</a:t>
            </a:r>
            <a:r>
              <a:rPr lang="en-GB" sz="500" i="1">
                <a:solidFill>
                  <a:schemeClr val="dk1"/>
                </a:solidFill>
                <a:highlight>
                  <a:srgbClr val="FFFFFF"/>
                </a:highlight>
              </a:rPr>
              <a:t>. [online] Available at: https://countrydigest.org/shanghai-population/ [Accessed 10 Jan. 2020].</a:t>
            </a:r>
            <a:endParaRPr sz="500" i="1">
              <a:solidFill>
                <a:srgbClr val="000000"/>
              </a:solidFill>
              <a:highlight>
                <a:srgbClr val="FFFFFF"/>
              </a:highlight>
            </a:endParaRPr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 sz="500" i="1">
                <a:solidFill>
                  <a:srgbClr val="000000"/>
                </a:solidFill>
                <a:highlight>
                  <a:srgbClr val="FFFFFF"/>
                </a:highlight>
              </a:rPr>
              <a:t>Travel china guide.2020.”Shanghai Events”. [Online]. Available:</a:t>
            </a:r>
            <a:r>
              <a:rPr lang="en-GB" sz="500" i="1" u="sng">
                <a:solidFill>
                  <a:srgbClr val="000000"/>
                </a:solidFill>
                <a:hlinkClick r:id="rId3"/>
              </a:rPr>
              <a:t>https://www.travelchinaguide.com/cityguides/shanghai/events.htm</a:t>
            </a:r>
            <a:r>
              <a:rPr lang="en-GB" sz="500" i="1">
                <a:solidFill>
                  <a:srgbClr val="000000"/>
                </a:solidFill>
                <a:highlight>
                  <a:srgbClr val="FFFFFF"/>
                </a:highlight>
              </a:rPr>
              <a:t>. [Accessed Date:January,15,2020].</a:t>
            </a:r>
            <a:endParaRPr sz="500" i="1">
              <a:solidFill>
                <a:srgbClr val="000000"/>
              </a:solidFill>
              <a:highlight>
                <a:srgbClr val="FFFFFF"/>
              </a:highlight>
            </a:endParaRPr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 sz="500" i="1">
                <a:solidFill>
                  <a:srgbClr val="000000"/>
                </a:solidFill>
              </a:rPr>
              <a:t>Travel China Guide. (2020). “Shanghai Food: Top 5”. [Online]. Available:</a:t>
            </a:r>
            <a:r>
              <a:rPr lang="en-GB" sz="500" i="1">
                <a:solidFill>
                  <a:srgbClr val="000000"/>
                </a:solidFill>
                <a:uFill>
                  <a:noFill/>
                </a:uFill>
                <a:hlinkClick r:id="rId4"/>
              </a:rPr>
              <a:t> </a:t>
            </a:r>
            <a:r>
              <a:rPr lang="en-GB" sz="500" i="1" u="sng">
                <a:solidFill>
                  <a:srgbClr val="000000"/>
                </a:solidFill>
                <a:hlinkClick r:id="rId4"/>
              </a:rPr>
              <a:t>https://www.travelchinaguide.com/cityguides/shanghai/dining/more.htm</a:t>
            </a:r>
            <a:r>
              <a:rPr lang="en-GB" sz="500" i="1">
                <a:solidFill>
                  <a:srgbClr val="000000"/>
                </a:solidFill>
              </a:rPr>
              <a:t>. [Accessed Date: January, 12,2020]. </a:t>
            </a:r>
            <a:endParaRPr sz="500" i="1">
              <a:solidFill>
                <a:srgbClr val="000000"/>
              </a:solidFill>
            </a:endParaRPr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 sz="500" i="1">
                <a:solidFill>
                  <a:srgbClr val="000000"/>
                </a:solidFill>
              </a:rPr>
              <a:t>Mitra, A. (June, 2019). “Top 10 Shanghai Dishes”. [Online]. Available:</a:t>
            </a:r>
            <a:r>
              <a:rPr lang="en-GB" sz="500" i="1">
                <a:solidFill>
                  <a:srgbClr val="000000"/>
                </a:solidFill>
                <a:uFill>
                  <a:noFill/>
                </a:uFill>
                <a:hlinkClick r:id="rId5"/>
              </a:rPr>
              <a:t> </a:t>
            </a:r>
            <a:r>
              <a:rPr lang="en-GB" sz="500" i="1" u="sng">
                <a:solidFill>
                  <a:srgbClr val="000000"/>
                </a:solidFill>
                <a:hlinkClick r:id="rId5"/>
              </a:rPr>
              <a:t>https://www.chinahighlights.com/shanghai/food-restaurant.htm</a:t>
            </a:r>
            <a:r>
              <a:rPr lang="en-GB" sz="500" i="1">
                <a:solidFill>
                  <a:srgbClr val="000000"/>
                </a:solidFill>
              </a:rPr>
              <a:t>. [Accessed Date: January, 2,2020]. </a:t>
            </a:r>
            <a:endParaRPr sz="500" i="1">
              <a:solidFill>
                <a:srgbClr val="000000"/>
              </a:solidFill>
            </a:endParaRPr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 sz="500" i="1">
                <a:solidFill>
                  <a:schemeClr val="dk1"/>
                </a:solidFill>
              </a:rPr>
              <a:t>Su, Q, G. (April, 2019). “Differentiating Between Shanghainese And Mandarin”.[Online]. Available:</a:t>
            </a:r>
            <a:r>
              <a:rPr lang="en-GB" sz="500" i="1">
                <a:solidFill>
                  <a:schemeClr val="dk1"/>
                </a:solidFill>
                <a:uFill>
                  <a:noFill/>
                </a:uFill>
                <a:hlinkClick r:id="rId6"/>
              </a:rPr>
              <a:t> </a:t>
            </a:r>
            <a:r>
              <a:rPr lang="en-GB" sz="500" i="1" u="sng">
                <a:solidFill>
                  <a:schemeClr val="hlink"/>
                </a:solidFill>
                <a:hlinkClick r:id="rId6"/>
              </a:rPr>
              <a:t>https://www.thoughtco.com/shanghainese-the-language-of-shanghai-2278415</a:t>
            </a:r>
            <a:r>
              <a:rPr lang="en-GB" sz="500" i="1">
                <a:solidFill>
                  <a:schemeClr val="dk1"/>
                </a:solidFill>
              </a:rPr>
              <a:t>. [Accessed Date: January, 4, 2020].  </a:t>
            </a:r>
            <a:endParaRPr sz="500" i="1">
              <a:solidFill>
                <a:schemeClr val="dk1"/>
              </a:solidFill>
            </a:endParaRPr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 sz="500" i="1">
                <a:solidFill>
                  <a:schemeClr val="dk1"/>
                </a:solidFill>
                <a:highlight>
                  <a:srgbClr val="FFFFFF"/>
                </a:highlight>
              </a:rPr>
              <a:t>Encyclopaedia Britannica. (2020). </a:t>
            </a:r>
            <a:r>
              <a:rPr lang="en-GB" sz="500" i="1">
                <a:solidFill>
                  <a:schemeClr val="dk1"/>
                </a:solidFill>
              </a:rPr>
              <a:t>Shanghai - Economy</a:t>
            </a:r>
            <a:r>
              <a:rPr lang="en-GB" sz="500" i="1">
                <a:solidFill>
                  <a:schemeClr val="dk1"/>
                </a:solidFill>
                <a:highlight>
                  <a:srgbClr val="FFFFFF"/>
                </a:highlight>
              </a:rPr>
              <a:t>. [online] Available at:</a:t>
            </a:r>
            <a:r>
              <a:rPr lang="en-GB" sz="500" i="1">
                <a:solidFill>
                  <a:schemeClr val="dk1"/>
                </a:solidFill>
                <a:highlight>
                  <a:srgbClr val="FFFFFF"/>
                </a:highlight>
                <a:uFill>
                  <a:noFill/>
                </a:uFill>
                <a:hlinkClick r:id="rId7"/>
              </a:rPr>
              <a:t> </a:t>
            </a:r>
            <a:r>
              <a:rPr lang="en-GB" sz="500" i="1" u="sng">
                <a:solidFill>
                  <a:schemeClr val="hlink"/>
                </a:solidFill>
                <a:highlight>
                  <a:srgbClr val="FFFFFF"/>
                </a:highlight>
                <a:hlinkClick r:id="rId7"/>
              </a:rPr>
              <a:t>https://www.britannica.com/place/Shanghai/Economy</a:t>
            </a:r>
            <a:r>
              <a:rPr lang="en-GB" sz="500" i="1">
                <a:solidFill>
                  <a:schemeClr val="dk1"/>
                </a:solidFill>
                <a:highlight>
                  <a:srgbClr val="FFFFFF"/>
                </a:highlight>
              </a:rPr>
              <a:t> [Accessed 10 Jan. 2020]</a:t>
            </a:r>
            <a:endParaRPr sz="500" i="1">
              <a:solidFill>
                <a:schemeClr val="dk1"/>
              </a:solidFill>
              <a:highlight>
                <a:srgbClr val="FFFFFF"/>
              </a:highlight>
            </a:endParaRPr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 sz="500" i="1">
                <a:solidFill>
                  <a:schemeClr val="dk1"/>
                </a:solidFill>
                <a:highlight>
                  <a:srgbClr val="FFFFFF"/>
                </a:highlight>
              </a:rPr>
              <a:t>Travelchinaguide.com. (2020). </a:t>
            </a:r>
            <a:r>
              <a:rPr lang="en-GB" sz="500" i="1">
                <a:solidFill>
                  <a:schemeClr val="dk1"/>
                </a:solidFill>
              </a:rPr>
              <a:t>Shanghai Economy: Agriculture, Industries with Development</a:t>
            </a:r>
            <a:r>
              <a:rPr lang="en-GB" sz="500" i="1">
                <a:solidFill>
                  <a:schemeClr val="dk1"/>
                </a:solidFill>
                <a:highlight>
                  <a:srgbClr val="FFFFFF"/>
                </a:highlight>
              </a:rPr>
              <a:t>. [online] Available at:</a:t>
            </a:r>
            <a:r>
              <a:rPr lang="en-GB" sz="500" i="1">
                <a:solidFill>
                  <a:schemeClr val="dk1"/>
                </a:solidFill>
                <a:highlight>
                  <a:srgbClr val="FFFFFF"/>
                </a:highlight>
                <a:uFill>
                  <a:noFill/>
                </a:uFill>
                <a:hlinkClick r:id="rId8"/>
              </a:rPr>
              <a:t> </a:t>
            </a:r>
            <a:r>
              <a:rPr lang="en-GB" sz="500" i="1" u="sng">
                <a:solidFill>
                  <a:schemeClr val="hlink"/>
                </a:solidFill>
                <a:highlight>
                  <a:srgbClr val="FFFFFF"/>
                </a:highlight>
                <a:hlinkClick r:id="rId8"/>
              </a:rPr>
              <a:t>https://www.travelchinaguide.com/cityguides/shanghai/economy.htm</a:t>
            </a:r>
            <a:r>
              <a:rPr lang="en-GB" sz="500" i="1">
                <a:solidFill>
                  <a:schemeClr val="dk1"/>
                </a:solidFill>
                <a:highlight>
                  <a:srgbClr val="FFFFFF"/>
                </a:highlight>
              </a:rPr>
              <a:t> [Accessed 10 Jan. 2020]</a:t>
            </a:r>
            <a:endParaRPr sz="500" i="1">
              <a:solidFill>
                <a:schemeClr val="dk1"/>
              </a:solidFill>
              <a:highlight>
                <a:srgbClr val="FFFFFF"/>
              </a:highlight>
            </a:endParaRPr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 sz="500" i="1">
                <a:solidFill>
                  <a:schemeClr val="dk1"/>
                </a:solidFill>
                <a:highlight>
                  <a:srgbClr val="FFFFFF"/>
                </a:highlight>
              </a:rPr>
              <a:t>ThoughtCo. (2020). </a:t>
            </a:r>
            <a:r>
              <a:rPr lang="en-GB" sz="500" i="1">
                <a:solidFill>
                  <a:schemeClr val="dk1"/>
                </a:solidFill>
              </a:rPr>
              <a:t>What Is Shanghainese and How Is It Different From Mandarin Chinese?</a:t>
            </a:r>
            <a:r>
              <a:rPr lang="en-GB" sz="500" i="1">
                <a:solidFill>
                  <a:schemeClr val="dk1"/>
                </a:solidFill>
                <a:highlight>
                  <a:srgbClr val="FFFFFF"/>
                </a:highlight>
              </a:rPr>
              <a:t> [online] Available at:</a:t>
            </a:r>
            <a:r>
              <a:rPr lang="en-GB" sz="500" i="1">
                <a:solidFill>
                  <a:schemeClr val="dk1"/>
                </a:solidFill>
                <a:highlight>
                  <a:srgbClr val="FFFFFF"/>
                </a:highlight>
                <a:uFill>
                  <a:noFill/>
                </a:uFill>
                <a:hlinkClick r:id="rId6"/>
              </a:rPr>
              <a:t> </a:t>
            </a:r>
            <a:r>
              <a:rPr lang="en-GB" sz="500" i="1" u="sng">
                <a:solidFill>
                  <a:schemeClr val="hlink"/>
                </a:solidFill>
                <a:highlight>
                  <a:srgbClr val="FFFFFF"/>
                </a:highlight>
                <a:hlinkClick r:id="rId6"/>
              </a:rPr>
              <a:t>https://www.thoughtco.com/shanghainese-the-language-of-shanghai-2278415</a:t>
            </a:r>
            <a:r>
              <a:rPr lang="en-GB" sz="500" i="1">
                <a:solidFill>
                  <a:schemeClr val="dk1"/>
                </a:solidFill>
                <a:highlight>
                  <a:srgbClr val="FFFFFF"/>
                </a:highlight>
              </a:rPr>
              <a:t> [Accessed 10 Jan. 2020]</a:t>
            </a:r>
            <a:endParaRPr sz="500" i="1">
              <a:solidFill>
                <a:schemeClr val="dk1"/>
              </a:solidFill>
              <a:highlight>
                <a:srgbClr val="FFFFFF"/>
              </a:highlight>
            </a:endParaRPr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 sz="500" i="1">
                <a:solidFill>
                  <a:schemeClr val="dk1"/>
                </a:solidFill>
                <a:highlight>
                  <a:srgbClr val="FFFFFF"/>
                </a:highlight>
              </a:rPr>
              <a:t>Shanghai, F. (2020). </a:t>
            </a:r>
            <a:r>
              <a:rPr lang="en-GB" sz="500" i="1">
                <a:solidFill>
                  <a:schemeClr val="dk1"/>
                </a:solidFill>
              </a:rPr>
              <a:t>Shanghai</a:t>
            </a:r>
            <a:r>
              <a:rPr lang="en-GB" sz="500" i="1">
                <a:solidFill>
                  <a:schemeClr val="dk1"/>
                </a:solidFill>
                <a:highlight>
                  <a:srgbClr val="FFFFFF"/>
                </a:highlight>
              </a:rPr>
              <a:t>. [online] Discover China. Available at: </a:t>
            </a:r>
            <a:r>
              <a:rPr lang="en-GB" sz="500" i="1" u="sng">
                <a:solidFill>
                  <a:schemeClr val="hlink"/>
                </a:solidFill>
                <a:highlight>
                  <a:srgbClr val="FFFFFF"/>
                </a:highlight>
                <a:hlinkClick r:id="rId9"/>
              </a:rPr>
              <a:t>https://www.discoverchina.com/shanghai</a:t>
            </a:r>
            <a:r>
              <a:rPr lang="en-GB" sz="500" i="1">
                <a:solidFill>
                  <a:schemeClr val="dk1"/>
                </a:solidFill>
                <a:highlight>
                  <a:srgbClr val="FFFFFF"/>
                </a:highlight>
              </a:rPr>
              <a:t>  [Accessed 21 Jan. 2020].</a:t>
            </a:r>
            <a:endParaRPr sz="500" i="1">
              <a:solidFill>
                <a:schemeClr val="dk1"/>
              </a:solidFill>
            </a:endParaRPr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sz="600" i="1">
              <a:solidFill>
                <a:srgbClr val="000000"/>
              </a:solidFill>
              <a:highlight>
                <a:srgbClr val="FFFFFF"/>
              </a:highlight>
            </a:endParaRPr>
          </a:p>
          <a:p>
            <a:pPr marL="0" lvl="0" indent="0" algn="l" rtl="0">
              <a:spcBef>
                <a:spcPts val="1200"/>
              </a:spcBef>
              <a:spcAft>
                <a:spcPts val="1600"/>
              </a:spcAft>
              <a:buNone/>
            </a:pPr>
            <a:endParaRPr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Simple Light">
  <a:themeElements>
    <a:clrScheme name="Simple Light">
      <a:dk1>
        <a:srgbClr val="000000"/>
      </a:dk1>
      <a:lt1>
        <a:srgbClr val="FFFFFF"/>
      </a:lt1>
      <a:dk2>
        <a:srgbClr val="595959"/>
      </a:dk2>
      <a:lt2>
        <a:srgbClr val="EEEEEE"/>
      </a:lt2>
      <a:accent1>
        <a:srgbClr val="FFAB40"/>
      </a:accent1>
      <a:accent2>
        <a:srgbClr val="212121"/>
      </a:accent2>
      <a:accent3>
        <a:srgbClr val="78909C"/>
      </a:accent3>
      <a:accent4>
        <a:srgbClr val="FFAB40"/>
      </a:accent4>
      <a:accent5>
        <a:srgbClr val="0097A7"/>
      </a:accent5>
      <a:accent6>
        <a:srgbClr val="EEFF41"/>
      </a:accent6>
      <a:hlink>
        <a:srgbClr val="0097A7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</TotalTime>
  <Words>1192</Words>
  <Application>Microsoft Office PowerPoint</Application>
  <PresentationFormat>On-screen Show (16:9)</PresentationFormat>
  <Paragraphs>80</Paragraphs>
  <Slides>13</Slides>
  <Notes>13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7" baseType="lpstr">
      <vt:lpstr>Open Sans</vt:lpstr>
      <vt:lpstr>Arial</vt:lpstr>
      <vt:lpstr>Verdana</vt:lpstr>
      <vt:lpstr>Simple Light</vt:lpstr>
      <vt:lpstr>PowerPoint Presentation</vt:lpstr>
      <vt:lpstr>City on the sea. Port. Silk road. “Every place has a story to tell”</vt:lpstr>
      <vt:lpstr> </vt:lpstr>
      <vt:lpstr>PowerPoint Presentation</vt:lpstr>
      <vt:lpstr>PowerPoint Presentation</vt:lpstr>
      <vt:lpstr>Language </vt:lpstr>
      <vt:lpstr>Shanghai cuisine- Hu Cuisine </vt:lpstr>
      <vt:lpstr>Large Tourism events</vt:lpstr>
      <vt:lpstr>PowerPoint Presentation</vt:lpstr>
      <vt:lpstr>PowerPoint Presentation</vt:lpstr>
      <vt:lpstr>PowerPoint Presentation</vt:lpstr>
      <vt:lpstr>Reiteration…..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Nina Allen (1102802)</dc:creator>
  <cp:lastModifiedBy>Nina Allen (1102802)</cp:lastModifiedBy>
  <cp:revision>3</cp:revision>
  <dcterms:modified xsi:type="dcterms:W3CDTF">2020-01-28T14:45:19Z</dcterms:modified>
</cp:coreProperties>
</file>