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5" r:id="rId2"/>
    <p:sldId id="256" r:id="rId3"/>
    <p:sldId id="258" r:id="rId4"/>
    <p:sldId id="265" r:id="rId5"/>
    <p:sldId id="282" r:id="rId6"/>
    <p:sldId id="290" r:id="rId7"/>
    <p:sldId id="259" r:id="rId8"/>
    <p:sldId id="283" r:id="rId9"/>
    <p:sldId id="284" r:id="rId10"/>
    <p:sldId id="287" r:id="rId11"/>
    <p:sldId id="289" r:id="rId12"/>
    <p:sldId id="288" r:id="rId13"/>
    <p:sldId id="260" r:id="rId14"/>
    <p:sldId id="261" r:id="rId15"/>
    <p:sldId id="275" r:id="rId16"/>
    <p:sldId id="263" r:id="rId17"/>
    <p:sldId id="281" r:id="rId18"/>
    <p:sldId id="269" r:id="rId19"/>
    <p:sldId id="270" r:id="rId20"/>
    <p:sldId id="271" r:id="rId21"/>
    <p:sldId id="272" r:id="rId22"/>
    <p:sldId id="273" r:id="rId23"/>
    <p:sldId id="274" r:id="rId24"/>
    <p:sldId id="276" r:id="rId25"/>
    <p:sldId id="262" r:id="rId26"/>
    <p:sldId id="266" r:id="rId27"/>
    <p:sldId id="264" r:id="rId28"/>
    <p:sldId id="286" r:id="rId29"/>
    <p:sldId id="280" r:id="rId30"/>
    <p:sldId id="277" r:id="rId31"/>
    <p:sldId id="267" r:id="rId32"/>
    <p:sldId id="268" r:id="rId33"/>
    <p:sldId id="278" r:id="rId34"/>
    <p:sldId id="279" r:id="rId3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Domenico Conte" initials="DC" lastIdx="1" clrIdx="0">
    <p:extLst>
      <p:ext uri="{19B8F6BF-5375-455C-9EA6-DF929625EA0E}">
        <p15:presenceInfo xmlns:p15="http://schemas.microsoft.com/office/powerpoint/2012/main" userId="1dcdbdc8e540ae10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286" autoAdjust="0"/>
    <p:restoredTop sz="94660"/>
  </p:normalViewPr>
  <p:slideViewPr>
    <p:cSldViewPr snapToGrid="0">
      <p:cViewPr varScale="1">
        <p:scale>
          <a:sx n="67" d="100"/>
          <a:sy n="67" d="100"/>
        </p:scale>
        <p:origin x="51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A5B3F-B7C9-4772-A7D7-57CDA0D746EA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4E05E-0469-4CE9-BC68-20898E79FA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2422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A5B3F-B7C9-4772-A7D7-57CDA0D746EA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4E05E-0469-4CE9-BC68-20898E79FA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13968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A5B3F-B7C9-4772-A7D7-57CDA0D746EA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4E05E-0469-4CE9-BC68-20898E79FA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2469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A5B3F-B7C9-4772-A7D7-57CDA0D746EA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4E05E-0469-4CE9-BC68-20898E79FA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2471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A5B3F-B7C9-4772-A7D7-57CDA0D746EA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4E05E-0469-4CE9-BC68-20898E79FA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09617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A5B3F-B7C9-4772-A7D7-57CDA0D746EA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4E05E-0469-4CE9-BC68-20898E79FA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06613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A5B3F-B7C9-4772-A7D7-57CDA0D746EA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4E05E-0469-4CE9-BC68-20898E79FA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55734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A5B3F-B7C9-4772-A7D7-57CDA0D746EA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4E05E-0469-4CE9-BC68-20898E79FA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94718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A5B3F-B7C9-4772-A7D7-57CDA0D746EA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4E05E-0469-4CE9-BC68-20898E79FA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6599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A5B3F-B7C9-4772-A7D7-57CDA0D746EA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4E05E-0469-4CE9-BC68-20898E79FA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9023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A5B3F-B7C9-4772-A7D7-57CDA0D746EA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4E05E-0469-4CE9-BC68-20898E79FA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16131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A5B3F-B7C9-4772-A7D7-57CDA0D746EA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4E05E-0469-4CE9-BC68-20898E79FA17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2872131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A5B3F-B7C9-4772-A7D7-57CDA0D746EA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4E05E-0469-4CE9-BC68-20898E79FA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014479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A5B3F-B7C9-4772-A7D7-57CDA0D746EA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4E05E-0469-4CE9-BC68-20898E79FA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044819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A5B3F-B7C9-4772-A7D7-57CDA0D746EA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4E05E-0469-4CE9-BC68-20898E79FA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572112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A5B3F-B7C9-4772-A7D7-57CDA0D746EA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4E05E-0469-4CE9-BC68-20898E79FA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72713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A5B3F-B7C9-4772-A7D7-57CDA0D746EA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4E05E-0469-4CE9-BC68-20898E79FA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59931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86AA5B3F-B7C9-4772-A7D7-57CDA0D746EA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4E05E-0469-4CE9-BC68-20898E79FA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777899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jpg"/><Relationship Id="rId4" Type="http://schemas.openxmlformats.org/officeDocument/2006/relationships/image" Target="../media/image11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5.jp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FDDBF9B-17C1-42F1-B1BA-D78E8D73520A}"/>
              </a:ext>
            </a:extLst>
          </p:cNvPr>
          <p:cNvSpPr txBox="1"/>
          <p:nvPr/>
        </p:nvSpPr>
        <p:spPr>
          <a:xfrm>
            <a:off x="1156139" y="782121"/>
            <a:ext cx="8849710" cy="575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7200" b="1" i="1" dirty="0">
                <a:latin typeface="Segoe Script" panose="030B0504020000000003" pitchFamily="66" charset="0"/>
              </a:rPr>
              <a:t>La Calma Verde </a:t>
            </a:r>
          </a:p>
          <a:p>
            <a:pPr algn="ctr"/>
            <a:endParaRPr lang="en-GB" sz="4800" b="1" i="1" dirty="0">
              <a:latin typeface="Segoe Script" panose="030B0504020000000003" pitchFamily="66" charset="0"/>
            </a:endParaRPr>
          </a:p>
          <a:p>
            <a:pPr algn="ctr"/>
            <a:endParaRPr lang="en-GB" sz="4800" b="1" i="1" dirty="0">
              <a:latin typeface="Segoe Script" panose="030B0504020000000003" pitchFamily="66" charset="0"/>
            </a:endParaRPr>
          </a:p>
          <a:p>
            <a:pPr algn="ctr"/>
            <a:r>
              <a:rPr lang="en-GB" sz="4800" b="1" i="1" dirty="0">
                <a:latin typeface="Segoe Script" panose="030B0504020000000003" pitchFamily="66" charset="0"/>
              </a:rPr>
              <a:t>Eco-Resort &amp; SPA </a:t>
            </a:r>
          </a:p>
          <a:p>
            <a:pPr algn="ctr"/>
            <a:endParaRPr lang="en-GB" sz="4400" b="1" i="1" dirty="0">
              <a:latin typeface="Segoe Script" panose="030B0504020000000003" pitchFamily="66" charset="0"/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sz="3600" b="1" dirty="0"/>
              <a:t>GO GREEN. GO FIT. GO CALMA VERDE</a:t>
            </a:r>
          </a:p>
        </p:txBody>
      </p:sp>
    </p:spTree>
    <p:extLst>
      <p:ext uri="{BB962C8B-B14F-4D97-AF65-F5344CB8AC3E}">
        <p14:creationId xmlns:p14="http://schemas.microsoft.com/office/powerpoint/2010/main" val="8621432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5D2D9D8-CD03-46A2-A4A7-7E17CA1E096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110" y="336332"/>
            <a:ext cx="10857187" cy="6253654"/>
          </a:xfrm>
          <a:prstGeom prst="rect">
            <a:avLst/>
          </a:prstGeom>
        </p:spPr>
      </p:pic>
      <p:sp>
        <p:nvSpPr>
          <p:cNvPr id="5" name="Scroll: Horizontal 4">
            <a:extLst>
              <a:ext uri="{FF2B5EF4-FFF2-40B4-BE49-F238E27FC236}">
                <a16:creationId xmlns:a16="http://schemas.microsoft.com/office/drawing/2014/main" id="{FA8BEDB7-6D84-428B-89C0-87E775D630CB}"/>
              </a:ext>
            </a:extLst>
          </p:cNvPr>
          <p:cNvSpPr/>
          <p:nvPr/>
        </p:nvSpPr>
        <p:spPr>
          <a:xfrm>
            <a:off x="620110" y="4382813"/>
            <a:ext cx="1524000" cy="1072055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i="1" dirty="0">
                <a:latin typeface="Segoe Script" panose="030B0504020000000003" pitchFamily="66" charset="0"/>
              </a:rPr>
              <a:t>La Calma Verde </a:t>
            </a:r>
          </a:p>
          <a:p>
            <a:pPr algn="ctr"/>
            <a:r>
              <a:rPr lang="en-GB" sz="1100" b="1" i="1" dirty="0">
                <a:latin typeface="Segoe Script" panose="030B0504020000000003" pitchFamily="66" charset="0"/>
              </a:rPr>
              <a:t>Eco-Resort </a:t>
            </a:r>
          </a:p>
          <a:p>
            <a:pPr algn="ctr"/>
            <a:r>
              <a:rPr lang="en-GB" sz="1100" b="1" i="1" dirty="0">
                <a:latin typeface="Segoe Script" panose="030B0504020000000003" pitchFamily="66" charset="0"/>
              </a:rPr>
              <a:t>&amp; SPA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7088D40-1A4F-4A0B-9BE4-50E653580A67}"/>
              </a:ext>
            </a:extLst>
          </p:cNvPr>
          <p:cNvCxnSpPr/>
          <p:nvPr/>
        </p:nvCxnSpPr>
        <p:spPr>
          <a:xfrm>
            <a:off x="1219200" y="5318234"/>
            <a:ext cx="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73288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CA1882-E857-42E5-AB0C-B1436F0590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Business Overview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9554F0B-51B9-4EBA-93F3-4836C8C87852}"/>
              </a:ext>
            </a:extLst>
          </p:cNvPr>
          <p:cNvSpPr txBox="1"/>
          <p:nvPr/>
        </p:nvSpPr>
        <p:spPr>
          <a:xfrm>
            <a:off x="904126" y="1356190"/>
            <a:ext cx="9262667" cy="4284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13DC4DD-9116-41FA-BAC9-A3B600AECD0D}"/>
              </a:ext>
            </a:extLst>
          </p:cNvPr>
          <p:cNvSpPr txBox="1"/>
          <p:nvPr/>
        </p:nvSpPr>
        <p:spPr>
          <a:xfrm>
            <a:off x="904126" y="1286839"/>
            <a:ext cx="9262667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La Calma Verde, is an Italian expression that means Relax in the Green.</a:t>
            </a:r>
          </a:p>
          <a:p>
            <a:endParaRPr lang="en-GB" dirty="0"/>
          </a:p>
          <a:p>
            <a:r>
              <a:rPr lang="en-GB" dirty="0"/>
              <a:t>Our project is based on the “respect for the environment” and we plan to offer all the amenities in order to provide a 5* service updated with the latest technologies in terms of Eco-Tourism.  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algn="ctr"/>
            <a:r>
              <a:rPr lang="en-GB" sz="3600" dirty="0"/>
              <a:t>The Eco-Resort</a:t>
            </a:r>
          </a:p>
          <a:p>
            <a:endParaRPr lang="en-GB" dirty="0"/>
          </a:p>
          <a:p>
            <a:endParaRPr lang="en-GB" dirty="0"/>
          </a:p>
          <a:p>
            <a:pPr marL="342900" indent="-342900">
              <a:buAutoNum type="arabicPeriod"/>
            </a:pPr>
            <a:endParaRPr lang="en-GB" dirty="0"/>
          </a:p>
          <a:p>
            <a:pPr marL="342900" indent="-342900"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85549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7F65E67-45BF-483A-997B-8F92676C768C}"/>
              </a:ext>
            </a:extLst>
          </p:cNvPr>
          <p:cNvSpPr/>
          <p:nvPr/>
        </p:nvSpPr>
        <p:spPr>
          <a:xfrm>
            <a:off x="1726057" y="1859340"/>
            <a:ext cx="9072081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The Resort will be located in Cornwall and made of TREE HOUSES 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Suites structure and rooms capacity:</a:t>
            </a:r>
          </a:p>
          <a:p>
            <a:endParaRPr lang="en-US" dirty="0"/>
          </a:p>
          <a:p>
            <a:r>
              <a:rPr lang="en-GB" b="1" dirty="0"/>
              <a:t>TREE LUXURY SUITS 10  </a:t>
            </a:r>
            <a:endParaRPr lang="en-GB" dirty="0"/>
          </a:p>
          <a:p>
            <a:r>
              <a:rPr lang="en-GB" b="1" dirty="0"/>
              <a:t>6 ROMANCE rooms</a:t>
            </a:r>
            <a:r>
              <a:rPr lang="en-GB" dirty="0"/>
              <a:t>  – </a:t>
            </a:r>
            <a:r>
              <a:rPr lang="en-GB" b="1" dirty="0"/>
              <a:t>1 room 2 </a:t>
            </a:r>
            <a:r>
              <a:rPr lang="en-GB" b="1" dirty="0" err="1"/>
              <a:t>pax</a:t>
            </a:r>
            <a:r>
              <a:rPr lang="en-GB" b="1" dirty="0"/>
              <a:t> 1 bathroom in each + in room fridge</a:t>
            </a:r>
            <a:endParaRPr lang="en-GB" dirty="0"/>
          </a:p>
          <a:p>
            <a:r>
              <a:rPr lang="en-GB" b="1" dirty="0"/>
              <a:t>4 FOREST SUITS  -       2  suits -2 rooms each + in room fridge</a:t>
            </a:r>
            <a:endParaRPr lang="en-GB" dirty="0"/>
          </a:p>
          <a:p>
            <a:r>
              <a:rPr lang="en-GB" b="1" dirty="0"/>
              <a:t>                                 2  suits -3 rooms each + in room fridge </a:t>
            </a:r>
            <a:endParaRPr lang="en-GB" dirty="0"/>
          </a:p>
          <a:p>
            <a:r>
              <a:rPr lang="en-GB" dirty="0"/>
              <a:t> </a:t>
            </a:r>
          </a:p>
          <a:p>
            <a:r>
              <a:rPr lang="en-GB" b="1" dirty="0"/>
              <a:t>                Maximum capacity 40 </a:t>
            </a:r>
            <a:r>
              <a:rPr lang="en-GB" b="1" dirty="0" err="1"/>
              <a:t>pax</a:t>
            </a:r>
            <a:r>
              <a:rPr lang="en-GB" b="1" dirty="0"/>
              <a:t>  ( 4 extra beds available to add in suits )</a:t>
            </a:r>
            <a:endParaRPr lang="en-GB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82955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43C6747-06F6-46CD-84AF-FA075912CDA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7250" y="657225"/>
            <a:ext cx="10477500" cy="5543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18253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F6D4AF1-BAAE-4191-8A4B-45A53E22C9B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4925" y="847725"/>
            <a:ext cx="9563099" cy="5219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69263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6BEAC29-728A-4444-AEC3-0AF690620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3907" y="462338"/>
            <a:ext cx="5092906" cy="1058238"/>
          </a:xfrm>
        </p:spPr>
        <p:txBody>
          <a:bodyPr/>
          <a:lstStyle/>
          <a:p>
            <a:pPr algn="ctr"/>
            <a:r>
              <a:rPr lang="en-GB" dirty="0"/>
              <a:t>Services and Products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723ABD-9363-4AA0-82B5-63D2EB6EAF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47964" y="1654140"/>
            <a:ext cx="5191969" cy="3375060"/>
          </a:xfrm>
        </p:spPr>
        <p:txBody>
          <a:bodyPr>
            <a:normAutofit/>
          </a:bodyPr>
          <a:lstStyle/>
          <a:p>
            <a:r>
              <a:rPr lang="en-GB" b="1" dirty="0"/>
              <a:t> </a:t>
            </a:r>
            <a:endParaRPr lang="en-GB" dirty="0"/>
          </a:p>
          <a:p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5CD2B1E-D006-4EBD-B093-8FFBE8720CAE}"/>
              </a:ext>
            </a:extLst>
          </p:cNvPr>
          <p:cNvSpPr/>
          <p:nvPr/>
        </p:nvSpPr>
        <p:spPr>
          <a:xfrm>
            <a:off x="976045" y="1520576"/>
            <a:ext cx="9507534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GB" b="1" dirty="0">
                <a:latin typeface="Abadi" panose="020B06040201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SPA “Relaxing impression” opening time 12pm-8 pm </a:t>
            </a:r>
          </a:p>
          <a:p>
            <a:r>
              <a:rPr lang="en-GB" dirty="0"/>
              <a:t> </a:t>
            </a:r>
            <a:r>
              <a:rPr lang="en-GB" b="1" dirty="0"/>
              <a:t>Hot Tubers / gym </a:t>
            </a:r>
          </a:p>
          <a:p>
            <a:r>
              <a:rPr lang="en-GB" b="1" dirty="0"/>
              <a:t>Common Areas / Open Spaces/ Fire place and barbecue</a:t>
            </a:r>
          </a:p>
          <a:p>
            <a:r>
              <a:rPr lang="en-GB" b="1" dirty="0"/>
              <a:t>Jazz Bar -&gt; Sinatra's (6pm - 1am)</a:t>
            </a:r>
            <a:endParaRPr lang="en-GB" dirty="0"/>
          </a:p>
          <a:p>
            <a:r>
              <a:rPr lang="en-GB" b="1" dirty="0"/>
              <a:t>Eco and Bio Restaurant</a:t>
            </a:r>
            <a:r>
              <a:rPr lang="en-GB" dirty="0"/>
              <a:t> </a:t>
            </a:r>
            <a:r>
              <a:rPr lang="en-GB" b="1" dirty="0"/>
              <a:t>-</a:t>
            </a:r>
            <a:r>
              <a:rPr lang="en-GB" b="1" u="sng" dirty="0"/>
              <a:t>The</a:t>
            </a:r>
            <a:r>
              <a:rPr lang="en-GB" b="1" dirty="0"/>
              <a:t> Organic Table</a:t>
            </a:r>
            <a:r>
              <a:rPr lang="en-GB" dirty="0"/>
              <a:t> </a:t>
            </a:r>
            <a:r>
              <a:rPr lang="en-GB" b="1" dirty="0"/>
              <a:t>(7am to 11pm)</a:t>
            </a:r>
          </a:p>
          <a:p>
            <a:r>
              <a:rPr lang="en-GB" b="1" dirty="0"/>
              <a:t>Healthy Grab and Go area -</a:t>
            </a:r>
            <a:r>
              <a:rPr lang="en-GB" dirty="0"/>
              <a:t> (11 am-8pm)</a:t>
            </a:r>
          </a:p>
          <a:p>
            <a:r>
              <a:rPr lang="en-GB" b="1" dirty="0"/>
              <a:t>Reception 24/h </a:t>
            </a:r>
            <a:endParaRPr lang="en-GB" dirty="0"/>
          </a:p>
          <a:p>
            <a:r>
              <a:rPr lang="en-GB" b="1" dirty="0"/>
              <a:t>Room service 24/h – “ Think of it and we will make it happen” </a:t>
            </a:r>
          </a:p>
          <a:p>
            <a:r>
              <a:rPr lang="en-GB" b="1" dirty="0"/>
              <a:t>Wild forest activities 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pPr>
              <a:spcAft>
                <a:spcPts val="0"/>
              </a:spcAft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65320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4BC342F8-790E-47FB-907D-57FCBF19E92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1846" y="181301"/>
            <a:ext cx="5044967" cy="331075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326F406-231A-43FB-ABDE-E77E645B3C8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7639" y="388883"/>
            <a:ext cx="6046705" cy="314522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6E9C69A-F3D5-42B2-9606-81DF7180687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688" y="3534103"/>
            <a:ext cx="5572125" cy="316230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EF48C799-0B00-406C-903B-8ADDF10405A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3866" y="3568262"/>
            <a:ext cx="5660477" cy="3171825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5FBC2A96-B251-4A7E-8A48-A5CD91D07990}"/>
              </a:ext>
            </a:extLst>
          </p:cNvPr>
          <p:cNvSpPr txBox="1"/>
          <p:nvPr/>
        </p:nvSpPr>
        <p:spPr>
          <a:xfrm>
            <a:off x="4056993" y="525517"/>
            <a:ext cx="15345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1" dirty="0">
                <a:latin typeface="Segoe Script" panose="030B0504020000000003" pitchFamily="66" charset="0"/>
              </a:rPr>
              <a:t>SPA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25112AB-EBD0-408F-BC48-06EDDA229264}"/>
              </a:ext>
            </a:extLst>
          </p:cNvPr>
          <p:cNvSpPr txBox="1"/>
          <p:nvPr/>
        </p:nvSpPr>
        <p:spPr>
          <a:xfrm>
            <a:off x="6096000" y="2665769"/>
            <a:ext cx="21546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1" dirty="0">
                <a:solidFill>
                  <a:schemeClr val="accent1"/>
                </a:solidFill>
                <a:latin typeface="Segoe Script" panose="030B0504020000000003" pitchFamily="66" charset="0"/>
              </a:rPr>
              <a:t>Open space HOT TUB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D3B9418-13D3-4381-8223-80DB39F2E985}"/>
              </a:ext>
            </a:extLst>
          </p:cNvPr>
          <p:cNvSpPr txBox="1"/>
          <p:nvPr/>
        </p:nvSpPr>
        <p:spPr>
          <a:xfrm rot="10632137" flipH="1" flipV="1">
            <a:off x="6730297" y="3774682"/>
            <a:ext cx="12996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1" dirty="0">
                <a:latin typeface="Segoe Script" panose="030B0504020000000003" pitchFamily="66" charset="0"/>
              </a:rPr>
              <a:t>SAUNA</a:t>
            </a:r>
          </a:p>
        </p:txBody>
      </p:sp>
    </p:spTree>
    <p:extLst>
      <p:ext uri="{BB962C8B-B14F-4D97-AF65-F5344CB8AC3E}">
        <p14:creationId xmlns:p14="http://schemas.microsoft.com/office/powerpoint/2010/main" val="31313487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0AB0C-A1D6-4BD2-B321-DE08642C3F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015132"/>
          </a:xfrm>
        </p:spPr>
        <p:txBody>
          <a:bodyPr>
            <a:noAutofit/>
          </a:bodyPr>
          <a:lstStyle/>
          <a:p>
            <a:r>
              <a:rPr lang="en-GB" sz="3200" b="1" i="1" dirty="0">
                <a:latin typeface="Segoe Script" panose="030B0504020000000003" pitchFamily="66" charset="0"/>
              </a:rPr>
              <a:t>FOREST HEALTHY ACTIVITIES</a:t>
            </a:r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0F739DCB-F43E-4FFA-BFBA-5C7F20BC13CC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000" r="29000"/>
          <a:stretch>
            <a:fillRect/>
          </a:stretch>
        </p:blipFill>
        <p:spPr>
          <a:xfrm>
            <a:off x="5803918" y="155027"/>
            <a:ext cx="3200400" cy="4572000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B7AACA-79C5-47C1-8490-B50732EFCB3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54954" y="3163614"/>
            <a:ext cx="5084979" cy="1865585"/>
          </a:xfrm>
        </p:spPr>
        <p:txBody>
          <a:bodyPr>
            <a:normAutofit/>
          </a:bodyPr>
          <a:lstStyle/>
          <a:p>
            <a:pPr lvl="0"/>
            <a:r>
              <a:rPr lang="en-GB" sz="2000" b="1" i="1" dirty="0">
                <a:latin typeface="Segoe Script" panose="030B0504020000000003" pitchFamily="66" charset="0"/>
              </a:rPr>
              <a:t>-Rental bike services </a:t>
            </a:r>
          </a:p>
          <a:p>
            <a:pPr lvl="0"/>
            <a:r>
              <a:rPr lang="en-GB" sz="2000" b="1" i="1" dirty="0">
                <a:latin typeface="Segoe Script" panose="030B0504020000000003" pitchFamily="66" charset="0"/>
              </a:rPr>
              <a:t>-Zip lining and high ropes</a:t>
            </a:r>
          </a:p>
          <a:p>
            <a:r>
              <a:rPr lang="en-GB" sz="2000" b="1" i="1" dirty="0">
                <a:latin typeface="Segoe Script" panose="030B0504020000000003" pitchFamily="66" charset="0"/>
              </a:rPr>
              <a:t>-4x4 forest rides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8EC4878-B291-4C56-880A-3AD6FB1D728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38951" y="4727026"/>
            <a:ext cx="6424341" cy="197594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BAF8C89-D9F2-418C-BE1B-B6A1984222B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04318" y="65690"/>
            <a:ext cx="3187681" cy="46613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12359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0DB847-AA69-4248-ABD0-8F708B35A7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ORGANIC GARDEN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C35DDA1D-AE37-4F24-BBC5-FD3337271CB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96668" y="1124608"/>
            <a:ext cx="6801042" cy="4414344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48C4F6-E258-41BC-9A5C-24D602D28CB5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sz="2000" b="1" dirty="0"/>
              <a:t>0 miles garden </a:t>
            </a:r>
            <a:r>
              <a:rPr lang="en-GB" sz="2000" dirty="0"/>
              <a:t>guest could pick up fresh veggies and fruits to enjoy it as a snack or bring it to the kitchen for a main and proper meal.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06206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EFA9373B-CF45-45F0-A723-E690CEB6ADE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8715" y="74886"/>
            <a:ext cx="8290692" cy="309610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17A220D-3851-4145-8818-B53581E18A1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2662" y="3170995"/>
            <a:ext cx="10552386" cy="3576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64205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4DC6C2-A202-4389-955E-57AC772622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748862"/>
          </a:xfrm>
        </p:spPr>
        <p:txBody>
          <a:bodyPr/>
          <a:lstStyle/>
          <a:p>
            <a:r>
              <a:rPr lang="en-GB" dirty="0"/>
              <a:t>JAZZ BAR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F2EB02E1-8753-49E2-BEF4-BB5657E14B7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94628" y="2127963"/>
            <a:ext cx="5195888" cy="3896916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423E21C-850E-43A5-B893-8BEB395CBA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501130" cy="2895599"/>
          </a:xfrm>
        </p:spPr>
        <p:txBody>
          <a:bodyPr>
            <a:normAutofit/>
          </a:bodyPr>
          <a:lstStyle/>
          <a:p>
            <a:r>
              <a:rPr lang="en-GB" sz="2000" dirty="0"/>
              <a:t>Customers will be able to enjoy live music in great company and amazing drinks.</a:t>
            </a:r>
          </a:p>
          <a:p>
            <a:r>
              <a:rPr lang="en-GB" sz="2000" dirty="0"/>
              <a:t>It focuses on alcohol free cocktails and drinks however alcoholic products will be available.</a:t>
            </a:r>
          </a:p>
        </p:txBody>
      </p:sp>
    </p:spTree>
    <p:extLst>
      <p:ext uri="{BB962C8B-B14F-4D97-AF65-F5344CB8AC3E}">
        <p14:creationId xmlns:p14="http://schemas.microsoft.com/office/powerpoint/2010/main" val="34783269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D1309A-1A3B-457C-A575-DBB956925E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Target Market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079A204-BE43-4B9F-A531-AB53DF8D988E}"/>
              </a:ext>
            </a:extLst>
          </p:cNvPr>
          <p:cNvSpPr/>
          <p:nvPr/>
        </p:nvSpPr>
        <p:spPr>
          <a:xfrm>
            <a:off x="2815119" y="1643865"/>
            <a:ext cx="6986427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As the main objective of a vacation is RELAX, our target market is very specific: Adults Only.</a:t>
            </a:r>
          </a:p>
          <a:p>
            <a:endParaRPr lang="en-GB" dirty="0"/>
          </a:p>
          <a:p>
            <a:r>
              <a:rPr lang="en-US" dirty="0"/>
              <a:t>This choice is clearly dictated by the final objective, which is:  regenerating our guests from the daily routine.</a:t>
            </a:r>
          </a:p>
          <a:p>
            <a:endParaRPr lang="en-US" dirty="0"/>
          </a:p>
          <a:p>
            <a:r>
              <a:rPr lang="en-US" dirty="0"/>
              <a:t>Although families are welcome, but our targets are mostly Couples and Friends with an age range between 18-60.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63429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al 2">
            <a:extLst>
              <a:ext uri="{FF2B5EF4-FFF2-40B4-BE49-F238E27FC236}">
                <a16:creationId xmlns:a16="http://schemas.microsoft.com/office/drawing/2014/main" id="{833AB56C-6AD6-4581-9892-3B88C996634F}"/>
              </a:ext>
            </a:extLst>
          </p:cNvPr>
          <p:cNvSpPr/>
          <p:nvPr/>
        </p:nvSpPr>
        <p:spPr>
          <a:xfrm>
            <a:off x="3625795" y="326004"/>
            <a:ext cx="4206240" cy="181289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b="1" dirty="0"/>
              <a:t>Business Environment 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761A11B9-DC40-4E6A-8B4C-5F297F78CE20}"/>
              </a:ext>
            </a:extLst>
          </p:cNvPr>
          <p:cNvSpPr/>
          <p:nvPr/>
        </p:nvSpPr>
        <p:spPr>
          <a:xfrm>
            <a:off x="524785" y="1749286"/>
            <a:ext cx="2838616" cy="160616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MICRO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DE75BC3A-7D0F-46C8-B753-A9D4A7A3B828}"/>
              </a:ext>
            </a:extLst>
          </p:cNvPr>
          <p:cNvSpPr/>
          <p:nvPr/>
        </p:nvSpPr>
        <p:spPr>
          <a:xfrm>
            <a:off x="8094429" y="2039510"/>
            <a:ext cx="3212326" cy="12245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MACRO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ECB7AB3B-1D56-4CBE-A328-89BA610082FA}"/>
              </a:ext>
            </a:extLst>
          </p:cNvPr>
          <p:cNvCxnSpPr>
            <a:endCxn id="4" idx="7"/>
          </p:cNvCxnSpPr>
          <p:nvPr/>
        </p:nvCxnSpPr>
        <p:spPr>
          <a:xfrm flipH="1">
            <a:off x="2947695" y="1399430"/>
            <a:ext cx="678100" cy="58507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60BCF440-E2AC-42F9-AAC0-9BC76FFE4FE7}"/>
              </a:ext>
            </a:extLst>
          </p:cNvPr>
          <p:cNvCxnSpPr/>
          <p:nvPr/>
        </p:nvCxnSpPr>
        <p:spPr>
          <a:xfrm>
            <a:off x="7577593" y="1691966"/>
            <a:ext cx="715617" cy="63776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val 9">
            <a:extLst>
              <a:ext uri="{FF2B5EF4-FFF2-40B4-BE49-F238E27FC236}">
                <a16:creationId xmlns:a16="http://schemas.microsoft.com/office/drawing/2014/main" id="{91CCDF47-6D43-48AE-A0DB-2CE8DBEEE05E}"/>
              </a:ext>
            </a:extLst>
          </p:cNvPr>
          <p:cNvSpPr/>
          <p:nvPr/>
        </p:nvSpPr>
        <p:spPr>
          <a:xfrm>
            <a:off x="137824" y="4719100"/>
            <a:ext cx="4476584" cy="204348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The components are strictly related to the company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D95B42C8-836E-4A25-8818-B231C62AA3EF}"/>
              </a:ext>
            </a:extLst>
          </p:cNvPr>
          <p:cNvSpPr/>
          <p:nvPr/>
        </p:nvSpPr>
        <p:spPr>
          <a:xfrm>
            <a:off x="7673007" y="4838042"/>
            <a:ext cx="4381169" cy="158296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The analysis of its components offers a wider perspective 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6E95664F-518A-4FDC-BE90-ABD975CD3EC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97572" y="2266122"/>
            <a:ext cx="3821927" cy="2798207"/>
          </a:xfrm>
          <a:prstGeom prst="rect">
            <a:avLst/>
          </a:prstGeom>
        </p:spPr>
      </p:pic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23828111-DEF1-46C8-BA83-C23DD4557AF2}"/>
              </a:ext>
            </a:extLst>
          </p:cNvPr>
          <p:cNvCxnSpPr/>
          <p:nvPr/>
        </p:nvCxnSpPr>
        <p:spPr>
          <a:xfrm>
            <a:off x="1852654" y="3429000"/>
            <a:ext cx="0" cy="12225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15A5E2C2-A908-46BC-9F18-1063855BF7FE}"/>
              </a:ext>
            </a:extLst>
          </p:cNvPr>
          <p:cNvCxnSpPr>
            <a:endCxn id="11" idx="0"/>
          </p:cNvCxnSpPr>
          <p:nvPr/>
        </p:nvCxnSpPr>
        <p:spPr>
          <a:xfrm>
            <a:off x="9859617" y="3264010"/>
            <a:ext cx="3975" cy="15740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Scroll: Horizontal 17">
            <a:extLst>
              <a:ext uri="{FF2B5EF4-FFF2-40B4-BE49-F238E27FC236}">
                <a16:creationId xmlns:a16="http://schemas.microsoft.com/office/drawing/2014/main" id="{4EF5D5F3-B451-43FC-948C-D0F70366B6FF}"/>
              </a:ext>
            </a:extLst>
          </p:cNvPr>
          <p:cNvSpPr/>
          <p:nvPr/>
        </p:nvSpPr>
        <p:spPr>
          <a:xfrm>
            <a:off x="9044607" y="3593991"/>
            <a:ext cx="1630019" cy="876956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PESTLE</a:t>
            </a:r>
          </a:p>
        </p:txBody>
      </p:sp>
    </p:spTree>
    <p:extLst>
      <p:ext uri="{BB962C8B-B14F-4D97-AF65-F5344CB8AC3E}">
        <p14:creationId xmlns:p14="http://schemas.microsoft.com/office/powerpoint/2010/main" val="17271127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E2EEF59F-3A9A-4A4F-B087-0E24E5BC847F}"/>
              </a:ext>
            </a:extLst>
          </p:cNvPr>
          <p:cNvSpPr/>
          <p:nvPr/>
        </p:nvSpPr>
        <p:spPr>
          <a:xfrm>
            <a:off x="4238625" y="1447800"/>
            <a:ext cx="3124200" cy="169545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Micro Environment</a:t>
            </a:r>
          </a:p>
          <a:p>
            <a:pPr algn="ctr"/>
            <a:r>
              <a:rPr lang="en-GB" dirty="0"/>
              <a:t>COMPONENTS</a:t>
            </a: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AE1749B0-D119-4218-BD63-44DC8D53CF60}"/>
              </a:ext>
            </a:extLst>
          </p:cNvPr>
          <p:cNvSpPr/>
          <p:nvPr/>
        </p:nvSpPr>
        <p:spPr>
          <a:xfrm>
            <a:off x="1" y="1"/>
            <a:ext cx="4467224" cy="238125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u="sng" dirty="0"/>
              <a:t>Competitors </a:t>
            </a:r>
          </a:p>
          <a:p>
            <a:pPr algn="ctr"/>
            <a:r>
              <a:rPr lang="en-GB" dirty="0"/>
              <a:t>In Cornwall There are 7 treehouses. Our Unique Selling Point (USP) offers high quality of service, wide assortment of health promotion facilities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0108B6D0-891B-45D8-82D0-C8002FF0827F}"/>
              </a:ext>
            </a:extLst>
          </p:cNvPr>
          <p:cNvSpPr/>
          <p:nvPr/>
        </p:nvSpPr>
        <p:spPr>
          <a:xfrm rot="286549">
            <a:off x="0" y="4029075"/>
            <a:ext cx="3924300" cy="219075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u="sng" dirty="0"/>
              <a:t>Employers </a:t>
            </a:r>
            <a:r>
              <a:rPr lang="en-GB" dirty="0"/>
              <a:t>, high quality service provided by friendly and professional staff, skilled employees, </a:t>
            </a:r>
          </a:p>
          <a:p>
            <a:pPr algn="ctr"/>
            <a:r>
              <a:rPr lang="en-GB" u="sng" dirty="0"/>
              <a:t>Monthly trainings </a:t>
            </a:r>
          </a:p>
          <a:p>
            <a:pPr algn="ctr"/>
            <a:endParaRPr lang="en-GB" dirty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1696E843-0C0C-469B-B9D3-B1817A887401}"/>
              </a:ext>
            </a:extLst>
          </p:cNvPr>
          <p:cNvSpPr/>
          <p:nvPr/>
        </p:nvSpPr>
        <p:spPr>
          <a:xfrm>
            <a:off x="4067174" y="3629024"/>
            <a:ext cx="3952877" cy="20288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u="sng" dirty="0"/>
              <a:t>Distributors</a:t>
            </a:r>
          </a:p>
          <a:p>
            <a:pPr algn="ctr"/>
            <a:r>
              <a:rPr lang="en-GB" dirty="0"/>
              <a:t>Are the intermediaries between the company and the customer. On purpose we developed the 7 Ps.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CE990029-82BE-4291-81C7-06C7F210B046}"/>
              </a:ext>
            </a:extLst>
          </p:cNvPr>
          <p:cNvSpPr/>
          <p:nvPr/>
        </p:nvSpPr>
        <p:spPr>
          <a:xfrm>
            <a:off x="8181976" y="600076"/>
            <a:ext cx="3876673" cy="180975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u="sng" dirty="0"/>
              <a:t>Suppliers </a:t>
            </a:r>
          </a:p>
          <a:p>
            <a:pPr algn="ctr"/>
            <a:r>
              <a:rPr lang="en-GB" dirty="0"/>
              <a:t>The food will be purchased from local Organic and Biologic companies 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B99F7E78-F1CD-4C28-B81C-175B44DFDE81}"/>
              </a:ext>
            </a:extLst>
          </p:cNvPr>
          <p:cNvSpPr/>
          <p:nvPr/>
        </p:nvSpPr>
        <p:spPr>
          <a:xfrm>
            <a:off x="8020052" y="4110037"/>
            <a:ext cx="4093072" cy="24145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u="sng" dirty="0"/>
              <a:t>Customers </a:t>
            </a:r>
          </a:p>
          <a:p>
            <a:r>
              <a:rPr lang="en-GB" dirty="0"/>
              <a:t>People who take care of their health, who want to improve their wellbeing, body, mind and soul. </a:t>
            </a:r>
          </a:p>
          <a:p>
            <a:r>
              <a:rPr lang="en-GB" dirty="0"/>
              <a:t> 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547842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387881-224D-4AA0-AC7A-5A03246A1A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PESTLE</a:t>
            </a: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F085A838-9533-4DF1-8DA3-9E9F3D7BB9ED}"/>
              </a:ext>
            </a:extLst>
          </p:cNvPr>
          <p:cNvSpPr/>
          <p:nvPr/>
        </p:nvSpPr>
        <p:spPr>
          <a:xfrm>
            <a:off x="446765" y="1240976"/>
            <a:ext cx="2067339" cy="108137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Political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4010C89E-2310-436D-A314-BD0BAF03D7E6}"/>
              </a:ext>
            </a:extLst>
          </p:cNvPr>
          <p:cNvSpPr/>
          <p:nvPr/>
        </p:nvSpPr>
        <p:spPr>
          <a:xfrm>
            <a:off x="1029693" y="2613155"/>
            <a:ext cx="2162755" cy="140053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Economic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5C539D4D-CE6D-4E18-BBD8-EAB812D4AADA}"/>
              </a:ext>
            </a:extLst>
          </p:cNvPr>
          <p:cNvSpPr/>
          <p:nvPr/>
        </p:nvSpPr>
        <p:spPr>
          <a:xfrm>
            <a:off x="8393593" y="1450585"/>
            <a:ext cx="2658720" cy="11449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Environmental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098FF024-8185-45EE-996F-6A6053B14BBB}"/>
              </a:ext>
            </a:extLst>
          </p:cNvPr>
          <p:cNvSpPr/>
          <p:nvPr/>
        </p:nvSpPr>
        <p:spPr>
          <a:xfrm>
            <a:off x="7076662" y="2658654"/>
            <a:ext cx="2282024" cy="120859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Legal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D4090222-9127-45B8-93AB-79E93715BE74}"/>
              </a:ext>
            </a:extLst>
          </p:cNvPr>
          <p:cNvSpPr/>
          <p:nvPr/>
        </p:nvSpPr>
        <p:spPr>
          <a:xfrm>
            <a:off x="2398642" y="4304487"/>
            <a:ext cx="2528515" cy="140053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Social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1A34AAAC-6BE1-4C1A-9A2E-F21FD4604AB4}"/>
              </a:ext>
            </a:extLst>
          </p:cNvPr>
          <p:cNvSpPr/>
          <p:nvPr/>
        </p:nvSpPr>
        <p:spPr>
          <a:xfrm rot="10800000" flipH="1" flipV="1">
            <a:off x="5857130" y="4088028"/>
            <a:ext cx="2536463" cy="150567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Technological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00EFE278-0733-4292-9ABB-7C57D69A8AD3}"/>
              </a:ext>
            </a:extLst>
          </p:cNvPr>
          <p:cNvCxnSpPr/>
          <p:nvPr/>
        </p:nvCxnSpPr>
        <p:spPr>
          <a:xfrm flipH="1">
            <a:off x="2528514" y="1017767"/>
            <a:ext cx="2046137" cy="65995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CA8E1C39-E6A0-4718-B6C3-F1AAD3FFB188}"/>
              </a:ext>
            </a:extLst>
          </p:cNvPr>
          <p:cNvCxnSpPr/>
          <p:nvPr/>
        </p:nvCxnSpPr>
        <p:spPr>
          <a:xfrm flipH="1">
            <a:off x="3172570" y="1017767"/>
            <a:ext cx="1749287" cy="201168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2B8236AD-D558-482F-A74E-486539B072FE}"/>
              </a:ext>
            </a:extLst>
          </p:cNvPr>
          <p:cNvCxnSpPr/>
          <p:nvPr/>
        </p:nvCxnSpPr>
        <p:spPr>
          <a:xfrm flipH="1">
            <a:off x="4086970" y="1017767"/>
            <a:ext cx="1160891" cy="328672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27AB90FD-9169-4604-AC49-DFF475E94E28}"/>
              </a:ext>
            </a:extLst>
          </p:cNvPr>
          <p:cNvCxnSpPr/>
          <p:nvPr/>
        </p:nvCxnSpPr>
        <p:spPr>
          <a:xfrm>
            <a:off x="5510254" y="1073426"/>
            <a:ext cx="922351" cy="301460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AE3ADAA2-EA1E-4055-95E2-74E5705A0E41}"/>
              </a:ext>
            </a:extLst>
          </p:cNvPr>
          <p:cNvCxnSpPr/>
          <p:nvPr/>
        </p:nvCxnSpPr>
        <p:spPr>
          <a:xfrm>
            <a:off x="5788550" y="1017767"/>
            <a:ext cx="1502796" cy="180494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2ECCC629-E012-44D5-AF96-DC032FDDA1DB}"/>
              </a:ext>
            </a:extLst>
          </p:cNvPr>
          <p:cNvCxnSpPr>
            <a:cxnSpLocks/>
          </p:cNvCxnSpPr>
          <p:nvPr/>
        </p:nvCxnSpPr>
        <p:spPr>
          <a:xfrm>
            <a:off x="6096000" y="1029134"/>
            <a:ext cx="2297593" cy="82411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5259036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0DE55D7-F424-4487-959A-90E23167DB8C}"/>
              </a:ext>
            </a:extLst>
          </p:cNvPr>
          <p:cNvSpPr txBox="1"/>
          <p:nvPr/>
        </p:nvSpPr>
        <p:spPr>
          <a:xfrm>
            <a:off x="2171700" y="752475"/>
            <a:ext cx="7277100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The PESTLE Analysis enables a manager to identify the key macroeconomic factors that may have an influence on the future development of the business.</a:t>
            </a:r>
          </a:p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3600" dirty="0" err="1">
                <a:latin typeface="Arial" panose="020B0604020202020204" pitchFamily="34" charset="0"/>
                <a:cs typeface="Arial" panose="020B0604020202020204" pitchFamily="34" charset="0"/>
              </a:rPr>
              <a:t>Marmol</a:t>
            </a:r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3600" dirty="0" err="1">
                <a:latin typeface="Arial" panose="020B0604020202020204" pitchFamily="34" charset="0"/>
                <a:cs typeface="Arial" panose="020B0604020202020204" pitchFamily="34" charset="0"/>
              </a:rPr>
              <a:t>Feys</a:t>
            </a:r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 and Probert, 2015)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441160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532884-8FA9-48DF-A5EB-7547C591CD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Political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C46339C-9B9B-4FFC-8188-0D5C5C22FBC6}"/>
              </a:ext>
            </a:extLst>
          </p:cNvPr>
          <p:cNvSpPr txBox="1"/>
          <p:nvPr/>
        </p:nvSpPr>
        <p:spPr>
          <a:xfrm>
            <a:off x="2435154" y="2250621"/>
            <a:ext cx="649416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Analyses how government’s laws could impact the business, taxes, tariffs or trade restrictions.</a:t>
            </a:r>
          </a:p>
        </p:txBody>
      </p:sp>
    </p:spTree>
    <p:extLst>
      <p:ext uri="{BB962C8B-B14F-4D97-AF65-F5344CB8AC3E}">
        <p14:creationId xmlns:p14="http://schemas.microsoft.com/office/powerpoint/2010/main" val="363910618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193545-D2AB-41DA-ABDF-38A0C1825E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Economic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805CA9C-68A4-42B2-99A3-5D0C0C8C0F60}"/>
              </a:ext>
            </a:extLst>
          </p:cNvPr>
          <p:cNvSpPr txBox="1"/>
          <p:nvPr/>
        </p:nvSpPr>
        <p:spPr>
          <a:xfrm>
            <a:off x="2242268" y="2464905"/>
            <a:ext cx="719593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Analyses factors that can define decisions, plans and strategies.</a:t>
            </a:r>
          </a:p>
          <a:p>
            <a:r>
              <a:rPr lang="en-GB" dirty="0"/>
              <a:t> Key factors outlined are recession, supply and demand, exchange rates and interests.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422074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F1BF45-B430-406D-A6A0-3A58222BF6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Socio-Cultural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3F36A11-47EA-4E76-8B2B-70C1F6DFBBA4}"/>
              </a:ext>
            </a:extLst>
          </p:cNvPr>
          <p:cNvSpPr txBox="1"/>
          <p:nvPr/>
        </p:nvSpPr>
        <p:spPr>
          <a:xfrm>
            <a:off x="1812897" y="1367624"/>
            <a:ext cx="7259541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Socio-cultural factors considered are related to the geographical position the organization will operate in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Cultural trends, Fashion, Religion, Lifestyle age distribution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8916066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ADD8F6-E66B-43E1-8C1F-39BE5FF421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Technological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CF3EF08-DAAB-464A-AEB3-FA69A77BD9B4}"/>
              </a:ext>
            </a:extLst>
          </p:cNvPr>
          <p:cNvSpPr txBox="1"/>
          <p:nvPr/>
        </p:nvSpPr>
        <p:spPr>
          <a:xfrm>
            <a:off x="2154803" y="1853248"/>
            <a:ext cx="6790414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It refers to technologies applicable within the business.</a:t>
            </a:r>
          </a:p>
          <a:p>
            <a:r>
              <a:rPr lang="en-GB" dirty="0"/>
              <a:t>The core concept is :</a:t>
            </a:r>
          </a:p>
          <a:p>
            <a:endParaRPr lang="en-GB" dirty="0"/>
          </a:p>
          <a:p>
            <a:pPr algn="ctr"/>
            <a:r>
              <a:rPr lang="en-GB" dirty="0"/>
              <a:t>INNOVATION</a:t>
            </a:r>
          </a:p>
          <a:p>
            <a:endParaRPr lang="en-GB" dirty="0"/>
          </a:p>
          <a:p>
            <a:r>
              <a:rPr lang="en-GB" dirty="0"/>
              <a:t>-Transform old and slow mechanisms in more effective and fast  processes;</a:t>
            </a:r>
          </a:p>
          <a:p>
            <a:r>
              <a:rPr lang="en-GB" dirty="0"/>
              <a:t>–develop new systems (years ago Marriott introduced the Key-less entry, today innovation could be a self check-in/out)</a:t>
            </a:r>
          </a:p>
          <a:p>
            <a:r>
              <a:rPr lang="en-GB" dirty="0"/>
              <a:t>BA self boarding</a:t>
            </a:r>
          </a:p>
        </p:txBody>
      </p:sp>
    </p:spTree>
    <p:extLst>
      <p:ext uri="{BB962C8B-B14F-4D97-AF65-F5344CB8AC3E}">
        <p14:creationId xmlns:p14="http://schemas.microsoft.com/office/powerpoint/2010/main" val="56620420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185407-6C17-4FBD-B12C-7E631C2913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Legal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04B6479-B2F2-47C9-9E2B-541DD87C1C26}"/>
              </a:ext>
            </a:extLst>
          </p:cNvPr>
          <p:cNvSpPr txBox="1"/>
          <p:nvPr/>
        </p:nvSpPr>
        <p:spPr>
          <a:xfrm>
            <a:off x="1971923" y="1979875"/>
            <a:ext cx="7418567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This Factor analyses all the legal aspects and regulation that may impact the business. </a:t>
            </a:r>
          </a:p>
          <a:p>
            <a:endParaRPr lang="en-GB" dirty="0"/>
          </a:p>
          <a:p>
            <a:r>
              <a:rPr lang="en-GB" dirty="0"/>
              <a:t>It takes into consideration new legislations, changes made to existing laws, taxation, employments, imports and exports of related products.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990498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E13039-248F-4A0E-B7E1-4F988053F2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Environmental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EC296F6-BC89-4178-918D-BAE12BEF3743}"/>
              </a:ext>
            </a:extLst>
          </p:cNvPr>
          <p:cNvSpPr txBox="1"/>
          <p:nvPr/>
        </p:nvSpPr>
        <p:spPr>
          <a:xfrm>
            <a:off x="1558456" y="2385391"/>
            <a:ext cx="795130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last component of PESTLE, analyses ecological and environmental aspects related to the company’s products and the way it affects the premises and the environment.</a:t>
            </a:r>
          </a:p>
          <a:p>
            <a:r>
              <a:rPr lang="en-GB" dirty="0"/>
              <a:t>It considers ecological regulation, sustainability, weather, pollutions and carbon emissions.</a:t>
            </a:r>
          </a:p>
        </p:txBody>
      </p:sp>
    </p:spTree>
    <p:extLst>
      <p:ext uri="{BB962C8B-B14F-4D97-AF65-F5344CB8AC3E}">
        <p14:creationId xmlns:p14="http://schemas.microsoft.com/office/powerpoint/2010/main" val="331215528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33735A-1895-4F80-82EC-7FBB563704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La Calma Verde’s PESTLE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4C43F85-31A3-480E-9948-5EDBD495D269}"/>
              </a:ext>
            </a:extLst>
          </p:cNvPr>
          <p:cNvSpPr txBox="1"/>
          <p:nvPr/>
        </p:nvSpPr>
        <p:spPr>
          <a:xfrm>
            <a:off x="495300" y="1695450"/>
            <a:ext cx="11050589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POLITICAL: funding on eco initiatives, ecological/environmental legislation, consider new EU regulation;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ECONOMIC: exchange rates on buying three houses from Poland, the services offered are trending;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SOCIO-CULTURAL: Trending (eco, healthy, relaxing), Market age (adults only), Religion and Cultural (Alcohol free oriented Bar)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TECHNOLOGICAL: Innovative (Ecological), websites and search engines (used as tool and selling source), develop the self check in/out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LEGAL: licensing regulations, wage legislation regarding high skilled workers, tree house planning permission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ENVIRONMENTAL: the structure preserves and uses Natural resources, recycles energy (solar panels on common areas) although the weather can impact the profits</a:t>
            </a:r>
          </a:p>
          <a:p>
            <a:r>
              <a:rPr lang="en-GB" dirty="0"/>
              <a:t> 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882578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6347CF-D232-4839-86FF-258D6261F4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042707"/>
          </a:xfrm>
        </p:spPr>
        <p:txBody>
          <a:bodyPr/>
          <a:lstStyle/>
          <a:p>
            <a:pPr algn="ctr"/>
            <a:r>
              <a:rPr lang="en-GB" dirty="0"/>
              <a:t>SWOT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CA1DA45-D36E-4AE7-8C58-68F3910C2A50}"/>
              </a:ext>
            </a:extLst>
          </p:cNvPr>
          <p:cNvSpPr/>
          <p:nvPr/>
        </p:nvSpPr>
        <p:spPr>
          <a:xfrm>
            <a:off x="3048000" y="2690336"/>
            <a:ext cx="6096000" cy="193899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Kotler affirms: 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SWOT analysis is a system developed by companies or individuals in order to understand their Strengths, Weaknesses, Opportunities and Threats.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(Kotler et al., 2013)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926240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AC92CE8D-CE14-4E0A-BE3A-2F153E48F65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09589915"/>
              </p:ext>
            </p:extLst>
          </p:nvPr>
        </p:nvGraphicFramePr>
        <p:xfrm>
          <a:off x="2032000" y="719664"/>
          <a:ext cx="8128000" cy="50441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394824331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3633229811"/>
                    </a:ext>
                  </a:extLst>
                </a:gridCol>
              </a:tblGrid>
              <a:tr h="2522069">
                <a:tc>
                  <a:txBody>
                    <a:bodyPr/>
                    <a:lstStyle/>
                    <a:p>
                      <a:r>
                        <a:rPr lang="en-GB" dirty="0"/>
                        <a:t>S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dirty="0"/>
                        <a:t>Ecological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dirty="0"/>
                        <a:t>Innovative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dirty="0"/>
                        <a:t>Bio/Organic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dirty="0"/>
                        <a:t>Specific Target</a:t>
                      </a:r>
                    </a:p>
                    <a:p>
                      <a:r>
                        <a:rPr lang="en-GB" dirty="0"/>
                        <a:t>5. Low Competitors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dirty="0"/>
                        <a:t>Lifestyle Demand 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dirty="0"/>
                        <a:t>Eco/Bio/Organic Market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dirty="0"/>
                        <a:t>Religion Target (Alcohol f. Bar)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75546597"/>
                  </a:ext>
                </a:extLst>
              </a:tr>
              <a:tr h="2522069">
                <a:tc>
                  <a:txBody>
                    <a:bodyPr/>
                    <a:lstStyle/>
                    <a:p>
                      <a:r>
                        <a:rPr lang="en-GB" dirty="0"/>
                        <a:t>W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dirty="0"/>
                        <a:t>Rooms location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dirty="0"/>
                        <a:t>Step-Free Facilities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dirty="0"/>
                        <a:t>Exclusivity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dirty="0"/>
                        <a:t>Infrastructures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dirty="0"/>
                        <a:t>Wildlife 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dirty="0"/>
                        <a:t>Weather </a:t>
                      </a:r>
                    </a:p>
                    <a:p>
                      <a:pPr marL="0" indent="0">
                        <a:buNone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3282742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4706984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9A5D61-B685-45B3-A212-55F1BD616F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Marketing Strategy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2FD898E-8133-4A29-AAC6-F5CD0A4C9BB0}"/>
              </a:ext>
            </a:extLst>
          </p:cNvPr>
          <p:cNvSpPr/>
          <p:nvPr/>
        </p:nvSpPr>
        <p:spPr>
          <a:xfrm>
            <a:off x="1693628" y="2401295"/>
            <a:ext cx="7649155" cy="24336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6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Marketing strategy articulates the best uses of an organization’s resources and tactics to achieve its objectives. </a:t>
            </a:r>
            <a:r>
              <a:rPr lang="en-GB" sz="2400" b="1" dirty="0"/>
              <a:t>(</a:t>
            </a:r>
            <a:r>
              <a:rPr lang="en-GB" sz="2400" b="1" dirty="0" err="1"/>
              <a:t>Dibb</a:t>
            </a:r>
            <a:r>
              <a:rPr lang="en-GB" sz="2400" b="1" dirty="0"/>
              <a:t> and Simkin, 2013)</a:t>
            </a:r>
            <a:endParaRPr lang="en-GB" sz="24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961151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84BDA37-8BCF-45E7-AFCC-B78EFD67DDA4}"/>
              </a:ext>
            </a:extLst>
          </p:cNvPr>
          <p:cNvSpPr txBox="1"/>
          <p:nvPr/>
        </p:nvSpPr>
        <p:spPr>
          <a:xfrm>
            <a:off x="914400" y="3138551"/>
            <a:ext cx="889175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Introducing those services and products in the market will be more successful if adapting the 4Ps or the 7Ps. (Adcock, </a:t>
            </a:r>
            <a:r>
              <a:rPr lang="en-GB" dirty="0" err="1"/>
              <a:t>Halborg</a:t>
            </a:r>
            <a:r>
              <a:rPr lang="en-GB" dirty="0"/>
              <a:t> and Ross, 2002)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Product, Price, Place, Promotion, People, Processes and Physical Evidence</a:t>
            </a:r>
          </a:p>
          <a:p>
            <a:r>
              <a:rPr lang="en-GB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35AA785-9456-4313-B612-BEAB1E01B1A0}"/>
              </a:ext>
            </a:extLst>
          </p:cNvPr>
          <p:cNvSpPr txBox="1"/>
          <p:nvPr/>
        </p:nvSpPr>
        <p:spPr>
          <a:xfrm>
            <a:off x="1177159" y="1271752"/>
            <a:ext cx="8019393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/>
              <a:t>The 7Ps</a:t>
            </a:r>
          </a:p>
        </p:txBody>
      </p:sp>
    </p:spTree>
    <p:extLst>
      <p:ext uri="{BB962C8B-B14F-4D97-AF65-F5344CB8AC3E}">
        <p14:creationId xmlns:p14="http://schemas.microsoft.com/office/powerpoint/2010/main" val="88328587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7EFC5F8F-B194-4410-8859-BF91BFC170E1}"/>
              </a:ext>
            </a:extLst>
          </p:cNvPr>
          <p:cNvSpPr/>
          <p:nvPr/>
        </p:nvSpPr>
        <p:spPr>
          <a:xfrm>
            <a:off x="4010025" y="2209800"/>
            <a:ext cx="4029075" cy="16383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In order to develop an effective strategy we’ve considered also the 7 Ps </a:t>
            </a:r>
          </a:p>
          <a:p>
            <a:pPr algn="ctr"/>
            <a:endParaRPr lang="en-GB" dirty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F129E408-1FB4-4683-A186-0DCD8B4A7E5E}"/>
              </a:ext>
            </a:extLst>
          </p:cNvPr>
          <p:cNvSpPr/>
          <p:nvPr/>
        </p:nvSpPr>
        <p:spPr>
          <a:xfrm>
            <a:off x="4791075" y="314324"/>
            <a:ext cx="3590925" cy="129539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PRODUCT:</a:t>
            </a:r>
          </a:p>
          <a:p>
            <a:pPr algn="ctr"/>
            <a:r>
              <a:rPr lang="en-GB" dirty="0"/>
              <a:t>It is clear that the product we offer is trending 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BABB3293-8B66-4131-A2C6-8432A22973C6}"/>
              </a:ext>
            </a:extLst>
          </p:cNvPr>
          <p:cNvSpPr/>
          <p:nvPr/>
        </p:nvSpPr>
        <p:spPr>
          <a:xfrm>
            <a:off x="7791450" y="1143000"/>
            <a:ext cx="4181475" cy="18669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PRICE: prices will be subject to seasons and packages, however the average on FB treatments will be around 65 pp/day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1D2EBB46-1838-401C-A0ED-3F669AD8613D}"/>
              </a:ext>
            </a:extLst>
          </p:cNvPr>
          <p:cNvSpPr/>
          <p:nvPr/>
        </p:nvSpPr>
        <p:spPr>
          <a:xfrm>
            <a:off x="8181978" y="3952875"/>
            <a:ext cx="3790948" cy="18288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PLACE: made in house products and packages available in websites, agencies and on the premises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1AE9D94A-B73E-480F-B866-CB815DBFB031}"/>
              </a:ext>
            </a:extLst>
          </p:cNvPr>
          <p:cNvSpPr/>
          <p:nvPr/>
        </p:nvSpPr>
        <p:spPr>
          <a:xfrm>
            <a:off x="4467225" y="4886325"/>
            <a:ext cx="3324225" cy="18288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PROMOTION: offers will be marketed on social media, printed advertise and agencies.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2825F64F-E183-4BBD-B169-913CCE677989}"/>
              </a:ext>
            </a:extLst>
          </p:cNvPr>
          <p:cNvSpPr/>
          <p:nvPr/>
        </p:nvSpPr>
        <p:spPr>
          <a:xfrm>
            <a:off x="323850" y="4448177"/>
            <a:ext cx="3686175" cy="226694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PEOPLE: </a:t>
            </a:r>
          </a:p>
          <a:p>
            <a:pPr algn="ctr"/>
            <a:r>
              <a:rPr lang="en-GB" dirty="0"/>
              <a:t>-High skilled TEAM</a:t>
            </a:r>
          </a:p>
          <a:p>
            <a:pPr algn="ctr"/>
            <a:r>
              <a:rPr lang="en-GB" dirty="0"/>
              <a:t>-Precise</a:t>
            </a:r>
          </a:p>
          <a:p>
            <a:pPr algn="ctr"/>
            <a:r>
              <a:rPr lang="en-GB" dirty="0"/>
              <a:t>-Self managing </a:t>
            </a:r>
          </a:p>
          <a:p>
            <a:pPr algn="ctr"/>
            <a:r>
              <a:rPr lang="en-GB" dirty="0"/>
              <a:t>-SCRUM 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 </a:t>
            </a:r>
          </a:p>
          <a:p>
            <a:pPr algn="ctr"/>
            <a:endParaRPr lang="en-GB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FD6281A4-D096-4419-91C4-60D15BC6DD9A}"/>
              </a:ext>
            </a:extLst>
          </p:cNvPr>
          <p:cNvSpPr/>
          <p:nvPr/>
        </p:nvSpPr>
        <p:spPr>
          <a:xfrm>
            <a:off x="219074" y="2466975"/>
            <a:ext cx="3476626" cy="14859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PROCESSES:</a:t>
            </a:r>
          </a:p>
          <a:p>
            <a:pPr algn="ctr"/>
            <a:r>
              <a:rPr lang="en-GB" dirty="0"/>
              <a:t>Quality standards analysed by a specific part of the TEAM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072253C1-1673-4C6F-8515-6BFFBCFE77D1}"/>
              </a:ext>
            </a:extLst>
          </p:cNvPr>
          <p:cNvSpPr/>
          <p:nvPr/>
        </p:nvSpPr>
        <p:spPr>
          <a:xfrm>
            <a:off x="-19050" y="314323"/>
            <a:ext cx="4810125" cy="17621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PHYSICAL EVIDENCE: get feedbacks from TripAdvisor and online questionnaires at log out </a:t>
            </a:r>
          </a:p>
        </p:txBody>
      </p:sp>
      <p:sp>
        <p:nvSpPr>
          <p:cNvPr id="13" name="Arrow: Down 12">
            <a:extLst>
              <a:ext uri="{FF2B5EF4-FFF2-40B4-BE49-F238E27FC236}">
                <a16:creationId xmlns:a16="http://schemas.microsoft.com/office/drawing/2014/main" id="{4345AA32-03BC-4BC1-8200-2E7A303C6B44}"/>
              </a:ext>
            </a:extLst>
          </p:cNvPr>
          <p:cNvSpPr/>
          <p:nvPr/>
        </p:nvSpPr>
        <p:spPr>
          <a:xfrm rot="11726005">
            <a:off x="5648325" y="1609723"/>
            <a:ext cx="266700" cy="59055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Arrow: Right 14">
            <a:extLst>
              <a:ext uri="{FF2B5EF4-FFF2-40B4-BE49-F238E27FC236}">
                <a16:creationId xmlns:a16="http://schemas.microsoft.com/office/drawing/2014/main" id="{84322961-D403-45FA-BEBA-EB88117E8431}"/>
              </a:ext>
            </a:extLst>
          </p:cNvPr>
          <p:cNvSpPr/>
          <p:nvPr/>
        </p:nvSpPr>
        <p:spPr>
          <a:xfrm rot="1290842">
            <a:off x="8340034" y="601528"/>
            <a:ext cx="1150686" cy="42862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Arrow: Down 15">
            <a:extLst>
              <a:ext uri="{FF2B5EF4-FFF2-40B4-BE49-F238E27FC236}">
                <a16:creationId xmlns:a16="http://schemas.microsoft.com/office/drawing/2014/main" id="{20984EC3-3728-48C8-A148-7B32ED7AE54F}"/>
              </a:ext>
            </a:extLst>
          </p:cNvPr>
          <p:cNvSpPr/>
          <p:nvPr/>
        </p:nvSpPr>
        <p:spPr>
          <a:xfrm>
            <a:off x="9844087" y="3086100"/>
            <a:ext cx="323850" cy="7620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Arrow: Right 16">
            <a:extLst>
              <a:ext uri="{FF2B5EF4-FFF2-40B4-BE49-F238E27FC236}">
                <a16:creationId xmlns:a16="http://schemas.microsoft.com/office/drawing/2014/main" id="{4902FB31-5A2F-48CB-91AC-38C0242EC56E}"/>
              </a:ext>
            </a:extLst>
          </p:cNvPr>
          <p:cNvSpPr/>
          <p:nvPr/>
        </p:nvSpPr>
        <p:spPr>
          <a:xfrm rot="10217670">
            <a:off x="7877175" y="5562600"/>
            <a:ext cx="923925" cy="3810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Arrow: Right 17">
            <a:extLst>
              <a:ext uri="{FF2B5EF4-FFF2-40B4-BE49-F238E27FC236}">
                <a16:creationId xmlns:a16="http://schemas.microsoft.com/office/drawing/2014/main" id="{875D21F0-3881-4462-8013-F400B596F4BB}"/>
              </a:ext>
            </a:extLst>
          </p:cNvPr>
          <p:cNvSpPr/>
          <p:nvPr/>
        </p:nvSpPr>
        <p:spPr>
          <a:xfrm rot="11112869">
            <a:off x="4076697" y="5487447"/>
            <a:ext cx="323853" cy="37995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Arrow: Down 18">
            <a:extLst>
              <a:ext uri="{FF2B5EF4-FFF2-40B4-BE49-F238E27FC236}">
                <a16:creationId xmlns:a16="http://schemas.microsoft.com/office/drawing/2014/main" id="{89AAFA40-2F2C-424E-9C7F-8B76E6B0FEFF}"/>
              </a:ext>
            </a:extLst>
          </p:cNvPr>
          <p:cNvSpPr/>
          <p:nvPr/>
        </p:nvSpPr>
        <p:spPr>
          <a:xfrm rot="10800000">
            <a:off x="1905000" y="4067175"/>
            <a:ext cx="201559" cy="31432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Arrow: Down 19">
            <a:extLst>
              <a:ext uri="{FF2B5EF4-FFF2-40B4-BE49-F238E27FC236}">
                <a16:creationId xmlns:a16="http://schemas.microsoft.com/office/drawing/2014/main" id="{758DB421-029F-487B-9BB0-49D7B41541F0}"/>
              </a:ext>
            </a:extLst>
          </p:cNvPr>
          <p:cNvSpPr/>
          <p:nvPr/>
        </p:nvSpPr>
        <p:spPr>
          <a:xfrm rot="11325115">
            <a:off x="1809750" y="2143125"/>
            <a:ext cx="171450" cy="32385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592607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CF2A7D1-59FD-4987-AF60-4B3940B2D262}"/>
              </a:ext>
            </a:extLst>
          </p:cNvPr>
          <p:cNvSpPr txBox="1"/>
          <p:nvPr/>
        </p:nvSpPr>
        <p:spPr>
          <a:xfrm>
            <a:off x="1552575" y="1238250"/>
            <a:ext cx="7753350" cy="38779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The Marketing strategy has been developed using the aspects that makes our product unique, and we’ve focused on the promotion of the ORGANIC/HEALTHY/BIOLOGICAL </a:t>
            </a:r>
            <a:r>
              <a:rPr lang="en-GB" sz="3200" dirty="0" err="1"/>
              <a:t>EcoResort</a:t>
            </a:r>
            <a:r>
              <a:rPr lang="en-GB" sz="3200" dirty="0"/>
              <a:t>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24040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al 2">
            <a:extLst>
              <a:ext uri="{FF2B5EF4-FFF2-40B4-BE49-F238E27FC236}">
                <a16:creationId xmlns:a16="http://schemas.microsoft.com/office/drawing/2014/main" id="{B3BD7D1D-D6B9-45A7-84B0-65F4E0411DE1}"/>
              </a:ext>
            </a:extLst>
          </p:cNvPr>
          <p:cNvSpPr/>
          <p:nvPr/>
        </p:nvSpPr>
        <p:spPr>
          <a:xfrm rot="9606636" flipV="1">
            <a:off x="840085" y="553899"/>
            <a:ext cx="3750365" cy="21488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Private website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949FDEBB-8BEA-4D53-AB32-33C08A665688}"/>
              </a:ext>
            </a:extLst>
          </p:cNvPr>
          <p:cNvSpPr/>
          <p:nvPr/>
        </p:nvSpPr>
        <p:spPr>
          <a:xfrm>
            <a:off x="0" y="3508016"/>
            <a:ext cx="2822713" cy="138153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Social Media </a:t>
            </a:r>
          </a:p>
          <a:p>
            <a:pPr algn="ctr"/>
            <a:r>
              <a:rPr lang="en-GB" dirty="0"/>
              <a:t>Advertises 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75D130A8-9017-4F22-8FE5-D3FBEF453095}"/>
              </a:ext>
            </a:extLst>
          </p:cNvPr>
          <p:cNvSpPr/>
          <p:nvPr/>
        </p:nvSpPr>
        <p:spPr>
          <a:xfrm>
            <a:off x="7021002" y="659958"/>
            <a:ext cx="3079035" cy="106547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App </a:t>
            </a:r>
          </a:p>
          <a:p>
            <a:pPr algn="ctr"/>
            <a:r>
              <a:rPr lang="en-GB" dirty="0" err="1"/>
              <a:t>IoS</a:t>
            </a:r>
            <a:r>
              <a:rPr lang="en-GB" dirty="0"/>
              <a:t>-Android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A011B594-4019-4AF7-9974-A22884AB3604}"/>
              </a:ext>
            </a:extLst>
          </p:cNvPr>
          <p:cNvSpPr/>
          <p:nvPr/>
        </p:nvSpPr>
        <p:spPr>
          <a:xfrm>
            <a:off x="8068478" y="2457615"/>
            <a:ext cx="4063117" cy="163796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Healthy and Organics </a:t>
            </a:r>
          </a:p>
          <a:p>
            <a:pPr algn="ctr"/>
            <a:r>
              <a:rPr lang="en-GB" dirty="0"/>
              <a:t>Journals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B1496E51-2B93-4F07-AC6E-A6A371C18546}"/>
              </a:ext>
            </a:extLst>
          </p:cNvPr>
          <p:cNvSpPr/>
          <p:nvPr/>
        </p:nvSpPr>
        <p:spPr>
          <a:xfrm>
            <a:off x="2711756" y="5113847"/>
            <a:ext cx="2059388" cy="138153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Health and Well-being </a:t>
            </a:r>
          </a:p>
          <a:p>
            <a:pPr algn="ctr"/>
            <a:r>
              <a:rPr lang="en-GB" dirty="0" err="1"/>
              <a:t>Poadcasts</a:t>
            </a:r>
            <a:endParaRPr lang="en-GB" dirty="0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E1D4E79A-FBE7-457B-9B42-29591D542F88}"/>
              </a:ext>
            </a:extLst>
          </p:cNvPr>
          <p:cNvSpPr/>
          <p:nvPr/>
        </p:nvSpPr>
        <p:spPr>
          <a:xfrm>
            <a:off x="3457575" y="1933575"/>
            <a:ext cx="4514850" cy="268605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Considering the main target, the channels to promote our resort will be: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291DE1B6-0C64-4A81-AB75-909EB40BA662}"/>
              </a:ext>
            </a:extLst>
          </p:cNvPr>
          <p:cNvSpPr/>
          <p:nvPr/>
        </p:nvSpPr>
        <p:spPr>
          <a:xfrm>
            <a:off x="8778963" y="4486275"/>
            <a:ext cx="3314700" cy="159887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News paper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264DC04C-3AC3-49A6-8119-8851D5B45FEC}"/>
              </a:ext>
            </a:extLst>
          </p:cNvPr>
          <p:cNvSpPr/>
          <p:nvPr/>
        </p:nvSpPr>
        <p:spPr>
          <a:xfrm>
            <a:off x="5962650" y="5056035"/>
            <a:ext cx="2816313" cy="149716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Healthy influencers Blogs and Vlogs</a:t>
            </a:r>
          </a:p>
        </p:txBody>
      </p:sp>
    </p:spTree>
    <p:extLst>
      <p:ext uri="{BB962C8B-B14F-4D97-AF65-F5344CB8AC3E}">
        <p14:creationId xmlns:p14="http://schemas.microsoft.com/office/powerpoint/2010/main" val="210870829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BDDB00-0419-4D7F-AD83-768C9CCABF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Business Strategy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F16276E-C315-4A8F-8DF3-76A6657D58C0}"/>
              </a:ext>
            </a:extLst>
          </p:cNvPr>
          <p:cNvSpPr/>
          <p:nvPr/>
        </p:nvSpPr>
        <p:spPr>
          <a:xfrm>
            <a:off x="1583267" y="1641475"/>
            <a:ext cx="8374434" cy="37528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u="sng" dirty="0"/>
              <a:t>Considering all these factors, our BUSINESS STRATEGY focuses on the quality of the product, service, environment, </a:t>
            </a:r>
            <a:r>
              <a:rPr lang="en-GB" sz="2800" u="sng" dirty="0" err="1"/>
              <a:t>threehouses</a:t>
            </a:r>
            <a:r>
              <a:rPr lang="en-GB" sz="2800" u="sng" dirty="0"/>
              <a:t>  and last but </a:t>
            </a:r>
          </a:p>
          <a:p>
            <a:pPr algn="ctr"/>
            <a:r>
              <a:rPr lang="en-GB" sz="2800" u="sng" dirty="0"/>
              <a:t>most important, on the Organic and Healthy food.</a:t>
            </a:r>
          </a:p>
        </p:txBody>
      </p:sp>
    </p:spTree>
    <p:extLst>
      <p:ext uri="{BB962C8B-B14F-4D97-AF65-F5344CB8AC3E}">
        <p14:creationId xmlns:p14="http://schemas.microsoft.com/office/powerpoint/2010/main" val="9422581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11541A-867A-43EF-85BF-D22E7C9381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Conclusion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DE542FD-F08F-4E47-984F-643CE77204F7}"/>
              </a:ext>
            </a:extLst>
          </p:cNvPr>
          <p:cNvSpPr txBox="1"/>
          <p:nvPr/>
        </p:nvSpPr>
        <p:spPr>
          <a:xfrm>
            <a:off x="1166648" y="1776248"/>
            <a:ext cx="10258097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It is clear that, La Calma Verde Eco-Resort and Spa, will hit the market with an innovative and fashionable idea.</a:t>
            </a:r>
          </a:p>
          <a:p>
            <a:endParaRPr lang="en-GB" sz="2400" dirty="0"/>
          </a:p>
          <a:p>
            <a:r>
              <a:rPr lang="en-GB" sz="2400" dirty="0"/>
              <a:t>It’s a new broad and modern vision, designed for lifestyles looking customers exclusively to escape the daily routine.</a:t>
            </a:r>
          </a:p>
          <a:p>
            <a:endParaRPr lang="en-GB" sz="2400" dirty="0"/>
          </a:p>
          <a:p>
            <a:r>
              <a:rPr lang="en-GB" sz="2400" dirty="0"/>
              <a:t> Bring to the market an ecological idea in the beautiful Cornwall’s scenario will be game changing because the product offered is innovative and unique.</a:t>
            </a:r>
          </a:p>
        </p:txBody>
      </p:sp>
    </p:spTree>
    <p:extLst>
      <p:ext uri="{BB962C8B-B14F-4D97-AF65-F5344CB8AC3E}">
        <p14:creationId xmlns:p14="http://schemas.microsoft.com/office/powerpoint/2010/main" val="186430838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C41959-80D1-4812-A9AD-D363749C2E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REFERENCE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D450923-4BB3-4117-A49E-B856FAEA8C9A}"/>
              </a:ext>
            </a:extLst>
          </p:cNvPr>
          <p:cNvSpPr txBox="1"/>
          <p:nvPr/>
        </p:nvSpPr>
        <p:spPr>
          <a:xfrm>
            <a:off x="1639614" y="1853248"/>
            <a:ext cx="854491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Adcock, D.,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Halborg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A. and Ross, C. (2002). 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Marketing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 London: Financial Times Pitman</a:t>
            </a:r>
          </a:p>
          <a:p>
            <a:pPr marL="285750" indent="-285750">
              <a:buFontTx/>
              <a:buChar char="-"/>
            </a:pP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Dibb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S. and Simkin, L. (2013). 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Marketing essentials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 Hampshire: Cengage learning.</a:t>
            </a:r>
          </a:p>
          <a:p>
            <a:pPr marL="285750" indent="-285750">
              <a:buFontTx/>
              <a:buChar char="-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Kotler, P., Armstrong, G., Harris, L. and Piercy, N. (2013). 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Principles of marketing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 Harlow, England: Pearson.</a:t>
            </a:r>
          </a:p>
          <a:p>
            <a:pPr marL="285750" indent="-285750">
              <a:buFontTx/>
              <a:buChar char="-"/>
            </a:pP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Marmol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T.,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Feys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B. and Probert, C. (2015). 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PESTLE analysis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 [Place of publication not identified]: 50Minutes.</a:t>
            </a:r>
          </a:p>
          <a:p>
            <a:pPr marL="285750" indent="-285750">
              <a:buFontTx/>
              <a:buChar char="-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204444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2101</TotalTime>
  <Words>1236</Words>
  <Application>Microsoft Office PowerPoint</Application>
  <PresentationFormat>Widescreen</PresentationFormat>
  <Paragraphs>207</Paragraphs>
  <Slides>34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1" baseType="lpstr">
      <vt:lpstr>Abadi</vt:lpstr>
      <vt:lpstr>Arial</vt:lpstr>
      <vt:lpstr>Calibri</vt:lpstr>
      <vt:lpstr>Century Gothic</vt:lpstr>
      <vt:lpstr>Segoe Script</vt:lpstr>
      <vt:lpstr>Wingdings 3</vt:lpstr>
      <vt:lpstr>Ion</vt:lpstr>
      <vt:lpstr>PowerPoint Presentation</vt:lpstr>
      <vt:lpstr>PowerPoint Presentation</vt:lpstr>
      <vt:lpstr>Business Overview</vt:lpstr>
      <vt:lpstr>PowerPoint Presentation</vt:lpstr>
      <vt:lpstr>PowerPoint Presentation</vt:lpstr>
      <vt:lpstr>PowerPoint Presentation</vt:lpstr>
      <vt:lpstr>Services and Products</vt:lpstr>
      <vt:lpstr>PowerPoint Presentation</vt:lpstr>
      <vt:lpstr>FOREST HEALTHY ACTIVITIES</vt:lpstr>
      <vt:lpstr>ORGANIC GARDEN</vt:lpstr>
      <vt:lpstr>PowerPoint Presentation</vt:lpstr>
      <vt:lpstr>JAZZ BAR</vt:lpstr>
      <vt:lpstr>Target Market</vt:lpstr>
      <vt:lpstr>PowerPoint Presentation</vt:lpstr>
      <vt:lpstr>PowerPoint Presentation</vt:lpstr>
      <vt:lpstr>PESTLE</vt:lpstr>
      <vt:lpstr>PowerPoint Presentation</vt:lpstr>
      <vt:lpstr>Political</vt:lpstr>
      <vt:lpstr>Economic</vt:lpstr>
      <vt:lpstr>Socio-Cultural </vt:lpstr>
      <vt:lpstr>Technological</vt:lpstr>
      <vt:lpstr>Legal</vt:lpstr>
      <vt:lpstr>Environmental</vt:lpstr>
      <vt:lpstr>La Calma Verde’s PESTLE</vt:lpstr>
      <vt:lpstr>SWOT</vt:lpstr>
      <vt:lpstr>PowerPoint Presentation</vt:lpstr>
      <vt:lpstr>Marketing Strategy</vt:lpstr>
      <vt:lpstr>PowerPoint Presentation</vt:lpstr>
      <vt:lpstr>PowerPoint Presentation</vt:lpstr>
      <vt:lpstr>PowerPoint Presentation</vt:lpstr>
      <vt:lpstr>PowerPoint Presentation</vt:lpstr>
      <vt:lpstr>Business Strategy</vt:lpstr>
      <vt:lpstr>Conclusion </vt:lpstr>
      <vt:lpstr>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 Calma Verde resort and SPA</dc:title>
  <dc:creator>Domenico Conte</dc:creator>
  <cp:lastModifiedBy>Domenico Conte</cp:lastModifiedBy>
  <cp:revision>78</cp:revision>
  <dcterms:created xsi:type="dcterms:W3CDTF">2019-03-22T09:17:07Z</dcterms:created>
  <dcterms:modified xsi:type="dcterms:W3CDTF">2019-03-29T13:40:43Z</dcterms:modified>
</cp:coreProperties>
</file>