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notesMasterIdLst>
    <p:notesMasterId r:id="rId12"/>
  </p:notesMasterIdLst>
  <p:sldIdLst>
    <p:sldId id="256" r:id="rId2"/>
    <p:sldId id="257" r:id="rId3"/>
    <p:sldId id="260" r:id="rId4"/>
    <p:sldId id="258" r:id="rId5"/>
    <p:sldId id="259" r:id="rId6"/>
    <p:sldId id="265"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65" autoAdjust="0"/>
    <p:restoredTop sz="94660"/>
  </p:normalViewPr>
  <p:slideViewPr>
    <p:cSldViewPr snapToGrid="0">
      <p:cViewPr varScale="1">
        <p:scale>
          <a:sx n="81" d="100"/>
          <a:sy n="81" d="100"/>
        </p:scale>
        <p:origin x="78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3CCF81-6322-482E-A539-59DC5F47B470}" type="datetimeFigureOut">
              <a:rPr lang="en-GB" smtClean="0"/>
              <a:t>13/11/2020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8FFB1F-1FDB-416B-8A6E-7BC4DAD02E50}" type="slidenum">
              <a:rPr lang="en-GB" smtClean="0"/>
              <a:t>‹#›</a:t>
            </a:fld>
            <a:endParaRPr lang="en-GB"/>
          </a:p>
        </p:txBody>
      </p:sp>
    </p:spTree>
    <p:extLst>
      <p:ext uri="{BB962C8B-B14F-4D97-AF65-F5344CB8AC3E}">
        <p14:creationId xmlns:p14="http://schemas.microsoft.com/office/powerpoint/2010/main" val="2235359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a:t>
            </a:r>
          </a:p>
        </p:txBody>
      </p:sp>
      <p:sp>
        <p:nvSpPr>
          <p:cNvPr id="4" name="Slide Number Placeholder 3"/>
          <p:cNvSpPr>
            <a:spLocks noGrp="1"/>
          </p:cNvSpPr>
          <p:nvPr>
            <p:ph type="sldNum" sz="quarter" idx="5"/>
          </p:nvPr>
        </p:nvSpPr>
        <p:spPr/>
        <p:txBody>
          <a:bodyPr/>
          <a:lstStyle/>
          <a:p>
            <a:fld id="{DB8FFB1F-1FDB-416B-8A6E-7BC4DAD02E50}" type="slidenum">
              <a:rPr lang="en-GB" smtClean="0"/>
              <a:t>4</a:t>
            </a:fld>
            <a:endParaRPr lang="en-GB"/>
          </a:p>
        </p:txBody>
      </p:sp>
    </p:spTree>
    <p:extLst>
      <p:ext uri="{BB962C8B-B14F-4D97-AF65-F5344CB8AC3E}">
        <p14:creationId xmlns:p14="http://schemas.microsoft.com/office/powerpoint/2010/main" val="1100009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2241623-A064-4BED-B073-BA4D61433402}" type="datetime1">
              <a:rPr lang="en-US" smtClean="0"/>
              <a:t>11/13/2020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322531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11/13/2020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613668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2EB70D-CD01-44DA-83B3-8FEB3383D307}" type="datetime1">
              <a:rPr lang="en-US" smtClean="0"/>
              <a:t>11/13/2020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34404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11/13/2020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227091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11/13/2020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11721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11/13/2020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14439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11/13/2020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13287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11/13/2020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23607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6137109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286111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759156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2954343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6311598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408324-A84C-4A45-93B6-78D079CCE772}" type="datetime1">
              <a:rPr lang="en-US" smtClean="0"/>
              <a:t>11/13/2020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32517610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408324-A84C-4A45-93B6-78D079CCE772}" type="datetime1">
              <a:rPr lang="en-US" smtClean="0"/>
              <a:t>11/13/2020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4647952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11/13/2020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03259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11/13/2020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214139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C4408324-A84C-4A45-93B6-78D079CCE772}" type="datetime1">
              <a:rPr lang="en-US" smtClean="0"/>
              <a:t>11/13/2020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65394101"/>
      </p:ext>
    </p:extLst>
  </p:cSld>
  <p:clrMap bg1="dk1" tx1="lt1" bg2="dk2" tx2="lt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 id="2147483818"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0068059-9097-4F05-BA38-CDD7DBF77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808CACF-75CC-4F80-80F7-B02095DA9FDD}"/>
              </a:ext>
            </a:extLst>
          </p:cNvPr>
          <p:cNvSpPr>
            <a:spLocks noGrp="1"/>
          </p:cNvSpPr>
          <p:nvPr>
            <p:ph type="ctrTitle"/>
          </p:nvPr>
        </p:nvSpPr>
        <p:spPr>
          <a:xfrm>
            <a:off x="1524000" y="3087356"/>
            <a:ext cx="9144000" cy="2486130"/>
          </a:xfrm>
        </p:spPr>
        <p:txBody>
          <a:bodyPr>
            <a:normAutofit/>
          </a:bodyPr>
          <a:lstStyle/>
          <a:p>
            <a:pPr algn="ctr"/>
            <a:r>
              <a:rPr lang="en-GB" sz="4400" dirty="0">
                <a:solidFill>
                  <a:schemeClr val="tx1">
                    <a:lumMod val="95000"/>
                  </a:schemeClr>
                </a:solidFill>
              </a:rPr>
              <a:t>The Amazons in Comparison to the Nomadic Warrior </a:t>
            </a:r>
            <a:br>
              <a:rPr lang="en-GB" sz="4400" dirty="0">
                <a:solidFill>
                  <a:schemeClr val="tx1">
                    <a:lumMod val="95000"/>
                  </a:schemeClr>
                </a:solidFill>
              </a:rPr>
            </a:br>
            <a:r>
              <a:rPr lang="en-GB" sz="4400" dirty="0">
                <a:solidFill>
                  <a:schemeClr val="tx1">
                    <a:lumMod val="95000"/>
                  </a:schemeClr>
                </a:solidFill>
              </a:rPr>
              <a:t>Women of Scythia</a:t>
            </a:r>
          </a:p>
        </p:txBody>
      </p:sp>
      <p:sp>
        <p:nvSpPr>
          <p:cNvPr id="3" name="Subtitle 2">
            <a:extLst>
              <a:ext uri="{FF2B5EF4-FFF2-40B4-BE49-F238E27FC236}">
                <a16:creationId xmlns:a16="http://schemas.microsoft.com/office/drawing/2014/main" id="{8F99736A-8F0B-407B-A0AC-E30A8EC5C049}"/>
              </a:ext>
            </a:extLst>
          </p:cNvPr>
          <p:cNvSpPr>
            <a:spLocks noGrp="1"/>
          </p:cNvSpPr>
          <p:nvPr>
            <p:ph type="subTitle" idx="1"/>
          </p:nvPr>
        </p:nvSpPr>
        <p:spPr>
          <a:xfrm>
            <a:off x="1524000" y="1328057"/>
            <a:ext cx="9144000" cy="1567489"/>
          </a:xfrm>
        </p:spPr>
        <p:txBody>
          <a:bodyPr>
            <a:normAutofit/>
          </a:bodyPr>
          <a:lstStyle/>
          <a:p>
            <a:pPr algn="ctr"/>
            <a:r>
              <a:rPr lang="en-GB" sz="2800">
                <a:solidFill>
                  <a:schemeClr val="tx2"/>
                </a:solidFill>
              </a:rPr>
              <a:t>Robyn Hendricks</a:t>
            </a:r>
          </a:p>
        </p:txBody>
      </p:sp>
    </p:spTree>
    <p:extLst>
      <p:ext uri="{BB962C8B-B14F-4D97-AF65-F5344CB8AC3E}">
        <p14:creationId xmlns:p14="http://schemas.microsoft.com/office/powerpoint/2010/main" val="25321882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2B83BC-491C-42B9-8605-FBD024422584}"/>
              </a:ext>
            </a:extLst>
          </p:cNvPr>
          <p:cNvPicPr>
            <a:picLocks noChangeAspect="1"/>
          </p:cNvPicPr>
          <p:nvPr/>
        </p:nvPicPr>
        <p:blipFill>
          <a:blip r:embed="rId3"/>
          <a:stretch>
            <a:fillRect/>
          </a:stretch>
        </p:blipFill>
        <p:spPr>
          <a:xfrm>
            <a:off x="598163" y="1690688"/>
            <a:ext cx="2688158" cy="4032237"/>
          </a:xfrm>
          <a:prstGeom prst="rect">
            <a:avLst/>
          </a:prstGeom>
        </p:spPr>
      </p:pic>
      <p:sp>
        <p:nvSpPr>
          <p:cNvPr id="5" name="Title 4">
            <a:extLst>
              <a:ext uri="{FF2B5EF4-FFF2-40B4-BE49-F238E27FC236}">
                <a16:creationId xmlns:a16="http://schemas.microsoft.com/office/drawing/2014/main" id="{9FC917AF-E53B-4A38-93E0-B027217DF971}"/>
              </a:ext>
            </a:extLst>
          </p:cNvPr>
          <p:cNvSpPr>
            <a:spLocks noGrp="1"/>
          </p:cNvSpPr>
          <p:nvPr>
            <p:ph type="title"/>
          </p:nvPr>
        </p:nvSpPr>
        <p:spPr/>
        <p:txBody>
          <a:bodyPr/>
          <a:lstStyle/>
          <a:p>
            <a:r>
              <a:rPr lang="en-GB" dirty="0"/>
              <a:t>The Amazons </a:t>
            </a:r>
          </a:p>
        </p:txBody>
      </p:sp>
      <p:sp>
        <p:nvSpPr>
          <p:cNvPr id="6" name="Content Placeholder 5">
            <a:extLst>
              <a:ext uri="{FF2B5EF4-FFF2-40B4-BE49-F238E27FC236}">
                <a16:creationId xmlns:a16="http://schemas.microsoft.com/office/drawing/2014/main" id="{DE302491-2418-468C-96B9-1084E2AB7F62}"/>
              </a:ext>
            </a:extLst>
          </p:cNvPr>
          <p:cNvSpPr>
            <a:spLocks noGrp="1"/>
          </p:cNvSpPr>
          <p:nvPr>
            <p:ph idx="1"/>
          </p:nvPr>
        </p:nvSpPr>
        <p:spPr>
          <a:xfrm>
            <a:off x="3638699" y="1985175"/>
            <a:ext cx="7516318" cy="4351338"/>
          </a:xfrm>
        </p:spPr>
        <p:txBody>
          <a:bodyPr>
            <a:normAutofit lnSpcReduction="10000"/>
          </a:bodyPr>
          <a:lstStyle/>
          <a:p>
            <a:pPr marL="457200"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A famous matriarchal society thought  to  have lived in Asia Minor </a:t>
            </a:r>
          </a:p>
          <a:p>
            <a:pPr marL="457200"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“Atlanta and the Amazons are mortal </a:t>
            </a:r>
            <a:r>
              <a:rPr lang="en-US" spc="-300" dirty="0" err="1">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byforms</a:t>
            </a: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  of Artemis” (Pomeroy, 1985)</a:t>
            </a:r>
          </a:p>
          <a:p>
            <a:pPr marL="457200"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Mythology states that they killed or maimed their sons to use as slaves</a:t>
            </a:r>
          </a:p>
          <a:p>
            <a:pPr marL="457200"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Suggested that they cut off  their left breast, to enable them  better archery movement </a:t>
            </a:r>
          </a:p>
          <a:p>
            <a:pPr marL="914400" lvl="1"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No artwork depicts them with just one breast</a:t>
            </a:r>
          </a:p>
          <a:p>
            <a:pPr marL="914400" lvl="1"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Idea was created by </a:t>
            </a:r>
            <a:r>
              <a:rPr lang="en-US" spc="-300" dirty="0" err="1">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Hellanikos</a:t>
            </a: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 in 5</a:t>
            </a:r>
            <a:r>
              <a:rPr lang="en-US" spc="-300" baseline="300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th</a:t>
            </a: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 C BC  - “a” for lack, “</a:t>
            </a:r>
            <a:r>
              <a:rPr lang="en-US" spc="-300" dirty="0" err="1">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mazon</a:t>
            </a: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 similar to the word for breast  = ‘without breast’</a:t>
            </a:r>
          </a:p>
          <a:p>
            <a:endParaRPr lang="en-GB" dirty="0"/>
          </a:p>
        </p:txBody>
      </p:sp>
      <p:sp>
        <p:nvSpPr>
          <p:cNvPr id="7" name="TextBox 6">
            <a:extLst>
              <a:ext uri="{FF2B5EF4-FFF2-40B4-BE49-F238E27FC236}">
                <a16:creationId xmlns:a16="http://schemas.microsoft.com/office/drawing/2014/main" id="{D3937DF1-0043-4555-867B-CA7A155E649F}"/>
              </a:ext>
            </a:extLst>
          </p:cNvPr>
          <p:cNvSpPr txBox="1"/>
          <p:nvPr/>
        </p:nvSpPr>
        <p:spPr>
          <a:xfrm>
            <a:off x="598163" y="5857898"/>
            <a:ext cx="2688158" cy="523220"/>
          </a:xfrm>
          <a:prstGeom prst="rect">
            <a:avLst/>
          </a:prstGeom>
          <a:noFill/>
        </p:spPr>
        <p:txBody>
          <a:bodyPr wrap="square" rtlCol="0">
            <a:spAutoFit/>
          </a:bodyPr>
          <a:lstStyle/>
          <a:p>
            <a:r>
              <a:rPr lang="en-GB" sz="1400" dirty="0"/>
              <a:t>Wounded Amazon warrior at the Capitoline Museum in Rome</a:t>
            </a:r>
          </a:p>
        </p:txBody>
      </p:sp>
    </p:spTree>
    <p:extLst>
      <p:ext uri="{BB962C8B-B14F-4D97-AF65-F5344CB8AC3E}">
        <p14:creationId xmlns:p14="http://schemas.microsoft.com/office/powerpoint/2010/main" val="34374717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FAE70-CFF8-448F-95DB-F550017B7EC9}"/>
              </a:ext>
            </a:extLst>
          </p:cNvPr>
          <p:cNvSpPr>
            <a:spLocks noGrp="1"/>
          </p:cNvSpPr>
          <p:nvPr>
            <p:ph type="title"/>
          </p:nvPr>
        </p:nvSpPr>
        <p:spPr/>
        <p:txBody>
          <a:bodyPr>
            <a:normAutofit/>
          </a:bodyPr>
          <a:lstStyle/>
          <a:p>
            <a:r>
              <a:rPr lang="en-GB" dirty="0"/>
              <a:t>Amazon Women</a:t>
            </a:r>
          </a:p>
        </p:txBody>
      </p:sp>
      <p:sp>
        <p:nvSpPr>
          <p:cNvPr id="3" name="Content Placeholder 2">
            <a:extLst>
              <a:ext uri="{FF2B5EF4-FFF2-40B4-BE49-F238E27FC236}">
                <a16:creationId xmlns:a16="http://schemas.microsoft.com/office/drawing/2014/main" id="{70066EE1-7549-45F8-8511-045B8C0AB21E}"/>
              </a:ext>
            </a:extLst>
          </p:cNvPr>
          <p:cNvSpPr>
            <a:spLocks noGrp="1"/>
          </p:cNvSpPr>
          <p:nvPr>
            <p:ph idx="1"/>
          </p:nvPr>
        </p:nvSpPr>
        <p:spPr>
          <a:xfrm>
            <a:off x="838200" y="1472698"/>
            <a:ext cx="10233800" cy="5020177"/>
          </a:xfrm>
        </p:spPr>
        <p:txBody>
          <a:bodyPr>
            <a:normAutofit lnSpcReduction="10000"/>
          </a:bodyPr>
          <a:lstStyle/>
          <a:p>
            <a:r>
              <a:rPr lang="en-GB" dirty="0"/>
              <a:t>Strong military warriors – examples can be seen in the Queen </a:t>
            </a:r>
            <a:r>
              <a:rPr lang="en-GB" dirty="0" err="1"/>
              <a:t>Penthesilea</a:t>
            </a:r>
            <a:r>
              <a:rPr lang="en-GB" dirty="0"/>
              <a:t> who’s commonly featured in mythology and literary texts </a:t>
            </a:r>
            <a:r>
              <a:rPr lang="en-GB" dirty="0" err="1"/>
              <a:t>inc</a:t>
            </a:r>
            <a:r>
              <a:rPr lang="en-GB" dirty="0"/>
              <a:t> </a:t>
            </a:r>
            <a:r>
              <a:rPr lang="en-GB" i="1" dirty="0"/>
              <a:t>The Iliad </a:t>
            </a:r>
            <a:r>
              <a:rPr lang="en-GB" dirty="0"/>
              <a:t>and </a:t>
            </a:r>
            <a:r>
              <a:rPr lang="en-GB" i="1" dirty="0"/>
              <a:t>The Aeneid. </a:t>
            </a:r>
          </a:p>
          <a:p>
            <a:r>
              <a:rPr lang="en-GB" dirty="0"/>
              <a:t>“We shoot with the bow and throw the javelin and ride, but the crafts of women we have never learned” </a:t>
            </a:r>
          </a:p>
          <a:p>
            <a:pPr lvl="1"/>
            <a:r>
              <a:rPr lang="en-GB" dirty="0"/>
              <a:t>The women were different from anything else in ancient society; this is why the Amazons have been considered mythological for generations. </a:t>
            </a:r>
          </a:p>
          <a:p>
            <a:pPr lvl="1"/>
            <a:r>
              <a:rPr lang="en-GB" dirty="0"/>
              <a:t>However, the study of the Scythian cultures suggest that these warrior women were not as unheard of as previously thought. </a:t>
            </a:r>
          </a:p>
          <a:p>
            <a:pPr lvl="1"/>
            <a:endParaRPr lang="en-GB" dirty="0"/>
          </a:p>
          <a:p>
            <a:pPr lvl="1"/>
            <a:r>
              <a:rPr lang="en-GB" dirty="0"/>
              <a:t>“The Amazons bravely confronted every enemy and </a:t>
            </a:r>
            <a:br>
              <a:rPr lang="en-GB" dirty="0"/>
            </a:br>
            <a:r>
              <a:rPr lang="en-GB" dirty="0"/>
              <a:t>seldom experienced defeat on the battlefield” </a:t>
            </a:r>
          </a:p>
          <a:p>
            <a:pPr lvl="1"/>
            <a:r>
              <a:rPr lang="en-GB" dirty="0"/>
              <a:t>(</a:t>
            </a:r>
            <a:r>
              <a:rPr lang="en-GB" dirty="0" err="1"/>
              <a:t>Guliaev</a:t>
            </a:r>
            <a:r>
              <a:rPr lang="en-GB" dirty="0"/>
              <a:t>, 20003)</a:t>
            </a:r>
          </a:p>
          <a:p>
            <a:pPr marL="457200" lvl="1" indent="0">
              <a:buNone/>
            </a:pPr>
            <a:endParaRPr lang="en-GB" dirty="0"/>
          </a:p>
        </p:txBody>
      </p:sp>
      <p:pic>
        <p:nvPicPr>
          <p:cNvPr id="4" name="Picture 3">
            <a:extLst>
              <a:ext uri="{FF2B5EF4-FFF2-40B4-BE49-F238E27FC236}">
                <a16:creationId xmlns:a16="http://schemas.microsoft.com/office/drawing/2014/main" id="{BD62329B-AFD4-4EB4-AB8E-C1BD74142578}"/>
              </a:ext>
            </a:extLst>
          </p:cNvPr>
          <p:cNvPicPr>
            <a:picLocks noChangeAspect="1"/>
          </p:cNvPicPr>
          <p:nvPr/>
        </p:nvPicPr>
        <p:blipFill>
          <a:blip r:embed="rId2"/>
          <a:stretch>
            <a:fillRect/>
          </a:stretch>
        </p:blipFill>
        <p:spPr>
          <a:xfrm>
            <a:off x="8358576" y="4717492"/>
            <a:ext cx="3697598" cy="1939982"/>
          </a:xfrm>
          <a:prstGeom prst="rect">
            <a:avLst/>
          </a:prstGeom>
        </p:spPr>
      </p:pic>
      <p:sp>
        <p:nvSpPr>
          <p:cNvPr id="5" name="TextBox 4">
            <a:extLst>
              <a:ext uri="{FF2B5EF4-FFF2-40B4-BE49-F238E27FC236}">
                <a16:creationId xmlns:a16="http://schemas.microsoft.com/office/drawing/2014/main" id="{CBDBC4E2-53BE-4051-A638-0B0133C73A65}"/>
              </a:ext>
            </a:extLst>
          </p:cNvPr>
          <p:cNvSpPr txBox="1"/>
          <p:nvPr/>
        </p:nvSpPr>
        <p:spPr>
          <a:xfrm>
            <a:off x="5256592" y="5951621"/>
            <a:ext cx="2935706" cy="646331"/>
          </a:xfrm>
          <a:prstGeom prst="rect">
            <a:avLst/>
          </a:prstGeom>
          <a:noFill/>
        </p:spPr>
        <p:txBody>
          <a:bodyPr wrap="square" rtlCol="0">
            <a:spAutoFit/>
          </a:bodyPr>
          <a:lstStyle/>
          <a:p>
            <a:pPr algn="r"/>
            <a:r>
              <a:rPr lang="en-GB" dirty="0"/>
              <a:t>Achilles fighting Queen </a:t>
            </a:r>
            <a:r>
              <a:rPr lang="en-GB" dirty="0" err="1"/>
              <a:t>Penthesilea</a:t>
            </a:r>
            <a:endParaRPr lang="en-GB" dirty="0"/>
          </a:p>
        </p:txBody>
      </p:sp>
    </p:spTree>
    <p:extLst>
      <p:ext uri="{BB962C8B-B14F-4D97-AF65-F5344CB8AC3E}">
        <p14:creationId xmlns:p14="http://schemas.microsoft.com/office/powerpoint/2010/main" val="8450383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7BA0D5-1537-49A8-86AC-F46B91823784}"/>
              </a:ext>
            </a:extLst>
          </p:cNvPr>
          <p:cNvSpPr>
            <a:spLocks noGrp="1"/>
          </p:cNvSpPr>
          <p:nvPr>
            <p:ph type="title"/>
          </p:nvPr>
        </p:nvSpPr>
        <p:spPr/>
        <p:txBody>
          <a:bodyPr/>
          <a:lstStyle/>
          <a:p>
            <a:r>
              <a:rPr lang="en-GB" dirty="0"/>
              <a:t>Herodotus’ </a:t>
            </a:r>
            <a:r>
              <a:rPr lang="en-GB" i="1" dirty="0"/>
              <a:t>The Persian Wars</a:t>
            </a:r>
            <a:endParaRPr lang="en-GB" dirty="0"/>
          </a:p>
        </p:txBody>
      </p:sp>
      <p:sp>
        <p:nvSpPr>
          <p:cNvPr id="3" name="Content Placeholder 2">
            <a:extLst>
              <a:ext uri="{FF2B5EF4-FFF2-40B4-BE49-F238E27FC236}">
                <a16:creationId xmlns:a16="http://schemas.microsoft.com/office/drawing/2014/main" id="{AA0E0575-8F72-4134-BEC7-157F7DF1CC92}"/>
              </a:ext>
            </a:extLst>
          </p:cNvPr>
          <p:cNvSpPr>
            <a:spLocks noGrp="1"/>
          </p:cNvSpPr>
          <p:nvPr>
            <p:ph idx="1"/>
          </p:nvPr>
        </p:nvSpPr>
        <p:spPr>
          <a:xfrm>
            <a:off x="528329" y="1476002"/>
            <a:ext cx="10233800" cy="4351338"/>
          </a:xfrm>
        </p:spPr>
        <p:txBody>
          <a:bodyPr/>
          <a:lstStyle/>
          <a:p>
            <a:endParaRPr lang="en-GB" dirty="0"/>
          </a:p>
          <a:p>
            <a:r>
              <a:rPr lang="en-GB" dirty="0"/>
              <a:t>The Amazons succumb to the Scythian men because of their desires for sexual intercourse. </a:t>
            </a:r>
          </a:p>
          <a:p>
            <a:r>
              <a:rPr lang="en-GB" dirty="0"/>
              <a:t> ”Presently they joined their camps and dwelt together, each man having for his wife the woman with whom he had had intercourse at first. Now the men could not learn the women’s language, but the women mastered the speech of the men.” 1</a:t>
            </a:r>
          </a:p>
          <a:p>
            <a:r>
              <a:rPr lang="en-GB" dirty="0"/>
              <a:t>The use of the Scythian cultures can be interpreted as a way of relating the mythological with the contemporary world.  </a:t>
            </a:r>
          </a:p>
        </p:txBody>
      </p:sp>
    </p:spTree>
    <p:extLst>
      <p:ext uri="{BB962C8B-B14F-4D97-AF65-F5344CB8AC3E}">
        <p14:creationId xmlns:p14="http://schemas.microsoft.com/office/powerpoint/2010/main" val="39865277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BD16-F8D7-49BB-8E0B-A41272265CC8}"/>
              </a:ext>
            </a:extLst>
          </p:cNvPr>
          <p:cNvSpPr>
            <a:spLocks noGrp="1"/>
          </p:cNvSpPr>
          <p:nvPr>
            <p:ph type="title"/>
          </p:nvPr>
        </p:nvSpPr>
        <p:spPr/>
        <p:txBody>
          <a:bodyPr>
            <a:normAutofit/>
          </a:bodyPr>
          <a:lstStyle/>
          <a:p>
            <a:r>
              <a:rPr lang="en-GB" dirty="0"/>
              <a:t>The Scythians</a:t>
            </a:r>
          </a:p>
        </p:txBody>
      </p:sp>
      <p:sp>
        <p:nvSpPr>
          <p:cNvPr id="3" name="Content Placeholder 2">
            <a:extLst>
              <a:ext uri="{FF2B5EF4-FFF2-40B4-BE49-F238E27FC236}">
                <a16:creationId xmlns:a16="http://schemas.microsoft.com/office/drawing/2014/main" id="{5D97DBE0-3CFD-48CD-968C-6F04C5760997}"/>
              </a:ext>
            </a:extLst>
          </p:cNvPr>
          <p:cNvSpPr>
            <a:spLocks noGrp="1"/>
          </p:cNvSpPr>
          <p:nvPr>
            <p:ph idx="1"/>
          </p:nvPr>
        </p:nvSpPr>
        <p:spPr>
          <a:xfrm>
            <a:off x="743482" y="1892860"/>
            <a:ext cx="10233800" cy="4351338"/>
          </a:xfrm>
        </p:spPr>
        <p:txBody>
          <a:bodyPr>
            <a:normAutofit fontScale="92500" lnSpcReduction="10000"/>
          </a:bodyPr>
          <a:lstStyle/>
          <a:p>
            <a:r>
              <a:rPr lang="en-GB" dirty="0"/>
              <a:t>A culture of warrior nomadic peoples</a:t>
            </a:r>
          </a:p>
          <a:p>
            <a:r>
              <a:rPr lang="en-GB" dirty="0"/>
              <a:t>“No aspect of Scythian culture unsettled the Greeks more than the status of women” (Mayor, 2014)</a:t>
            </a:r>
          </a:p>
          <a:p>
            <a:r>
              <a:rPr lang="en-GB" dirty="0"/>
              <a:t>Study of the Scythian burial grounds has exposed new evidence that suggest there may be some truth in the mythology of the Amazons </a:t>
            </a:r>
          </a:p>
          <a:p>
            <a:r>
              <a:rPr lang="en-GB" dirty="0"/>
              <a:t>Scythian burial grounds show that the Scythian women were often buried with bows/arrows/spears/knives, and many of the female remains have evidence of large battle wounds </a:t>
            </a:r>
          </a:p>
          <a:p>
            <a:r>
              <a:rPr lang="en-GB" dirty="0"/>
              <a:t>Some scholars now study the Scythians as an origin for the mythology of the Amazons; others use the terms ‘Scythian’ and ‘Amazon’  women interchangeably.</a:t>
            </a:r>
          </a:p>
        </p:txBody>
      </p:sp>
    </p:spTree>
    <p:extLst>
      <p:ext uri="{BB962C8B-B14F-4D97-AF65-F5344CB8AC3E}">
        <p14:creationId xmlns:p14="http://schemas.microsoft.com/office/powerpoint/2010/main" val="18480618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2A668-4CB5-4503-84CC-4F24887501F3}"/>
              </a:ext>
            </a:extLst>
          </p:cNvPr>
          <p:cNvSpPr>
            <a:spLocks noGrp="1"/>
          </p:cNvSpPr>
          <p:nvPr>
            <p:ph type="title"/>
          </p:nvPr>
        </p:nvSpPr>
        <p:spPr/>
        <p:txBody>
          <a:bodyPr/>
          <a:lstStyle/>
          <a:p>
            <a:r>
              <a:rPr lang="en-GB" dirty="0"/>
              <a:t>Adrienne Mayor</a:t>
            </a:r>
          </a:p>
        </p:txBody>
      </p:sp>
      <p:sp>
        <p:nvSpPr>
          <p:cNvPr id="3" name="Content Placeholder 2">
            <a:extLst>
              <a:ext uri="{FF2B5EF4-FFF2-40B4-BE49-F238E27FC236}">
                <a16:creationId xmlns:a16="http://schemas.microsoft.com/office/drawing/2014/main" id="{0DCC8008-659C-4D6F-9461-E462BDFA03F0}"/>
              </a:ext>
            </a:extLst>
          </p:cNvPr>
          <p:cNvSpPr>
            <a:spLocks noGrp="1"/>
          </p:cNvSpPr>
          <p:nvPr>
            <p:ph idx="1"/>
          </p:nvPr>
        </p:nvSpPr>
        <p:spPr/>
        <p:txBody>
          <a:bodyPr>
            <a:normAutofit lnSpcReduction="10000"/>
          </a:bodyPr>
          <a:lstStyle/>
          <a:p>
            <a:r>
              <a:rPr lang="en-GB" dirty="0"/>
              <a:t>Author of ‘The Amazons’, released in 2014, argues that “the Amazons were Scythian women” and that this idea was widely known to the ancient Greeks, hence why a multitude of Graeco-Roman authors associate the Amazons with the </a:t>
            </a:r>
            <a:r>
              <a:rPr lang="en-GB" dirty="0" err="1"/>
              <a:t>Sythians</a:t>
            </a:r>
            <a:r>
              <a:rPr lang="en-GB" dirty="0"/>
              <a:t>. </a:t>
            </a:r>
          </a:p>
          <a:p>
            <a:r>
              <a:rPr lang="en-GB" dirty="0"/>
              <a:t>She presents the idea that legends of the Scythian warrior women spread to the Greeks when they established colonies abroad. Apparently the Amazon women were a part of local histories and legends.</a:t>
            </a:r>
          </a:p>
          <a:p>
            <a:r>
              <a:rPr lang="en-GB" dirty="0"/>
              <a:t>“Many towns in Anatolia claimed Amazons as their founders; grave mounds and other shrines were local land marks linked with Amazons”</a:t>
            </a:r>
          </a:p>
        </p:txBody>
      </p:sp>
    </p:spTree>
    <p:extLst>
      <p:ext uri="{BB962C8B-B14F-4D97-AF65-F5344CB8AC3E}">
        <p14:creationId xmlns:p14="http://schemas.microsoft.com/office/powerpoint/2010/main" val="22425062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0EDD112-13D7-4185-BC52-8C5F98BB6C25}"/>
              </a:ext>
            </a:extLst>
          </p:cNvPr>
          <p:cNvPicPr>
            <a:picLocks noChangeAspect="1"/>
          </p:cNvPicPr>
          <p:nvPr/>
        </p:nvPicPr>
        <p:blipFill rotWithShape="1">
          <a:blip r:embed="rId3"/>
          <a:srcRect l="520" r="8671" b="-2"/>
          <a:stretch/>
        </p:blipFill>
        <p:spPr>
          <a:xfrm>
            <a:off x="643467" y="643467"/>
            <a:ext cx="5452531" cy="5283997"/>
          </a:xfrm>
          <a:prstGeom prst="rect">
            <a:avLst/>
          </a:prstGeom>
        </p:spPr>
      </p:pic>
      <p:pic>
        <p:nvPicPr>
          <p:cNvPr id="4" name="Picture 3">
            <a:extLst>
              <a:ext uri="{FF2B5EF4-FFF2-40B4-BE49-F238E27FC236}">
                <a16:creationId xmlns:a16="http://schemas.microsoft.com/office/drawing/2014/main" id="{1251F9E1-FC1E-4CBD-83C2-7E3B9B2BC630}"/>
              </a:ext>
            </a:extLst>
          </p:cNvPr>
          <p:cNvPicPr>
            <a:picLocks noChangeAspect="1"/>
          </p:cNvPicPr>
          <p:nvPr/>
        </p:nvPicPr>
        <p:blipFill rotWithShape="1">
          <a:blip r:embed="rId4"/>
          <a:srcRect l="18536" r="15965" b="2"/>
          <a:stretch/>
        </p:blipFill>
        <p:spPr>
          <a:xfrm>
            <a:off x="6417733" y="643467"/>
            <a:ext cx="5452531" cy="5283997"/>
          </a:xfrm>
          <a:prstGeom prst="rect">
            <a:avLst/>
          </a:prstGeom>
        </p:spPr>
      </p:pic>
      <p:sp useBgFill="1">
        <p:nvSpPr>
          <p:cNvPr id="10" name="Freeform: Shape 9">
            <a:extLst>
              <a:ext uri="{FF2B5EF4-FFF2-40B4-BE49-F238E27FC236}">
                <a16:creationId xmlns:a16="http://schemas.microsoft.com/office/drawing/2014/main" id="{E592AAAB-E585-4FB2-8CEE-415BFF61D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custGeom>
            <a:avLst/>
            <a:gdLst>
              <a:gd name="connsiteX0" fmla="*/ 915980 w 12191999"/>
              <a:gd name="connsiteY0" fmla="*/ 643467 h 6858000"/>
              <a:gd name="connsiteX1" fmla="*/ 810509 w 12191999"/>
              <a:gd name="connsiteY1" fmla="*/ 748938 h 6858000"/>
              <a:gd name="connsiteX2" fmla="*/ 810509 w 12191999"/>
              <a:gd name="connsiteY2" fmla="*/ 5738739 h 6858000"/>
              <a:gd name="connsiteX3" fmla="*/ 915980 w 12191999"/>
              <a:gd name="connsiteY3" fmla="*/ 5844210 h 6858000"/>
              <a:gd name="connsiteX4" fmla="*/ 11269845 w 12191999"/>
              <a:gd name="connsiteY4" fmla="*/ 5844210 h 6858000"/>
              <a:gd name="connsiteX5" fmla="*/ 11375316 w 12191999"/>
              <a:gd name="connsiteY5" fmla="*/ 5738739 h 6858000"/>
              <a:gd name="connsiteX6" fmla="*/ 11375316 w 12191999"/>
              <a:gd name="connsiteY6" fmla="*/ 748938 h 6858000"/>
              <a:gd name="connsiteX7" fmla="*/ 11269845 w 12191999"/>
              <a:gd name="connsiteY7" fmla="*/ 643467 h 6858000"/>
              <a:gd name="connsiteX8" fmla="*/ 0 w 12191999"/>
              <a:gd name="connsiteY8" fmla="*/ 0 h 6858000"/>
              <a:gd name="connsiteX9" fmla="*/ 12191999 w 12191999"/>
              <a:gd name="connsiteY9" fmla="*/ 0 h 6858000"/>
              <a:gd name="connsiteX10" fmla="*/ 12191999 w 12191999"/>
              <a:gd name="connsiteY10" fmla="*/ 6858000 h 6858000"/>
              <a:gd name="connsiteX11" fmla="*/ 0 w 12191999"/>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1999" h="6858000">
                <a:moveTo>
                  <a:pt x="915980" y="643467"/>
                </a:moveTo>
                <a:cubicBezTo>
                  <a:pt x="857730" y="643467"/>
                  <a:pt x="810509" y="690688"/>
                  <a:pt x="810509" y="748938"/>
                </a:cubicBezTo>
                <a:lnTo>
                  <a:pt x="810509" y="5738739"/>
                </a:lnTo>
                <a:cubicBezTo>
                  <a:pt x="810509" y="5796989"/>
                  <a:pt x="857730" y="5844210"/>
                  <a:pt x="915980" y="5844210"/>
                </a:cubicBezTo>
                <a:lnTo>
                  <a:pt x="11269845" y="5844210"/>
                </a:lnTo>
                <a:cubicBezTo>
                  <a:pt x="11328095" y="5844210"/>
                  <a:pt x="11375316" y="5796989"/>
                  <a:pt x="11375316" y="5738739"/>
                </a:cubicBezTo>
                <a:lnTo>
                  <a:pt x="11375316" y="748938"/>
                </a:lnTo>
                <a:cubicBezTo>
                  <a:pt x="11375316" y="690688"/>
                  <a:pt x="11328095" y="643467"/>
                  <a:pt x="11269845" y="643467"/>
                </a:cubicBezTo>
                <a:close/>
                <a:moveTo>
                  <a:pt x="0" y="0"/>
                </a:moveTo>
                <a:lnTo>
                  <a:pt x="12191999" y="0"/>
                </a:lnTo>
                <a:lnTo>
                  <a:pt x="12191999" y="6858000"/>
                </a:lnTo>
                <a:lnTo>
                  <a:pt x="0" y="6858000"/>
                </a:lnTo>
                <a:close/>
              </a:path>
            </a:pathLst>
          </a:cu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213944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C966-8E1A-4C90-AC71-0E8B12369931}"/>
              </a:ext>
            </a:extLst>
          </p:cNvPr>
          <p:cNvSpPr>
            <a:spLocks noGrp="1"/>
          </p:cNvSpPr>
          <p:nvPr>
            <p:ph type="title"/>
          </p:nvPr>
        </p:nvSpPr>
        <p:spPr/>
        <p:txBody>
          <a:bodyPr/>
          <a:lstStyle/>
          <a:p>
            <a:r>
              <a:rPr lang="en-GB" dirty="0"/>
              <a:t>Scythian Burial Grounds</a:t>
            </a:r>
          </a:p>
        </p:txBody>
      </p:sp>
      <p:sp>
        <p:nvSpPr>
          <p:cNvPr id="3" name="Content Placeholder 2">
            <a:extLst>
              <a:ext uri="{FF2B5EF4-FFF2-40B4-BE49-F238E27FC236}">
                <a16:creationId xmlns:a16="http://schemas.microsoft.com/office/drawing/2014/main" id="{4F71F865-7D26-4A11-A2FF-A490CB999789}"/>
              </a:ext>
            </a:extLst>
          </p:cNvPr>
          <p:cNvSpPr>
            <a:spLocks noGrp="1"/>
          </p:cNvSpPr>
          <p:nvPr>
            <p:ph idx="1"/>
          </p:nvPr>
        </p:nvSpPr>
        <p:spPr/>
        <p:txBody>
          <a:bodyPr/>
          <a:lstStyle/>
          <a:p>
            <a:r>
              <a:rPr lang="en-GB" dirty="0"/>
              <a:t>The </a:t>
            </a:r>
            <a:r>
              <a:rPr lang="en-GB" dirty="0" err="1"/>
              <a:t>Sauromatian</a:t>
            </a:r>
            <a:r>
              <a:rPr lang="en-GB" dirty="0"/>
              <a:t> people, from a part of the Scythian world shows many examples of burial grounds that house female remains, surrounded by weapons and material possessions . </a:t>
            </a:r>
          </a:p>
          <a:p>
            <a:r>
              <a:rPr lang="en-GB" dirty="0"/>
              <a:t>Obvious signs that these women were far more equal to their male counterparts than other contemporary societies</a:t>
            </a:r>
          </a:p>
          <a:p>
            <a:r>
              <a:rPr lang="en-GB" dirty="0"/>
              <a:t>“Extraordinary material honours that were paid to these deceased women are a clear indication of the deep respect for women in </a:t>
            </a:r>
            <a:r>
              <a:rPr lang="en-GB" dirty="0" err="1"/>
              <a:t>Sauromatian</a:t>
            </a:r>
            <a:r>
              <a:rPr lang="en-GB" dirty="0"/>
              <a:t> society” (</a:t>
            </a:r>
            <a:r>
              <a:rPr lang="en-GB" dirty="0" err="1"/>
              <a:t>Guliaev</a:t>
            </a:r>
            <a:r>
              <a:rPr lang="en-GB" dirty="0"/>
              <a:t>, 2003). </a:t>
            </a:r>
          </a:p>
          <a:p>
            <a:pPr marL="0" indent="0">
              <a:buNone/>
            </a:pPr>
            <a:endParaRPr lang="en-GB" dirty="0"/>
          </a:p>
        </p:txBody>
      </p:sp>
    </p:spTree>
    <p:extLst>
      <p:ext uri="{BB962C8B-B14F-4D97-AF65-F5344CB8AC3E}">
        <p14:creationId xmlns:p14="http://schemas.microsoft.com/office/powerpoint/2010/main" val="17774424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DDEED-239A-4D15-ABB3-CF38B7CEFA77}"/>
              </a:ext>
            </a:extLst>
          </p:cNvPr>
          <p:cNvSpPr>
            <a:spLocks noGrp="1"/>
          </p:cNvSpPr>
          <p:nvPr>
            <p:ph type="title"/>
          </p:nvPr>
        </p:nvSpPr>
        <p:spPr/>
        <p:txBody>
          <a:bodyPr/>
          <a:lstStyle/>
          <a:p>
            <a:r>
              <a:rPr lang="en-GB" dirty="0"/>
              <a:t>Scythian Women</a:t>
            </a:r>
          </a:p>
        </p:txBody>
      </p:sp>
      <p:sp>
        <p:nvSpPr>
          <p:cNvPr id="3" name="Content Placeholder 2">
            <a:extLst>
              <a:ext uri="{FF2B5EF4-FFF2-40B4-BE49-F238E27FC236}">
                <a16:creationId xmlns:a16="http://schemas.microsoft.com/office/drawing/2014/main" id="{BC7B75BF-2B85-4CF7-A9CC-4691481BB5A6}"/>
              </a:ext>
            </a:extLst>
          </p:cNvPr>
          <p:cNvSpPr>
            <a:spLocks noGrp="1"/>
          </p:cNvSpPr>
          <p:nvPr>
            <p:ph idx="1"/>
          </p:nvPr>
        </p:nvSpPr>
        <p:spPr/>
        <p:txBody>
          <a:bodyPr/>
          <a:lstStyle/>
          <a:p>
            <a:r>
              <a:rPr lang="en-GB" dirty="0"/>
              <a:t>Evidence that these were warrior women – one particular grave near </a:t>
            </a:r>
            <a:r>
              <a:rPr lang="en-GB" dirty="0" err="1"/>
              <a:t>Ordzhonikisze</a:t>
            </a:r>
            <a:r>
              <a:rPr lang="en-GB" dirty="0"/>
              <a:t> has a woman with a bronze arrowhead in her left knee. Buried with this woman are two children and a multitude of ornaments, mirrors,  arrowheads and spearheads. </a:t>
            </a:r>
          </a:p>
          <a:p>
            <a:r>
              <a:rPr lang="en-GB" dirty="0"/>
              <a:t>Many other graves also included battle armour. Was also a young girl (7-9 years old) who was buried with iron armour and two spearheads. </a:t>
            </a:r>
          </a:p>
        </p:txBody>
      </p:sp>
      <p:pic>
        <p:nvPicPr>
          <p:cNvPr id="1026" name="Picture 2" descr="Experts believe Amazon warriers from Greek myths were based on Scythians">
            <a:extLst>
              <a:ext uri="{FF2B5EF4-FFF2-40B4-BE49-F238E27FC236}">
                <a16:creationId xmlns:a16="http://schemas.microsoft.com/office/drawing/2014/main" id="{336D8F6C-9DF0-49DF-9DC2-2DC7B0466C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4166" y="4367765"/>
            <a:ext cx="3855118" cy="21660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782CBC0-3F70-4439-9CBD-31F5E3B448C7}"/>
              </a:ext>
            </a:extLst>
          </p:cNvPr>
          <p:cNvSpPr txBox="1"/>
          <p:nvPr/>
        </p:nvSpPr>
        <p:spPr>
          <a:xfrm>
            <a:off x="5807242" y="5823284"/>
            <a:ext cx="2133600" cy="646331"/>
          </a:xfrm>
          <a:prstGeom prst="rect">
            <a:avLst/>
          </a:prstGeom>
          <a:noFill/>
        </p:spPr>
        <p:txBody>
          <a:bodyPr wrap="square" rtlCol="0">
            <a:spAutoFit/>
          </a:bodyPr>
          <a:lstStyle/>
          <a:p>
            <a:r>
              <a:rPr lang="en-GB" dirty="0"/>
              <a:t>Amazons in battle. 4</a:t>
            </a:r>
            <a:r>
              <a:rPr lang="en-GB" baseline="30000" dirty="0"/>
              <a:t>th</a:t>
            </a:r>
            <a:r>
              <a:rPr lang="en-GB" dirty="0"/>
              <a:t> C BC Greek vase</a:t>
            </a:r>
          </a:p>
        </p:txBody>
      </p:sp>
    </p:spTree>
    <p:extLst>
      <p:ext uri="{BB962C8B-B14F-4D97-AF65-F5344CB8AC3E}">
        <p14:creationId xmlns:p14="http://schemas.microsoft.com/office/powerpoint/2010/main" val="8200089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B3A50C-F4A5-4A6A-9F34-20F78EA9BA65}"/>
              </a:ext>
            </a:extLst>
          </p:cNvPr>
          <p:cNvSpPr>
            <a:spLocks noGrp="1"/>
          </p:cNvSpPr>
          <p:nvPr>
            <p:ph idx="1"/>
          </p:nvPr>
        </p:nvSpPr>
        <p:spPr/>
        <p:txBody>
          <a:bodyPr>
            <a:normAutofit lnSpcReduction="10000"/>
          </a:bodyPr>
          <a:lstStyle/>
          <a:p>
            <a:pPr marL="0" indent="0">
              <a:buNone/>
            </a:pPr>
            <a:r>
              <a:rPr lang="en-GB" dirty="0"/>
              <a:t>Brown, F. S. and </a:t>
            </a:r>
            <a:r>
              <a:rPr lang="en-GB" dirty="0" err="1"/>
              <a:t>Tyrrel</a:t>
            </a:r>
            <a:r>
              <a:rPr lang="en-GB" dirty="0"/>
              <a:t>, W. B. ‘A Reading of Herodotus’ Amazons’, </a:t>
            </a:r>
            <a:r>
              <a:rPr lang="en-GB" i="1" dirty="0"/>
              <a:t>The Classical Journal, </a:t>
            </a:r>
            <a:r>
              <a:rPr lang="en-GB" dirty="0"/>
              <a:t>80(4), pp. 297-302</a:t>
            </a:r>
          </a:p>
          <a:p>
            <a:pPr marL="0" indent="0">
              <a:buNone/>
            </a:pPr>
            <a:r>
              <a:rPr lang="en-GB" dirty="0" err="1"/>
              <a:t>Guliaev</a:t>
            </a:r>
            <a:r>
              <a:rPr lang="en-GB" dirty="0"/>
              <a:t>, V. I. ‘Amazons in the Scythia: New Finds at the Middle Don, Southern Russia’</a:t>
            </a:r>
            <a:r>
              <a:rPr lang="en-GB" i="1" dirty="0"/>
              <a:t>, World Archaeology, </a:t>
            </a:r>
            <a:r>
              <a:rPr lang="en-GB" dirty="0"/>
              <a:t>35(1), pp. 112-125</a:t>
            </a:r>
          </a:p>
          <a:p>
            <a:pPr marL="0" indent="0">
              <a:buNone/>
            </a:pPr>
            <a:r>
              <a:rPr lang="en-GB" dirty="0"/>
              <a:t>Herodotus, </a:t>
            </a:r>
            <a:r>
              <a:rPr lang="en-GB" i="1" dirty="0"/>
              <a:t>The Persian Wars.</a:t>
            </a:r>
            <a:r>
              <a:rPr lang="en-GB" dirty="0"/>
              <a:t> </a:t>
            </a:r>
          </a:p>
          <a:p>
            <a:pPr marL="0" indent="0">
              <a:buNone/>
            </a:pPr>
            <a:r>
              <a:rPr lang="en-GB" dirty="0"/>
              <a:t>Mayor, A. (2014) </a:t>
            </a:r>
            <a:r>
              <a:rPr lang="en-GB" i="1" dirty="0"/>
              <a:t>The Amazons: Lives and Legends of Warrior Women Across the Ancient World. </a:t>
            </a:r>
            <a:r>
              <a:rPr lang="en-GB" dirty="0"/>
              <a:t>1</a:t>
            </a:r>
            <a:r>
              <a:rPr lang="en-GB" baseline="30000" dirty="0"/>
              <a:t>st</a:t>
            </a:r>
            <a:r>
              <a:rPr lang="en-GB" dirty="0"/>
              <a:t> </a:t>
            </a:r>
            <a:r>
              <a:rPr lang="en-GB" dirty="0" err="1"/>
              <a:t>edn</a:t>
            </a:r>
            <a:r>
              <a:rPr lang="en-GB" dirty="0"/>
              <a:t>. Princeton University Press: Oxford. </a:t>
            </a:r>
          </a:p>
          <a:p>
            <a:pPr marL="0" indent="0">
              <a:buNone/>
            </a:pPr>
            <a:endParaRPr lang="en-GB" i="1" dirty="0"/>
          </a:p>
          <a:p>
            <a:pPr marL="0" indent="0">
              <a:buNone/>
            </a:pPr>
            <a:r>
              <a:rPr lang="en-GB" dirty="0"/>
              <a:t>Pomeroy, S. B. (1975) </a:t>
            </a:r>
            <a:r>
              <a:rPr lang="en-GB" i="1" dirty="0"/>
              <a:t>Goddesses, Whores, Wives and Slaves</a:t>
            </a:r>
            <a:r>
              <a:rPr lang="en-GB" dirty="0"/>
              <a:t>. 2</a:t>
            </a:r>
            <a:r>
              <a:rPr lang="en-GB" baseline="30000" dirty="0"/>
              <a:t>nd</a:t>
            </a:r>
            <a:r>
              <a:rPr lang="en-GB" dirty="0"/>
              <a:t> </a:t>
            </a:r>
            <a:r>
              <a:rPr lang="en-GB" dirty="0" err="1"/>
              <a:t>edn</a:t>
            </a:r>
            <a:r>
              <a:rPr lang="en-GB" dirty="0"/>
              <a:t>. Pimlico: London. </a:t>
            </a:r>
          </a:p>
        </p:txBody>
      </p:sp>
    </p:spTree>
    <p:extLst>
      <p:ext uri="{BB962C8B-B14F-4D97-AF65-F5344CB8AC3E}">
        <p14:creationId xmlns:p14="http://schemas.microsoft.com/office/powerpoint/2010/main" val="24804804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TotalTime>
  <Words>833</Words>
  <Application>Microsoft Office PowerPoint</Application>
  <PresentationFormat>Widescreen</PresentationFormat>
  <Paragraphs>50</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Depth</vt:lpstr>
      <vt:lpstr>The Amazons in Comparison to the Nomadic Warrior  Women of Scythia</vt:lpstr>
      <vt:lpstr>The Amazons </vt:lpstr>
      <vt:lpstr>Amazon Women</vt:lpstr>
      <vt:lpstr>Herodotus’ The Persian Wars</vt:lpstr>
      <vt:lpstr>The Scythians</vt:lpstr>
      <vt:lpstr>Adrienne Mayor</vt:lpstr>
      <vt:lpstr>PowerPoint Presentation</vt:lpstr>
      <vt:lpstr>Scythian Burial Grounds</vt:lpstr>
      <vt:lpstr>Scythian Women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 Women vs Scythian Women:  To what extent can the Scythian’s be studied as  representatives of the Amazons</dc:title>
  <dc:creator>izzie hendricks</dc:creator>
  <cp:lastModifiedBy>Errietta Bissa</cp:lastModifiedBy>
  <cp:revision>19</cp:revision>
  <dcterms:created xsi:type="dcterms:W3CDTF">2020-11-05T18:37:55Z</dcterms:created>
  <dcterms:modified xsi:type="dcterms:W3CDTF">2020-11-13T09:55:35Z</dcterms:modified>
</cp:coreProperties>
</file>