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sldIdLst>
    <p:sldId id="330" r:id="rId3"/>
    <p:sldId id="262" r:id="rId4"/>
    <p:sldId id="263" r:id="rId5"/>
    <p:sldId id="264" r:id="rId6"/>
    <p:sldId id="265"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0" r:id="rId22"/>
    <p:sldId id="281" r:id="rId23"/>
    <p:sldId id="282"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7" r:id="rId39"/>
    <p:sldId id="298" r:id="rId40"/>
    <p:sldId id="299" r:id="rId41"/>
    <p:sldId id="300" r:id="rId42"/>
    <p:sldId id="301" r:id="rId43"/>
    <p:sldId id="302" r:id="rId44"/>
    <p:sldId id="303" r:id="rId45"/>
    <p:sldId id="304" r:id="rId46"/>
    <p:sldId id="305" r:id="rId47"/>
    <p:sldId id="306" r:id="rId48"/>
    <p:sldId id="307" r:id="rId49"/>
    <p:sldId id="308" r:id="rId50"/>
    <p:sldId id="309" r:id="rId51"/>
    <p:sldId id="310" r:id="rId52"/>
    <p:sldId id="311" r:id="rId53"/>
    <p:sldId id="312" r:id="rId54"/>
    <p:sldId id="313" r:id="rId55"/>
    <p:sldId id="314" r:id="rId56"/>
    <p:sldId id="315" r:id="rId57"/>
    <p:sldId id="316" r:id="rId58"/>
    <p:sldId id="317" r:id="rId59"/>
    <p:sldId id="318" r:id="rId60"/>
    <p:sldId id="319" r:id="rId61"/>
    <p:sldId id="320" r:id="rId62"/>
    <p:sldId id="321" r:id="rId63"/>
    <p:sldId id="322" r:id="rId64"/>
    <p:sldId id="323" r:id="rId65"/>
    <p:sldId id="324" r:id="rId66"/>
    <p:sldId id="325" r:id="rId67"/>
    <p:sldId id="326" r:id="rId68"/>
    <p:sldId id="327" r:id="rId69"/>
    <p:sldId id="328" r:id="rId70"/>
    <p:sldId id="329" r:id="rId7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19FFF"/>
    <a:srgbClr val="CAB4EA"/>
    <a:srgbClr val="D3B5E9"/>
    <a:srgbClr val="D68B1C"/>
    <a:srgbClr val="FFE0A3"/>
    <a:srgbClr val="D0005E"/>
    <a:srgbClr val="BE0260"/>
    <a:srgbClr val="018ACF"/>
    <a:srgbClr val="D09622"/>
    <a:srgbClr val="CC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6" d="100"/>
          <a:sy n="76" d="100"/>
        </p:scale>
        <p:origin x="-984" y="-678"/>
      </p:cViewPr>
      <p:guideLst>
        <p:guide orient="horz" pos="216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48965" y="5566870"/>
            <a:ext cx="7772400" cy="763525"/>
          </a:xfrm>
          <a:effectLst>
            <a:outerShdw blurRad="50800" dist="38100" dir="2700000" algn="tl" rotWithShape="0">
              <a:prstClr val="black">
                <a:alpha val="40000"/>
              </a:prstClr>
            </a:outerShdw>
          </a:effectLst>
        </p:spPr>
        <p:txBody>
          <a:bodyPr>
            <a:normAutofit/>
          </a:bodyPr>
          <a:lstStyle>
            <a:lvl1pPr algn="l">
              <a:defRPr sz="3600">
                <a:solidFill>
                  <a:srgbClr val="C19FFF"/>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448965" y="5108755"/>
            <a:ext cx="6400800" cy="458115"/>
          </a:xfrm>
        </p:spPr>
        <p:txBody>
          <a:bodyPr>
            <a:normAutofit/>
          </a:bodyPr>
          <a:lstStyle>
            <a:lvl1pPr marL="0" indent="0" algn="l">
              <a:buNone/>
              <a:defRPr sz="26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12/7/2014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1291130"/>
            <a:ext cx="8229600" cy="458115"/>
          </a:xfrm>
        </p:spPr>
        <p:txBody>
          <a:bodyPr>
            <a:normAutofit/>
          </a:bodyPr>
          <a:lstStyle>
            <a:lvl1pPr algn="l">
              <a:defRPr sz="3600">
                <a:solidFill>
                  <a:srgbClr val="C19FFF"/>
                </a:solidFill>
              </a:defRPr>
            </a:lvl1pPr>
          </a:lstStyle>
          <a:p>
            <a:r>
              <a:rPr lang="en-US" dirty="0" smtClean="0"/>
              <a:t>Click to edit Master title style</a:t>
            </a:r>
            <a:endParaRPr lang="en-US" dirty="0"/>
          </a:p>
        </p:txBody>
      </p:sp>
      <p:sp>
        <p:nvSpPr>
          <p:cNvPr id="3" name="Content Placeholder 2"/>
          <p:cNvSpPr>
            <a:spLocks noGrp="1"/>
          </p:cNvSpPr>
          <p:nvPr>
            <p:ph idx="1"/>
          </p:nvPr>
        </p:nvSpPr>
        <p:spPr>
          <a:xfrm>
            <a:off x="448965" y="1749245"/>
            <a:ext cx="8229600" cy="3918803"/>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12/7/2014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23310" y="527605"/>
            <a:ext cx="7016195" cy="610820"/>
          </a:xfrm>
        </p:spPr>
        <p:txBody>
          <a:bodyPr>
            <a:normAutofit/>
          </a:bodyPr>
          <a:lstStyle>
            <a:lvl1pPr algn="l">
              <a:defRPr sz="3600">
                <a:solidFill>
                  <a:srgbClr val="C19FFF"/>
                </a:solidFill>
              </a:defRPr>
            </a:lvl1pPr>
          </a:lstStyle>
          <a:p>
            <a:r>
              <a:rPr lang="en-US" dirty="0" smtClean="0"/>
              <a:t>Click to edit Master title style</a:t>
            </a:r>
            <a:endParaRPr lang="en-US" dirty="0"/>
          </a:p>
        </p:txBody>
      </p:sp>
      <p:sp>
        <p:nvSpPr>
          <p:cNvPr id="3" name="Content Placeholder 2"/>
          <p:cNvSpPr>
            <a:spLocks noGrp="1"/>
          </p:cNvSpPr>
          <p:nvPr>
            <p:ph idx="1"/>
          </p:nvPr>
        </p:nvSpPr>
        <p:spPr>
          <a:xfrm>
            <a:off x="1823311" y="1138425"/>
            <a:ext cx="7016195" cy="4275740"/>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12/7/2014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12/7/2014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3074F12-AA26-4AC8-9962-C36BB8F32554}" type="datetimeFigureOut">
              <a:rPr lang="en-US" smtClean="0"/>
              <a:pPr/>
              <a:t>12/7/2014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18140" y="1291130"/>
            <a:ext cx="8229600" cy="610820"/>
          </a:xfrm>
        </p:spPr>
        <p:txBody>
          <a:bodyPr>
            <a:normAutofit/>
          </a:bodyPr>
          <a:lstStyle>
            <a:lvl1pPr algn="l">
              <a:defRPr sz="3600">
                <a:solidFill>
                  <a:srgbClr val="C19FFF"/>
                </a:solidFill>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601670" y="2035612"/>
            <a:ext cx="4040188" cy="63976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4" name="Content Placeholder 3"/>
          <p:cNvSpPr>
            <a:spLocks noGrp="1"/>
          </p:cNvSpPr>
          <p:nvPr>
            <p:ph sz="half" idx="2"/>
          </p:nvPr>
        </p:nvSpPr>
        <p:spPr>
          <a:xfrm>
            <a:off x="601670" y="2665475"/>
            <a:ext cx="4040188" cy="3035058"/>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Text Placeholder 4"/>
          <p:cNvSpPr>
            <a:spLocks noGrp="1"/>
          </p:cNvSpPr>
          <p:nvPr>
            <p:ph type="body" sz="quarter" idx="3"/>
          </p:nvPr>
        </p:nvSpPr>
        <p:spPr>
          <a:xfrm>
            <a:off x="4636790" y="2035612"/>
            <a:ext cx="4041775" cy="63976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6" name="Content Placeholder 5"/>
          <p:cNvSpPr>
            <a:spLocks noGrp="1"/>
          </p:cNvSpPr>
          <p:nvPr>
            <p:ph sz="quarter" idx="4"/>
          </p:nvPr>
        </p:nvSpPr>
        <p:spPr>
          <a:xfrm>
            <a:off x="4636790" y="2665475"/>
            <a:ext cx="4041775" cy="3035058"/>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Date Placeholder 6"/>
          <p:cNvSpPr>
            <a:spLocks noGrp="1"/>
          </p:cNvSpPr>
          <p:nvPr>
            <p:ph type="dt" sz="half" idx="10"/>
          </p:nvPr>
        </p:nvSpPr>
        <p:spPr/>
        <p:txBody>
          <a:bodyPr/>
          <a:lstStyle/>
          <a:p>
            <a:fld id="{53074F12-AA26-4AC8-9962-C36BB8F32554}" type="datetimeFigureOut">
              <a:rPr lang="en-US" smtClean="0"/>
              <a:pPr/>
              <a:t>12/7/2014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3074F12-AA26-4AC8-9962-C36BB8F32554}" type="datetimeFigureOut">
              <a:rPr lang="en-US" smtClean="0"/>
              <a:pPr/>
              <a:t>12/7/2014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12/7/2014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12/7/2014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12/7/2014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074F12-AA26-4AC8-9962-C36BB8F32554}" type="datetimeFigureOut">
              <a:rPr lang="en-US" smtClean="0"/>
              <a:pPr/>
              <a:t>12/7/2014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074F12-AA26-4AC8-9962-C36BB8F32554}" type="datetimeFigureOut">
              <a:rPr lang="en-US" smtClean="0"/>
              <a:pPr/>
              <a:t>12/7/2014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893609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48965" y="5566870"/>
            <a:ext cx="7772400" cy="763525"/>
          </a:xfrm>
          <a:effectLst>
            <a:outerShdw blurRad="50800" dist="38100" dir="2700000" algn="tl" rotWithShape="0">
              <a:prstClr val="black">
                <a:alpha val="40000"/>
              </a:prstClr>
            </a:outerShdw>
          </a:effectLst>
        </p:spPr>
        <p:txBody>
          <a:bodyPr>
            <a:normAutofit/>
          </a:bodyPr>
          <a:lstStyle>
            <a:lvl1pPr algn="l">
              <a:defRPr sz="3600">
                <a:solidFill>
                  <a:srgbClr val="C19FFF"/>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448965" y="5108755"/>
            <a:ext cx="6400800" cy="458115"/>
          </a:xfrm>
        </p:spPr>
        <p:txBody>
          <a:bodyPr>
            <a:normAutofit/>
          </a:bodyPr>
          <a:lstStyle>
            <a:lvl1pPr marL="0" indent="0" algn="l">
              <a:buNone/>
              <a:defRPr sz="26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12/7/2014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949305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1291130"/>
            <a:ext cx="8229600" cy="458115"/>
          </a:xfrm>
        </p:spPr>
        <p:txBody>
          <a:bodyPr>
            <a:normAutofit/>
          </a:bodyPr>
          <a:lstStyle>
            <a:lvl1pPr algn="l">
              <a:defRPr sz="3600">
                <a:solidFill>
                  <a:srgbClr val="C19FFF"/>
                </a:solidFill>
              </a:defRPr>
            </a:lvl1pPr>
          </a:lstStyle>
          <a:p>
            <a:r>
              <a:rPr lang="en-US" dirty="0" smtClean="0"/>
              <a:t>Click to edit Master title style</a:t>
            </a:r>
            <a:endParaRPr lang="en-US" dirty="0"/>
          </a:p>
        </p:txBody>
      </p:sp>
      <p:sp>
        <p:nvSpPr>
          <p:cNvPr id="3" name="Content Placeholder 2"/>
          <p:cNvSpPr>
            <a:spLocks noGrp="1"/>
          </p:cNvSpPr>
          <p:nvPr>
            <p:ph idx="1"/>
          </p:nvPr>
        </p:nvSpPr>
        <p:spPr>
          <a:xfrm>
            <a:off x="448965" y="1749245"/>
            <a:ext cx="8229600" cy="3918803"/>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12/7/2014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185834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23310" y="527605"/>
            <a:ext cx="7016195" cy="610820"/>
          </a:xfrm>
        </p:spPr>
        <p:txBody>
          <a:bodyPr>
            <a:normAutofit/>
          </a:bodyPr>
          <a:lstStyle>
            <a:lvl1pPr algn="l">
              <a:defRPr sz="3600">
                <a:solidFill>
                  <a:srgbClr val="C19FFF"/>
                </a:solidFill>
              </a:defRPr>
            </a:lvl1pPr>
          </a:lstStyle>
          <a:p>
            <a:r>
              <a:rPr lang="en-US" dirty="0" smtClean="0"/>
              <a:t>Click to edit Master title style</a:t>
            </a:r>
            <a:endParaRPr lang="en-US" dirty="0"/>
          </a:p>
        </p:txBody>
      </p:sp>
      <p:sp>
        <p:nvSpPr>
          <p:cNvPr id="3" name="Content Placeholder 2"/>
          <p:cNvSpPr>
            <a:spLocks noGrp="1"/>
          </p:cNvSpPr>
          <p:nvPr>
            <p:ph idx="1"/>
          </p:nvPr>
        </p:nvSpPr>
        <p:spPr>
          <a:xfrm>
            <a:off x="1823311" y="1138425"/>
            <a:ext cx="7016195" cy="4275740"/>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12/7/2014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800716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12/7/2014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57502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3074F12-AA26-4AC8-9962-C36BB8F32554}" type="datetimeFigureOut">
              <a:rPr lang="en-US" smtClean="0">
                <a:solidFill>
                  <a:prstClr val="black">
                    <a:tint val="75000"/>
                  </a:prstClr>
                </a:solidFill>
              </a:rPr>
              <a:pPr/>
              <a:t>12/7/2014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417233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18140" y="1291130"/>
            <a:ext cx="8229600" cy="610820"/>
          </a:xfrm>
        </p:spPr>
        <p:txBody>
          <a:bodyPr>
            <a:normAutofit/>
          </a:bodyPr>
          <a:lstStyle>
            <a:lvl1pPr algn="l">
              <a:defRPr sz="3600">
                <a:solidFill>
                  <a:srgbClr val="C19FFF"/>
                </a:solidFill>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601670" y="2035612"/>
            <a:ext cx="4040188" cy="63976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4" name="Content Placeholder 3"/>
          <p:cNvSpPr>
            <a:spLocks noGrp="1"/>
          </p:cNvSpPr>
          <p:nvPr>
            <p:ph sz="half" idx="2"/>
          </p:nvPr>
        </p:nvSpPr>
        <p:spPr>
          <a:xfrm>
            <a:off x="601670" y="2665475"/>
            <a:ext cx="4040188" cy="3035058"/>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Text Placeholder 4"/>
          <p:cNvSpPr>
            <a:spLocks noGrp="1"/>
          </p:cNvSpPr>
          <p:nvPr>
            <p:ph type="body" sz="quarter" idx="3"/>
          </p:nvPr>
        </p:nvSpPr>
        <p:spPr>
          <a:xfrm>
            <a:off x="4636790" y="2035612"/>
            <a:ext cx="4041775" cy="63976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6" name="Content Placeholder 5"/>
          <p:cNvSpPr>
            <a:spLocks noGrp="1"/>
          </p:cNvSpPr>
          <p:nvPr>
            <p:ph sz="quarter" idx="4"/>
          </p:nvPr>
        </p:nvSpPr>
        <p:spPr>
          <a:xfrm>
            <a:off x="4636790" y="2665475"/>
            <a:ext cx="4041775" cy="3035058"/>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Date Placeholder 6"/>
          <p:cNvSpPr>
            <a:spLocks noGrp="1"/>
          </p:cNvSpPr>
          <p:nvPr>
            <p:ph type="dt" sz="half" idx="10"/>
          </p:nvPr>
        </p:nvSpPr>
        <p:spPr/>
        <p:txBody>
          <a:bodyPr/>
          <a:lstStyle/>
          <a:p>
            <a:fld id="{53074F12-AA26-4AC8-9962-C36BB8F32554}" type="datetimeFigureOut">
              <a:rPr lang="en-US" smtClean="0">
                <a:solidFill>
                  <a:prstClr val="black">
                    <a:tint val="75000"/>
                  </a:prstClr>
                </a:solidFill>
              </a:rPr>
              <a:pPr/>
              <a:t>12/7/2014</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775327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3074F12-AA26-4AC8-9962-C36BB8F32554}" type="datetimeFigureOut">
              <a:rPr lang="en-US" smtClean="0">
                <a:solidFill>
                  <a:prstClr val="black">
                    <a:tint val="75000"/>
                  </a:prstClr>
                </a:solidFill>
              </a:rPr>
              <a:pPr/>
              <a:t>12/7/2014</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810319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solidFill>
                  <a:prstClr val="black">
                    <a:tint val="75000"/>
                  </a:prstClr>
                </a:solidFill>
              </a:rPr>
              <a:pPr/>
              <a:t>12/7/2014</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77995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solidFill>
                  <a:prstClr val="black">
                    <a:tint val="75000"/>
                  </a:prstClr>
                </a:solidFill>
              </a:rPr>
              <a:pPr/>
              <a:t>12/7/2014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154582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solidFill>
                  <a:prstClr val="black">
                    <a:tint val="75000"/>
                  </a:prstClr>
                </a:solidFill>
              </a:rPr>
              <a:pPr/>
              <a:t>12/7/2014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406685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12/7/2014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7310635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12/7/2014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15953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12/7/2014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solidFill>
                  <a:prstClr val="black">
                    <a:tint val="75000"/>
                  </a:prstClr>
                </a:solidFill>
              </a:rPr>
              <a:pPr/>
              <a:t>12/7/2014</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2715291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t>Exercise and Mental Health (Depression)</a:t>
            </a:r>
            <a:endParaRPr lang="en-US" dirty="0"/>
          </a:p>
        </p:txBody>
      </p:sp>
      <p:sp>
        <p:nvSpPr>
          <p:cNvPr id="3" name="Subtitle 2"/>
          <p:cNvSpPr>
            <a:spLocks noGrp="1"/>
          </p:cNvSpPr>
          <p:nvPr>
            <p:ph type="subTitle" idx="1"/>
          </p:nvPr>
        </p:nvSpPr>
        <p:spPr/>
        <p:txBody>
          <a:bodyPr>
            <a:normAutofit lnSpcReduction="10000"/>
          </a:bodyPr>
          <a:lstStyle/>
          <a:p>
            <a:r>
              <a:rPr lang="en-US" dirty="0" err="1" smtClean="0"/>
              <a:t>Dr</a:t>
            </a:r>
            <a:r>
              <a:rPr lang="en-US" dirty="0" smtClean="0"/>
              <a:t> Stuart Jones</a:t>
            </a:r>
            <a:endParaRPr lang="en-US" dirty="0"/>
          </a:p>
        </p:txBody>
      </p:sp>
    </p:spTree>
    <p:extLst>
      <p:ext uri="{BB962C8B-B14F-4D97-AF65-F5344CB8AC3E}">
        <p14:creationId xmlns:p14="http://schemas.microsoft.com/office/powerpoint/2010/main" val="32707512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74900"/>
            <a:ext cx="8229600" cy="458115"/>
          </a:xfrm>
        </p:spPr>
        <p:txBody>
          <a:bodyPr>
            <a:normAutofit fontScale="90000"/>
          </a:bodyPr>
          <a:lstStyle/>
          <a:p>
            <a:r>
              <a:rPr lang="en-GB" dirty="0" smtClean="0"/>
              <a:t>Aims of the Lecture</a:t>
            </a:r>
            <a:endParaRPr lang="en-GB" dirty="0"/>
          </a:p>
        </p:txBody>
      </p:sp>
      <p:sp>
        <p:nvSpPr>
          <p:cNvPr id="3" name="Content Placeholder 2"/>
          <p:cNvSpPr>
            <a:spLocks noGrp="1"/>
          </p:cNvSpPr>
          <p:nvPr>
            <p:ph idx="1"/>
          </p:nvPr>
        </p:nvSpPr>
        <p:spPr>
          <a:xfrm>
            <a:off x="1365195" y="1443835"/>
            <a:ext cx="7670151" cy="4733855"/>
          </a:xfrm>
        </p:spPr>
        <p:txBody>
          <a:bodyPr>
            <a:normAutofit fontScale="92500" lnSpcReduction="20000"/>
          </a:bodyPr>
          <a:lstStyle/>
          <a:p>
            <a:r>
              <a:rPr lang="en-GB" dirty="0" smtClean="0"/>
              <a:t>To discuss depression prevalence rates and the cost of depression in the United States.</a:t>
            </a:r>
          </a:p>
          <a:p>
            <a:endParaRPr lang="en-GB" dirty="0" smtClean="0"/>
          </a:p>
          <a:p>
            <a:r>
              <a:rPr lang="en-GB" dirty="0" smtClean="0"/>
              <a:t>To explore research (from a variety of approaches) that has looked at the relationship between exercise and depression. </a:t>
            </a:r>
          </a:p>
          <a:p>
            <a:endParaRPr lang="en-GB" dirty="0"/>
          </a:p>
          <a:p>
            <a:r>
              <a:rPr lang="en-GB" dirty="0" smtClean="0"/>
              <a:t>To provide a discussion on the possible explanations as to </a:t>
            </a:r>
            <a:r>
              <a:rPr lang="en-GB" u="sng" dirty="0" smtClean="0"/>
              <a:t>how much </a:t>
            </a:r>
            <a:r>
              <a:rPr lang="en-GB" dirty="0" smtClean="0"/>
              <a:t>and </a:t>
            </a:r>
            <a:r>
              <a:rPr lang="en-GB" u="sng" dirty="0" smtClean="0"/>
              <a:t>why</a:t>
            </a:r>
            <a:r>
              <a:rPr lang="en-GB" dirty="0" smtClean="0"/>
              <a:t> exercise could treat depression. </a:t>
            </a:r>
          </a:p>
          <a:p>
            <a:endParaRPr lang="en-GB" u="sng" dirty="0"/>
          </a:p>
          <a:p>
            <a:r>
              <a:rPr lang="en-GB" dirty="0" smtClean="0"/>
              <a:t>To discuss runner’s high and exercise addition. </a:t>
            </a:r>
            <a:endParaRPr lang="en-GB" dirty="0"/>
          </a:p>
          <a:p>
            <a:endParaRPr lang="en-GB" dirty="0"/>
          </a:p>
        </p:txBody>
      </p:sp>
    </p:spTree>
    <p:extLst>
      <p:ext uri="{BB962C8B-B14F-4D97-AF65-F5344CB8AC3E}">
        <p14:creationId xmlns:p14="http://schemas.microsoft.com/office/powerpoint/2010/main" val="28969897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75" y="374900"/>
            <a:ext cx="8229600" cy="458115"/>
          </a:xfrm>
        </p:spPr>
        <p:txBody>
          <a:bodyPr>
            <a:normAutofit fontScale="90000"/>
          </a:bodyPr>
          <a:lstStyle/>
          <a:p>
            <a:pPr algn="ctr"/>
            <a:r>
              <a:rPr lang="en-GB" dirty="0" smtClean="0"/>
              <a:t>Depression Prevalence Rates</a:t>
            </a:r>
            <a:endParaRPr lang="en-GB" dirty="0"/>
          </a:p>
        </p:txBody>
      </p:sp>
      <p:sp>
        <p:nvSpPr>
          <p:cNvPr id="3" name="Content Placeholder 2"/>
          <p:cNvSpPr>
            <a:spLocks noGrp="1"/>
          </p:cNvSpPr>
          <p:nvPr>
            <p:ph idx="1"/>
          </p:nvPr>
        </p:nvSpPr>
        <p:spPr>
          <a:xfrm>
            <a:off x="1210660" y="1749245"/>
            <a:ext cx="7637080" cy="4581150"/>
          </a:xfrm>
        </p:spPr>
        <p:txBody>
          <a:bodyPr>
            <a:normAutofit lnSpcReduction="10000"/>
          </a:bodyPr>
          <a:lstStyle/>
          <a:p>
            <a:r>
              <a:rPr lang="en-GB" dirty="0" smtClean="0"/>
              <a:t>Lopez et al (2006) – Depression among the 10 leading risk factor of disability-adjusted life expectancy in high income nations in 2001. </a:t>
            </a:r>
          </a:p>
          <a:p>
            <a:endParaRPr lang="en-GB" dirty="0"/>
          </a:p>
          <a:p>
            <a:r>
              <a:rPr lang="en-GB" dirty="0" err="1" smtClean="0"/>
              <a:t>Mathers</a:t>
            </a:r>
            <a:r>
              <a:rPr lang="en-GB" dirty="0" smtClean="0"/>
              <a:t> and </a:t>
            </a:r>
            <a:r>
              <a:rPr lang="en-GB" dirty="0" err="1" smtClean="0"/>
              <a:t>Loncar</a:t>
            </a:r>
            <a:r>
              <a:rPr lang="en-GB" dirty="0" smtClean="0"/>
              <a:t> (2006) – projected to rank 1</a:t>
            </a:r>
            <a:r>
              <a:rPr lang="en-GB" baseline="30000" dirty="0" smtClean="0"/>
              <a:t>st</a:t>
            </a:r>
            <a:r>
              <a:rPr lang="en-GB" dirty="0" smtClean="0"/>
              <a:t> leading risk factor of disability-adjusted life expectancy by 2030. </a:t>
            </a:r>
          </a:p>
          <a:p>
            <a:endParaRPr lang="en-GB" dirty="0"/>
          </a:p>
          <a:p>
            <a:r>
              <a:rPr lang="en-GB" dirty="0" smtClean="0"/>
              <a:t>Gradual increase of rates of major depression in the US since the 1940’s (</a:t>
            </a:r>
            <a:r>
              <a:rPr lang="en-GB" dirty="0" err="1" smtClean="0"/>
              <a:t>Buckworth</a:t>
            </a:r>
            <a:r>
              <a:rPr lang="en-GB" dirty="0" smtClean="0"/>
              <a:t> et al, 2012). </a:t>
            </a:r>
            <a:endParaRPr lang="en-GB" dirty="0"/>
          </a:p>
        </p:txBody>
      </p:sp>
    </p:spTree>
    <p:extLst>
      <p:ext uri="{BB962C8B-B14F-4D97-AF65-F5344CB8AC3E}">
        <p14:creationId xmlns:p14="http://schemas.microsoft.com/office/powerpoint/2010/main" val="1602253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75" y="680310"/>
            <a:ext cx="8229600" cy="458115"/>
          </a:xfrm>
        </p:spPr>
        <p:txBody>
          <a:bodyPr>
            <a:normAutofit fontScale="90000"/>
          </a:bodyPr>
          <a:lstStyle/>
          <a:p>
            <a:pPr algn="ctr"/>
            <a:r>
              <a:rPr lang="en-GB" dirty="0" smtClean="0"/>
              <a:t>Greenberg et al (2003)</a:t>
            </a:r>
            <a:endParaRPr lang="en-GB" dirty="0"/>
          </a:p>
        </p:txBody>
      </p:sp>
      <p:sp>
        <p:nvSpPr>
          <p:cNvPr id="3" name="Content Placeholder 2"/>
          <p:cNvSpPr>
            <a:spLocks noGrp="1"/>
          </p:cNvSpPr>
          <p:nvPr>
            <p:ph idx="1"/>
          </p:nvPr>
        </p:nvSpPr>
        <p:spPr>
          <a:xfrm>
            <a:off x="1365195" y="1749245"/>
            <a:ext cx="7482545" cy="3918803"/>
          </a:xfrm>
        </p:spPr>
        <p:txBody>
          <a:bodyPr>
            <a:normAutofit lnSpcReduction="10000"/>
          </a:bodyPr>
          <a:lstStyle/>
          <a:p>
            <a:r>
              <a:rPr lang="en-GB" dirty="0" smtClean="0"/>
              <a:t>Cost of depression in the United States (2000).</a:t>
            </a:r>
          </a:p>
          <a:p>
            <a:pPr lvl="1"/>
            <a:r>
              <a:rPr lang="en-GB" dirty="0" smtClean="0"/>
              <a:t>$26.1 billion – medical costs direct.</a:t>
            </a:r>
          </a:p>
          <a:p>
            <a:pPr lvl="1"/>
            <a:r>
              <a:rPr lang="en-GB" dirty="0" smtClean="0"/>
              <a:t>$51.5 billion lost productivity in workplace.  </a:t>
            </a:r>
          </a:p>
          <a:p>
            <a:pPr marL="0" indent="0">
              <a:buNone/>
            </a:pPr>
            <a:endParaRPr lang="en-GB" dirty="0" smtClean="0"/>
          </a:p>
          <a:p>
            <a:r>
              <a:rPr lang="en-GB" dirty="0" smtClean="0"/>
              <a:t>2009 – Antidepressants 4</a:t>
            </a:r>
            <a:r>
              <a:rPr lang="en-GB" baseline="30000" dirty="0" smtClean="0"/>
              <a:t>th</a:t>
            </a:r>
            <a:r>
              <a:rPr lang="en-GB" dirty="0" smtClean="0"/>
              <a:t> highest prescribed medication in the US - $9.9 billion in 2009 alone. </a:t>
            </a:r>
          </a:p>
          <a:p>
            <a:pPr lvl="1"/>
            <a:r>
              <a:rPr lang="en-GB" dirty="0" smtClean="0"/>
              <a:t>Cited in </a:t>
            </a:r>
            <a:r>
              <a:rPr lang="en-GB" dirty="0" err="1" smtClean="0"/>
              <a:t>Buckworth</a:t>
            </a:r>
            <a:r>
              <a:rPr lang="en-GB" dirty="0" smtClean="0"/>
              <a:t> et al (2012). </a:t>
            </a:r>
            <a:endParaRPr lang="en-GB" dirty="0"/>
          </a:p>
        </p:txBody>
      </p:sp>
    </p:spTree>
    <p:extLst>
      <p:ext uri="{BB962C8B-B14F-4D97-AF65-F5344CB8AC3E}">
        <p14:creationId xmlns:p14="http://schemas.microsoft.com/office/powerpoint/2010/main" val="3805938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anim calcmode="lin" valueType="num">
                                      <p:cBhvr additive="base">
                                        <p:cTn id="1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374900"/>
            <a:ext cx="8229600" cy="458115"/>
          </a:xfrm>
        </p:spPr>
        <p:txBody>
          <a:bodyPr>
            <a:normAutofit fontScale="90000"/>
          </a:bodyPr>
          <a:lstStyle/>
          <a:p>
            <a:pPr algn="ctr"/>
            <a:r>
              <a:rPr lang="en-GB" dirty="0" smtClean="0"/>
              <a:t>What about free treatments…</a:t>
            </a:r>
            <a:endParaRPr lang="en-GB" dirty="0"/>
          </a:p>
        </p:txBody>
      </p:sp>
      <p:sp>
        <p:nvSpPr>
          <p:cNvPr id="3" name="Content Placeholder 2"/>
          <p:cNvSpPr>
            <a:spLocks noGrp="1"/>
          </p:cNvSpPr>
          <p:nvPr>
            <p:ph idx="1"/>
          </p:nvPr>
        </p:nvSpPr>
        <p:spPr>
          <a:xfrm>
            <a:off x="1517900" y="1138425"/>
            <a:ext cx="7177135" cy="5039265"/>
          </a:xfrm>
        </p:spPr>
        <p:txBody>
          <a:bodyPr>
            <a:normAutofit fontScale="92500" lnSpcReduction="10000"/>
          </a:bodyPr>
          <a:lstStyle/>
          <a:p>
            <a:r>
              <a:rPr lang="en-GB" dirty="0" smtClean="0"/>
              <a:t>Freeman et al (2010) study suggested the self-help treatment and alternative treatments can have a major impact on reducing major depressive disorders. </a:t>
            </a:r>
            <a:endParaRPr lang="en-GB" dirty="0"/>
          </a:p>
          <a:p>
            <a:endParaRPr lang="en-GB" dirty="0" smtClean="0"/>
          </a:p>
          <a:p>
            <a:r>
              <a:rPr lang="en-GB" dirty="0" smtClean="0"/>
              <a:t>Therefore, what about exercise. </a:t>
            </a:r>
          </a:p>
          <a:p>
            <a:pPr lvl="1"/>
            <a:r>
              <a:rPr lang="en-GB" dirty="0" smtClean="0"/>
              <a:t>Remember the lecture on exercise and cognitive function. </a:t>
            </a:r>
          </a:p>
          <a:p>
            <a:pPr lvl="1"/>
            <a:r>
              <a:rPr lang="en-GB" dirty="0" smtClean="0"/>
              <a:t>Remember the discussion on exercise and increases in self-worth, self-esteem</a:t>
            </a:r>
          </a:p>
          <a:p>
            <a:pPr lvl="2"/>
            <a:r>
              <a:rPr lang="en-GB" dirty="0" smtClean="0"/>
              <a:t>And the relationship between self-esteem and depression. </a:t>
            </a:r>
            <a:endParaRPr lang="en-GB" dirty="0"/>
          </a:p>
        </p:txBody>
      </p:sp>
    </p:spTree>
    <p:extLst>
      <p:ext uri="{BB962C8B-B14F-4D97-AF65-F5344CB8AC3E}">
        <p14:creationId xmlns:p14="http://schemas.microsoft.com/office/powerpoint/2010/main" val="2957274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374900"/>
            <a:ext cx="8229600" cy="458115"/>
          </a:xfrm>
        </p:spPr>
        <p:txBody>
          <a:bodyPr>
            <a:normAutofit fontScale="90000"/>
          </a:bodyPr>
          <a:lstStyle/>
          <a:p>
            <a:pPr algn="ctr"/>
            <a:r>
              <a:rPr lang="en-GB" dirty="0" smtClean="0"/>
              <a:t>Early Thoughts and Research</a:t>
            </a:r>
            <a:endParaRPr lang="en-GB" dirty="0"/>
          </a:p>
        </p:txBody>
      </p:sp>
      <p:sp>
        <p:nvSpPr>
          <p:cNvPr id="3" name="Content Placeholder 2"/>
          <p:cNvSpPr>
            <a:spLocks noGrp="1"/>
          </p:cNvSpPr>
          <p:nvPr>
            <p:ph idx="1"/>
          </p:nvPr>
        </p:nvSpPr>
        <p:spPr>
          <a:xfrm>
            <a:off x="1365195" y="1138425"/>
            <a:ext cx="7474310" cy="5239243"/>
          </a:xfrm>
        </p:spPr>
        <p:txBody>
          <a:bodyPr>
            <a:normAutofit fontScale="85000" lnSpcReduction="20000"/>
          </a:bodyPr>
          <a:lstStyle/>
          <a:p>
            <a:r>
              <a:rPr lang="en-GB" dirty="0" smtClean="0"/>
              <a:t>Hippocrates prescribed exercise for his patients who had melancholia…</a:t>
            </a:r>
          </a:p>
          <a:p>
            <a:pPr lvl="1"/>
            <a:r>
              <a:rPr lang="en-GB" dirty="0" smtClean="0"/>
              <a:t>2,500 years ago. </a:t>
            </a:r>
          </a:p>
          <a:p>
            <a:endParaRPr lang="en-GB" dirty="0"/>
          </a:p>
          <a:p>
            <a:r>
              <a:rPr lang="en-GB" dirty="0" smtClean="0"/>
              <a:t>Franz and Hamilton (1905)</a:t>
            </a:r>
          </a:p>
          <a:p>
            <a:pPr lvl="1"/>
            <a:r>
              <a:rPr lang="en-GB" dirty="0" smtClean="0"/>
              <a:t>Mood and Reaction Times of 2 depressed males.</a:t>
            </a:r>
          </a:p>
          <a:p>
            <a:pPr lvl="2"/>
            <a:r>
              <a:rPr lang="en-GB" dirty="0" smtClean="0"/>
              <a:t>Improvements following 2 hours of exercise compared to days where they didn’t exercise. </a:t>
            </a:r>
          </a:p>
          <a:p>
            <a:pPr marL="0" indent="0">
              <a:buNone/>
            </a:pPr>
            <a:endParaRPr lang="en-GB" dirty="0" smtClean="0"/>
          </a:p>
          <a:p>
            <a:r>
              <a:rPr lang="en-GB" dirty="0" smtClean="0"/>
              <a:t>Morgan et al (1970) –</a:t>
            </a:r>
          </a:p>
          <a:p>
            <a:pPr lvl="1"/>
            <a:r>
              <a:rPr lang="en-GB" dirty="0" smtClean="0"/>
              <a:t>Experimental  Study</a:t>
            </a:r>
          </a:p>
          <a:p>
            <a:pPr lvl="1"/>
            <a:r>
              <a:rPr lang="en-GB" dirty="0" smtClean="0"/>
              <a:t>Self ratings of depression reduced in men after an exercise training program</a:t>
            </a:r>
          </a:p>
          <a:p>
            <a:pPr lvl="2"/>
            <a:r>
              <a:rPr lang="en-GB" dirty="0" smtClean="0"/>
              <a:t>Many flaws – not a randomised control study. </a:t>
            </a:r>
            <a:endParaRPr lang="en-GB" dirty="0"/>
          </a:p>
        </p:txBody>
      </p:sp>
    </p:spTree>
    <p:extLst>
      <p:ext uri="{BB962C8B-B14F-4D97-AF65-F5344CB8AC3E}">
        <p14:creationId xmlns:p14="http://schemas.microsoft.com/office/powerpoint/2010/main" val="3083719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anim calcmode="lin" valueType="num">
                                      <p:cBhvr additive="base">
                                        <p:cTn id="1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8" end="8"/>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anim calcmode="lin" valueType="num">
                                      <p:cBhvr additive="base">
                                        <p:cTn id="1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9" end="9"/>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anim calcmode="lin" valueType="num">
                                      <p:cBhvr additive="base">
                                        <p:cTn id="1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374900"/>
            <a:ext cx="8229600" cy="458115"/>
          </a:xfrm>
        </p:spPr>
        <p:txBody>
          <a:bodyPr>
            <a:normAutofit/>
          </a:bodyPr>
          <a:lstStyle/>
          <a:p>
            <a:pPr algn="ctr"/>
            <a:r>
              <a:rPr lang="en-GB" sz="2400" dirty="0" smtClean="0"/>
              <a:t>Cross Sectional Studies (Depression and Exercise)</a:t>
            </a:r>
            <a:endParaRPr lang="en-GB" sz="2400" dirty="0"/>
          </a:p>
        </p:txBody>
      </p:sp>
      <p:sp>
        <p:nvSpPr>
          <p:cNvPr id="3" name="Content Placeholder 2"/>
          <p:cNvSpPr>
            <a:spLocks noGrp="1"/>
          </p:cNvSpPr>
          <p:nvPr>
            <p:ph idx="1"/>
          </p:nvPr>
        </p:nvSpPr>
        <p:spPr>
          <a:xfrm>
            <a:off x="1517900" y="1138425"/>
            <a:ext cx="6719020" cy="5191970"/>
          </a:xfrm>
        </p:spPr>
        <p:txBody>
          <a:bodyPr>
            <a:normAutofit fontScale="92500" lnSpcReduction="20000"/>
          </a:bodyPr>
          <a:lstStyle/>
          <a:p>
            <a:r>
              <a:rPr lang="en-GB" dirty="0" smtClean="0"/>
              <a:t>A number of cross-sectional studies have suggested a link between increased leisure time activity and reduced symptoms of depression (</a:t>
            </a:r>
            <a:r>
              <a:rPr lang="en-GB" dirty="0" err="1" smtClean="0"/>
              <a:t>Buckworth</a:t>
            </a:r>
            <a:r>
              <a:rPr lang="en-GB" dirty="0" smtClean="0"/>
              <a:t> et al, 2012). </a:t>
            </a:r>
          </a:p>
          <a:p>
            <a:endParaRPr lang="en-GB" dirty="0"/>
          </a:p>
          <a:p>
            <a:r>
              <a:rPr lang="en-GB" dirty="0" smtClean="0"/>
              <a:t>US National Comorbidity Survey (Goodwin, 2003). </a:t>
            </a:r>
          </a:p>
          <a:p>
            <a:pPr lvl="1"/>
            <a:r>
              <a:rPr lang="en-GB" dirty="0" smtClean="0"/>
              <a:t>N = 5,877 – ages 15-54 (United States). </a:t>
            </a:r>
          </a:p>
          <a:p>
            <a:pPr lvl="2"/>
            <a:r>
              <a:rPr lang="en-GB" dirty="0" smtClean="0"/>
              <a:t>Representative Sample</a:t>
            </a:r>
          </a:p>
          <a:p>
            <a:pPr lvl="3"/>
            <a:r>
              <a:rPr lang="en-GB" dirty="0" smtClean="0"/>
              <a:t>People who participated in exercise (either for recreation or at work) had ↓ 25% of being diagnosed of major depression within the last 12 months. </a:t>
            </a:r>
          </a:p>
          <a:p>
            <a:pPr lvl="4"/>
            <a:r>
              <a:rPr lang="en-GB" dirty="0" smtClean="0"/>
              <a:t>After adjusting for age, sex, race, education, marital status, income, education, physical illness and other mental disorders. </a:t>
            </a:r>
          </a:p>
        </p:txBody>
      </p:sp>
    </p:spTree>
    <p:extLst>
      <p:ext uri="{BB962C8B-B14F-4D97-AF65-F5344CB8AC3E}">
        <p14:creationId xmlns:p14="http://schemas.microsoft.com/office/powerpoint/2010/main" val="1522965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374900"/>
            <a:ext cx="8229600" cy="458115"/>
          </a:xfrm>
        </p:spPr>
        <p:txBody>
          <a:bodyPr>
            <a:normAutofit fontScale="90000"/>
          </a:bodyPr>
          <a:lstStyle/>
          <a:p>
            <a:pPr algn="ctr"/>
            <a:r>
              <a:rPr lang="en-GB" dirty="0" smtClean="0"/>
              <a:t>Goodwin (2003)</a:t>
            </a:r>
            <a:endParaRPr lang="en-GB" dirty="0"/>
          </a:p>
        </p:txBody>
      </p:sp>
      <p:sp>
        <p:nvSpPr>
          <p:cNvPr id="3" name="Content Placeholder 2"/>
          <p:cNvSpPr>
            <a:spLocks noGrp="1"/>
          </p:cNvSpPr>
          <p:nvPr>
            <p:ph idx="1"/>
          </p:nvPr>
        </p:nvSpPr>
        <p:spPr>
          <a:xfrm>
            <a:off x="1365195" y="1138425"/>
            <a:ext cx="7313370" cy="5039265"/>
          </a:xfrm>
        </p:spPr>
        <p:txBody>
          <a:bodyPr>
            <a:normAutofit fontScale="85000" lnSpcReduction="20000"/>
          </a:bodyPr>
          <a:lstStyle/>
          <a:p>
            <a:r>
              <a:rPr lang="en-GB" dirty="0" smtClean="0"/>
              <a:t>In addition – reported a significant reduction in the odds of being diagnosed with dysthymia if you partake in exercise. </a:t>
            </a:r>
          </a:p>
          <a:p>
            <a:pPr lvl="1"/>
            <a:r>
              <a:rPr lang="en-GB" dirty="0" smtClean="0"/>
              <a:t>Dysthymia = Chronic Depression, longer term but considered less severe than major depression</a:t>
            </a:r>
          </a:p>
          <a:p>
            <a:endParaRPr lang="en-GB" dirty="0"/>
          </a:p>
          <a:p>
            <a:r>
              <a:rPr lang="en-GB" dirty="0" smtClean="0"/>
              <a:t>Although smaller, there was also a significant reduction in the odds of being diagnosed with </a:t>
            </a:r>
            <a:r>
              <a:rPr lang="en-GB" dirty="0" err="1" smtClean="0"/>
              <a:t>biopolar</a:t>
            </a:r>
            <a:r>
              <a:rPr lang="en-GB" dirty="0" smtClean="0"/>
              <a:t> disorder if you partake in exercise. </a:t>
            </a:r>
          </a:p>
          <a:p>
            <a:endParaRPr lang="en-GB" dirty="0"/>
          </a:p>
          <a:p>
            <a:r>
              <a:rPr lang="en-GB" dirty="0" smtClean="0"/>
              <a:t>In the main there was also evidence for a Dose-Response Relationship. </a:t>
            </a:r>
          </a:p>
          <a:p>
            <a:pPr lvl="1"/>
            <a:r>
              <a:rPr lang="en-GB" dirty="0" smtClean="0"/>
              <a:t>More you exercise, less likely you were in obtaining a major depression, dysthymia and </a:t>
            </a:r>
            <a:r>
              <a:rPr lang="en-GB" dirty="0" err="1" smtClean="0"/>
              <a:t>biopolar</a:t>
            </a:r>
            <a:r>
              <a:rPr lang="en-GB" dirty="0" smtClean="0"/>
              <a:t> disorder diagnosis. </a:t>
            </a:r>
            <a:endParaRPr lang="en-GB" dirty="0"/>
          </a:p>
        </p:txBody>
      </p:sp>
    </p:spTree>
    <p:extLst>
      <p:ext uri="{BB962C8B-B14F-4D97-AF65-F5344CB8AC3E}">
        <p14:creationId xmlns:p14="http://schemas.microsoft.com/office/powerpoint/2010/main" val="12746160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5851" y="527605"/>
            <a:ext cx="8229600" cy="916230"/>
          </a:xfrm>
        </p:spPr>
        <p:txBody>
          <a:bodyPr>
            <a:noAutofit/>
          </a:bodyPr>
          <a:lstStyle/>
          <a:p>
            <a:pPr algn="ctr"/>
            <a:r>
              <a:rPr lang="en-GB" sz="2800" dirty="0" smtClean="0"/>
              <a:t>Goodwin (2003; cited in </a:t>
            </a:r>
            <a:r>
              <a:rPr lang="en-GB" sz="2800" dirty="0" err="1" smtClean="0"/>
              <a:t>Buckworth</a:t>
            </a:r>
            <a:r>
              <a:rPr lang="en-GB" sz="2800" dirty="0" smtClean="0"/>
              <a:t> et al, 2012)</a:t>
            </a:r>
            <a:endParaRPr lang="en-GB" sz="2800" dirty="0"/>
          </a:p>
        </p:txBody>
      </p:sp>
      <p:sp>
        <p:nvSpPr>
          <p:cNvPr id="3" name="Content Placeholder 2"/>
          <p:cNvSpPr>
            <a:spLocks noGrp="1"/>
          </p:cNvSpPr>
          <p:nvPr>
            <p:ph idx="1"/>
          </p:nvPr>
        </p:nvSpPr>
        <p:spPr>
          <a:xfrm>
            <a:off x="1517899" y="1749245"/>
            <a:ext cx="7160665" cy="3918803"/>
          </a:xfrm>
        </p:spPr>
        <p:txBody>
          <a:bodyPr/>
          <a:lstStyle/>
          <a:p>
            <a:r>
              <a:rPr lang="en-GB" dirty="0" smtClean="0"/>
              <a:t> </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0606" y="1443835"/>
            <a:ext cx="7177134" cy="5254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4555524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833015"/>
            <a:ext cx="8229600" cy="458115"/>
          </a:xfrm>
        </p:spPr>
        <p:txBody>
          <a:bodyPr>
            <a:normAutofit fontScale="90000"/>
          </a:bodyPr>
          <a:lstStyle/>
          <a:p>
            <a:pPr algn="ctr"/>
            <a:r>
              <a:rPr lang="en-GB" dirty="0" smtClean="0"/>
              <a:t>Medical Expenditure Panel Survey</a:t>
            </a:r>
            <a:endParaRPr lang="en-GB" dirty="0"/>
          </a:p>
        </p:txBody>
      </p:sp>
      <p:sp>
        <p:nvSpPr>
          <p:cNvPr id="3" name="Content Placeholder 2"/>
          <p:cNvSpPr>
            <a:spLocks noGrp="1"/>
          </p:cNvSpPr>
          <p:nvPr>
            <p:ph idx="1"/>
          </p:nvPr>
        </p:nvSpPr>
        <p:spPr>
          <a:xfrm>
            <a:off x="1365195" y="1749245"/>
            <a:ext cx="7313370" cy="4428445"/>
          </a:xfrm>
        </p:spPr>
        <p:txBody>
          <a:bodyPr>
            <a:normAutofit lnSpcReduction="10000"/>
          </a:bodyPr>
          <a:lstStyle/>
          <a:p>
            <a:r>
              <a:rPr lang="en-GB" dirty="0" smtClean="0"/>
              <a:t>National representative survey of 23,283 US adults in 2003 (published by </a:t>
            </a:r>
            <a:r>
              <a:rPr lang="en-GB" dirty="0" err="1" smtClean="0"/>
              <a:t>Morrato</a:t>
            </a:r>
            <a:r>
              <a:rPr lang="en-GB" dirty="0" smtClean="0"/>
              <a:t> et al, 2007). </a:t>
            </a:r>
          </a:p>
          <a:p>
            <a:endParaRPr lang="en-GB" dirty="0"/>
          </a:p>
          <a:p>
            <a:r>
              <a:rPr lang="en-GB" dirty="0" smtClean="0"/>
              <a:t>Information of socio-demographics, medical conditions (mental and physical health) – which included major depression. </a:t>
            </a:r>
          </a:p>
          <a:p>
            <a:endParaRPr lang="en-GB" dirty="0"/>
          </a:p>
          <a:p>
            <a:r>
              <a:rPr lang="en-GB" dirty="0" smtClean="0"/>
              <a:t>Findings – Depression = 40% lower in people who were physically active. </a:t>
            </a:r>
            <a:endParaRPr lang="en-GB" dirty="0"/>
          </a:p>
        </p:txBody>
      </p:sp>
    </p:spTree>
    <p:extLst>
      <p:ext uri="{BB962C8B-B14F-4D97-AF65-F5344CB8AC3E}">
        <p14:creationId xmlns:p14="http://schemas.microsoft.com/office/powerpoint/2010/main" val="17722543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833015"/>
            <a:ext cx="8229600" cy="458115"/>
          </a:xfrm>
        </p:spPr>
        <p:txBody>
          <a:bodyPr>
            <a:normAutofit fontScale="90000"/>
          </a:bodyPr>
          <a:lstStyle/>
          <a:p>
            <a:pPr algn="ctr"/>
            <a:r>
              <a:rPr lang="en-GB" dirty="0" smtClean="0"/>
              <a:t>Medical Expenditure Panel Survey</a:t>
            </a:r>
            <a:endParaRPr lang="en-GB" dirty="0"/>
          </a:p>
        </p:txBody>
      </p:sp>
      <p:sp>
        <p:nvSpPr>
          <p:cNvPr id="3" name="Content Placeholder 2"/>
          <p:cNvSpPr>
            <a:spLocks noGrp="1"/>
          </p:cNvSpPr>
          <p:nvPr>
            <p:ph idx="1"/>
          </p:nvPr>
        </p:nvSpPr>
        <p:spPr>
          <a:xfrm>
            <a:off x="1365195" y="1749245"/>
            <a:ext cx="7313370" cy="4428445"/>
          </a:xfrm>
        </p:spPr>
        <p:txBody>
          <a:bodyPr>
            <a:normAutofit fontScale="85000" lnSpcReduction="20000"/>
          </a:bodyPr>
          <a:lstStyle/>
          <a:p>
            <a:r>
              <a:rPr lang="en-GB" dirty="0" smtClean="0"/>
              <a:t>Findings suggested a link between depression and exercise even after data was adjusted to consider gender, age, ethnicity, education, income, BMI, cardiovascular history, blood pressure, </a:t>
            </a:r>
            <a:r>
              <a:rPr lang="en-GB" dirty="0" err="1" smtClean="0"/>
              <a:t>hyperlipidemia</a:t>
            </a:r>
            <a:r>
              <a:rPr lang="en-GB" dirty="0" smtClean="0"/>
              <a:t> (high levels of lipids in the blood) and physical disability. </a:t>
            </a:r>
          </a:p>
          <a:p>
            <a:endParaRPr lang="en-GB" dirty="0"/>
          </a:p>
          <a:p>
            <a:r>
              <a:rPr lang="en-GB" dirty="0" smtClean="0"/>
              <a:t>Critique of study. </a:t>
            </a:r>
          </a:p>
          <a:p>
            <a:pPr lvl="1"/>
            <a:r>
              <a:rPr lang="en-GB" dirty="0" smtClean="0"/>
              <a:t>Not much (it is considered very detailed with an excellent sample size) however they did base their definition of major depression using the International Classification of Diseases (9) as opposed to the DSM-IV. </a:t>
            </a:r>
            <a:endParaRPr lang="en-GB" dirty="0"/>
          </a:p>
        </p:txBody>
      </p:sp>
    </p:spTree>
    <p:extLst>
      <p:ext uri="{BB962C8B-B14F-4D97-AF65-F5344CB8AC3E}">
        <p14:creationId xmlns:p14="http://schemas.microsoft.com/office/powerpoint/2010/main" val="192207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7079" y="527605"/>
            <a:ext cx="7771485" cy="458115"/>
          </a:xfrm>
        </p:spPr>
        <p:txBody>
          <a:bodyPr>
            <a:noAutofit/>
          </a:bodyPr>
          <a:lstStyle/>
          <a:p>
            <a:pPr algn="ctr"/>
            <a:r>
              <a:rPr lang="en-GB" sz="2800" dirty="0" smtClean="0"/>
              <a:t>2006 – Behavioural Risk Factor Surveillance Survey (</a:t>
            </a:r>
            <a:r>
              <a:rPr lang="en-GB" sz="2800" dirty="0" err="1" smtClean="0"/>
              <a:t>Strine</a:t>
            </a:r>
            <a:r>
              <a:rPr lang="en-GB" sz="2800" dirty="0" smtClean="0"/>
              <a:t> et al, 2008).</a:t>
            </a:r>
            <a:endParaRPr lang="en-GB" sz="2800" dirty="0"/>
          </a:p>
        </p:txBody>
      </p:sp>
      <p:sp>
        <p:nvSpPr>
          <p:cNvPr id="3" name="Content Placeholder 2"/>
          <p:cNvSpPr>
            <a:spLocks noGrp="1"/>
          </p:cNvSpPr>
          <p:nvPr>
            <p:ph idx="1"/>
          </p:nvPr>
        </p:nvSpPr>
        <p:spPr>
          <a:xfrm>
            <a:off x="1365195" y="1749245"/>
            <a:ext cx="7313370" cy="4428445"/>
          </a:xfrm>
        </p:spPr>
        <p:txBody>
          <a:bodyPr/>
          <a:lstStyle/>
          <a:p>
            <a:r>
              <a:rPr lang="en-GB" dirty="0" smtClean="0"/>
              <a:t>Survey – random digit dialled telephone survey</a:t>
            </a:r>
          </a:p>
          <a:p>
            <a:endParaRPr lang="en-GB" dirty="0"/>
          </a:p>
          <a:p>
            <a:r>
              <a:rPr lang="en-GB" dirty="0" smtClean="0"/>
              <a:t>217,379 participants – USA (38 states), Columbia, Puerto Rico and Virgin Island. </a:t>
            </a:r>
          </a:p>
          <a:p>
            <a:endParaRPr lang="en-GB" dirty="0"/>
          </a:p>
          <a:p>
            <a:r>
              <a:rPr lang="en-GB" dirty="0" smtClean="0"/>
              <a:t>Patient Health Questionnaire (based on DSM-IV) was used to measure symptoms of depression. </a:t>
            </a:r>
            <a:endParaRPr lang="en-GB" dirty="0"/>
          </a:p>
        </p:txBody>
      </p:sp>
    </p:spTree>
    <p:extLst>
      <p:ext uri="{BB962C8B-B14F-4D97-AF65-F5344CB8AC3E}">
        <p14:creationId xmlns:p14="http://schemas.microsoft.com/office/powerpoint/2010/main" val="214838936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784" y="527605"/>
            <a:ext cx="7771485" cy="458115"/>
          </a:xfrm>
        </p:spPr>
        <p:txBody>
          <a:bodyPr>
            <a:normAutofit fontScale="90000"/>
          </a:bodyPr>
          <a:lstStyle/>
          <a:p>
            <a:pPr algn="ctr"/>
            <a:r>
              <a:rPr lang="en-GB" dirty="0" smtClean="0"/>
              <a:t>2006 – Behavioural Risk Factor Surveillance Survey (</a:t>
            </a:r>
            <a:r>
              <a:rPr lang="en-GB" dirty="0" err="1" smtClean="0"/>
              <a:t>Strine</a:t>
            </a:r>
            <a:r>
              <a:rPr lang="en-GB" dirty="0" smtClean="0"/>
              <a:t> et al, 2008).</a:t>
            </a:r>
            <a:endParaRPr lang="en-GB" dirty="0"/>
          </a:p>
        </p:txBody>
      </p:sp>
      <p:sp>
        <p:nvSpPr>
          <p:cNvPr id="3" name="Content Placeholder 2"/>
          <p:cNvSpPr>
            <a:spLocks noGrp="1"/>
          </p:cNvSpPr>
          <p:nvPr>
            <p:ph idx="1"/>
          </p:nvPr>
        </p:nvSpPr>
        <p:spPr>
          <a:xfrm>
            <a:off x="1365194" y="1291130"/>
            <a:ext cx="7321605" cy="5090198"/>
          </a:xfrm>
        </p:spPr>
        <p:txBody>
          <a:bodyPr>
            <a:normAutofit fontScale="92500" lnSpcReduction="20000"/>
          </a:bodyPr>
          <a:lstStyle/>
          <a:p>
            <a:r>
              <a:rPr lang="en-GB" dirty="0" smtClean="0"/>
              <a:t>Findings…</a:t>
            </a:r>
          </a:p>
          <a:p>
            <a:endParaRPr lang="en-GB" dirty="0"/>
          </a:p>
          <a:p>
            <a:r>
              <a:rPr lang="en-GB" dirty="0" smtClean="0"/>
              <a:t>24% of sample considered themselves inactive…. Regardless of age, these participants were 50% more likely to have suffered a diagnosis in lifetime of depression. </a:t>
            </a:r>
          </a:p>
          <a:p>
            <a:endParaRPr lang="en-GB" dirty="0"/>
          </a:p>
          <a:p>
            <a:r>
              <a:rPr lang="en-GB" dirty="0" smtClean="0"/>
              <a:t>When adjusting for age, gender, ethnicity, education, smoking, job status, marital status, education, chronical medical conditions, smoking, obesity, and alcohol intake. </a:t>
            </a:r>
          </a:p>
          <a:p>
            <a:pPr lvl="1"/>
            <a:r>
              <a:rPr lang="en-GB" dirty="0" smtClean="0"/>
              <a:t>Those inactive 20% more likely to have suffered a diagnosis in lifetime of depression. </a:t>
            </a:r>
            <a:endParaRPr lang="en-GB" dirty="0"/>
          </a:p>
        </p:txBody>
      </p:sp>
    </p:spTree>
    <p:extLst>
      <p:ext uri="{BB962C8B-B14F-4D97-AF65-F5344CB8AC3E}">
        <p14:creationId xmlns:p14="http://schemas.microsoft.com/office/powerpoint/2010/main" val="381298970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75" y="680310"/>
            <a:ext cx="8229600" cy="458115"/>
          </a:xfrm>
        </p:spPr>
        <p:txBody>
          <a:bodyPr>
            <a:noAutofit/>
          </a:bodyPr>
          <a:lstStyle/>
          <a:p>
            <a:pPr algn="ctr"/>
            <a:r>
              <a:rPr lang="en-GB" sz="2800" dirty="0" smtClean="0"/>
              <a:t>Netherlands Twin Registry (De Moor et al, 2006). </a:t>
            </a:r>
            <a:endParaRPr lang="en-GB" sz="2800" dirty="0"/>
          </a:p>
        </p:txBody>
      </p:sp>
      <p:sp>
        <p:nvSpPr>
          <p:cNvPr id="3" name="Content Placeholder 2"/>
          <p:cNvSpPr>
            <a:spLocks noGrp="1"/>
          </p:cNvSpPr>
          <p:nvPr>
            <p:ph idx="1"/>
          </p:nvPr>
        </p:nvSpPr>
        <p:spPr>
          <a:xfrm>
            <a:off x="1517899" y="1749245"/>
            <a:ext cx="7160665" cy="4428445"/>
          </a:xfrm>
        </p:spPr>
        <p:txBody>
          <a:bodyPr>
            <a:normAutofit fontScale="92500" lnSpcReduction="10000"/>
          </a:bodyPr>
          <a:lstStyle/>
          <a:p>
            <a:r>
              <a:rPr lang="en-GB" dirty="0" smtClean="0"/>
              <a:t>12,450 Participants (age 10+ at time of first data collection). </a:t>
            </a:r>
          </a:p>
          <a:p>
            <a:endParaRPr lang="en-GB" dirty="0"/>
          </a:p>
          <a:p>
            <a:r>
              <a:rPr lang="en-GB" dirty="0" smtClean="0"/>
              <a:t>Longitudinal Looking at lifestyle and health from 1991 to 2002. </a:t>
            </a:r>
          </a:p>
          <a:p>
            <a:endParaRPr lang="en-GB" dirty="0"/>
          </a:p>
          <a:p>
            <a:r>
              <a:rPr lang="en-GB" dirty="0" smtClean="0"/>
              <a:t>Symptoms of Depression 17%↓ amongst exercisers. </a:t>
            </a:r>
          </a:p>
          <a:p>
            <a:pPr lvl="1"/>
            <a:r>
              <a:rPr lang="en-GB" dirty="0" smtClean="0"/>
              <a:t>However, exercisers were also more extrovert and emotional stable than non-exercisers. </a:t>
            </a:r>
          </a:p>
          <a:p>
            <a:pPr lvl="2"/>
            <a:r>
              <a:rPr lang="en-GB" dirty="0" smtClean="0"/>
              <a:t>Chicken and Egg scenario. </a:t>
            </a:r>
            <a:endParaRPr lang="en-GB" dirty="0"/>
          </a:p>
        </p:txBody>
      </p:sp>
    </p:spTree>
    <p:extLst>
      <p:ext uri="{BB962C8B-B14F-4D97-AF65-F5344CB8AC3E}">
        <p14:creationId xmlns:p14="http://schemas.microsoft.com/office/powerpoint/2010/main" val="83576662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75" y="527605"/>
            <a:ext cx="8229600" cy="458115"/>
          </a:xfrm>
        </p:spPr>
        <p:txBody>
          <a:bodyPr>
            <a:noAutofit/>
          </a:bodyPr>
          <a:lstStyle/>
          <a:p>
            <a:pPr algn="ctr"/>
            <a:r>
              <a:rPr lang="nl-NL" sz="2800" dirty="0" smtClean="0"/>
              <a:t>Netherlands Twin Registry (De Moor et al, 2006). </a:t>
            </a:r>
            <a:endParaRPr lang="en-GB" sz="2800" dirty="0"/>
          </a:p>
        </p:txBody>
      </p:sp>
      <p:sp>
        <p:nvSpPr>
          <p:cNvPr id="3" name="Content Placeholder 2"/>
          <p:cNvSpPr>
            <a:spLocks noGrp="1"/>
          </p:cNvSpPr>
          <p:nvPr>
            <p:ph idx="1"/>
          </p:nvPr>
        </p:nvSpPr>
        <p:spPr>
          <a:xfrm>
            <a:off x="1365194" y="1291130"/>
            <a:ext cx="7321605" cy="5018190"/>
          </a:xfrm>
        </p:spPr>
        <p:txBody>
          <a:bodyPr>
            <a:normAutofit lnSpcReduction="10000"/>
          </a:bodyPr>
          <a:lstStyle/>
          <a:p>
            <a:r>
              <a:rPr lang="en-GB" dirty="0" smtClean="0"/>
              <a:t>The twin aspect of their study also revealed some interesting findings. </a:t>
            </a:r>
          </a:p>
          <a:p>
            <a:endParaRPr lang="en-GB" dirty="0"/>
          </a:p>
          <a:p>
            <a:r>
              <a:rPr lang="en-GB" dirty="0" smtClean="0"/>
              <a:t>479 male and 943 female identical twins aged 18-50. </a:t>
            </a:r>
          </a:p>
          <a:p>
            <a:endParaRPr lang="en-GB" dirty="0"/>
          </a:p>
          <a:p>
            <a:r>
              <a:rPr lang="en-GB" dirty="0" smtClean="0"/>
              <a:t>No significant difference between exercise participation and depression. </a:t>
            </a:r>
          </a:p>
          <a:p>
            <a:pPr lvl="1"/>
            <a:r>
              <a:rPr lang="en-GB" dirty="0" smtClean="0"/>
              <a:t>Similar findings in the follow up. </a:t>
            </a:r>
          </a:p>
          <a:p>
            <a:pPr lvl="2"/>
            <a:r>
              <a:rPr lang="en-GB" dirty="0" smtClean="0"/>
              <a:t>Increases in exercise participation did not decrease depression symptoms. </a:t>
            </a:r>
            <a:endParaRPr lang="en-GB" dirty="0"/>
          </a:p>
        </p:txBody>
      </p:sp>
    </p:spTree>
    <p:extLst>
      <p:ext uri="{BB962C8B-B14F-4D97-AF65-F5344CB8AC3E}">
        <p14:creationId xmlns:p14="http://schemas.microsoft.com/office/powerpoint/2010/main" val="18878694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527605"/>
            <a:ext cx="8229600" cy="458115"/>
          </a:xfrm>
        </p:spPr>
        <p:txBody>
          <a:bodyPr>
            <a:normAutofit fontScale="90000"/>
          </a:bodyPr>
          <a:lstStyle/>
          <a:p>
            <a:pPr algn="ctr"/>
            <a:r>
              <a:rPr lang="en-GB" dirty="0" smtClean="0"/>
              <a:t>Prospective longitudinal studies. </a:t>
            </a:r>
            <a:endParaRPr lang="en-GB" dirty="0"/>
          </a:p>
        </p:txBody>
      </p:sp>
      <p:sp>
        <p:nvSpPr>
          <p:cNvPr id="3" name="Content Placeholder 2"/>
          <p:cNvSpPr>
            <a:spLocks noGrp="1"/>
          </p:cNvSpPr>
          <p:nvPr>
            <p:ph idx="1"/>
          </p:nvPr>
        </p:nvSpPr>
        <p:spPr>
          <a:xfrm>
            <a:off x="1517899" y="1749245"/>
            <a:ext cx="7160665" cy="4581150"/>
          </a:xfrm>
        </p:spPr>
        <p:txBody>
          <a:bodyPr>
            <a:normAutofit fontScale="85000" lnSpcReduction="10000"/>
          </a:bodyPr>
          <a:lstStyle/>
          <a:p>
            <a:r>
              <a:rPr lang="en-GB" dirty="0" smtClean="0"/>
              <a:t>The studies noted previously have large samples size across a large cross-section of a representative sample. </a:t>
            </a:r>
          </a:p>
          <a:p>
            <a:endParaRPr lang="en-GB" dirty="0"/>
          </a:p>
          <a:p>
            <a:r>
              <a:rPr lang="en-GB" dirty="0" smtClean="0"/>
              <a:t>However, their findings are looking at the relationship retrospectively. </a:t>
            </a:r>
          </a:p>
          <a:p>
            <a:pPr lvl="1"/>
            <a:r>
              <a:rPr lang="en-GB" dirty="0" smtClean="0"/>
              <a:t>E.g. Looking at participants who had been or currently diagnosed with depression symptoms and exploring the physical activity level. </a:t>
            </a:r>
          </a:p>
          <a:p>
            <a:pPr lvl="2"/>
            <a:r>
              <a:rPr lang="en-GB" dirty="0" smtClean="0"/>
              <a:t>But what about studies who might explore the </a:t>
            </a:r>
            <a:r>
              <a:rPr lang="en-GB" dirty="0" err="1" smtClean="0"/>
              <a:t>predictiveness</a:t>
            </a:r>
            <a:r>
              <a:rPr lang="en-GB" dirty="0" smtClean="0"/>
              <a:t> of exercise on depressive symptoms. </a:t>
            </a:r>
          </a:p>
          <a:p>
            <a:pPr lvl="3"/>
            <a:r>
              <a:rPr lang="en-GB" dirty="0" smtClean="0"/>
              <a:t>E.g. Looking at it prospectively….. </a:t>
            </a:r>
            <a:endParaRPr lang="en-GB" dirty="0"/>
          </a:p>
        </p:txBody>
      </p:sp>
    </p:spTree>
    <p:extLst>
      <p:ext uri="{BB962C8B-B14F-4D97-AF65-F5344CB8AC3E}">
        <p14:creationId xmlns:p14="http://schemas.microsoft.com/office/powerpoint/2010/main" val="2902322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75" y="374900"/>
            <a:ext cx="8229600" cy="458115"/>
          </a:xfrm>
        </p:spPr>
        <p:txBody>
          <a:bodyPr>
            <a:noAutofit/>
          </a:bodyPr>
          <a:lstStyle/>
          <a:p>
            <a:pPr algn="ctr"/>
            <a:r>
              <a:rPr lang="en-GB" sz="2800" dirty="0" smtClean="0"/>
              <a:t>Copenhagen City Heart Study (</a:t>
            </a:r>
            <a:r>
              <a:rPr lang="en-GB" sz="2800" dirty="0" err="1" smtClean="0"/>
              <a:t>Mikkelsen</a:t>
            </a:r>
            <a:r>
              <a:rPr lang="en-GB" sz="2800" dirty="0" smtClean="0"/>
              <a:t> et al, 2010). </a:t>
            </a:r>
            <a:endParaRPr lang="en-GB" sz="2800" dirty="0"/>
          </a:p>
        </p:txBody>
      </p:sp>
      <p:sp>
        <p:nvSpPr>
          <p:cNvPr id="3" name="Content Placeholder 2"/>
          <p:cNvSpPr>
            <a:spLocks noGrp="1"/>
          </p:cNvSpPr>
          <p:nvPr>
            <p:ph idx="1"/>
          </p:nvPr>
        </p:nvSpPr>
        <p:spPr>
          <a:xfrm>
            <a:off x="1365194" y="1138425"/>
            <a:ext cx="7321605" cy="5314911"/>
          </a:xfrm>
        </p:spPr>
        <p:txBody>
          <a:bodyPr>
            <a:normAutofit fontScale="92500" lnSpcReduction="20000"/>
          </a:bodyPr>
          <a:lstStyle/>
          <a:p>
            <a:r>
              <a:rPr lang="en-GB" dirty="0" smtClean="0"/>
              <a:t>18, 146 residents of Copenhagen</a:t>
            </a:r>
          </a:p>
          <a:p>
            <a:endParaRPr lang="en-GB" dirty="0"/>
          </a:p>
          <a:p>
            <a:r>
              <a:rPr lang="en-GB" dirty="0" smtClean="0"/>
              <a:t>Leisure Activity and other variables measured at three different points. </a:t>
            </a:r>
          </a:p>
          <a:p>
            <a:pPr lvl="1"/>
            <a:r>
              <a:rPr lang="en-GB" dirty="0" smtClean="0"/>
              <a:t>1976-1978, 1981-183, 1991-1994. </a:t>
            </a:r>
          </a:p>
          <a:p>
            <a:endParaRPr lang="en-GB" dirty="0"/>
          </a:p>
          <a:p>
            <a:r>
              <a:rPr lang="en-GB" dirty="0" smtClean="0"/>
              <a:t>Depression risk at each of the follow up assessments was PREDICTED by physical activity levels.</a:t>
            </a:r>
          </a:p>
          <a:p>
            <a:pPr lvl="1"/>
            <a:r>
              <a:rPr lang="en-GB" dirty="0" smtClean="0"/>
              <a:t>Compared to high physical activity level, women with a moderate level of physical activity had a 7% increased risk of depression. </a:t>
            </a:r>
          </a:p>
          <a:p>
            <a:pPr lvl="2"/>
            <a:r>
              <a:rPr lang="en-GB" dirty="0" smtClean="0"/>
              <a:t>Women with low level physical activity – 80% risk. </a:t>
            </a:r>
          </a:p>
          <a:p>
            <a:pPr lvl="3"/>
            <a:r>
              <a:rPr lang="en-GB" dirty="0" smtClean="0"/>
              <a:t>Not quite a strong but similar for men.  </a:t>
            </a:r>
            <a:endParaRPr lang="en-GB" dirty="0"/>
          </a:p>
        </p:txBody>
      </p:sp>
    </p:spTree>
    <p:extLst>
      <p:ext uri="{BB962C8B-B14F-4D97-AF65-F5344CB8AC3E}">
        <p14:creationId xmlns:p14="http://schemas.microsoft.com/office/powerpoint/2010/main" val="59841483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74900"/>
            <a:ext cx="8229600" cy="458115"/>
          </a:xfrm>
        </p:spPr>
        <p:txBody>
          <a:bodyPr>
            <a:noAutofit/>
          </a:bodyPr>
          <a:lstStyle/>
          <a:p>
            <a:pPr algn="ctr"/>
            <a:r>
              <a:rPr lang="en-GB" sz="2800" dirty="0" smtClean="0"/>
              <a:t>Copenhagen City Heart Study (</a:t>
            </a:r>
            <a:r>
              <a:rPr lang="en-GB" sz="2800" dirty="0" err="1" smtClean="0"/>
              <a:t>Mikkelsen</a:t>
            </a:r>
            <a:r>
              <a:rPr lang="en-GB" sz="2800" dirty="0" smtClean="0"/>
              <a:t> et al, </a:t>
            </a:r>
            <a:r>
              <a:rPr lang="en-GB" sz="2800" dirty="0" smtClean="0"/>
              <a:t>2010, cited in </a:t>
            </a:r>
            <a:r>
              <a:rPr lang="en-GB" sz="2800" dirty="0" err="1" smtClean="0"/>
              <a:t>Buckworth</a:t>
            </a:r>
            <a:r>
              <a:rPr lang="en-GB" sz="2800" dirty="0" smtClean="0"/>
              <a:t> et al, 2012). </a:t>
            </a:r>
            <a:endParaRPr lang="en-GB" sz="2800" dirty="0"/>
          </a:p>
        </p:txBody>
      </p:sp>
      <p:sp>
        <p:nvSpPr>
          <p:cNvPr id="3" name="Content Placeholder 2"/>
          <p:cNvSpPr>
            <a:spLocks noGrp="1"/>
          </p:cNvSpPr>
          <p:nvPr>
            <p:ph idx="1"/>
          </p:nvPr>
        </p:nvSpPr>
        <p:spPr/>
        <p:txBody>
          <a:bodyPr/>
          <a:lstStyle/>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0605" y="1332240"/>
            <a:ext cx="6871725" cy="5454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7157042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5195" y="374900"/>
            <a:ext cx="7329840" cy="763525"/>
          </a:xfrm>
        </p:spPr>
        <p:txBody>
          <a:bodyPr>
            <a:normAutofit fontScale="90000"/>
          </a:bodyPr>
          <a:lstStyle/>
          <a:p>
            <a:pPr algn="ctr"/>
            <a:r>
              <a:rPr lang="en-GB" sz="3100" dirty="0" smtClean="0"/>
              <a:t>Issues with Longitudinal Survey Based Approaches</a:t>
            </a:r>
            <a:r>
              <a:rPr lang="en-GB" dirty="0" smtClean="0"/>
              <a:t>. </a:t>
            </a:r>
            <a:endParaRPr lang="en-GB" dirty="0"/>
          </a:p>
        </p:txBody>
      </p:sp>
      <p:sp>
        <p:nvSpPr>
          <p:cNvPr id="3" name="Content Placeholder 2"/>
          <p:cNvSpPr>
            <a:spLocks noGrp="1"/>
          </p:cNvSpPr>
          <p:nvPr>
            <p:ph idx="1"/>
          </p:nvPr>
        </p:nvSpPr>
        <p:spPr>
          <a:xfrm>
            <a:off x="1365195" y="1749245"/>
            <a:ext cx="7313370" cy="4428445"/>
          </a:xfrm>
        </p:spPr>
        <p:txBody>
          <a:bodyPr>
            <a:normAutofit fontScale="92500" lnSpcReduction="20000"/>
          </a:bodyPr>
          <a:lstStyle/>
          <a:p>
            <a:r>
              <a:rPr lang="en-GB" dirty="0" smtClean="0"/>
              <a:t>Measures of physical activity exposure limited.</a:t>
            </a:r>
          </a:p>
          <a:p>
            <a:pPr lvl="1"/>
            <a:r>
              <a:rPr lang="en-GB" dirty="0" smtClean="0"/>
              <a:t>Type of physical activity reported can be limited. </a:t>
            </a:r>
          </a:p>
          <a:p>
            <a:pPr lvl="2"/>
            <a:r>
              <a:rPr lang="en-GB" dirty="0" smtClean="0"/>
              <a:t>What about the difference between Aerobic and Anaerobic exercise, what about Weight Training vs Swimming. </a:t>
            </a:r>
          </a:p>
          <a:p>
            <a:pPr lvl="3"/>
            <a:r>
              <a:rPr lang="en-GB" dirty="0" smtClean="0"/>
              <a:t>Training alone or playing a team game. </a:t>
            </a:r>
          </a:p>
          <a:p>
            <a:pPr lvl="1"/>
            <a:r>
              <a:rPr lang="en-GB" dirty="0" smtClean="0"/>
              <a:t>Measured at a set time, what about previously. </a:t>
            </a:r>
          </a:p>
          <a:p>
            <a:pPr lvl="2"/>
            <a:r>
              <a:rPr lang="en-GB" dirty="0" smtClean="0"/>
              <a:t>E.g. Participant might not have been exercising a great deal for last 6 months, but for previous 4 years may have been a fitness fantastic.  </a:t>
            </a:r>
          </a:p>
          <a:p>
            <a:pPr marL="0" indent="0">
              <a:buNone/>
            </a:pPr>
            <a:endParaRPr lang="en-GB" dirty="0" smtClean="0"/>
          </a:p>
          <a:p>
            <a:r>
              <a:rPr lang="en-GB" dirty="0" smtClean="0"/>
              <a:t>Self-Report Measures. </a:t>
            </a:r>
          </a:p>
        </p:txBody>
      </p:sp>
    </p:spTree>
    <p:extLst>
      <p:ext uri="{BB962C8B-B14F-4D97-AF65-F5344CB8AC3E}">
        <p14:creationId xmlns:p14="http://schemas.microsoft.com/office/powerpoint/2010/main" val="429389089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7547" y="374900"/>
            <a:ext cx="8229600" cy="610820"/>
          </a:xfrm>
        </p:spPr>
        <p:txBody>
          <a:bodyPr>
            <a:normAutofit fontScale="90000"/>
          </a:bodyPr>
          <a:lstStyle/>
          <a:p>
            <a:pPr algn="ctr"/>
            <a:r>
              <a:rPr lang="en-GB" dirty="0" smtClean="0"/>
              <a:t>Treating Depression – Experimental Studies. </a:t>
            </a:r>
            <a:endParaRPr lang="en-GB" dirty="0"/>
          </a:p>
        </p:txBody>
      </p:sp>
      <p:sp>
        <p:nvSpPr>
          <p:cNvPr id="3" name="Content Placeholder 2"/>
          <p:cNvSpPr>
            <a:spLocks noGrp="1"/>
          </p:cNvSpPr>
          <p:nvPr>
            <p:ph idx="1"/>
          </p:nvPr>
        </p:nvSpPr>
        <p:spPr>
          <a:xfrm>
            <a:off x="1365194" y="1138425"/>
            <a:ext cx="7321605" cy="5314911"/>
          </a:xfrm>
        </p:spPr>
        <p:txBody>
          <a:bodyPr>
            <a:normAutofit fontScale="85000" lnSpcReduction="10000"/>
          </a:bodyPr>
          <a:lstStyle/>
          <a:p>
            <a:r>
              <a:rPr lang="en-GB" dirty="0" smtClean="0"/>
              <a:t>Mead et al (2009) – Meta Analysis of Existing Material. </a:t>
            </a:r>
          </a:p>
          <a:p>
            <a:r>
              <a:rPr lang="en-GB" dirty="0" smtClean="0"/>
              <a:t>23 studies (a total 907 adult patients) – all patients diagnosed with depression but avoiding post-natal depression. </a:t>
            </a:r>
          </a:p>
          <a:p>
            <a:endParaRPr lang="en-GB" dirty="0"/>
          </a:p>
          <a:p>
            <a:r>
              <a:rPr lang="en-GB" dirty="0" smtClean="0"/>
              <a:t>Found a strong relationship between exercise as a treatment for reducing studies. </a:t>
            </a:r>
          </a:p>
          <a:p>
            <a:pPr lvl="1"/>
            <a:r>
              <a:rPr lang="en-GB" dirty="0" smtClean="0"/>
              <a:t>However, some caution as relationship was not nearly as strong for studies in which participants were given alternative treatments (e.g. double blind randomised control studies) or not aware of positive impact of exercise on depression beforehand. </a:t>
            </a:r>
          </a:p>
          <a:p>
            <a:pPr lvl="2"/>
            <a:r>
              <a:rPr lang="en-GB" dirty="0" smtClean="0"/>
              <a:t>Also, what about drop out rate – effect size not so great if they are included as part of the analysis. </a:t>
            </a:r>
            <a:endParaRPr lang="en-GB" dirty="0"/>
          </a:p>
        </p:txBody>
      </p:sp>
    </p:spTree>
    <p:extLst>
      <p:ext uri="{BB962C8B-B14F-4D97-AF65-F5344CB8AC3E}">
        <p14:creationId xmlns:p14="http://schemas.microsoft.com/office/powerpoint/2010/main" val="37356107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374900"/>
            <a:ext cx="8229600" cy="763525"/>
          </a:xfrm>
        </p:spPr>
        <p:txBody>
          <a:bodyPr>
            <a:normAutofit/>
          </a:bodyPr>
          <a:lstStyle/>
          <a:p>
            <a:pPr algn="ctr"/>
            <a:r>
              <a:rPr lang="en-GB" dirty="0" err="1" smtClean="0"/>
              <a:t>Rethorst</a:t>
            </a:r>
            <a:r>
              <a:rPr lang="en-GB" dirty="0" smtClean="0"/>
              <a:t> et al (2009) – Meta Analysis. </a:t>
            </a:r>
            <a:endParaRPr lang="en-GB" dirty="0"/>
          </a:p>
        </p:txBody>
      </p:sp>
      <p:sp>
        <p:nvSpPr>
          <p:cNvPr id="3" name="Content Placeholder 2"/>
          <p:cNvSpPr>
            <a:spLocks noGrp="1"/>
          </p:cNvSpPr>
          <p:nvPr>
            <p:ph idx="1"/>
          </p:nvPr>
        </p:nvSpPr>
        <p:spPr>
          <a:xfrm>
            <a:off x="1365195" y="1749245"/>
            <a:ext cx="7313370" cy="4428445"/>
          </a:xfrm>
        </p:spPr>
        <p:txBody>
          <a:bodyPr>
            <a:normAutofit fontScale="92500"/>
          </a:bodyPr>
          <a:lstStyle/>
          <a:p>
            <a:r>
              <a:rPr lang="en-GB" dirty="0" smtClean="0"/>
              <a:t>17 studies, 574 participants with clinical depression diagnoses. </a:t>
            </a:r>
          </a:p>
          <a:p>
            <a:endParaRPr lang="en-GB" dirty="0"/>
          </a:p>
          <a:p>
            <a:r>
              <a:rPr lang="en-GB" dirty="0" smtClean="0"/>
              <a:t>Studies which had a control condition – clinical depressed participants in exercise treatment had lower depression scores (BDI score change of 10). </a:t>
            </a:r>
          </a:p>
          <a:p>
            <a:endParaRPr lang="en-GB" dirty="0"/>
          </a:p>
          <a:p>
            <a:r>
              <a:rPr lang="en-GB" dirty="0" smtClean="0"/>
              <a:t>Training programme length – largest effect size = those last 10-16 weeks, better than 4-9 weeks and also +16 weeks. </a:t>
            </a:r>
            <a:endParaRPr lang="en-GB" dirty="0"/>
          </a:p>
        </p:txBody>
      </p:sp>
    </p:spTree>
    <p:extLst>
      <p:ext uri="{BB962C8B-B14F-4D97-AF65-F5344CB8AC3E}">
        <p14:creationId xmlns:p14="http://schemas.microsoft.com/office/powerpoint/2010/main" val="236224836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374900"/>
            <a:ext cx="8229600" cy="916230"/>
          </a:xfrm>
        </p:spPr>
        <p:txBody>
          <a:bodyPr>
            <a:normAutofit/>
          </a:bodyPr>
          <a:lstStyle/>
          <a:p>
            <a:pPr algn="ctr"/>
            <a:r>
              <a:rPr lang="en-GB" dirty="0" smtClean="0"/>
              <a:t>Issues with such Meta Analysis</a:t>
            </a:r>
            <a:endParaRPr lang="en-GB" dirty="0"/>
          </a:p>
        </p:txBody>
      </p:sp>
      <p:sp>
        <p:nvSpPr>
          <p:cNvPr id="3" name="Content Placeholder 2"/>
          <p:cNvSpPr>
            <a:spLocks noGrp="1"/>
          </p:cNvSpPr>
          <p:nvPr>
            <p:ph idx="1"/>
          </p:nvPr>
        </p:nvSpPr>
        <p:spPr>
          <a:xfrm>
            <a:off x="1517899" y="1749245"/>
            <a:ext cx="7160665" cy="4275740"/>
          </a:xfrm>
        </p:spPr>
        <p:txBody>
          <a:bodyPr>
            <a:normAutofit/>
          </a:bodyPr>
          <a:lstStyle/>
          <a:p>
            <a:r>
              <a:rPr lang="en-GB" dirty="0" smtClean="0"/>
              <a:t>Whilst such meta analysis of existing studies are an EXCELLENT method of exploring the impact of exercise on a large population, still some aspects need clarity….</a:t>
            </a:r>
          </a:p>
          <a:p>
            <a:endParaRPr lang="en-GB" dirty="0"/>
          </a:p>
          <a:p>
            <a:r>
              <a:rPr lang="en-GB" dirty="0" smtClean="0"/>
              <a:t>For example, did the meta analysis break down the type of exercise and also the exercise environment (which might be pivotal to the impact of exercise on depression). </a:t>
            </a:r>
            <a:endParaRPr lang="en-GB" dirty="0"/>
          </a:p>
        </p:txBody>
      </p:sp>
    </p:spTree>
    <p:extLst>
      <p:ext uri="{BB962C8B-B14F-4D97-AF65-F5344CB8AC3E}">
        <p14:creationId xmlns:p14="http://schemas.microsoft.com/office/powerpoint/2010/main" val="20153796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785" y="374900"/>
            <a:ext cx="7924190" cy="916230"/>
          </a:xfrm>
        </p:spPr>
        <p:txBody>
          <a:bodyPr>
            <a:noAutofit/>
          </a:bodyPr>
          <a:lstStyle/>
          <a:p>
            <a:pPr algn="ctr"/>
            <a:r>
              <a:rPr lang="en-GB" sz="2800" dirty="0" smtClean="0"/>
              <a:t>Treating Depression – Individual Experimental Studies. </a:t>
            </a:r>
            <a:endParaRPr lang="en-GB" sz="2800" dirty="0"/>
          </a:p>
        </p:txBody>
      </p:sp>
      <p:sp>
        <p:nvSpPr>
          <p:cNvPr id="3" name="Content Placeholder 2"/>
          <p:cNvSpPr>
            <a:spLocks noGrp="1"/>
          </p:cNvSpPr>
          <p:nvPr>
            <p:ph idx="1"/>
          </p:nvPr>
        </p:nvSpPr>
        <p:spPr>
          <a:xfrm>
            <a:off x="1365195" y="1749245"/>
            <a:ext cx="7313370" cy="4428445"/>
          </a:xfrm>
        </p:spPr>
        <p:txBody>
          <a:bodyPr>
            <a:normAutofit lnSpcReduction="10000"/>
          </a:bodyPr>
          <a:lstStyle/>
          <a:p>
            <a:r>
              <a:rPr lang="en-GB" dirty="0" smtClean="0"/>
              <a:t>School of thought that Aerobic exercise would have a greater impact of reducing depression than Anaerobic / Weight based training. </a:t>
            </a:r>
          </a:p>
          <a:p>
            <a:endParaRPr lang="en-GB" dirty="0"/>
          </a:p>
          <a:p>
            <a:r>
              <a:rPr lang="en-GB" dirty="0" smtClean="0"/>
              <a:t>Greater increase in Oxygen Uptake (VO2 max)</a:t>
            </a:r>
          </a:p>
          <a:p>
            <a:endParaRPr lang="en-GB" dirty="0"/>
          </a:p>
          <a:p>
            <a:r>
              <a:rPr lang="en-GB" dirty="0" smtClean="0"/>
              <a:t>Studies that looked at Exercise and Cognition (see Lecture 2) reported that Aerobic Exercise was more beneficial in relation to cognitive functioning. </a:t>
            </a:r>
            <a:endParaRPr lang="en-GB" dirty="0"/>
          </a:p>
        </p:txBody>
      </p:sp>
    </p:spTree>
    <p:extLst>
      <p:ext uri="{BB962C8B-B14F-4D97-AF65-F5344CB8AC3E}">
        <p14:creationId xmlns:p14="http://schemas.microsoft.com/office/powerpoint/2010/main" val="72078953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5195" y="222195"/>
            <a:ext cx="7618780" cy="1068935"/>
          </a:xfrm>
        </p:spPr>
        <p:txBody>
          <a:bodyPr>
            <a:normAutofit fontScale="90000"/>
          </a:bodyPr>
          <a:lstStyle/>
          <a:p>
            <a:pPr algn="ctr"/>
            <a:r>
              <a:rPr lang="en-GB" sz="3100" dirty="0" smtClean="0"/>
              <a:t>Treating Depression – Individual Experimental Studies</a:t>
            </a:r>
            <a:r>
              <a:rPr lang="en-GB" dirty="0" smtClean="0"/>
              <a:t>. </a:t>
            </a:r>
            <a:endParaRPr lang="en-GB" dirty="0"/>
          </a:p>
        </p:txBody>
      </p:sp>
      <p:sp>
        <p:nvSpPr>
          <p:cNvPr id="3" name="Content Placeholder 2"/>
          <p:cNvSpPr>
            <a:spLocks noGrp="1"/>
          </p:cNvSpPr>
          <p:nvPr>
            <p:ph idx="1"/>
          </p:nvPr>
        </p:nvSpPr>
        <p:spPr>
          <a:xfrm>
            <a:off x="1517899" y="1749245"/>
            <a:ext cx="7160665" cy="4428445"/>
          </a:xfrm>
        </p:spPr>
        <p:txBody>
          <a:bodyPr>
            <a:normAutofit fontScale="92500"/>
          </a:bodyPr>
          <a:lstStyle/>
          <a:p>
            <a:r>
              <a:rPr lang="en-GB" dirty="0" err="1" smtClean="0"/>
              <a:t>Martinsen</a:t>
            </a:r>
            <a:r>
              <a:rPr lang="en-GB" dirty="0" smtClean="0"/>
              <a:t> et al (1985 + 1989 follow up). </a:t>
            </a:r>
          </a:p>
          <a:p>
            <a:endParaRPr lang="en-GB" dirty="0"/>
          </a:p>
          <a:p>
            <a:r>
              <a:rPr lang="en-GB" dirty="0" smtClean="0"/>
              <a:t>Study 1 (1985)</a:t>
            </a:r>
          </a:p>
          <a:p>
            <a:r>
              <a:rPr lang="en-GB" dirty="0" smtClean="0"/>
              <a:t>Effects of exercise programme on hospitalised psychiatric patients diagnosed with depression. </a:t>
            </a:r>
          </a:p>
          <a:p>
            <a:pPr lvl="1"/>
            <a:r>
              <a:rPr lang="en-GB" dirty="0" smtClean="0"/>
              <a:t>Randomised Control Study of 43 patients 1) Exercise Group 2) Occupational Therapy group. </a:t>
            </a:r>
          </a:p>
          <a:p>
            <a:pPr lvl="2"/>
            <a:r>
              <a:rPr lang="en-GB" dirty="0" smtClean="0"/>
              <a:t>Group 1 – Significant larger reduction in self-reported symptoms compared to group 2. </a:t>
            </a:r>
            <a:endParaRPr lang="en-GB" dirty="0"/>
          </a:p>
        </p:txBody>
      </p:sp>
    </p:spTree>
    <p:extLst>
      <p:ext uri="{BB962C8B-B14F-4D97-AF65-F5344CB8AC3E}">
        <p14:creationId xmlns:p14="http://schemas.microsoft.com/office/powerpoint/2010/main" val="300228658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222195"/>
            <a:ext cx="8229600" cy="916230"/>
          </a:xfrm>
        </p:spPr>
        <p:txBody>
          <a:bodyPr>
            <a:normAutofit/>
          </a:bodyPr>
          <a:lstStyle/>
          <a:p>
            <a:pPr algn="ctr"/>
            <a:r>
              <a:rPr lang="en-GB" dirty="0" err="1" smtClean="0"/>
              <a:t>Martinsen</a:t>
            </a:r>
            <a:r>
              <a:rPr lang="en-GB" dirty="0" smtClean="0"/>
              <a:t> et al (1989)</a:t>
            </a:r>
            <a:endParaRPr lang="en-GB" dirty="0"/>
          </a:p>
        </p:txBody>
      </p:sp>
      <p:sp>
        <p:nvSpPr>
          <p:cNvPr id="3" name="Content Placeholder 2"/>
          <p:cNvSpPr>
            <a:spLocks noGrp="1"/>
          </p:cNvSpPr>
          <p:nvPr>
            <p:ph idx="1"/>
          </p:nvPr>
        </p:nvSpPr>
        <p:spPr>
          <a:xfrm>
            <a:off x="1212490" y="1138425"/>
            <a:ext cx="7474310" cy="5314911"/>
          </a:xfrm>
        </p:spPr>
        <p:txBody>
          <a:bodyPr>
            <a:normAutofit fontScale="92500" lnSpcReduction="20000"/>
          </a:bodyPr>
          <a:lstStyle/>
          <a:p>
            <a:r>
              <a:rPr lang="en-GB" dirty="0" err="1" smtClean="0"/>
              <a:t>Martinsen</a:t>
            </a:r>
            <a:r>
              <a:rPr lang="en-GB" dirty="0" smtClean="0"/>
              <a:t> et al (1989) – Follow up. </a:t>
            </a:r>
          </a:p>
          <a:p>
            <a:endParaRPr lang="en-GB" dirty="0"/>
          </a:p>
          <a:p>
            <a:r>
              <a:rPr lang="en-GB" dirty="0" smtClean="0"/>
              <a:t>99 inpatients diagnosed with unipolar depressive disorders. </a:t>
            </a:r>
          </a:p>
          <a:p>
            <a:pPr lvl="1"/>
            <a:r>
              <a:rPr lang="en-GB" dirty="0" smtClean="0"/>
              <a:t>Major depression, chronic depression and atypical depression. </a:t>
            </a:r>
          </a:p>
          <a:p>
            <a:endParaRPr lang="en-GB" dirty="0"/>
          </a:p>
          <a:p>
            <a:r>
              <a:rPr lang="en-GB" dirty="0" smtClean="0"/>
              <a:t>Randomised Controlled Study – Group 1) = Aerobic Exercise 2) Non-Aerobic Exercise. </a:t>
            </a:r>
          </a:p>
          <a:p>
            <a:pPr lvl="1"/>
            <a:r>
              <a:rPr lang="en-GB" dirty="0" smtClean="0"/>
              <a:t>8 Weeks of Training – BOTH groups = Reduction in Depressive Symptoms Scores. </a:t>
            </a:r>
          </a:p>
          <a:p>
            <a:pPr lvl="2"/>
            <a:r>
              <a:rPr lang="en-GB" dirty="0" smtClean="0"/>
              <a:t>NO significant differences BETWEEN the groups. </a:t>
            </a:r>
          </a:p>
          <a:p>
            <a:pPr lvl="3"/>
            <a:r>
              <a:rPr lang="en-GB" dirty="0" smtClean="0"/>
              <a:t>Although differences in VO2 max scores – Aerobic group improved more. </a:t>
            </a:r>
            <a:endParaRPr lang="en-GB" dirty="0"/>
          </a:p>
        </p:txBody>
      </p:sp>
    </p:spTree>
    <p:extLst>
      <p:ext uri="{BB962C8B-B14F-4D97-AF65-F5344CB8AC3E}">
        <p14:creationId xmlns:p14="http://schemas.microsoft.com/office/powerpoint/2010/main" val="223683900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374900"/>
            <a:ext cx="8229600" cy="763525"/>
          </a:xfrm>
        </p:spPr>
        <p:txBody>
          <a:bodyPr>
            <a:normAutofit/>
          </a:bodyPr>
          <a:lstStyle/>
          <a:p>
            <a:pPr algn="ctr"/>
            <a:r>
              <a:rPr lang="en-GB" dirty="0" err="1" smtClean="0"/>
              <a:t>Doyne</a:t>
            </a:r>
            <a:r>
              <a:rPr lang="en-GB" dirty="0" smtClean="0"/>
              <a:t> et al (1987)</a:t>
            </a:r>
            <a:endParaRPr lang="en-GB" dirty="0"/>
          </a:p>
        </p:txBody>
      </p:sp>
      <p:sp>
        <p:nvSpPr>
          <p:cNvPr id="3" name="Content Placeholder 2"/>
          <p:cNvSpPr>
            <a:spLocks noGrp="1"/>
          </p:cNvSpPr>
          <p:nvPr>
            <p:ph idx="1"/>
          </p:nvPr>
        </p:nvSpPr>
        <p:spPr>
          <a:xfrm>
            <a:off x="1517899" y="1749245"/>
            <a:ext cx="7160665" cy="4581150"/>
          </a:xfrm>
        </p:spPr>
        <p:txBody>
          <a:bodyPr>
            <a:normAutofit fontScale="92500" lnSpcReduction="10000"/>
          </a:bodyPr>
          <a:lstStyle/>
          <a:p>
            <a:r>
              <a:rPr lang="en-GB" dirty="0" smtClean="0"/>
              <a:t>Compared effectiveness of two types of exercise in 40 females (age range 18-35) diagnosed with depression. </a:t>
            </a:r>
          </a:p>
          <a:p>
            <a:pPr lvl="1"/>
            <a:r>
              <a:rPr lang="en-GB" dirty="0" smtClean="0"/>
              <a:t>Aerobic exercise (e.g. Running on Treadmill)</a:t>
            </a:r>
          </a:p>
          <a:p>
            <a:pPr lvl="1"/>
            <a:r>
              <a:rPr lang="en-GB" dirty="0" smtClean="0"/>
              <a:t>Resistance exercise (e.g. Weights). </a:t>
            </a:r>
          </a:p>
          <a:p>
            <a:endParaRPr lang="en-GB" dirty="0"/>
          </a:p>
          <a:p>
            <a:r>
              <a:rPr lang="en-GB" dirty="0" smtClean="0"/>
              <a:t>8 weeks of exercise in both conditions. </a:t>
            </a:r>
          </a:p>
          <a:p>
            <a:endParaRPr lang="en-GB" dirty="0"/>
          </a:p>
          <a:p>
            <a:r>
              <a:rPr lang="en-GB" dirty="0" smtClean="0"/>
              <a:t>Both groups = reduction in depression scored compared to a waiting list control. </a:t>
            </a:r>
          </a:p>
          <a:p>
            <a:pPr lvl="1"/>
            <a:r>
              <a:rPr lang="en-GB" dirty="0" smtClean="0"/>
              <a:t>Results similar for both groups. </a:t>
            </a:r>
            <a:endParaRPr lang="en-GB" dirty="0"/>
          </a:p>
        </p:txBody>
      </p:sp>
    </p:spTree>
    <p:extLst>
      <p:ext uri="{BB962C8B-B14F-4D97-AF65-F5344CB8AC3E}">
        <p14:creationId xmlns:p14="http://schemas.microsoft.com/office/powerpoint/2010/main" val="202814905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374900"/>
            <a:ext cx="8229600" cy="916230"/>
          </a:xfrm>
        </p:spPr>
        <p:txBody>
          <a:bodyPr>
            <a:normAutofit/>
          </a:bodyPr>
          <a:lstStyle/>
          <a:p>
            <a:pPr algn="ctr"/>
            <a:r>
              <a:rPr lang="en-GB" dirty="0" smtClean="0"/>
              <a:t>Singh et al (1997)</a:t>
            </a:r>
            <a:endParaRPr lang="en-GB" dirty="0"/>
          </a:p>
        </p:txBody>
      </p:sp>
      <p:sp>
        <p:nvSpPr>
          <p:cNvPr id="3" name="Content Placeholder 2"/>
          <p:cNvSpPr>
            <a:spLocks noGrp="1"/>
          </p:cNvSpPr>
          <p:nvPr>
            <p:ph idx="1"/>
          </p:nvPr>
        </p:nvSpPr>
        <p:spPr>
          <a:xfrm>
            <a:off x="1517899" y="1749245"/>
            <a:ext cx="7160665" cy="4428445"/>
          </a:xfrm>
        </p:spPr>
        <p:txBody>
          <a:bodyPr>
            <a:normAutofit fontScale="92500"/>
          </a:bodyPr>
          <a:lstStyle/>
          <a:p>
            <a:r>
              <a:rPr lang="en-GB" dirty="0" smtClean="0"/>
              <a:t>10 week progressive resistance exercise training among elderly participants diagnosed with major depression or chronic depression. </a:t>
            </a:r>
          </a:p>
          <a:p>
            <a:endParaRPr lang="en-GB" dirty="0"/>
          </a:p>
          <a:p>
            <a:r>
              <a:rPr lang="en-GB" dirty="0" smtClean="0"/>
              <a:t>Compared to a control group who were given a health education intervention. </a:t>
            </a:r>
          </a:p>
          <a:p>
            <a:endParaRPr lang="en-GB" dirty="0"/>
          </a:p>
          <a:p>
            <a:r>
              <a:rPr lang="en-GB" dirty="0" smtClean="0"/>
              <a:t>Exercisers had less depressive symptoms on Beck Depression Inventory and Interview feedback post programme than control group. </a:t>
            </a:r>
          </a:p>
        </p:txBody>
      </p:sp>
    </p:spTree>
    <p:extLst>
      <p:ext uri="{BB962C8B-B14F-4D97-AF65-F5344CB8AC3E}">
        <p14:creationId xmlns:p14="http://schemas.microsoft.com/office/powerpoint/2010/main" val="217810098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222195"/>
            <a:ext cx="8229600" cy="916230"/>
          </a:xfrm>
        </p:spPr>
        <p:txBody>
          <a:bodyPr>
            <a:normAutofit/>
          </a:bodyPr>
          <a:lstStyle/>
          <a:p>
            <a:pPr algn="ctr"/>
            <a:r>
              <a:rPr lang="en-GB" dirty="0" smtClean="0"/>
              <a:t>Fremont and </a:t>
            </a:r>
            <a:r>
              <a:rPr lang="en-GB" dirty="0" err="1" smtClean="0"/>
              <a:t>Craighead</a:t>
            </a:r>
            <a:r>
              <a:rPr lang="en-GB" dirty="0" smtClean="0"/>
              <a:t> (1987)</a:t>
            </a:r>
            <a:endParaRPr lang="en-GB" dirty="0"/>
          </a:p>
        </p:txBody>
      </p:sp>
      <p:sp>
        <p:nvSpPr>
          <p:cNvPr id="3" name="Content Placeholder 2"/>
          <p:cNvSpPr>
            <a:spLocks noGrp="1"/>
          </p:cNvSpPr>
          <p:nvPr>
            <p:ph idx="1"/>
          </p:nvPr>
        </p:nvSpPr>
        <p:spPr>
          <a:xfrm>
            <a:off x="1365195" y="1749245"/>
            <a:ext cx="7313370" cy="4428445"/>
          </a:xfrm>
        </p:spPr>
        <p:txBody>
          <a:bodyPr>
            <a:normAutofit fontScale="92500" lnSpcReduction="10000"/>
          </a:bodyPr>
          <a:lstStyle/>
          <a:p>
            <a:r>
              <a:rPr lang="en-GB" dirty="0" smtClean="0"/>
              <a:t>Compared exercise to traditional psychotherapy treatment. </a:t>
            </a:r>
          </a:p>
          <a:p>
            <a:endParaRPr lang="en-GB" dirty="0"/>
          </a:p>
          <a:p>
            <a:r>
              <a:rPr lang="en-GB" dirty="0" smtClean="0"/>
              <a:t>49 participants all reporting mild to moderate depression (19-62 years age range). </a:t>
            </a:r>
          </a:p>
          <a:p>
            <a:endParaRPr lang="en-GB" dirty="0"/>
          </a:p>
          <a:p>
            <a:r>
              <a:rPr lang="en-GB" dirty="0" smtClean="0"/>
              <a:t>3 groups (randomly assigned). </a:t>
            </a:r>
          </a:p>
          <a:p>
            <a:pPr lvl="1"/>
            <a:r>
              <a:rPr lang="en-GB" dirty="0" smtClean="0"/>
              <a:t>Supervised Running Group. </a:t>
            </a:r>
          </a:p>
          <a:p>
            <a:pPr lvl="1"/>
            <a:r>
              <a:rPr lang="en-GB" dirty="0" smtClean="0"/>
              <a:t>Psychotherapy group</a:t>
            </a:r>
          </a:p>
          <a:p>
            <a:pPr lvl="1"/>
            <a:r>
              <a:rPr lang="en-GB" dirty="0" smtClean="0"/>
              <a:t>Combined Running and Psychotherapy group. </a:t>
            </a:r>
          </a:p>
          <a:p>
            <a:pPr lvl="1"/>
            <a:endParaRPr lang="en-GB" dirty="0"/>
          </a:p>
        </p:txBody>
      </p:sp>
    </p:spTree>
    <p:extLst>
      <p:ext uri="{BB962C8B-B14F-4D97-AF65-F5344CB8AC3E}">
        <p14:creationId xmlns:p14="http://schemas.microsoft.com/office/powerpoint/2010/main" val="426242176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222195"/>
            <a:ext cx="8229600" cy="763525"/>
          </a:xfrm>
        </p:spPr>
        <p:txBody>
          <a:bodyPr>
            <a:normAutofit/>
          </a:bodyPr>
          <a:lstStyle/>
          <a:p>
            <a:pPr algn="ctr"/>
            <a:r>
              <a:rPr lang="en-GB" dirty="0"/>
              <a:t>Fremont and </a:t>
            </a:r>
            <a:r>
              <a:rPr lang="en-GB" dirty="0" err="1"/>
              <a:t>Craighead</a:t>
            </a:r>
            <a:r>
              <a:rPr lang="en-GB" dirty="0"/>
              <a:t> (1987)</a:t>
            </a:r>
          </a:p>
        </p:txBody>
      </p:sp>
      <p:sp>
        <p:nvSpPr>
          <p:cNvPr id="3" name="Content Placeholder 2"/>
          <p:cNvSpPr>
            <a:spLocks noGrp="1"/>
          </p:cNvSpPr>
          <p:nvPr>
            <p:ph idx="1"/>
          </p:nvPr>
        </p:nvSpPr>
        <p:spPr>
          <a:xfrm>
            <a:off x="1365195" y="1138425"/>
            <a:ext cx="7313370" cy="5039265"/>
          </a:xfrm>
        </p:spPr>
        <p:txBody>
          <a:bodyPr>
            <a:normAutofit fontScale="77500" lnSpcReduction="20000"/>
          </a:bodyPr>
          <a:lstStyle/>
          <a:p>
            <a:r>
              <a:rPr lang="en-GB" dirty="0" smtClean="0"/>
              <a:t>Findings</a:t>
            </a:r>
          </a:p>
          <a:p>
            <a:endParaRPr lang="en-GB" dirty="0"/>
          </a:p>
          <a:p>
            <a:r>
              <a:rPr lang="en-GB" dirty="0" smtClean="0"/>
              <a:t>10 Weeks of Treatment. </a:t>
            </a:r>
          </a:p>
          <a:p>
            <a:pPr lvl="1"/>
            <a:r>
              <a:rPr lang="en-GB" dirty="0" smtClean="0"/>
              <a:t>Both Exercise and Psychotherapy group exhibited significant reductions in depression scores. </a:t>
            </a:r>
          </a:p>
          <a:p>
            <a:pPr lvl="1"/>
            <a:endParaRPr lang="en-GB" dirty="0"/>
          </a:p>
          <a:p>
            <a:pPr lvl="1"/>
            <a:r>
              <a:rPr lang="en-GB" dirty="0" smtClean="0"/>
              <a:t>No significant difference between these two groups. </a:t>
            </a:r>
          </a:p>
          <a:p>
            <a:pPr lvl="2"/>
            <a:r>
              <a:rPr lang="en-GB" dirty="0" smtClean="0"/>
              <a:t>Conclusion Exercise as an effective treatment as psychotherapy.</a:t>
            </a:r>
          </a:p>
          <a:p>
            <a:pPr lvl="3"/>
            <a:r>
              <a:rPr lang="en-GB" dirty="0" smtClean="0"/>
              <a:t>In fact although not significant – Exercise group faired better in terms of reduced symptoms after 10 weeks and 8 weeks post treatment.  </a:t>
            </a:r>
          </a:p>
          <a:p>
            <a:pPr lvl="1"/>
            <a:endParaRPr lang="en-GB" dirty="0"/>
          </a:p>
          <a:p>
            <a:pPr lvl="1"/>
            <a:r>
              <a:rPr lang="en-GB" dirty="0" smtClean="0"/>
              <a:t>However, an addition benefit for group 3 – the exercise AND psychotherapy group. </a:t>
            </a:r>
            <a:endParaRPr lang="en-GB" dirty="0"/>
          </a:p>
        </p:txBody>
      </p:sp>
    </p:spTree>
    <p:extLst>
      <p:ext uri="{BB962C8B-B14F-4D97-AF65-F5344CB8AC3E}">
        <p14:creationId xmlns:p14="http://schemas.microsoft.com/office/powerpoint/2010/main" val="411015052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374900"/>
            <a:ext cx="8229600" cy="458115"/>
          </a:xfrm>
        </p:spPr>
        <p:txBody>
          <a:bodyPr>
            <a:normAutofit fontScale="90000"/>
          </a:bodyPr>
          <a:lstStyle/>
          <a:p>
            <a:pPr algn="ctr"/>
            <a:r>
              <a:rPr lang="en-GB" dirty="0" smtClean="0"/>
              <a:t>Fremont and </a:t>
            </a:r>
            <a:r>
              <a:rPr lang="en-GB" dirty="0" err="1" smtClean="0"/>
              <a:t>Craighead</a:t>
            </a:r>
            <a:r>
              <a:rPr lang="en-GB" dirty="0" smtClean="0"/>
              <a:t> (</a:t>
            </a:r>
            <a:r>
              <a:rPr lang="en-GB" dirty="0" smtClean="0"/>
              <a:t>1987, cited in </a:t>
            </a:r>
            <a:r>
              <a:rPr lang="en-GB" dirty="0" err="1" smtClean="0"/>
              <a:t>Buckworth</a:t>
            </a:r>
            <a:r>
              <a:rPr lang="en-GB" dirty="0" smtClean="0"/>
              <a:t> et al, 2012)</a:t>
            </a:r>
            <a:endParaRPr lang="en-GB" dirty="0"/>
          </a:p>
        </p:txBody>
      </p:sp>
      <p:sp>
        <p:nvSpPr>
          <p:cNvPr id="3" name="Content Placeholder 2"/>
          <p:cNvSpPr>
            <a:spLocks noGrp="1"/>
          </p:cNvSpPr>
          <p:nvPr>
            <p:ph idx="1"/>
          </p:nvPr>
        </p:nvSpPr>
        <p:spPr/>
        <p:txBody>
          <a:bodyPr/>
          <a:lstStyle/>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7901" y="1291130"/>
            <a:ext cx="6871724" cy="53066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0496041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222195"/>
            <a:ext cx="8229600" cy="763525"/>
          </a:xfrm>
        </p:spPr>
        <p:txBody>
          <a:bodyPr>
            <a:normAutofit/>
          </a:bodyPr>
          <a:lstStyle/>
          <a:p>
            <a:pPr algn="ctr"/>
            <a:r>
              <a:rPr lang="en-GB" dirty="0" smtClean="0"/>
              <a:t>Blumenthal et al (1999)</a:t>
            </a:r>
            <a:endParaRPr lang="en-GB" dirty="0"/>
          </a:p>
        </p:txBody>
      </p:sp>
      <p:sp>
        <p:nvSpPr>
          <p:cNvPr id="3" name="Content Placeholder 2"/>
          <p:cNvSpPr>
            <a:spLocks noGrp="1"/>
          </p:cNvSpPr>
          <p:nvPr>
            <p:ph idx="1"/>
          </p:nvPr>
        </p:nvSpPr>
        <p:spPr>
          <a:xfrm>
            <a:off x="1365195" y="1749245"/>
            <a:ext cx="7313370" cy="4581150"/>
          </a:xfrm>
        </p:spPr>
        <p:txBody>
          <a:bodyPr>
            <a:normAutofit fontScale="92500" lnSpcReduction="10000"/>
          </a:bodyPr>
          <a:lstStyle/>
          <a:p>
            <a:r>
              <a:rPr lang="en-GB" dirty="0" smtClean="0"/>
              <a:t>Compared Aerobic exercise and medication (antidepressants). </a:t>
            </a:r>
          </a:p>
          <a:p>
            <a:endParaRPr lang="en-GB" dirty="0"/>
          </a:p>
          <a:p>
            <a:r>
              <a:rPr lang="en-GB" dirty="0" smtClean="0"/>
              <a:t>156 older patients diagnosed with major depressive disorder. </a:t>
            </a:r>
          </a:p>
          <a:p>
            <a:endParaRPr lang="en-GB" dirty="0"/>
          </a:p>
          <a:p>
            <a:r>
              <a:rPr lang="en-GB" dirty="0" smtClean="0"/>
              <a:t>Randomised assigned to one of 3 groups. </a:t>
            </a:r>
          </a:p>
          <a:p>
            <a:pPr lvl="1"/>
            <a:r>
              <a:rPr lang="en-GB" dirty="0" smtClean="0"/>
              <a:t>Aerobic exercise group</a:t>
            </a:r>
          </a:p>
          <a:p>
            <a:pPr lvl="1"/>
            <a:r>
              <a:rPr lang="en-GB" dirty="0" smtClean="0"/>
              <a:t>Antidepressants groups</a:t>
            </a:r>
          </a:p>
          <a:p>
            <a:pPr lvl="1"/>
            <a:r>
              <a:rPr lang="en-GB" dirty="0" smtClean="0"/>
              <a:t>Combined exercise and antidepressants group. </a:t>
            </a:r>
            <a:endParaRPr lang="en-GB" dirty="0"/>
          </a:p>
        </p:txBody>
      </p:sp>
    </p:spTree>
    <p:extLst>
      <p:ext uri="{BB962C8B-B14F-4D97-AF65-F5344CB8AC3E}">
        <p14:creationId xmlns:p14="http://schemas.microsoft.com/office/powerpoint/2010/main" val="380130767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222195"/>
            <a:ext cx="8229600" cy="763525"/>
          </a:xfrm>
        </p:spPr>
        <p:txBody>
          <a:bodyPr>
            <a:normAutofit/>
          </a:bodyPr>
          <a:lstStyle/>
          <a:p>
            <a:pPr algn="ctr"/>
            <a:r>
              <a:rPr lang="en-GB" dirty="0"/>
              <a:t>Blumenthal et al (1999)</a:t>
            </a:r>
          </a:p>
        </p:txBody>
      </p:sp>
      <p:sp>
        <p:nvSpPr>
          <p:cNvPr id="3" name="Content Placeholder 2"/>
          <p:cNvSpPr>
            <a:spLocks noGrp="1"/>
          </p:cNvSpPr>
          <p:nvPr>
            <p:ph idx="1"/>
          </p:nvPr>
        </p:nvSpPr>
        <p:spPr>
          <a:xfrm>
            <a:off x="1517900" y="985720"/>
            <a:ext cx="7168900" cy="5395608"/>
          </a:xfrm>
        </p:spPr>
        <p:txBody>
          <a:bodyPr>
            <a:normAutofit fontScale="92500" lnSpcReduction="20000"/>
          </a:bodyPr>
          <a:lstStyle/>
          <a:p>
            <a:r>
              <a:rPr lang="en-GB" dirty="0" smtClean="0"/>
              <a:t>16 week program. </a:t>
            </a:r>
          </a:p>
          <a:p>
            <a:endParaRPr lang="en-GB" dirty="0"/>
          </a:p>
          <a:p>
            <a:r>
              <a:rPr lang="en-GB" dirty="0" smtClean="0"/>
              <a:t>All three demonstrated similar decreases in depression scores – statistically and clinically significant.</a:t>
            </a:r>
          </a:p>
          <a:p>
            <a:endParaRPr lang="en-GB" dirty="0"/>
          </a:p>
          <a:p>
            <a:r>
              <a:rPr lang="en-GB" dirty="0" smtClean="0"/>
              <a:t>Medication only – fastest initial response. </a:t>
            </a:r>
          </a:p>
          <a:p>
            <a:endParaRPr lang="en-GB" dirty="0"/>
          </a:p>
          <a:p>
            <a:r>
              <a:rPr lang="en-GB" dirty="0" smtClean="0"/>
              <a:t>By end of the programme, very little difference between each group (next slide). </a:t>
            </a:r>
          </a:p>
          <a:p>
            <a:endParaRPr lang="en-GB" dirty="0"/>
          </a:p>
          <a:p>
            <a:r>
              <a:rPr lang="en-GB" dirty="0" smtClean="0"/>
              <a:t>However, follow up (</a:t>
            </a:r>
            <a:r>
              <a:rPr lang="en-GB" dirty="0" err="1" smtClean="0"/>
              <a:t>Babyak</a:t>
            </a:r>
            <a:r>
              <a:rPr lang="en-GB" dirty="0" smtClean="0"/>
              <a:t> et al 2000) exercise group less likely to relapse into depression than EITHER group with drug treatment involved.  </a:t>
            </a:r>
            <a:endParaRPr lang="en-GB" dirty="0"/>
          </a:p>
        </p:txBody>
      </p:sp>
    </p:spTree>
    <p:extLst>
      <p:ext uri="{BB962C8B-B14F-4D97-AF65-F5344CB8AC3E}">
        <p14:creationId xmlns:p14="http://schemas.microsoft.com/office/powerpoint/2010/main" val="323061863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222195"/>
            <a:ext cx="8229600" cy="763525"/>
          </a:xfrm>
        </p:spPr>
        <p:txBody>
          <a:bodyPr>
            <a:normAutofit fontScale="90000"/>
          </a:bodyPr>
          <a:lstStyle/>
          <a:p>
            <a:pPr algn="ctr"/>
            <a:r>
              <a:rPr lang="en-GB" dirty="0" smtClean="0"/>
              <a:t>Blumenthal et al (</a:t>
            </a:r>
            <a:r>
              <a:rPr lang="en-GB" dirty="0" smtClean="0"/>
              <a:t>1999, cited in </a:t>
            </a:r>
            <a:r>
              <a:rPr lang="en-GB" dirty="0" err="1" smtClean="0"/>
              <a:t>Buckworth</a:t>
            </a:r>
            <a:r>
              <a:rPr lang="en-GB" dirty="0" smtClean="0"/>
              <a:t> et al 2012)</a:t>
            </a:r>
            <a:endParaRPr lang="en-GB" dirty="0"/>
          </a:p>
        </p:txBody>
      </p:sp>
      <p:sp>
        <p:nvSpPr>
          <p:cNvPr id="3" name="Content Placeholder 2"/>
          <p:cNvSpPr>
            <a:spLocks noGrp="1"/>
          </p:cNvSpPr>
          <p:nvPr>
            <p:ph idx="1"/>
          </p:nvPr>
        </p:nvSpPr>
        <p:spPr/>
        <p:txBody>
          <a:bodyPr/>
          <a:lstStyle/>
          <a:p>
            <a:r>
              <a:rPr lang="en-GB" dirty="0" smtClean="0"/>
              <a:t> </a:t>
            </a: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7899" y="1141046"/>
            <a:ext cx="6871725" cy="5310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7939778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75" y="374900"/>
            <a:ext cx="8229600" cy="458115"/>
          </a:xfrm>
        </p:spPr>
        <p:txBody>
          <a:bodyPr>
            <a:normAutofit fontScale="90000"/>
          </a:bodyPr>
          <a:lstStyle/>
          <a:p>
            <a:pPr algn="ctr"/>
            <a:r>
              <a:rPr lang="en-GB" dirty="0" smtClean="0"/>
              <a:t>Treating Depression – Experimental Studies. </a:t>
            </a:r>
            <a:endParaRPr lang="en-GB" dirty="0"/>
          </a:p>
        </p:txBody>
      </p:sp>
      <p:sp>
        <p:nvSpPr>
          <p:cNvPr id="3" name="Content Placeholder 2"/>
          <p:cNvSpPr>
            <a:spLocks noGrp="1"/>
          </p:cNvSpPr>
          <p:nvPr>
            <p:ph idx="1"/>
          </p:nvPr>
        </p:nvSpPr>
        <p:spPr>
          <a:xfrm>
            <a:off x="1365195" y="1138425"/>
            <a:ext cx="7321605" cy="5497380"/>
          </a:xfrm>
        </p:spPr>
        <p:txBody>
          <a:bodyPr>
            <a:noAutofit/>
          </a:bodyPr>
          <a:lstStyle/>
          <a:p>
            <a:r>
              <a:rPr lang="en-GB" sz="1900" dirty="0" err="1" smtClean="0"/>
              <a:t>Dimeo</a:t>
            </a:r>
            <a:r>
              <a:rPr lang="en-GB" sz="1900" dirty="0" smtClean="0"/>
              <a:t> et al (2001) – Exploring short term effects on Aerobic Training Programmes. </a:t>
            </a:r>
          </a:p>
          <a:p>
            <a:endParaRPr lang="en-GB" sz="1900" dirty="0"/>
          </a:p>
          <a:p>
            <a:r>
              <a:rPr lang="en-GB" sz="1900" dirty="0" smtClean="0"/>
              <a:t>Sample – 12 Adults – 5 male, 7 female diagnosed with a major depressive disorder (DSM IV) </a:t>
            </a:r>
          </a:p>
          <a:p>
            <a:endParaRPr lang="en-GB" sz="1900" dirty="0"/>
          </a:p>
          <a:p>
            <a:r>
              <a:rPr lang="en-GB" sz="1900" dirty="0" smtClean="0"/>
              <a:t>Procedure – Training Programme - Walking on a treadmill following an interval training pattern - 30 minutes a day for 10 days.</a:t>
            </a:r>
          </a:p>
          <a:p>
            <a:r>
              <a:rPr lang="en-GB" sz="1900" dirty="0" smtClean="0"/>
              <a:t>Results—Statistically significant reduction in self-reported depression scores (using Hamilton rating scale) after training programme, in addition to intensity of depression bouts. </a:t>
            </a:r>
          </a:p>
          <a:p>
            <a:endParaRPr lang="en-GB" sz="1900" dirty="0"/>
          </a:p>
          <a:p>
            <a:r>
              <a:rPr lang="en-GB" sz="1900" dirty="0" smtClean="0"/>
              <a:t>Subjective (attitudes) and objective – results of the scale view on depression reduction correlated significantly.  Led authors to conclude the a short term Aerobic training programme can produce significant improvements in mood in patients diagnosed with major depressive disorders. </a:t>
            </a:r>
            <a:endParaRPr lang="en-GB" sz="1900" dirty="0"/>
          </a:p>
        </p:txBody>
      </p:sp>
    </p:spTree>
    <p:extLst>
      <p:ext uri="{BB962C8B-B14F-4D97-AF65-F5344CB8AC3E}">
        <p14:creationId xmlns:p14="http://schemas.microsoft.com/office/powerpoint/2010/main" val="399304075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527605"/>
            <a:ext cx="8229600" cy="763525"/>
          </a:xfrm>
        </p:spPr>
        <p:txBody>
          <a:bodyPr>
            <a:normAutofit/>
          </a:bodyPr>
          <a:lstStyle/>
          <a:p>
            <a:pPr algn="ctr"/>
            <a:r>
              <a:rPr lang="en-GB" dirty="0" smtClean="0"/>
              <a:t>How much is enough. </a:t>
            </a:r>
            <a:endParaRPr lang="en-GB" dirty="0"/>
          </a:p>
        </p:txBody>
      </p:sp>
      <p:sp>
        <p:nvSpPr>
          <p:cNvPr id="3" name="Content Placeholder 2"/>
          <p:cNvSpPr>
            <a:spLocks noGrp="1"/>
          </p:cNvSpPr>
          <p:nvPr>
            <p:ph idx="1"/>
          </p:nvPr>
        </p:nvSpPr>
        <p:spPr>
          <a:xfrm>
            <a:off x="1517899" y="1291130"/>
            <a:ext cx="7160665" cy="5039265"/>
          </a:xfrm>
        </p:spPr>
        <p:txBody>
          <a:bodyPr>
            <a:normAutofit lnSpcReduction="10000"/>
          </a:bodyPr>
          <a:lstStyle/>
          <a:p>
            <a:r>
              <a:rPr lang="en-GB" dirty="0" smtClean="0"/>
              <a:t>Canada Fitness Survey (Stephens, 1988)</a:t>
            </a:r>
          </a:p>
          <a:p>
            <a:endParaRPr lang="en-GB" dirty="0"/>
          </a:p>
          <a:p>
            <a:r>
              <a:rPr lang="en-GB" dirty="0" smtClean="0"/>
              <a:t>People protected from symptoms of depression from a low level of daily activity (e.g. equivalent of 20 minutes of walking). </a:t>
            </a:r>
          </a:p>
          <a:p>
            <a:endParaRPr lang="en-GB" dirty="0"/>
          </a:p>
          <a:p>
            <a:r>
              <a:rPr lang="en-GB" dirty="0" err="1" smtClean="0"/>
              <a:t>Havard</a:t>
            </a:r>
            <a:r>
              <a:rPr lang="en-GB" dirty="0" smtClean="0"/>
              <a:t> Alumni Study (</a:t>
            </a:r>
            <a:r>
              <a:rPr lang="en-GB" dirty="0" err="1" smtClean="0"/>
              <a:t>Paffenbarger</a:t>
            </a:r>
            <a:r>
              <a:rPr lang="en-GB" dirty="0" smtClean="0"/>
              <a:t> et al, 1994). </a:t>
            </a:r>
          </a:p>
          <a:p>
            <a:pPr lvl="1"/>
            <a:r>
              <a:rPr lang="en-GB" dirty="0" smtClean="0"/>
              <a:t>Dose Dependent Reduction….</a:t>
            </a:r>
          </a:p>
          <a:p>
            <a:pPr lvl="2"/>
            <a:r>
              <a:rPr lang="en-GB" dirty="0" smtClean="0"/>
              <a:t>Decreased risk of depression the more the person exercised. </a:t>
            </a:r>
            <a:endParaRPr lang="en-GB" dirty="0"/>
          </a:p>
        </p:txBody>
      </p:sp>
    </p:spTree>
    <p:extLst>
      <p:ext uri="{BB962C8B-B14F-4D97-AF65-F5344CB8AC3E}">
        <p14:creationId xmlns:p14="http://schemas.microsoft.com/office/powerpoint/2010/main" val="361588067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2490" y="680310"/>
            <a:ext cx="7466075" cy="458115"/>
          </a:xfrm>
        </p:spPr>
        <p:txBody>
          <a:bodyPr>
            <a:normAutofit fontScale="90000"/>
          </a:bodyPr>
          <a:lstStyle/>
          <a:p>
            <a:pPr algn="ctr"/>
            <a:r>
              <a:rPr lang="en-GB" dirty="0" err="1"/>
              <a:t>Paffenbarger</a:t>
            </a:r>
            <a:r>
              <a:rPr lang="en-GB" dirty="0"/>
              <a:t> et al, </a:t>
            </a:r>
            <a:r>
              <a:rPr lang="en-GB" dirty="0" smtClean="0"/>
              <a:t>1994, cited in </a:t>
            </a:r>
            <a:r>
              <a:rPr lang="en-GB" dirty="0" err="1" smtClean="0"/>
              <a:t>Buckworth</a:t>
            </a:r>
            <a:r>
              <a:rPr lang="en-GB" dirty="0" smtClean="0"/>
              <a:t> et al, 2012). </a:t>
            </a:r>
            <a:r>
              <a:rPr lang="en-GB" dirty="0"/>
              <a:t/>
            </a:r>
            <a:br>
              <a:rPr lang="en-GB" dirty="0"/>
            </a:br>
            <a:endParaRPr lang="en-GB" dirty="0"/>
          </a:p>
        </p:txBody>
      </p:sp>
      <p:sp>
        <p:nvSpPr>
          <p:cNvPr id="3" name="Content Placeholder 2"/>
          <p:cNvSpPr>
            <a:spLocks noGrp="1"/>
          </p:cNvSpPr>
          <p:nvPr>
            <p:ph idx="1"/>
          </p:nvPr>
        </p:nvSpPr>
        <p:spPr/>
        <p:txBody>
          <a:bodyPr/>
          <a:lstStyle/>
          <a:p>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7900" y="1443835"/>
            <a:ext cx="7177135" cy="5037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686493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680310"/>
            <a:ext cx="8229600" cy="763525"/>
          </a:xfrm>
        </p:spPr>
        <p:txBody>
          <a:bodyPr>
            <a:normAutofit/>
          </a:bodyPr>
          <a:lstStyle/>
          <a:p>
            <a:pPr algn="ctr"/>
            <a:r>
              <a:rPr lang="en-GB" dirty="0" smtClean="0"/>
              <a:t>However….</a:t>
            </a:r>
            <a:endParaRPr lang="en-GB" dirty="0"/>
          </a:p>
        </p:txBody>
      </p:sp>
      <p:sp>
        <p:nvSpPr>
          <p:cNvPr id="3" name="Content Placeholder 2"/>
          <p:cNvSpPr>
            <a:spLocks noGrp="1"/>
          </p:cNvSpPr>
          <p:nvPr>
            <p:ph idx="1"/>
          </p:nvPr>
        </p:nvSpPr>
        <p:spPr>
          <a:xfrm>
            <a:off x="1365195" y="1443835"/>
            <a:ext cx="7313370" cy="4886560"/>
          </a:xfrm>
        </p:spPr>
        <p:txBody>
          <a:bodyPr/>
          <a:lstStyle/>
          <a:p>
            <a:r>
              <a:rPr lang="en-GB" dirty="0" smtClean="0"/>
              <a:t>Whilst these findings were from a very strong study, there is one major issue…..</a:t>
            </a:r>
          </a:p>
          <a:p>
            <a:endParaRPr lang="en-GB" dirty="0"/>
          </a:p>
          <a:p>
            <a:r>
              <a:rPr lang="en-GB" dirty="0" smtClean="0"/>
              <a:t>Fewer than 1 in 10 adults in the US expend this much energy in leisure-time physical activity (</a:t>
            </a:r>
            <a:r>
              <a:rPr lang="en-GB" dirty="0" err="1" smtClean="0"/>
              <a:t>Buckworth</a:t>
            </a:r>
            <a:r>
              <a:rPr lang="en-GB" dirty="0" smtClean="0"/>
              <a:t> et al, 2012). </a:t>
            </a:r>
          </a:p>
          <a:p>
            <a:endParaRPr lang="en-GB" dirty="0"/>
          </a:p>
        </p:txBody>
      </p:sp>
    </p:spTree>
    <p:extLst>
      <p:ext uri="{BB962C8B-B14F-4D97-AF65-F5344CB8AC3E}">
        <p14:creationId xmlns:p14="http://schemas.microsoft.com/office/powerpoint/2010/main" val="62796954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680310"/>
            <a:ext cx="8229600" cy="763525"/>
          </a:xfrm>
        </p:spPr>
        <p:txBody>
          <a:bodyPr>
            <a:normAutofit/>
          </a:bodyPr>
          <a:lstStyle/>
          <a:p>
            <a:pPr algn="ctr"/>
            <a:r>
              <a:rPr lang="en-GB" dirty="0" err="1" smtClean="0"/>
              <a:t>Buckworth</a:t>
            </a:r>
            <a:r>
              <a:rPr lang="en-GB" dirty="0" smtClean="0"/>
              <a:t> et al (2012) – Review. </a:t>
            </a:r>
            <a:endParaRPr lang="en-GB" dirty="0"/>
          </a:p>
        </p:txBody>
      </p:sp>
      <p:sp>
        <p:nvSpPr>
          <p:cNvPr id="3" name="Content Placeholder 2"/>
          <p:cNvSpPr>
            <a:spLocks noGrp="1"/>
          </p:cNvSpPr>
          <p:nvPr>
            <p:ph idx="1"/>
          </p:nvPr>
        </p:nvSpPr>
        <p:spPr>
          <a:xfrm>
            <a:off x="1517899" y="1749245"/>
            <a:ext cx="7160665" cy="4581150"/>
          </a:xfrm>
        </p:spPr>
        <p:txBody>
          <a:bodyPr>
            <a:normAutofit fontScale="92500" lnSpcReduction="20000"/>
          </a:bodyPr>
          <a:lstStyle/>
          <a:p>
            <a:r>
              <a:rPr lang="en-GB" dirty="0" smtClean="0"/>
              <a:t>Although the authors concede that there is inconsistency in the research and still more research is needed in relation to the type and location of the exercise. Their extensive review provided the following exercise recommendations to treat depression.  </a:t>
            </a:r>
          </a:p>
          <a:p>
            <a:endParaRPr lang="en-GB" dirty="0"/>
          </a:p>
          <a:p>
            <a:r>
              <a:rPr lang="en-GB" dirty="0" smtClean="0"/>
              <a:t>3 to 5 days a week</a:t>
            </a:r>
          </a:p>
          <a:p>
            <a:r>
              <a:rPr lang="en-GB" dirty="0" smtClean="0"/>
              <a:t>20-60 minutes each session</a:t>
            </a:r>
          </a:p>
          <a:p>
            <a:r>
              <a:rPr lang="en-GB" dirty="0" smtClean="0"/>
              <a:t>55%-90% of maximal heart rate. </a:t>
            </a:r>
          </a:p>
          <a:p>
            <a:pPr lvl="1"/>
            <a:r>
              <a:rPr lang="en-GB" dirty="0" smtClean="0"/>
              <a:t>Appropriate for a reduction of symptoms for people diagnosed with depression. </a:t>
            </a:r>
            <a:endParaRPr lang="en-GB" dirty="0"/>
          </a:p>
        </p:txBody>
      </p:sp>
    </p:spTree>
    <p:extLst>
      <p:ext uri="{BB962C8B-B14F-4D97-AF65-F5344CB8AC3E}">
        <p14:creationId xmlns:p14="http://schemas.microsoft.com/office/powerpoint/2010/main" val="193871268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527605"/>
            <a:ext cx="8229600" cy="763525"/>
          </a:xfrm>
        </p:spPr>
        <p:txBody>
          <a:bodyPr>
            <a:normAutofit/>
          </a:bodyPr>
          <a:lstStyle/>
          <a:p>
            <a:pPr algn="ctr"/>
            <a:r>
              <a:rPr lang="en-GB" dirty="0" smtClean="0"/>
              <a:t>So why…. </a:t>
            </a:r>
            <a:endParaRPr lang="en-GB" dirty="0"/>
          </a:p>
        </p:txBody>
      </p:sp>
      <p:sp>
        <p:nvSpPr>
          <p:cNvPr id="3" name="Content Placeholder 2"/>
          <p:cNvSpPr>
            <a:spLocks noGrp="1"/>
          </p:cNvSpPr>
          <p:nvPr>
            <p:ph idx="1"/>
          </p:nvPr>
        </p:nvSpPr>
        <p:spPr>
          <a:xfrm>
            <a:off x="1517899" y="1749245"/>
            <a:ext cx="7160665" cy="4428445"/>
          </a:xfrm>
        </p:spPr>
        <p:txBody>
          <a:bodyPr>
            <a:normAutofit fontScale="92500" lnSpcReduction="10000"/>
          </a:bodyPr>
          <a:lstStyle/>
          <a:p>
            <a:r>
              <a:rPr lang="en-GB" dirty="0" smtClean="0"/>
              <a:t>Still discovering the reasons why…. As highlighted in the lecture on exercise on cognitive function – we are learning more and more about the biological impact of exercise. </a:t>
            </a:r>
          </a:p>
          <a:p>
            <a:endParaRPr lang="en-GB" dirty="0"/>
          </a:p>
          <a:p>
            <a:r>
              <a:rPr lang="en-GB" dirty="0" smtClean="0"/>
              <a:t>Typical explanations have been based upon. </a:t>
            </a:r>
          </a:p>
          <a:p>
            <a:pPr lvl="1"/>
            <a:r>
              <a:rPr lang="en-GB" dirty="0" smtClean="0"/>
              <a:t>Social</a:t>
            </a:r>
          </a:p>
          <a:p>
            <a:pPr lvl="1"/>
            <a:r>
              <a:rPr lang="en-GB" dirty="0" smtClean="0"/>
              <a:t>Cognitive</a:t>
            </a:r>
          </a:p>
          <a:p>
            <a:pPr lvl="1"/>
            <a:r>
              <a:rPr lang="en-GB" dirty="0" smtClean="0"/>
              <a:t>Biological Mechanisms (</a:t>
            </a:r>
            <a:r>
              <a:rPr lang="en-GB" dirty="0" err="1" smtClean="0"/>
              <a:t>Buckworth</a:t>
            </a:r>
            <a:r>
              <a:rPr lang="en-GB" dirty="0" smtClean="0"/>
              <a:t> et al, 2012). </a:t>
            </a:r>
          </a:p>
          <a:p>
            <a:pPr lvl="2"/>
            <a:r>
              <a:rPr lang="en-GB" dirty="0" smtClean="0"/>
              <a:t>Combined elements of these. </a:t>
            </a:r>
            <a:endParaRPr lang="en-GB" dirty="0"/>
          </a:p>
        </p:txBody>
      </p:sp>
    </p:spTree>
    <p:extLst>
      <p:ext uri="{BB962C8B-B14F-4D97-AF65-F5344CB8AC3E}">
        <p14:creationId xmlns:p14="http://schemas.microsoft.com/office/powerpoint/2010/main" val="1905328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527605"/>
            <a:ext cx="8229600" cy="763525"/>
          </a:xfrm>
        </p:spPr>
        <p:txBody>
          <a:bodyPr>
            <a:normAutofit/>
          </a:bodyPr>
          <a:lstStyle/>
          <a:p>
            <a:pPr algn="ctr"/>
            <a:r>
              <a:rPr lang="en-GB" dirty="0" smtClean="0"/>
              <a:t>Social Cognitive Explanations</a:t>
            </a:r>
            <a:endParaRPr lang="en-GB" dirty="0"/>
          </a:p>
        </p:txBody>
      </p:sp>
      <p:sp>
        <p:nvSpPr>
          <p:cNvPr id="3" name="Content Placeholder 2"/>
          <p:cNvSpPr>
            <a:spLocks noGrp="1"/>
          </p:cNvSpPr>
          <p:nvPr>
            <p:ph idx="1"/>
          </p:nvPr>
        </p:nvSpPr>
        <p:spPr>
          <a:xfrm>
            <a:off x="1365195" y="1749245"/>
            <a:ext cx="7313370" cy="4581150"/>
          </a:xfrm>
        </p:spPr>
        <p:txBody>
          <a:bodyPr>
            <a:normAutofit fontScale="77500" lnSpcReduction="20000"/>
          </a:bodyPr>
          <a:lstStyle/>
          <a:p>
            <a:r>
              <a:rPr lang="en-GB" dirty="0" smtClean="0"/>
              <a:t>Ernst et al (1998)</a:t>
            </a:r>
          </a:p>
          <a:p>
            <a:endParaRPr lang="en-GB" dirty="0"/>
          </a:p>
          <a:p>
            <a:r>
              <a:rPr lang="en-GB" dirty="0" smtClean="0"/>
              <a:t>Social elements of exercise associated with…</a:t>
            </a:r>
          </a:p>
          <a:p>
            <a:pPr lvl="1"/>
            <a:r>
              <a:rPr lang="en-GB" dirty="0" smtClean="0"/>
              <a:t>Diversion from stressful stimuli</a:t>
            </a:r>
          </a:p>
          <a:p>
            <a:pPr lvl="1"/>
            <a:r>
              <a:rPr lang="en-GB" dirty="0" smtClean="0"/>
              <a:t>Improved self-image</a:t>
            </a:r>
          </a:p>
          <a:p>
            <a:pPr lvl="1"/>
            <a:r>
              <a:rPr lang="en-GB" dirty="0" smtClean="0"/>
              <a:t>Feelings of control</a:t>
            </a:r>
          </a:p>
          <a:p>
            <a:pPr lvl="1"/>
            <a:r>
              <a:rPr lang="en-GB" dirty="0" smtClean="0"/>
              <a:t>Social Interaction</a:t>
            </a:r>
          </a:p>
          <a:p>
            <a:pPr lvl="1"/>
            <a:r>
              <a:rPr lang="en-GB" dirty="0" smtClean="0"/>
              <a:t>Positive attention</a:t>
            </a:r>
          </a:p>
          <a:p>
            <a:pPr lvl="1"/>
            <a:r>
              <a:rPr lang="en-GB" dirty="0" smtClean="0"/>
              <a:t>Subjective expectations</a:t>
            </a:r>
          </a:p>
          <a:p>
            <a:pPr lvl="1"/>
            <a:r>
              <a:rPr lang="en-GB" dirty="0" smtClean="0"/>
              <a:t>Social Support. </a:t>
            </a:r>
          </a:p>
          <a:p>
            <a:pPr lvl="1"/>
            <a:endParaRPr lang="en-GB" dirty="0"/>
          </a:p>
          <a:p>
            <a:pPr lvl="1"/>
            <a:r>
              <a:rPr lang="en-GB" dirty="0" smtClean="0"/>
              <a:t>However, the empirical studies exploring these aspects not very well designed (O’Neal et al, 2000). </a:t>
            </a:r>
            <a:endParaRPr lang="en-GB" dirty="0"/>
          </a:p>
        </p:txBody>
      </p:sp>
    </p:spTree>
    <p:extLst>
      <p:ext uri="{BB962C8B-B14F-4D97-AF65-F5344CB8AC3E}">
        <p14:creationId xmlns:p14="http://schemas.microsoft.com/office/powerpoint/2010/main" val="712113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anim calcmode="lin" valueType="num">
                                      <p:cBhvr additive="base">
                                        <p:cTn id="4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680310"/>
            <a:ext cx="8229600" cy="916230"/>
          </a:xfrm>
        </p:spPr>
        <p:txBody>
          <a:bodyPr>
            <a:normAutofit/>
          </a:bodyPr>
          <a:lstStyle/>
          <a:p>
            <a:pPr algn="ctr"/>
            <a:r>
              <a:rPr lang="en-GB" dirty="0" smtClean="0"/>
              <a:t>However…</a:t>
            </a:r>
            <a:endParaRPr lang="en-GB" dirty="0"/>
          </a:p>
        </p:txBody>
      </p:sp>
      <p:sp>
        <p:nvSpPr>
          <p:cNvPr id="3" name="Content Placeholder 2"/>
          <p:cNvSpPr>
            <a:spLocks noGrp="1"/>
          </p:cNvSpPr>
          <p:nvPr>
            <p:ph idx="1"/>
          </p:nvPr>
        </p:nvSpPr>
        <p:spPr>
          <a:xfrm>
            <a:off x="1365195" y="1749245"/>
            <a:ext cx="7313370" cy="4581150"/>
          </a:xfrm>
        </p:spPr>
        <p:txBody>
          <a:bodyPr>
            <a:normAutofit/>
          </a:bodyPr>
          <a:lstStyle/>
          <a:p>
            <a:r>
              <a:rPr lang="en-GB" dirty="0" smtClean="0"/>
              <a:t>McNeil et al (1991)</a:t>
            </a:r>
          </a:p>
          <a:p>
            <a:endParaRPr lang="en-GB" dirty="0"/>
          </a:p>
          <a:p>
            <a:r>
              <a:rPr lang="en-GB" dirty="0" smtClean="0"/>
              <a:t>30 Mildly depressed ELDERLY male and women. </a:t>
            </a:r>
          </a:p>
          <a:p>
            <a:pPr lvl="1"/>
            <a:r>
              <a:rPr lang="en-GB" dirty="0" smtClean="0"/>
              <a:t>Three conditions (randomly assignment)</a:t>
            </a:r>
          </a:p>
          <a:p>
            <a:pPr lvl="2"/>
            <a:r>
              <a:rPr lang="en-GB" dirty="0" smtClean="0"/>
              <a:t>20 minutes of outdoor walking with a student</a:t>
            </a:r>
          </a:p>
          <a:p>
            <a:pPr lvl="2"/>
            <a:r>
              <a:rPr lang="en-GB" dirty="0" smtClean="0"/>
              <a:t>20 minutes of social interaction (no exercise) with a student. </a:t>
            </a:r>
          </a:p>
          <a:p>
            <a:pPr lvl="2"/>
            <a:r>
              <a:rPr lang="en-GB" dirty="0" smtClean="0"/>
              <a:t>Wait-List Control</a:t>
            </a:r>
          </a:p>
          <a:p>
            <a:pPr lvl="2"/>
            <a:endParaRPr lang="en-GB" dirty="0" smtClean="0"/>
          </a:p>
          <a:p>
            <a:pPr lvl="2"/>
            <a:endParaRPr lang="en-GB" dirty="0"/>
          </a:p>
        </p:txBody>
      </p:sp>
    </p:spTree>
    <p:extLst>
      <p:ext uri="{BB962C8B-B14F-4D97-AF65-F5344CB8AC3E}">
        <p14:creationId xmlns:p14="http://schemas.microsoft.com/office/powerpoint/2010/main" val="226097575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69490"/>
            <a:ext cx="8229600" cy="763525"/>
          </a:xfrm>
        </p:spPr>
        <p:txBody>
          <a:bodyPr>
            <a:normAutofit/>
          </a:bodyPr>
          <a:lstStyle/>
          <a:p>
            <a:pPr algn="ctr"/>
            <a:r>
              <a:rPr lang="en-GB" dirty="0" smtClean="0"/>
              <a:t>Findings (cited in </a:t>
            </a:r>
            <a:r>
              <a:rPr lang="en-GB" dirty="0" err="1" smtClean="0"/>
              <a:t>Buckworth</a:t>
            </a:r>
            <a:r>
              <a:rPr lang="en-GB" dirty="0" smtClean="0"/>
              <a:t> et al, 2012).</a:t>
            </a:r>
            <a:endParaRPr lang="en-GB" dirty="0"/>
          </a:p>
        </p:txBody>
      </p:sp>
      <p:sp>
        <p:nvSpPr>
          <p:cNvPr id="3" name="Content Placeholder 2"/>
          <p:cNvSpPr>
            <a:spLocks noGrp="1"/>
          </p:cNvSpPr>
          <p:nvPr>
            <p:ph idx="1"/>
          </p:nvPr>
        </p:nvSpPr>
        <p:spPr>
          <a:xfrm>
            <a:off x="1365195" y="2512770"/>
            <a:ext cx="7313370" cy="4123035"/>
          </a:xfrm>
        </p:spPr>
        <p:txBody>
          <a:bodyPr>
            <a:normAutofit fontScale="40000" lnSpcReduction="20000"/>
          </a:bodyPr>
          <a:lstStyle/>
          <a:p>
            <a:r>
              <a:rPr lang="en-GB" dirty="0" smtClean="0"/>
              <a:t>Page 211 </a:t>
            </a:r>
            <a:r>
              <a:rPr lang="en-GB" dirty="0" err="1" smtClean="0"/>
              <a:t>Buckworth</a:t>
            </a:r>
            <a:r>
              <a:rPr lang="en-GB" dirty="0" smtClean="0"/>
              <a:t> et al….</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sz="5100" dirty="0" smtClean="0"/>
              <a:t>Therefore</a:t>
            </a:r>
            <a:r>
              <a:rPr lang="en-GB" sz="5100" dirty="0" smtClean="0"/>
              <a:t>, could it be just the social contact that might have been response for depression reduction. </a:t>
            </a:r>
          </a:p>
          <a:p>
            <a:pPr lvl="1"/>
            <a:r>
              <a:rPr lang="en-GB" sz="5100" dirty="0" smtClean="0"/>
              <a:t>Many confounding variables. </a:t>
            </a:r>
          </a:p>
          <a:p>
            <a:pPr lvl="2"/>
            <a:r>
              <a:rPr lang="en-GB" sz="5100" dirty="0" smtClean="0"/>
              <a:t>Social life of participants. </a:t>
            </a:r>
          </a:p>
          <a:p>
            <a:pPr lvl="2"/>
            <a:r>
              <a:rPr lang="en-GB" sz="5100" dirty="0" smtClean="0"/>
              <a:t>Some might not have enjoyed the company. </a:t>
            </a:r>
            <a:endParaRPr lang="en-GB" sz="5100"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43722" y="833015"/>
            <a:ext cx="6260905" cy="36615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10747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12" end="12"/>
                                            </p:txEl>
                                          </p:spTgt>
                                        </p:tgtEl>
                                        <p:attrNameLst>
                                          <p:attrName>style.visibility</p:attrName>
                                        </p:attrNameLst>
                                      </p:cBhvr>
                                      <p:to>
                                        <p:strVal val="visible"/>
                                      </p:to>
                                    </p:set>
                                    <p:anim calcmode="lin" valueType="num">
                                      <p:cBhvr>
                                        <p:cTn id="7" dur="1000" fill="hold"/>
                                        <p:tgtEl>
                                          <p:spTgt spid="3">
                                            <p:txEl>
                                              <p:pRg st="12" end="12"/>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12" end="12"/>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12" end="12"/>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12" end="12"/>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13" end="13"/>
                                            </p:txEl>
                                          </p:spTgt>
                                        </p:tgtEl>
                                        <p:attrNameLst>
                                          <p:attrName>style.visibility</p:attrName>
                                        </p:attrNameLst>
                                      </p:cBhvr>
                                      <p:to>
                                        <p:strVal val="visible"/>
                                      </p:to>
                                    </p:set>
                                    <p:anim calcmode="lin" valueType="num">
                                      <p:cBhvr>
                                        <p:cTn id="13" dur="1000" fill="hold"/>
                                        <p:tgtEl>
                                          <p:spTgt spid="3">
                                            <p:txEl>
                                              <p:pRg st="13" end="13"/>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13" end="13"/>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13" end="13"/>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13" end="13"/>
                                            </p:txEl>
                                          </p:spTgt>
                                        </p:tgtEl>
                                      </p:cBhvr>
                                    </p:animEffect>
                                  </p:childTnLst>
                                </p:cTn>
                              </p:par>
                              <p:par>
                                <p:cTn id="17" presetID="31" presetClass="entr" presetSubtype="0" fill="hold" nodeType="withEffect">
                                  <p:stCondLst>
                                    <p:cond delay="0"/>
                                  </p:stCondLst>
                                  <p:childTnLst>
                                    <p:set>
                                      <p:cBhvr>
                                        <p:cTn id="18" dur="1" fill="hold">
                                          <p:stCondLst>
                                            <p:cond delay="0"/>
                                          </p:stCondLst>
                                        </p:cTn>
                                        <p:tgtEl>
                                          <p:spTgt spid="3">
                                            <p:txEl>
                                              <p:pRg st="14" end="14"/>
                                            </p:txEl>
                                          </p:spTgt>
                                        </p:tgtEl>
                                        <p:attrNameLst>
                                          <p:attrName>style.visibility</p:attrName>
                                        </p:attrNameLst>
                                      </p:cBhvr>
                                      <p:to>
                                        <p:strVal val="visible"/>
                                      </p:to>
                                    </p:set>
                                    <p:anim calcmode="lin" valueType="num">
                                      <p:cBhvr>
                                        <p:cTn id="19" dur="1000" fill="hold"/>
                                        <p:tgtEl>
                                          <p:spTgt spid="3">
                                            <p:txEl>
                                              <p:pRg st="14" end="14"/>
                                            </p:txEl>
                                          </p:spTgt>
                                        </p:tgtEl>
                                        <p:attrNameLst>
                                          <p:attrName>ppt_w</p:attrName>
                                        </p:attrNameLst>
                                      </p:cBhvr>
                                      <p:tavLst>
                                        <p:tav tm="0">
                                          <p:val>
                                            <p:fltVal val="0"/>
                                          </p:val>
                                        </p:tav>
                                        <p:tav tm="100000">
                                          <p:val>
                                            <p:strVal val="#ppt_w"/>
                                          </p:val>
                                        </p:tav>
                                      </p:tavLst>
                                    </p:anim>
                                    <p:anim calcmode="lin" valueType="num">
                                      <p:cBhvr>
                                        <p:cTn id="20" dur="1000" fill="hold"/>
                                        <p:tgtEl>
                                          <p:spTgt spid="3">
                                            <p:txEl>
                                              <p:pRg st="14" end="14"/>
                                            </p:txEl>
                                          </p:spTgt>
                                        </p:tgtEl>
                                        <p:attrNameLst>
                                          <p:attrName>ppt_h</p:attrName>
                                        </p:attrNameLst>
                                      </p:cBhvr>
                                      <p:tavLst>
                                        <p:tav tm="0">
                                          <p:val>
                                            <p:fltVal val="0"/>
                                          </p:val>
                                        </p:tav>
                                        <p:tav tm="100000">
                                          <p:val>
                                            <p:strVal val="#ppt_h"/>
                                          </p:val>
                                        </p:tav>
                                      </p:tavLst>
                                    </p:anim>
                                    <p:anim calcmode="lin" valueType="num">
                                      <p:cBhvr>
                                        <p:cTn id="21" dur="1000" fill="hold"/>
                                        <p:tgtEl>
                                          <p:spTgt spid="3">
                                            <p:txEl>
                                              <p:pRg st="14" end="14"/>
                                            </p:txEl>
                                          </p:spTgt>
                                        </p:tgtEl>
                                        <p:attrNameLst>
                                          <p:attrName>style.rotation</p:attrName>
                                        </p:attrNameLst>
                                      </p:cBhvr>
                                      <p:tavLst>
                                        <p:tav tm="0">
                                          <p:val>
                                            <p:fltVal val="90"/>
                                          </p:val>
                                        </p:tav>
                                        <p:tav tm="100000">
                                          <p:val>
                                            <p:fltVal val="0"/>
                                          </p:val>
                                        </p:tav>
                                      </p:tavLst>
                                    </p:anim>
                                    <p:animEffect transition="in" filter="fade">
                                      <p:cBhvr>
                                        <p:cTn id="22" dur="1000"/>
                                        <p:tgtEl>
                                          <p:spTgt spid="3">
                                            <p:txEl>
                                              <p:pRg st="14" end="14"/>
                                            </p:txEl>
                                          </p:spTgt>
                                        </p:tgtEl>
                                      </p:cBhvr>
                                    </p:animEffect>
                                  </p:childTnLst>
                                </p:cTn>
                              </p:par>
                              <p:par>
                                <p:cTn id="23" presetID="31" presetClass="entr" presetSubtype="0" fill="hold" nodeType="withEffect">
                                  <p:stCondLst>
                                    <p:cond delay="0"/>
                                  </p:stCondLst>
                                  <p:childTnLst>
                                    <p:set>
                                      <p:cBhvr>
                                        <p:cTn id="24" dur="1" fill="hold">
                                          <p:stCondLst>
                                            <p:cond delay="0"/>
                                          </p:stCondLst>
                                        </p:cTn>
                                        <p:tgtEl>
                                          <p:spTgt spid="3">
                                            <p:txEl>
                                              <p:pRg st="15" end="15"/>
                                            </p:txEl>
                                          </p:spTgt>
                                        </p:tgtEl>
                                        <p:attrNameLst>
                                          <p:attrName>style.visibility</p:attrName>
                                        </p:attrNameLst>
                                      </p:cBhvr>
                                      <p:to>
                                        <p:strVal val="visible"/>
                                      </p:to>
                                    </p:set>
                                    <p:anim calcmode="lin" valueType="num">
                                      <p:cBhvr>
                                        <p:cTn id="25" dur="1000" fill="hold"/>
                                        <p:tgtEl>
                                          <p:spTgt spid="3">
                                            <p:txEl>
                                              <p:pRg st="15" end="15"/>
                                            </p:txEl>
                                          </p:spTgt>
                                        </p:tgtEl>
                                        <p:attrNameLst>
                                          <p:attrName>ppt_w</p:attrName>
                                        </p:attrNameLst>
                                      </p:cBhvr>
                                      <p:tavLst>
                                        <p:tav tm="0">
                                          <p:val>
                                            <p:fltVal val="0"/>
                                          </p:val>
                                        </p:tav>
                                        <p:tav tm="100000">
                                          <p:val>
                                            <p:strVal val="#ppt_w"/>
                                          </p:val>
                                        </p:tav>
                                      </p:tavLst>
                                    </p:anim>
                                    <p:anim calcmode="lin" valueType="num">
                                      <p:cBhvr>
                                        <p:cTn id="26" dur="1000" fill="hold"/>
                                        <p:tgtEl>
                                          <p:spTgt spid="3">
                                            <p:txEl>
                                              <p:pRg st="15" end="15"/>
                                            </p:txEl>
                                          </p:spTgt>
                                        </p:tgtEl>
                                        <p:attrNameLst>
                                          <p:attrName>ppt_h</p:attrName>
                                        </p:attrNameLst>
                                      </p:cBhvr>
                                      <p:tavLst>
                                        <p:tav tm="0">
                                          <p:val>
                                            <p:fltVal val="0"/>
                                          </p:val>
                                        </p:tav>
                                        <p:tav tm="100000">
                                          <p:val>
                                            <p:strVal val="#ppt_h"/>
                                          </p:val>
                                        </p:tav>
                                      </p:tavLst>
                                    </p:anim>
                                    <p:anim calcmode="lin" valueType="num">
                                      <p:cBhvr>
                                        <p:cTn id="27" dur="1000" fill="hold"/>
                                        <p:tgtEl>
                                          <p:spTgt spid="3">
                                            <p:txEl>
                                              <p:pRg st="15" end="15"/>
                                            </p:txEl>
                                          </p:spTgt>
                                        </p:tgtEl>
                                        <p:attrNameLst>
                                          <p:attrName>style.rotation</p:attrName>
                                        </p:attrNameLst>
                                      </p:cBhvr>
                                      <p:tavLst>
                                        <p:tav tm="0">
                                          <p:val>
                                            <p:fltVal val="90"/>
                                          </p:val>
                                        </p:tav>
                                        <p:tav tm="100000">
                                          <p:val>
                                            <p:fltVal val="0"/>
                                          </p:val>
                                        </p:tav>
                                      </p:tavLst>
                                    </p:anim>
                                    <p:animEffect transition="in" filter="fade">
                                      <p:cBhvr>
                                        <p:cTn id="28" dur="10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527605"/>
            <a:ext cx="8229600" cy="916230"/>
          </a:xfrm>
        </p:spPr>
        <p:txBody>
          <a:bodyPr>
            <a:normAutofit/>
          </a:bodyPr>
          <a:lstStyle/>
          <a:p>
            <a:pPr algn="ctr"/>
            <a:r>
              <a:rPr lang="en-GB" dirty="0" smtClean="0"/>
              <a:t>Biological Explanations</a:t>
            </a:r>
            <a:endParaRPr lang="en-GB" dirty="0"/>
          </a:p>
        </p:txBody>
      </p:sp>
      <p:sp>
        <p:nvSpPr>
          <p:cNvPr id="3" name="Content Placeholder 2"/>
          <p:cNvSpPr>
            <a:spLocks noGrp="1"/>
          </p:cNvSpPr>
          <p:nvPr>
            <p:ph idx="1"/>
          </p:nvPr>
        </p:nvSpPr>
        <p:spPr>
          <a:xfrm>
            <a:off x="1365195" y="1749245"/>
            <a:ext cx="7313370" cy="4733855"/>
          </a:xfrm>
        </p:spPr>
        <p:txBody>
          <a:bodyPr>
            <a:normAutofit/>
          </a:bodyPr>
          <a:lstStyle/>
          <a:p>
            <a:r>
              <a:rPr lang="en-GB" dirty="0" smtClean="0"/>
              <a:t>May offer more potential in terms of a cause and effect relationship between exercise and depression reduction. </a:t>
            </a:r>
          </a:p>
          <a:p>
            <a:endParaRPr lang="en-GB" dirty="0"/>
          </a:p>
          <a:p>
            <a:r>
              <a:rPr lang="en-GB" dirty="0" smtClean="0"/>
              <a:t>However, some caution because there is so many variables to consider. </a:t>
            </a:r>
          </a:p>
          <a:p>
            <a:pPr lvl="1"/>
            <a:r>
              <a:rPr lang="en-GB" dirty="0" smtClean="0"/>
              <a:t>E.g. </a:t>
            </a:r>
            <a:r>
              <a:rPr lang="en-GB" dirty="0" err="1" smtClean="0"/>
              <a:t>Buckworth</a:t>
            </a:r>
            <a:r>
              <a:rPr lang="en-GB" dirty="0" smtClean="0"/>
              <a:t> et al (2012) – Bright light treatment can reduce some depression. </a:t>
            </a:r>
          </a:p>
          <a:p>
            <a:pPr lvl="2"/>
            <a:r>
              <a:rPr lang="en-GB" dirty="0" smtClean="0"/>
              <a:t>Therefore if exercising in daylight it might be due to the light exposure as much as exercising. </a:t>
            </a:r>
            <a:endParaRPr lang="en-GB" dirty="0"/>
          </a:p>
        </p:txBody>
      </p:sp>
    </p:spTree>
    <p:extLst>
      <p:ext uri="{BB962C8B-B14F-4D97-AF65-F5344CB8AC3E}">
        <p14:creationId xmlns:p14="http://schemas.microsoft.com/office/powerpoint/2010/main" val="391147520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680310"/>
            <a:ext cx="8229600" cy="916230"/>
          </a:xfrm>
        </p:spPr>
        <p:txBody>
          <a:bodyPr>
            <a:normAutofit/>
          </a:bodyPr>
          <a:lstStyle/>
          <a:p>
            <a:pPr algn="ctr"/>
            <a:r>
              <a:rPr lang="en-GB" dirty="0" smtClean="0"/>
              <a:t>Aetiology of depression…</a:t>
            </a:r>
            <a:endParaRPr lang="en-GB" dirty="0"/>
          </a:p>
        </p:txBody>
      </p:sp>
      <p:sp>
        <p:nvSpPr>
          <p:cNvPr id="3" name="Content Placeholder 2"/>
          <p:cNvSpPr>
            <a:spLocks noGrp="1"/>
          </p:cNvSpPr>
          <p:nvPr>
            <p:ph idx="1"/>
          </p:nvPr>
        </p:nvSpPr>
        <p:spPr>
          <a:xfrm>
            <a:off x="1517900" y="1749245"/>
            <a:ext cx="7313370" cy="4733855"/>
          </a:xfrm>
        </p:spPr>
        <p:txBody>
          <a:bodyPr>
            <a:normAutofit fontScale="92500" lnSpcReduction="10000"/>
          </a:bodyPr>
          <a:lstStyle/>
          <a:p>
            <a:r>
              <a:rPr lang="en-GB" dirty="0" smtClean="0"/>
              <a:t>Aetiology = study of causes. </a:t>
            </a:r>
          </a:p>
          <a:p>
            <a:endParaRPr lang="en-GB" dirty="0"/>
          </a:p>
          <a:p>
            <a:r>
              <a:rPr lang="en-GB" dirty="0" smtClean="0"/>
              <a:t>Monoamine Depletion Hypothesis. </a:t>
            </a:r>
          </a:p>
          <a:p>
            <a:endParaRPr lang="en-GB" dirty="0"/>
          </a:p>
          <a:p>
            <a:r>
              <a:rPr lang="en-GB" dirty="0" smtClean="0"/>
              <a:t>Suggested (by accident) when exploring the side effects of prescribed medication for physical illness. </a:t>
            </a:r>
          </a:p>
          <a:p>
            <a:pPr lvl="1"/>
            <a:r>
              <a:rPr lang="en-GB" dirty="0" smtClean="0"/>
              <a:t>Reserpine (used to treat Blood pressure) – linked with Depressive symptoms – for those not known to have depression previously. </a:t>
            </a:r>
          </a:p>
          <a:p>
            <a:pPr lvl="2"/>
            <a:r>
              <a:rPr lang="en-GB" dirty="0" smtClean="0"/>
              <a:t>15% increased risk. </a:t>
            </a:r>
            <a:endParaRPr lang="en-GB" dirty="0"/>
          </a:p>
        </p:txBody>
      </p:sp>
    </p:spTree>
    <p:extLst>
      <p:ext uri="{BB962C8B-B14F-4D97-AF65-F5344CB8AC3E}">
        <p14:creationId xmlns:p14="http://schemas.microsoft.com/office/powerpoint/2010/main" val="318484614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680310"/>
            <a:ext cx="8229600" cy="763525"/>
          </a:xfrm>
        </p:spPr>
        <p:txBody>
          <a:bodyPr>
            <a:normAutofit/>
          </a:bodyPr>
          <a:lstStyle/>
          <a:p>
            <a:pPr algn="ctr"/>
            <a:r>
              <a:rPr lang="en-GB" dirty="0"/>
              <a:t>Aetiology of depression…</a:t>
            </a:r>
          </a:p>
        </p:txBody>
      </p:sp>
      <p:sp>
        <p:nvSpPr>
          <p:cNvPr id="3" name="Content Placeholder 2"/>
          <p:cNvSpPr>
            <a:spLocks noGrp="1"/>
          </p:cNvSpPr>
          <p:nvPr>
            <p:ph idx="1"/>
          </p:nvPr>
        </p:nvSpPr>
        <p:spPr>
          <a:xfrm>
            <a:off x="1365195" y="1443835"/>
            <a:ext cx="7313370" cy="5039265"/>
          </a:xfrm>
        </p:spPr>
        <p:txBody>
          <a:bodyPr>
            <a:normAutofit lnSpcReduction="10000"/>
          </a:bodyPr>
          <a:lstStyle/>
          <a:p>
            <a:r>
              <a:rPr lang="en-GB" dirty="0" err="1" smtClean="0"/>
              <a:t>Resperine</a:t>
            </a:r>
            <a:r>
              <a:rPr lang="en-GB" dirty="0" smtClean="0"/>
              <a:t> works by inactivating cells that contain noradrenaline and serotonin (5Ht). </a:t>
            </a:r>
          </a:p>
          <a:p>
            <a:endParaRPr lang="en-GB" dirty="0"/>
          </a:p>
          <a:p>
            <a:r>
              <a:rPr lang="en-GB" dirty="0" smtClean="0"/>
              <a:t>Consequently, depleting the activation of nor-adrenaline and serotonin. </a:t>
            </a:r>
          </a:p>
          <a:p>
            <a:endParaRPr lang="en-GB" dirty="0"/>
          </a:p>
          <a:p>
            <a:r>
              <a:rPr lang="en-GB" dirty="0" err="1" smtClean="0"/>
              <a:t>Resperine</a:t>
            </a:r>
            <a:r>
              <a:rPr lang="en-GB" dirty="0" smtClean="0"/>
              <a:t> can cross the blood brain barrier, so </a:t>
            </a:r>
            <a:r>
              <a:rPr lang="en-GB" dirty="0"/>
              <a:t>can impact on </a:t>
            </a:r>
            <a:r>
              <a:rPr lang="en-GB" dirty="0" smtClean="0"/>
              <a:t>serotonergic </a:t>
            </a:r>
            <a:r>
              <a:rPr lang="en-GB" dirty="0"/>
              <a:t>and </a:t>
            </a:r>
            <a:r>
              <a:rPr lang="en-GB" dirty="0" smtClean="0"/>
              <a:t>noradrenergic cells in the brain. </a:t>
            </a:r>
          </a:p>
          <a:p>
            <a:pPr lvl="1"/>
            <a:r>
              <a:rPr lang="en-GB" dirty="0" smtClean="0"/>
              <a:t>Monoamine depletion hypothesis of depression. </a:t>
            </a:r>
            <a:endParaRPr lang="en-GB" dirty="0"/>
          </a:p>
        </p:txBody>
      </p:sp>
    </p:spTree>
    <p:extLst>
      <p:ext uri="{BB962C8B-B14F-4D97-AF65-F5344CB8AC3E}">
        <p14:creationId xmlns:p14="http://schemas.microsoft.com/office/powerpoint/2010/main" val="78809271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784" y="680310"/>
            <a:ext cx="7771485" cy="458115"/>
          </a:xfrm>
        </p:spPr>
        <p:txBody>
          <a:bodyPr>
            <a:normAutofit fontScale="90000"/>
          </a:bodyPr>
          <a:lstStyle/>
          <a:p>
            <a:pPr algn="ctr"/>
            <a:r>
              <a:rPr lang="en-GB" sz="3600" dirty="0" smtClean="0"/>
              <a:t/>
            </a:r>
            <a:br>
              <a:rPr lang="en-GB" sz="3600" dirty="0" smtClean="0"/>
            </a:br>
            <a:r>
              <a:rPr lang="en-GB" sz="3600" dirty="0" smtClean="0"/>
              <a:t>Monoamine depletion hypothesis of depression. </a:t>
            </a:r>
            <a:r>
              <a:rPr lang="en-GB" dirty="0"/>
              <a:t/>
            </a:r>
            <a:br>
              <a:rPr lang="en-GB" dirty="0"/>
            </a:br>
            <a:endParaRPr lang="en-GB" dirty="0"/>
          </a:p>
        </p:txBody>
      </p:sp>
      <p:sp>
        <p:nvSpPr>
          <p:cNvPr id="3" name="Content Placeholder 2"/>
          <p:cNvSpPr>
            <a:spLocks noGrp="1"/>
          </p:cNvSpPr>
          <p:nvPr>
            <p:ph idx="1"/>
          </p:nvPr>
        </p:nvSpPr>
        <p:spPr>
          <a:xfrm>
            <a:off x="1365195" y="1749245"/>
            <a:ext cx="7313370" cy="4581150"/>
          </a:xfrm>
        </p:spPr>
        <p:txBody>
          <a:bodyPr>
            <a:normAutofit lnSpcReduction="10000"/>
          </a:bodyPr>
          <a:lstStyle/>
          <a:p>
            <a:r>
              <a:rPr lang="en-GB" dirty="0" smtClean="0"/>
              <a:t>Depression is caused by a deficiency of noradrenaline at central adrenergic receptors OR a deficiency of serotonin. </a:t>
            </a:r>
          </a:p>
          <a:p>
            <a:endParaRPr lang="en-GB" dirty="0"/>
          </a:p>
          <a:p>
            <a:r>
              <a:rPr lang="en-GB" dirty="0" smtClean="0"/>
              <a:t>The Monoamine depletion hypothesis has formed the basis of anti-depressant medication </a:t>
            </a:r>
          </a:p>
          <a:p>
            <a:pPr lvl="1"/>
            <a:r>
              <a:rPr lang="en-GB" dirty="0" smtClean="0"/>
              <a:t>E.g. Prozac, Zoloft = SSRI’s (Selective Serotonin Re-uptake inhibitors)</a:t>
            </a:r>
          </a:p>
          <a:p>
            <a:pPr lvl="2"/>
            <a:r>
              <a:rPr lang="en-GB" dirty="0" smtClean="0"/>
              <a:t>Significantly more effective than placebo (Williams et al, 2000). </a:t>
            </a:r>
            <a:endParaRPr lang="en-GB" dirty="0"/>
          </a:p>
        </p:txBody>
      </p:sp>
    </p:spTree>
    <p:extLst>
      <p:ext uri="{BB962C8B-B14F-4D97-AF65-F5344CB8AC3E}">
        <p14:creationId xmlns:p14="http://schemas.microsoft.com/office/powerpoint/2010/main" val="413855276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680310"/>
            <a:ext cx="8229600" cy="763525"/>
          </a:xfrm>
        </p:spPr>
        <p:txBody>
          <a:bodyPr>
            <a:normAutofit/>
          </a:bodyPr>
          <a:lstStyle/>
          <a:p>
            <a:pPr algn="ctr"/>
            <a:r>
              <a:rPr lang="en-GB" dirty="0" smtClean="0"/>
              <a:t>Research involving </a:t>
            </a:r>
            <a:r>
              <a:rPr lang="en-GB" dirty="0"/>
              <a:t>e</a:t>
            </a:r>
            <a:r>
              <a:rPr lang="en-GB" dirty="0" smtClean="0"/>
              <a:t>xercise</a:t>
            </a:r>
            <a:endParaRPr lang="en-GB" dirty="0"/>
          </a:p>
        </p:txBody>
      </p:sp>
      <p:sp>
        <p:nvSpPr>
          <p:cNvPr id="3" name="Content Placeholder 2"/>
          <p:cNvSpPr>
            <a:spLocks noGrp="1"/>
          </p:cNvSpPr>
          <p:nvPr>
            <p:ph idx="1"/>
          </p:nvPr>
        </p:nvSpPr>
        <p:spPr>
          <a:xfrm>
            <a:off x="1365195" y="1749245"/>
            <a:ext cx="7313370" cy="4581150"/>
          </a:xfrm>
        </p:spPr>
        <p:txBody>
          <a:bodyPr>
            <a:normAutofit/>
          </a:bodyPr>
          <a:lstStyle/>
          <a:p>
            <a:r>
              <a:rPr lang="en-GB" dirty="0" smtClean="0"/>
              <a:t>Animal studies – </a:t>
            </a:r>
          </a:p>
          <a:p>
            <a:endParaRPr lang="en-GB" dirty="0"/>
          </a:p>
          <a:p>
            <a:r>
              <a:rPr lang="en-GB" dirty="0" smtClean="0"/>
              <a:t>A variety of studies have suggested changeable increases in brain serotonin (5HT) and Noradrenaline levels following acute exercise in rats</a:t>
            </a:r>
          </a:p>
          <a:p>
            <a:pPr lvl="1"/>
            <a:r>
              <a:rPr lang="en-GB" dirty="0" smtClean="0"/>
              <a:t>(</a:t>
            </a:r>
            <a:r>
              <a:rPr lang="en-GB" dirty="0" err="1" smtClean="0"/>
              <a:t>Dishman</a:t>
            </a:r>
            <a:r>
              <a:rPr lang="en-GB" dirty="0" smtClean="0"/>
              <a:t> et al, 2000; Dunn et al, 1996, Dunn and </a:t>
            </a:r>
            <a:r>
              <a:rPr lang="en-GB" dirty="0" err="1" smtClean="0"/>
              <a:t>Dishman</a:t>
            </a:r>
            <a:r>
              <a:rPr lang="en-GB" dirty="0" smtClean="0"/>
              <a:t>, 1991)</a:t>
            </a:r>
          </a:p>
          <a:p>
            <a:pPr lvl="2"/>
            <a:r>
              <a:rPr lang="en-GB" dirty="0" smtClean="0"/>
              <a:t>Similar findings for longer term exercise of moderate intensity (</a:t>
            </a:r>
            <a:r>
              <a:rPr lang="en-GB" dirty="0" err="1" smtClean="0"/>
              <a:t>Yoo</a:t>
            </a:r>
            <a:r>
              <a:rPr lang="en-GB" dirty="0" smtClean="0"/>
              <a:t> et al, 1999; 2000). </a:t>
            </a:r>
            <a:endParaRPr lang="en-GB" dirty="0"/>
          </a:p>
        </p:txBody>
      </p:sp>
    </p:spTree>
    <p:extLst>
      <p:ext uri="{BB962C8B-B14F-4D97-AF65-F5344CB8AC3E}">
        <p14:creationId xmlns:p14="http://schemas.microsoft.com/office/powerpoint/2010/main" val="376553379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527605"/>
            <a:ext cx="8229600" cy="916230"/>
          </a:xfrm>
        </p:spPr>
        <p:txBody>
          <a:bodyPr>
            <a:normAutofit/>
          </a:bodyPr>
          <a:lstStyle/>
          <a:p>
            <a:pPr algn="ctr"/>
            <a:r>
              <a:rPr lang="en-GB" dirty="0" err="1" smtClean="0"/>
              <a:t>Dishman</a:t>
            </a:r>
            <a:r>
              <a:rPr lang="en-GB" dirty="0" smtClean="0"/>
              <a:t> et al (1997)</a:t>
            </a:r>
            <a:endParaRPr lang="en-GB" dirty="0"/>
          </a:p>
        </p:txBody>
      </p:sp>
      <p:sp>
        <p:nvSpPr>
          <p:cNvPr id="3" name="Content Placeholder 2"/>
          <p:cNvSpPr>
            <a:spLocks noGrp="1"/>
          </p:cNvSpPr>
          <p:nvPr>
            <p:ph idx="1"/>
          </p:nvPr>
        </p:nvSpPr>
        <p:spPr>
          <a:xfrm>
            <a:off x="1365195" y="1749244"/>
            <a:ext cx="7313370" cy="4733855"/>
          </a:xfrm>
        </p:spPr>
        <p:txBody>
          <a:bodyPr>
            <a:normAutofit lnSpcReduction="10000"/>
          </a:bodyPr>
          <a:lstStyle/>
          <a:p>
            <a:r>
              <a:rPr lang="en-GB" dirty="0" smtClean="0"/>
              <a:t>A classic behaviour symptom of depression in humans is that of “learned helplessness” which can often come as a consequence of repeated exposure to inescapable stress. </a:t>
            </a:r>
          </a:p>
          <a:p>
            <a:endParaRPr lang="en-GB" dirty="0"/>
          </a:p>
          <a:p>
            <a:r>
              <a:rPr lang="en-GB" dirty="0" smtClean="0"/>
              <a:t>First study (</a:t>
            </a:r>
            <a:r>
              <a:rPr lang="en-GB" dirty="0" err="1" smtClean="0"/>
              <a:t>Dishman</a:t>
            </a:r>
            <a:r>
              <a:rPr lang="en-GB" dirty="0" smtClean="0"/>
              <a:t> et al, 1997) demonstrated that rats exposed to an inescapable stress had lower 5HT and Noradrenaline levels. </a:t>
            </a:r>
          </a:p>
          <a:p>
            <a:pPr lvl="1"/>
            <a:r>
              <a:rPr lang="en-GB" dirty="0" smtClean="0"/>
              <a:t>However, rats in exercise group – exposed to same stress, impact on 5HT and Noradrenaline was less. </a:t>
            </a:r>
            <a:endParaRPr lang="en-GB" dirty="0"/>
          </a:p>
        </p:txBody>
      </p:sp>
    </p:spTree>
    <p:extLst>
      <p:ext uri="{BB962C8B-B14F-4D97-AF65-F5344CB8AC3E}">
        <p14:creationId xmlns:p14="http://schemas.microsoft.com/office/powerpoint/2010/main" val="42480981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527605"/>
            <a:ext cx="8229600" cy="763525"/>
          </a:xfrm>
        </p:spPr>
        <p:txBody>
          <a:bodyPr>
            <a:normAutofit/>
          </a:bodyPr>
          <a:lstStyle/>
          <a:p>
            <a:pPr algn="ctr"/>
            <a:r>
              <a:rPr lang="en-GB" dirty="0" err="1" smtClean="0"/>
              <a:t>Dishman</a:t>
            </a:r>
            <a:r>
              <a:rPr lang="en-GB" dirty="0" smtClean="0"/>
              <a:t> et al (1997)</a:t>
            </a:r>
            <a:endParaRPr lang="en-GB" dirty="0"/>
          </a:p>
        </p:txBody>
      </p:sp>
      <p:sp>
        <p:nvSpPr>
          <p:cNvPr id="3" name="Content Placeholder 2"/>
          <p:cNvSpPr>
            <a:spLocks noGrp="1"/>
          </p:cNvSpPr>
          <p:nvPr>
            <p:ph idx="1"/>
          </p:nvPr>
        </p:nvSpPr>
        <p:spPr>
          <a:xfrm>
            <a:off x="1365195" y="1749245"/>
            <a:ext cx="7313370" cy="4428445"/>
          </a:xfrm>
        </p:spPr>
        <p:txBody>
          <a:bodyPr>
            <a:normAutofit/>
          </a:bodyPr>
          <a:lstStyle/>
          <a:p>
            <a:r>
              <a:rPr lang="en-GB" dirty="0" smtClean="0"/>
              <a:t>What study follow up suggested was that for rats exposed also to aerobic (wheel running) exercise when they were exposed to a CONTROLLABLE stress (e.g. shock treatment but with an escape root) they were able to escape quicker than the sedentary rats. </a:t>
            </a:r>
          </a:p>
          <a:p>
            <a:endParaRPr lang="en-GB" dirty="0"/>
          </a:p>
          <a:p>
            <a:r>
              <a:rPr lang="en-GB" dirty="0" smtClean="0"/>
              <a:t>Reducing Learned Helplessness (Greenwood et al, 2003). </a:t>
            </a:r>
            <a:endParaRPr lang="en-GB" dirty="0"/>
          </a:p>
        </p:txBody>
      </p:sp>
    </p:spTree>
    <p:extLst>
      <p:ext uri="{BB962C8B-B14F-4D97-AF65-F5344CB8AC3E}">
        <p14:creationId xmlns:p14="http://schemas.microsoft.com/office/powerpoint/2010/main" val="29929425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680310"/>
            <a:ext cx="8229600" cy="763525"/>
          </a:xfrm>
        </p:spPr>
        <p:txBody>
          <a:bodyPr>
            <a:normAutofit/>
          </a:bodyPr>
          <a:lstStyle/>
          <a:p>
            <a:pPr algn="ctr"/>
            <a:r>
              <a:rPr lang="en-GB" dirty="0" smtClean="0"/>
              <a:t>However…..</a:t>
            </a:r>
            <a:endParaRPr lang="en-GB" dirty="0"/>
          </a:p>
        </p:txBody>
      </p:sp>
      <p:sp>
        <p:nvSpPr>
          <p:cNvPr id="3" name="Content Placeholder 2"/>
          <p:cNvSpPr>
            <a:spLocks noGrp="1"/>
          </p:cNvSpPr>
          <p:nvPr>
            <p:ph idx="1"/>
          </p:nvPr>
        </p:nvSpPr>
        <p:spPr>
          <a:xfrm>
            <a:off x="1517899" y="1749245"/>
            <a:ext cx="7160665" cy="4581150"/>
          </a:xfrm>
        </p:spPr>
        <p:txBody>
          <a:bodyPr>
            <a:normAutofit lnSpcReduction="10000"/>
          </a:bodyPr>
          <a:lstStyle/>
          <a:p>
            <a:r>
              <a:rPr lang="en-GB" dirty="0" smtClean="0"/>
              <a:t>Findings have not been as conclusive for humans. </a:t>
            </a:r>
          </a:p>
          <a:p>
            <a:endParaRPr lang="en-GB" dirty="0"/>
          </a:p>
          <a:p>
            <a:r>
              <a:rPr lang="en-GB" dirty="0" smtClean="0"/>
              <a:t>For example – animal studies have also suggested that treadmill running can also increase dopamine release in rats. </a:t>
            </a:r>
          </a:p>
          <a:p>
            <a:endParaRPr lang="en-GB" dirty="0"/>
          </a:p>
          <a:p>
            <a:r>
              <a:rPr lang="en-GB" dirty="0" smtClean="0"/>
              <a:t>Such findings not as conclusive in Humans…. Yet…. (</a:t>
            </a:r>
            <a:r>
              <a:rPr lang="en-GB" dirty="0" err="1" smtClean="0"/>
              <a:t>Dishman</a:t>
            </a:r>
            <a:r>
              <a:rPr lang="en-GB" dirty="0" smtClean="0"/>
              <a:t> et al, 2006; Wang et al, 2000 </a:t>
            </a:r>
            <a:r>
              <a:rPr lang="en-GB" dirty="0" err="1" smtClean="0"/>
              <a:t>Knab</a:t>
            </a:r>
            <a:r>
              <a:rPr lang="en-GB" dirty="0" smtClean="0"/>
              <a:t> and Lightfoot, 2010). </a:t>
            </a:r>
            <a:endParaRPr lang="en-GB" dirty="0"/>
          </a:p>
        </p:txBody>
      </p:sp>
    </p:spTree>
    <p:extLst>
      <p:ext uri="{BB962C8B-B14F-4D97-AF65-F5344CB8AC3E}">
        <p14:creationId xmlns:p14="http://schemas.microsoft.com/office/powerpoint/2010/main" val="53896945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527605"/>
            <a:ext cx="8229600" cy="763525"/>
          </a:xfrm>
        </p:spPr>
        <p:txBody>
          <a:bodyPr>
            <a:normAutofit/>
          </a:bodyPr>
          <a:lstStyle/>
          <a:p>
            <a:pPr algn="ctr"/>
            <a:r>
              <a:rPr lang="en-GB" dirty="0" smtClean="0"/>
              <a:t>Nevertheless</a:t>
            </a:r>
            <a:endParaRPr lang="en-GB" dirty="0"/>
          </a:p>
        </p:txBody>
      </p:sp>
      <p:sp>
        <p:nvSpPr>
          <p:cNvPr id="3" name="Content Placeholder 2"/>
          <p:cNvSpPr>
            <a:spLocks noGrp="1"/>
          </p:cNvSpPr>
          <p:nvPr>
            <p:ph idx="1"/>
          </p:nvPr>
        </p:nvSpPr>
        <p:spPr>
          <a:xfrm>
            <a:off x="1365195" y="1749245"/>
            <a:ext cx="7313370" cy="4886560"/>
          </a:xfrm>
        </p:spPr>
        <p:txBody>
          <a:bodyPr>
            <a:normAutofit lnSpcReduction="10000"/>
          </a:bodyPr>
          <a:lstStyle/>
          <a:p>
            <a:r>
              <a:rPr lang="en-GB" dirty="0" smtClean="0"/>
              <a:t>Despite the mixed findings in relation to dopamine levels, there is still a school of thought that these inconsistencies are in the main due to inconsistencies in the research methodologies (Lin and </a:t>
            </a:r>
            <a:r>
              <a:rPr lang="en-GB" dirty="0" err="1" smtClean="0"/>
              <a:t>Kuo</a:t>
            </a:r>
            <a:r>
              <a:rPr lang="en-GB" dirty="0" smtClean="0"/>
              <a:t>, 2013). </a:t>
            </a:r>
          </a:p>
          <a:p>
            <a:endParaRPr lang="en-GB" dirty="0"/>
          </a:p>
          <a:p>
            <a:r>
              <a:rPr lang="en-GB" dirty="0" smtClean="0"/>
              <a:t>E.g. Studies exploring the role of exercise in reducing ADHD symptoms would still suggest this is due to increases in dopamine levels. </a:t>
            </a:r>
          </a:p>
          <a:p>
            <a:pPr lvl="1"/>
            <a:r>
              <a:rPr lang="en-GB" dirty="0" smtClean="0"/>
              <a:t>Although again limited in relation to humans (Robinson et al, 2011)</a:t>
            </a:r>
          </a:p>
          <a:p>
            <a:endParaRPr lang="en-GB" dirty="0"/>
          </a:p>
          <a:p>
            <a:endParaRPr lang="en-GB" dirty="0"/>
          </a:p>
        </p:txBody>
      </p:sp>
    </p:spTree>
    <p:extLst>
      <p:ext uri="{BB962C8B-B14F-4D97-AF65-F5344CB8AC3E}">
        <p14:creationId xmlns:p14="http://schemas.microsoft.com/office/powerpoint/2010/main" val="82823587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680310"/>
            <a:ext cx="8229600" cy="916230"/>
          </a:xfrm>
        </p:spPr>
        <p:txBody>
          <a:bodyPr>
            <a:normAutofit/>
          </a:bodyPr>
          <a:lstStyle/>
          <a:p>
            <a:pPr algn="ctr"/>
            <a:r>
              <a:rPr lang="en-GB" dirty="0" smtClean="0"/>
              <a:t>Endorphins….</a:t>
            </a:r>
            <a:endParaRPr lang="en-GB" dirty="0"/>
          </a:p>
        </p:txBody>
      </p:sp>
      <p:sp>
        <p:nvSpPr>
          <p:cNvPr id="3" name="Content Placeholder 2"/>
          <p:cNvSpPr>
            <a:spLocks noGrp="1"/>
          </p:cNvSpPr>
          <p:nvPr>
            <p:ph idx="1"/>
          </p:nvPr>
        </p:nvSpPr>
        <p:spPr>
          <a:xfrm>
            <a:off x="1365195" y="1749245"/>
            <a:ext cx="7313370" cy="4581150"/>
          </a:xfrm>
        </p:spPr>
        <p:txBody>
          <a:bodyPr>
            <a:normAutofit fontScale="92500" lnSpcReduction="10000"/>
          </a:bodyPr>
          <a:lstStyle/>
          <a:p>
            <a:r>
              <a:rPr lang="en-GB" dirty="0" smtClean="0"/>
              <a:t>Endorphins are our bodies natural pain killers. </a:t>
            </a:r>
          </a:p>
          <a:p>
            <a:endParaRPr lang="en-GB" dirty="0"/>
          </a:p>
          <a:p>
            <a:r>
              <a:rPr lang="en-GB" dirty="0" smtClean="0"/>
              <a:t>Prime function is to stop the transmission of pain signals. </a:t>
            </a:r>
          </a:p>
          <a:p>
            <a:endParaRPr lang="en-GB" dirty="0"/>
          </a:p>
          <a:p>
            <a:r>
              <a:rPr lang="en-GB" dirty="0" smtClean="0"/>
              <a:t>Also heightened feelings of Euphoria. </a:t>
            </a:r>
          </a:p>
          <a:p>
            <a:endParaRPr lang="en-GB" dirty="0"/>
          </a:p>
          <a:p>
            <a:r>
              <a:rPr lang="en-GB" dirty="0" smtClean="0"/>
              <a:t>Endorphins are opioids and recreational drugs that have similar chemical structure and responses. </a:t>
            </a:r>
          </a:p>
          <a:p>
            <a:pPr lvl="1"/>
            <a:r>
              <a:rPr lang="en-GB" dirty="0" smtClean="0"/>
              <a:t>E.g. Heroin. </a:t>
            </a:r>
            <a:endParaRPr lang="en-GB" dirty="0"/>
          </a:p>
        </p:txBody>
      </p:sp>
    </p:spTree>
    <p:extLst>
      <p:ext uri="{BB962C8B-B14F-4D97-AF65-F5344CB8AC3E}">
        <p14:creationId xmlns:p14="http://schemas.microsoft.com/office/powerpoint/2010/main" val="292483710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680310"/>
            <a:ext cx="8229600" cy="763525"/>
          </a:xfrm>
        </p:spPr>
        <p:txBody>
          <a:bodyPr>
            <a:normAutofit/>
          </a:bodyPr>
          <a:lstStyle/>
          <a:p>
            <a:pPr algn="ctr"/>
            <a:r>
              <a:rPr lang="en-GB" dirty="0" smtClean="0"/>
              <a:t>The Runner’s High…..</a:t>
            </a:r>
            <a:endParaRPr lang="en-GB" dirty="0"/>
          </a:p>
        </p:txBody>
      </p:sp>
      <p:sp>
        <p:nvSpPr>
          <p:cNvPr id="3" name="Content Placeholder 2"/>
          <p:cNvSpPr>
            <a:spLocks noGrp="1"/>
          </p:cNvSpPr>
          <p:nvPr>
            <p:ph idx="1"/>
          </p:nvPr>
        </p:nvSpPr>
        <p:spPr>
          <a:xfrm>
            <a:off x="1365195" y="1749245"/>
            <a:ext cx="7313370" cy="4581150"/>
          </a:xfrm>
        </p:spPr>
        <p:txBody>
          <a:bodyPr>
            <a:normAutofit/>
          </a:bodyPr>
          <a:lstStyle/>
          <a:p>
            <a:r>
              <a:rPr lang="en-GB" dirty="0" smtClean="0"/>
              <a:t>Runner’s high = sense of heightened alertness and awareness, feeling of euphoria, increase positive feelings spiritually, psychologically and spiritually. A feeling of liberation, supressed pain, a sense of ease and exhilaration (Weinberg and Gould, 2012). </a:t>
            </a:r>
          </a:p>
          <a:p>
            <a:endParaRPr lang="en-GB" dirty="0"/>
          </a:p>
          <a:p>
            <a:r>
              <a:rPr lang="en-GB" dirty="0" smtClean="0"/>
              <a:t>Very common among runners – 30% claim they experience it on daily runs (Weinberg and Gould, 2012). </a:t>
            </a:r>
            <a:endParaRPr lang="en-GB" dirty="0"/>
          </a:p>
        </p:txBody>
      </p:sp>
    </p:spTree>
    <p:extLst>
      <p:ext uri="{BB962C8B-B14F-4D97-AF65-F5344CB8AC3E}">
        <p14:creationId xmlns:p14="http://schemas.microsoft.com/office/powerpoint/2010/main" val="2886483119"/>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527605"/>
            <a:ext cx="8229600" cy="763525"/>
          </a:xfrm>
        </p:spPr>
        <p:txBody>
          <a:bodyPr>
            <a:normAutofit/>
          </a:bodyPr>
          <a:lstStyle/>
          <a:p>
            <a:pPr algn="ctr"/>
            <a:r>
              <a:rPr lang="en-GB" dirty="0" smtClean="0"/>
              <a:t>Defining Runner’s High</a:t>
            </a:r>
            <a:endParaRPr lang="en-GB" dirty="0"/>
          </a:p>
        </p:txBody>
      </p:sp>
      <p:sp>
        <p:nvSpPr>
          <p:cNvPr id="3" name="Content Placeholder 2"/>
          <p:cNvSpPr>
            <a:spLocks noGrp="1"/>
          </p:cNvSpPr>
          <p:nvPr>
            <p:ph idx="1"/>
          </p:nvPr>
        </p:nvSpPr>
        <p:spPr>
          <a:xfrm>
            <a:off x="1365195" y="1749245"/>
            <a:ext cx="7313370" cy="4581150"/>
          </a:xfrm>
        </p:spPr>
        <p:txBody>
          <a:bodyPr>
            <a:normAutofit/>
          </a:bodyPr>
          <a:lstStyle/>
          <a:p>
            <a:r>
              <a:rPr lang="en-GB" dirty="0" smtClean="0"/>
              <a:t>Sachs (1984) and Berger (1996) – Several key words to define runner’s high including “euphoria, spirituality, power, gracefulness, effortless movement, a glimpse of perfection, spinning out” (Weinberg and Gould, 2012 p410). </a:t>
            </a:r>
          </a:p>
          <a:p>
            <a:endParaRPr lang="en-GB" dirty="0"/>
          </a:p>
          <a:p>
            <a:r>
              <a:rPr lang="en-GB" dirty="0" smtClean="0"/>
              <a:t>Linked with peak performance and flow (Jackson and </a:t>
            </a:r>
            <a:r>
              <a:rPr lang="en-GB" dirty="0" err="1" smtClean="0"/>
              <a:t>Csikszentmihalyi</a:t>
            </a:r>
            <a:r>
              <a:rPr lang="en-GB" dirty="0" smtClean="0"/>
              <a:t>, 1999). </a:t>
            </a:r>
            <a:endParaRPr lang="en-GB" dirty="0"/>
          </a:p>
        </p:txBody>
      </p:sp>
    </p:spTree>
    <p:extLst>
      <p:ext uri="{BB962C8B-B14F-4D97-AF65-F5344CB8AC3E}">
        <p14:creationId xmlns:p14="http://schemas.microsoft.com/office/powerpoint/2010/main" val="241036069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rgbClr val="C19FFF"/>
                </a:solidFill>
              </a:rPr>
              <a:t>Boecker</a:t>
            </a:r>
            <a:r>
              <a:rPr lang="en-GB" dirty="0" smtClean="0">
                <a:solidFill>
                  <a:srgbClr val="C19FFF"/>
                </a:solidFill>
              </a:rPr>
              <a:t> et al 2008</a:t>
            </a:r>
            <a:endParaRPr lang="en-GB" dirty="0">
              <a:solidFill>
                <a:srgbClr val="C19FFF"/>
              </a:solidFill>
            </a:endParaRPr>
          </a:p>
        </p:txBody>
      </p:sp>
      <p:sp>
        <p:nvSpPr>
          <p:cNvPr id="3" name="Content Placeholder 2"/>
          <p:cNvSpPr>
            <a:spLocks noGrp="1"/>
          </p:cNvSpPr>
          <p:nvPr>
            <p:ph sz="half" idx="1"/>
          </p:nvPr>
        </p:nvSpPr>
        <p:spPr>
          <a:xfrm>
            <a:off x="1365194" y="1600200"/>
            <a:ext cx="3817626" cy="5035605"/>
          </a:xfrm>
        </p:spPr>
        <p:txBody>
          <a:bodyPr>
            <a:normAutofit/>
          </a:bodyPr>
          <a:lstStyle/>
          <a:p>
            <a:r>
              <a:rPr lang="en-GB" sz="2000" dirty="0" smtClean="0">
                <a:solidFill>
                  <a:schemeClr val="bg1"/>
                </a:solidFill>
              </a:rPr>
              <a:t>Very well known study that explored the Runner’s high phenomenon using PET scan. </a:t>
            </a:r>
          </a:p>
          <a:p>
            <a:endParaRPr lang="en-GB" sz="2000" dirty="0">
              <a:solidFill>
                <a:schemeClr val="bg1"/>
              </a:solidFill>
            </a:endParaRPr>
          </a:p>
          <a:p>
            <a:r>
              <a:rPr lang="en-GB" sz="2000" dirty="0" smtClean="0">
                <a:solidFill>
                  <a:schemeClr val="bg1"/>
                </a:solidFill>
              </a:rPr>
              <a:t>PET Scan of 10 Endurance Athletes (used as runner’s high is reported most often in long distance running). Scanned twice in random order at rest and after a 2 hour endurance run. </a:t>
            </a:r>
          </a:p>
          <a:p>
            <a:endParaRPr lang="en-GB" sz="2000" dirty="0">
              <a:solidFill>
                <a:schemeClr val="bg1"/>
              </a:solidFill>
            </a:endParaRPr>
          </a:p>
          <a:p>
            <a:r>
              <a:rPr lang="en-GB" sz="2000" dirty="0" smtClean="0">
                <a:solidFill>
                  <a:schemeClr val="bg1"/>
                </a:solidFill>
              </a:rPr>
              <a:t>Also given rating scales to report their euphoric feelings at these two points</a:t>
            </a:r>
            <a:r>
              <a:rPr lang="en-GB" sz="1600" dirty="0" smtClean="0">
                <a:solidFill>
                  <a:schemeClr val="bg1"/>
                </a:solidFill>
              </a:rPr>
              <a:t>. </a:t>
            </a:r>
          </a:p>
          <a:p>
            <a:endParaRPr lang="en-GB" sz="1600" dirty="0"/>
          </a:p>
        </p:txBody>
      </p:sp>
      <p:sp>
        <p:nvSpPr>
          <p:cNvPr id="4" name="Content Placeholder 3"/>
          <p:cNvSpPr>
            <a:spLocks noGrp="1"/>
          </p:cNvSpPr>
          <p:nvPr>
            <p:ph sz="half" idx="2"/>
          </p:nvPr>
        </p:nvSpPr>
        <p:spPr>
          <a:xfrm>
            <a:off x="5182820" y="1596540"/>
            <a:ext cx="3588720" cy="4525963"/>
          </a:xfrm>
        </p:spPr>
        <p:txBody>
          <a:bodyPr>
            <a:normAutofit/>
          </a:bodyPr>
          <a:lstStyle/>
          <a:p>
            <a:endParaRPr lang="en-GB"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11452" y="1596540"/>
            <a:ext cx="3483584" cy="4886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7335343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solidFill>
                  <a:srgbClr val="C19FFF"/>
                </a:solidFill>
              </a:rPr>
              <a:t>Boecker</a:t>
            </a:r>
            <a:r>
              <a:rPr lang="en-GB" dirty="0" smtClean="0">
                <a:solidFill>
                  <a:srgbClr val="C19FFF"/>
                </a:solidFill>
              </a:rPr>
              <a:t> et al, 2008</a:t>
            </a:r>
            <a:endParaRPr lang="en-GB" dirty="0">
              <a:solidFill>
                <a:srgbClr val="C19FFF"/>
              </a:solidFill>
            </a:endParaRPr>
          </a:p>
        </p:txBody>
      </p:sp>
      <p:sp>
        <p:nvSpPr>
          <p:cNvPr id="3" name="Content Placeholder 2"/>
          <p:cNvSpPr>
            <a:spLocks noGrp="1"/>
          </p:cNvSpPr>
          <p:nvPr>
            <p:ph sz="half" idx="1"/>
          </p:nvPr>
        </p:nvSpPr>
        <p:spPr>
          <a:xfrm>
            <a:off x="1365194" y="1600200"/>
            <a:ext cx="3817626" cy="5035605"/>
          </a:xfrm>
        </p:spPr>
        <p:txBody>
          <a:bodyPr>
            <a:normAutofit fontScale="70000" lnSpcReduction="20000"/>
          </a:bodyPr>
          <a:lstStyle/>
          <a:p>
            <a:r>
              <a:rPr lang="en-GB" dirty="0">
                <a:solidFill>
                  <a:schemeClr val="bg1"/>
                </a:solidFill>
              </a:rPr>
              <a:t>Reduction in </a:t>
            </a:r>
            <a:r>
              <a:rPr lang="en-GB" dirty="0" smtClean="0">
                <a:solidFill>
                  <a:schemeClr val="bg1"/>
                </a:solidFill>
              </a:rPr>
              <a:t>opioid </a:t>
            </a:r>
            <a:r>
              <a:rPr lang="en-GB" dirty="0">
                <a:solidFill>
                  <a:schemeClr val="bg1"/>
                </a:solidFill>
              </a:rPr>
              <a:t>receptor AVAILABILITY was reported after the 2 hour run…. Conclusion, more </a:t>
            </a:r>
            <a:r>
              <a:rPr lang="en-GB" dirty="0" smtClean="0">
                <a:solidFill>
                  <a:schemeClr val="bg1"/>
                </a:solidFill>
              </a:rPr>
              <a:t>opioid </a:t>
            </a:r>
            <a:r>
              <a:rPr lang="en-GB" dirty="0">
                <a:solidFill>
                  <a:schemeClr val="bg1"/>
                </a:solidFill>
              </a:rPr>
              <a:t>receptors were already bound to an endorphin neurotransmitter. </a:t>
            </a:r>
          </a:p>
          <a:p>
            <a:endParaRPr lang="en-GB" dirty="0">
              <a:solidFill>
                <a:schemeClr val="bg1"/>
              </a:solidFill>
            </a:endParaRPr>
          </a:p>
          <a:p>
            <a:r>
              <a:rPr lang="en-GB" dirty="0">
                <a:solidFill>
                  <a:schemeClr val="bg1"/>
                </a:solidFill>
              </a:rPr>
              <a:t>Prefrontal and limbic regions. </a:t>
            </a:r>
          </a:p>
          <a:p>
            <a:endParaRPr lang="en-GB" dirty="0">
              <a:solidFill>
                <a:schemeClr val="bg1"/>
              </a:solidFill>
            </a:endParaRPr>
          </a:p>
          <a:p>
            <a:r>
              <a:rPr lang="en-GB" dirty="0">
                <a:solidFill>
                  <a:schemeClr val="bg1"/>
                </a:solidFill>
              </a:rPr>
              <a:t>In additional, the self-reported level of euphoria was significantly increased after running. </a:t>
            </a:r>
          </a:p>
          <a:p>
            <a:endParaRPr lang="en-GB" dirty="0">
              <a:solidFill>
                <a:schemeClr val="bg1"/>
              </a:solidFill>
            </a:endParaRPr>
          </a:p>
          <a:p>
            <a:r>
              <a:rPr lang="en-GB" dirty="0">
                <a:solidFill>
                  <a:schemeClr val="bg1"/>
                </a:solidFill>
              </a:rPr>
              <a:t>Quite strong evidence that running may result in an increase in Endorphin release. </a:t>
            </a:r>
          </a:p>
          <a:p>
            <a:endParaRPr lang="en-GB" dirty="0"/>
          </a:p>
        </p:txBody>
      </p:sp>
      <p:sp>
        <p:nvSpPr>
          <p:cNvPr id="5" name="Content Placeholder 4"/>
          <p:cNvSpPr>
            <a:spLocks noGrp="1"/>
          </p:cNvSpPr>
          <p:nvPr>
            <p:ph sz="half" idx="2"/>
          </p:nvPr>
        </p:nvSpPr>
        <p:spPr>
          <a:xfrm>
            <a:off x="5488230" y="1600200"/>
            <a:ext cx="3198570" cy="4525963"/>
          </a:xfrm>
        </p:spPr>
        <p:txBody>
          <a:bodyPr>
            <a:normAutofit fontScale="70000" lnSpcReduction="20000"/>
          </a:bodyPr>
          <a:lstStyle/>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82820" y="1443835"/>
            <a:ext cx="3845477" cy="50392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797441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54375" y="680310"/>
            <a:ext cx="8229600" cy="763525"/>
          </a:xfrm>
        </p:spPr>
        <p:txBody>
          <a:bodyPr>
            <a:normAutofit fontScale="90000"/>
          </a:bodyPr>
          <a:lstStyle/>
          <a:p>
            <a:pPr algn="ctr"/>
            <a:r>
              <a:rPr lang="en-GB" dirty="0" smtClean="0"/>
              <a:t>Could this be the link with exercise addition….</a:t>
            </a:r>
            <a:endParaRPr lang="en-GB" dirty="0"/>
          </a:p>
        </p:txBody>
      </p:sp>
      <p:sp>
        <p:nvSpPr>
          <p:cNvPr id="6" name="Content Placeholder 5"/>
          <p:cNvSpPr>
            <a:spLocks noGrp="1"/>
          </p:cNvSpPr>
          <p:nvPr>
            <p:ph idx="1"/>
          </p:nvPr>
        </p:nvSpPr>
        <p:spPr>
          <a:xfrm>
            <a:off x="1365195" y="1749245"/>
            <a:ext cx="7313370" cy="4733855"/>
          </a:xfrm>
        </p:spPr>
        <p:txBody>
          <a:bodyPr>
            <a:normAutofit fontScale="92500" lnSpcReduction="20000"/>
          </a:bodyPr>
          <a:lstStyle/>
          <a:p>
            <a:r>
              <a:rPr lang="en-GB" dirty="0" smtClean="0"/>
              <a:t>Major school of thought. </a:t>
            </a:r>
          </a:p>
          <a:p>
            <a:endParaRPr lang="en-GB" dirty="0"/>
          </a:p>
          <a:p>
            <a:r>
              <a:rPr lang="en-GB" dirty="0" smtClean="0"/>
              <a:t>Opioids such as Heroin which leaves feelings of heightened euphoria are very addictive. </a:t>
            </a:r>
          </a:p>
          <a:p>
            <a:endParaRPr lang="en-GB" dirty="0"/>
          </a:p>
          <a:p>
            <a:r>
              <a:rPr lang="en-GB" dirty="0" smtClean="0"/>
              <a:t>In addition, dopamine (in which there have been links in Animal studies) is a major aspect in relation to rewards, drives and motivation. </a:t>
            </a:r>
          </a:p>
          <a:p>
            <a:pPr lvl="1"/>
            <a:r>
              <a:rPr lang="en-GB" dirty="0" smtClean="0"/>
              <a:t>Research in other areas (such as gambling addition) have suggested that heightened levels of dopamine, endorphins and serotonin associated with addicted gamblers. </a:t>
            </a:r>
            <a:endParaRPr lang="en-GB" dirty="0"/>
          </a:p>
        </p:txBody>
      </p:sp>
    </p:spTree>
    <p:extLst>
      <p:ext uri="{BB962C8B-B14F-4D97-AF65-F5344CB8AC3E}">
        <p14:creationId xmlns:p14="http://schemas.microsoft.com/office/powerpoint/2010/main" val="120390171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75" y="527605"/>
            <a:ext cx="8229600" cy="916230"/>
          </a:xfrm>
        </p:spPr>
        <p:txBody>
          <a:bodyPr>
            <a:normAutofit/>
          </a:bodyPr>
          <a:lstStyle/>
          <a:p>
            <a:pPr algn="ctr"/>
            <a:r>
              <a:rPr lang="en-GB" dirty="0" smtClean="0"/>
              <a:t>Issues with Exercise Addiction Research</a:t>
            </a:r>
            <a:endParaRPr lang="en-GB" dirty="0"/>
          </a:p>
        </p:txBody>
      </p:sp>
      <p:sp>
        <p:nvSpPr>
          <p:cNvPr id="3" name="Content Placeholder 2"/>
          <p:cNvSpPr>
            <a:spLocks noGrp="1"/>
          </p:cNvSpPr>
          <p:nvPr>
            <p:ph idx="1"/>
          </p:nvPr>
        </p:nvSpPr>
        <p:spPr>
          <a:xfrm>
            <a:off x="1365195" y="1749245"/>
            <a:ext cx="7313370" cy="4733855"/>
          </a:xfrm>
        </p:spPr>
        <p:txBody>
          <a:bodyPr>
            <a:normAutofit fontScale="92500"/>
          </a:bodyPr>
          <a:lstStyle/>
          <a:p>
            <a:r>
              <a:rPr lang="en-GB" dirty="0" smtClean="0"/>
              <a:t>Unlike some other “addictive” behaviours, such as smoking, there are also health benefits to exercise. </a:t>
            </a:r>
          </a:p>
          <a:p>
            <a:endParaRPr lang="en-GB" dirty="0"/>
          </a:p>
          <a:p>
            <a:r>
              <a:rPr lang="en-GB" dirty="0" smtClean="0"/>
              <a:t>Therefore, early research and schools of thought so being addictive to exercise as a “positive” thing (Glaser, 1976). </a:t>
            </a:r>
          </a:p>
          <a:p>
            <a:pPr lvl="1"/>
            <a:r>
              <a:rPr lang="en-GB" dirty="0" smtClean="0"/>
              <a:t>Therefore, exercisers desired to be addictive to exercise. </a:t>
            </a:r>
          </a:p>
          <a:p>
            <a:pPr lvl="2"/>
            <a:r>
              <a:rPr lang="en-GB" dirty="0" smtClean="0"/>
              <a:t>Consequently athletes (and research participants) would describe themselves as addicted to exercise. </a:t>
            </a:r>
            <a:endParaRPr lang="en-GB" dirty="0"/>
          </a:p>
        </p:txBody>
      </p:sp>
    </p:spTree>
    <p:extLst>
      <p:ext uri="{BB962C8B-B14F-4D97-AF65-F5344CB8AC3E}">
        <p14:creationId xmlns:p14="http://schemas.microsoft.com/office/powerpoint/2010/main" val="2180303562"/>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527605"/>
            <a:ext cx="8229600" cy="763525"/>
          </a:xfrm>
        </p:spPr>
        <p:txBody>
          <a:bodyPr>
            <a:normAutofit/>
          </a:bodyPr>
          <a:lstStyle/>
          <a:p>
            <a:pPr algn="ctr"/>
            <a:r>
              <a:rPr lang="en-GB" dirty="0" smtClean="0"/>
              <a:t>Griffiths (1997, 2002)</a:t>
            </a:r>
            <a:endParaRPr lang="en-GB" dirty="0"/>
          </a:p>
        </p:txBody>
      </p:sp>
      <p:sp>
        <p:nvSpPr>
          <p:cNvPr id="3" name="Content Placeholder 2"/>
          <p:cNvSpPr>
            <a:spLocks noGrp="1"/>
          </p:cNvSpPr>
          <p:nvPr>
            <p:ph idx="1"/>
          </p:nvPr>
        </p:nvSpPr>
        <p:spPr>
          <a:xfrm>
            <a:off x="1365194" y="1291131"/>
            <a:ext cx="7321605" cy="5344674"/>
          </a:xfrm>
        </p:spPr>
        <p:txBody>
          <a:bodyPr>
            <a:normAutofit fontScale="85000" lnSpcReduction="20000"/>
          </a:bodyPr>
          <a:lstStyle/>
          <a:p>
            <a:r>
              <a:rPr lang="en-GB" dirty="0" smtClean="0"/>
              <a:t>Components of Exercise Addiction….(as with any type of addiction)</a:t>
            </a:r>
          </a:p>
          <a:p>
            <a:endParaRPr lang="en-GB" dirty="0"/>
          </a:p>
          <a:p>
            <a:r>
              <a:rPr lang="en-GB" dirty="0"/>
              <a:t>Salience </a:t>
            </a:r>
            <a:endParaRPr lang="en-GB" dirty="0" smtClean="0"/>
          </a:p>
          <a:p>
            <a:pPr lvl="1"/>
            <a:r>
              <a:rPr lang="en-GB" dirty="0" smtClean="0"/>
              <a:t>Becomes the most important thing in the person’s life. </a:t>
            </a:r>
          </a:p>
          <a:p>
            <a:endParaRPr lang="en-GB" dirty="0"/>
          </a:p>
          <a:p>
            <a:r>
              <a:rPr lang="en-GB" dirty="0" smtClean="0"/>
              <a:t>Mood </a:t>
            </a:r>
            <a:r>
              <a:rPr lang="en-GB" dirty="0"/>
              <a:t>modification </a:t>
            </a:r>
            <a:endParaRPr lang="en-GB" dirty="0" smtClean="0"/>
          </a:p>
          <a:p>
            <a:pPr lvl="1"/>
            <a:r>
              <a:rPr lang="en-GB" dirty="0" smtClean="0"/>
              <a:t>Positive or Negative Mood as a consequence of engaging in exercise. </a:t>
            </a:r>
          </a:p>
          <a:p>
            <a:endParaRPr lang="en-GB" dirty="0"/>
          </a:p>
          <a:p>
            <a:r>
              <a:rPr lang="en-GB" dirty="0" smtClean="0"/>
              <a:t>Tolerance</a:t>
            </a:r>
          </a:p>
          <a:p>
            <a:pPr lvl="1"/>
            <a:r>
              <a:rPr lang="en-GB" dirty="0" smtClean="0"/>
              <a:t>Increasing amounts of the activity are required to achieve former effects. </a:t>
            </a:r>
          </a:p>
          <a:p>
            <a:pPr lvl="2"/>
            <a:r>
              <a:rPr lang="en-GB" dirty="0" smtClean="0"/>
              <a:t>Increase exercise to get the same euphoric feeling. </a:t>
            </a:r>
            <a:endParaRPr lang="en-GB" dirty="0"/>
          </a:p>
        </p:txBody>
      </p:sp>
    </p:spTree>
    <p:extLst>
      <p:ext uri="{BB962C8B-B14F-4D97-AF65-F5344CB8AC3E}">
        <p14:creationId xmlns:p14="http://schemas.microsoft.com/office/powerpoint/2010/main" val="1149326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wipe(down)">
                                      <p:cBhvr>
                                        <p:cTn id="7" dur="580">
                                          <p:stCondLst>
                                            <p:cond delay="0"/>
                                          </p:stCondLst>
                                        </p:cTn>
                                        <p:tgtEl>
                                          <p:spTgt spid="3">
                                            <p:txEl>
                                              <p:pRg st="2" end="2"/>
                                            </p:txEl>
                                          </p:spTgt>
                                        </p:tgtEl>
                                      </p:cBhvr>
                                    </p:animEffect>
                                    <p:anim calcmode="lin" valueType="num">
                                      <p:cBhvr>
                                        <p:cTn id="8"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2" end="2"/>
                                            </p:txEl>
                                          </p:spTgt>
                                        </p:tgtEl>
                                      </p:cBhvr>
                                      <p:to x="100000" y="60000"/>
                                    </p:animScale>
                                    <p:animScale>
                                      <p:cBhvr>
                                        <p:cTn id="14" dur="166" decel="50000">
                                          <p:stCondLst>
                                            <p:cond delay="676"/>
                                          </p:stCondLst>
                                        </p:cTn>
                                        <p:tgtEl>
                                          <p:spTgt spid="3">
                                            <p:txEl>
                                              <p:pRg st="2" end="2"/>
                                            </p:txEl>
                                          </p:spTgt>
                                        </p:tgtEl>
                                      </p:cBhvr>
                                      <p:to x="100000" y="100000"/>
                                    </p:animScale>
                                    <p:animScale>
                                      <p:cBhvr>
                                        <p:cTn id="15" dur="26">
                                          <p:stCondLst>
                                            <p:cond delay="1312"/>
                                          </p:stCondLst>
                                        </p:cTn>
                                        <p:tgtEl>
                                          <p:spTgt spid="3">
                                            <p:txEl>
                                              <p:pRg st="2" end="2"/>
                                            </p:txEl>
                                          </p:spTgt>
                                        </p:tgtEl>
                                      </p:cBhvr>
                                      <p:to x="100000" y="80000"/>
                                    </p:animScale>
                                    <p:animScale>
                                      <p:cBhvr>
                                        <p:cTn id="16" dur="166" decel="50000">
                                          <p:stCondLst>
                                            <p:cond delay="1338"/>
                                          </p:stCondLst>
                                        </p:cTn>
                                        <p:tgtEl>
                                          <p:spTgt spid="3">
                                            <p:txEl>
                                              <p:pRg st="2" end="2"/>
                                            </p:txEl>
                                          </p:spTgt>
                                        </p:tgtEl>
                                      </p:cBhvr>
                                      <p:to x="100000" y="100000"/>
                                    </p:animScale>
                                    <p:animScale>
                                      <p:cBhvr>
                                        <p:cTn id="17" dur="26">
                                          <p:stCondLst>
                                            <p:cond delay="1642"/>
                                          </p:stCondLst>
                                        </p:cTn>
                                        <p:tgtEl>
                                          <p:spTgt spid="3">
                                            <p:txEl>
                                              <p:pRg st="2" end="2"/>
                                            </p:txEl>
                                          </p:spTgt>
                                        </p:tgtEl>
                                      </p:cBhvr>
                                      <p:to x="100000" y="90000"/>
                                    </p:animScale>
                                    <p:animScale>
                                      <p:cBhvr>
                                        <p:cTn id="18" dur="166" decel="50000">
                                          <p:stCondLst>
                                            <p:cond delay="1668"/>
                                          </p:stCondLst>
                                        </p:cTn>
                                        <p:tgtEl>
                                          <p:spTgt spid="3">
                                            <p:txEl>
                                              <p:pRg st="2" end="2"/>
                                            </p:txEl>
                                          </p:spTgt>
                                        </p:tgtEl>
                                      </p:cBhvr>
                                      <p:to x="100000" y="100000"/>
                                    </p:animScale>
                                    <p:animScale>
                                      <p:cBhvr>
                                        <p:cTn id="19" dur="26">
                                          <p:stCondLst>
                                            <p:cond delay="1808"/>
                                          </p:stCondLst>
                                        </p:cTn>
                                        <p:tgtEl>
                                          <p:spTgt spid="3">
                                            <p:txEl>
                                              <p:pRg st="2" end="2"/>
                                            </p:txEl>
                                          </p:spTgt>
                                        </p:tgtEl>
                                      </p:cBhvr>
                                      <p:to x="100000" y="95000"/>
                                    </p:animScale>
                                    <p:animScale>
                                      <p:cBhvr>
                                        <p:cTn id="20" dur="166" decel="50000">
                                          <p:stCondLst>
                                            <p:cond delay="1834"/>
                                          </p:stCondLst>
                                        </p:cTn>
                                        <p:tgtEl>
                                          <p:spTgt spid="3">
                                            <p:txEl>
                                              <p:pRg st="2" end="2"/>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wipe(down)">
                                      <p:cBhvr>
                                        <p:cTn id="23" dur="580">
                                          <p:stCondLst>
                                            <p:cond delay="0"/>
                                          </p:stCondLst>
                                        </p:cTn>
                                        <p:tgtEl>
                                          <p:spTgt spid="3">
                                            <p:txEl>
                                              <p:pRg st="3" end="3"/>
                                            </p:txEl>
                                          </p:spTgt>
                                        </p:tgtEl>
                                      </p:cBhvr>
                                    </p:animEffect>
                                    <p:anim calcmode="lin" valueType="num">
                                      <p:cBhvr>
                                        <p:cTn id="24"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xEl>
                                              <p:pRg st="3" end="3"/>
                                            </p:txEl>
                                          </p:spTgt>
                                        </p:tgtEl>
                                      </p:cBhvr>
                                      <p:to x="100000" y="60000"/>
                                    </p:animScale>
                                    <p:animScale>
                                      <p:cBhvr>
                                        <p:cTn id="30" dur="166" decel="50000">
                                          <p:stCondLst>
                                            <p:cond delay="676"/>
                                          </p:stCondLst>
                                        </p:cTn>
                                        <p:tgtEl>
                                          <p:spTgt spid="3">
                                            <p:txEl>
                                              <p:pRg st="3" end="3"/>
                                            </p:txEl>
                                          </p:spTgt>
                                        </p:tgtEl>
                                      </p:cBhvr>
                                      <p:to x="100000" y="100000"/>
                                    </p:animScale>
                                    <p:animScale>
                                      <p:cBhvr>
                                        <p:cTn id="31" dur="26">
                                          <p:stCondLst>
                                            <p:cond delay="1312"/>
                                          </p:stCondLst>
                                        </p:cTn>
                                        <p:tgtEl>
                                          <p:spTgt spid="3">
                                            <p:txEl>
                                              <p:pRg st="3" end="3"/>
                                            </p:txEl>
                                          </p:spTgt>
                                        </p:tgtEl>
                                      </p:cBhvr>
                                      <p:to x="100000" y="80000"/>
                                    </p:animScale>
                                    <p:animScale>
                                      <p:cBhvr>
                                        <p:cTn id="32" dur="166" decel="50000">
                                          <p:stCondLst>
                                            <p:cond delay="1338"/>
                                          </p:stCondLst>
                                        </p:cTn>
                                        <p:tgtEl>
                                          <p:spTgt spid="3">
                                            <p:txEl>
                                              <p:pRg st="3" end="3"/>
                                            </p:txEl>
                                          </p:spTgt>
                                        </p:tgtEl>
                                      </p:cBhvr>
                                      <p:to x="100000" y="100000"/>
                                    </p:animScale>
                                    <p:animScale>
                                      <p:cBhvr>
                                        <p:cTn id="33" dur="26">
                                          <p:stCondLst>
                                            <p:cond delay="1642"/>
                                          </p:stCondLst>
                                        </p:cTn>
                                        <p:tgtEl>
                                          <p:spTgt spid="3">
                                            <p:txEl>
                                              <p:pRg st="3" end="3"/>
                                            </p:txEl>
                                          </p:spTgt>
                                        </p:tgtEl>
                                      </p:cBhvr>
                                      <p:to x="100000" y="90000"/>
                                    </p:animScale>
                                    <p:animScale>
                                      <p:cBhvr>
                                        <p:cTn id="34" dur="166" decel="50000">
                                          <p:stCondLst>
                                            <p:cond delay="1668"/>
                                          </p:stCondLst>
                                        </p:cTn>
                                        <p:tgtEl>
                                          <p:spTgt spid="3">
                                            <p:txEl>
                                              <p:pRg st="3" end="3"/>
                                            </p:txEl>
                                          </p:spTgt>
                                        </p:tgtEl>
                                      </p:cBhvr>
                                      <p:to x="100000" y="100000"/>
                                    </p:animScale>
                                    <p:animScale>
                                      <p:cBhvr>
                                        <p:cTn id="35" dur="26">
                                          <p:stCondLst>
                                            <p:cond delay="1808"/>
                                          </p:stCondLst>
                                        </p:cTn>
                                        <p:tgtEl>
                                          <p:spTgt spid="3">
                                            <p:txEl>
                                              <p:pRg st="3" end="3"/>
                                            </p:txEl>
                                          </p:spTgt>
                                        </p:tgtEl>
                                      </p:cBhvr>
                                      <p:to x="100000" y="95000"/>
                                    </p:animScale>
                                    <p:animScale>
                                      <p:cBhvr>
                                        <p:cTn id="36" dur="166" decel="50000">
                                          <p:stCondLst>
                                            <p:cond delay="1834"/>
                                          </p:stCondLst>
                                        </p:cTn>
                                        <p:tgtEl>
                                          <p:spTgt spid="3">
                                            <p:txEl>
                                              <p:pRg st="3" end="3"/>
                                            </p:txEl>
                                          </p:spTgt>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26" presetClass="entr" presetSubtype="0"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wipe(down)">
                                      <p:cBhvr>
                                        <p:cTn id="41" dur="580">
                                          <p:stCondLst>
                                            <p:cond delay="0"/>
                                          </p:stCondLst>
                                        </p:cTn>
                                        <p:tgtEl>
                                          <p:spTgt spid="3">
                                            <p:txEl>
                                              <p:pRg st="5" end="5"/>
                                            </p:txEl>
                                          </p:spTgt>
                                        </p:tgtEl>
                                      </p:cBhvr>
                                    </p:animEffect>
                                    <p:anim calcmode="lin" valueType="num">
                                      <p:cBhvr>
                                        <p:cTn id="42"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3">
                                            <p:txEl>
                                              <p:pRg st="5" end="5"/>
                                            </p:txEl>
                                          </p:spTgt>
                                        </p:tgtEl>
                                      </p:cBhvr>
                                      <p:to x="100000" y="60000"/>
                                    </p:animScale>
                                    <p:animScale>
                                      <p:cBhvr>
                                        <p:cTn id="48" dur="166" decel="50000">
                                          <p:stCondLst>
                                            <p:cond delay="676"/>
                                          </p:stCondLst>
                                        </p:cTn>
                                        <p:tgtEl>
                                          <p:spTgt spid="3">
                                            <p:txEl>
                                              <p:pRg st="5" end="5"/>
                                            </p:txEl>
                                          </p:spTgt>
                                        </p:tgtEl>
                                      </p:cBhvr>
                                      <p:to x="100000" y="100000"/>
                                    </p:animScale>
                                    <p:animScale>
                                      <p:cBhvr>
                                        <p:cTn id="49" dur="26">
                                          <p:stCondLst>
                                            <p:cond delay="1312"/>
                                          </p:stCondLst>
                                        </p:cTn>
                                        <p:tgtEl>
                                          <p:spTgt spid="3">
                                            <p:txEl>
                                              <p:pRg st="5" end="5"/>
                                            </p:txEl>
                                          </p:spTgt>
                                        </p:tgtEl>
                                      </p:cBhvr>
                                      <p:to x="100000" y="80000"/>
                                    </p:animScale>
                                    <p:animScale>
                                      <p:cBhvr>
                                        <p:cTn id="50" dur="166" decel="50000">
                                          <p:stCondLst>
                                            <p:cond delay="1338"/>
                                          </p:stCondLst>
                                        </p:cTn>
                                        <p:tgtEl>
                                          <p:spTgt spid="3">
                                            <p:txEl>
                                              <p:pRg st="5" end="5"/>
                                            </p:txEl>
                                          </p:spTgt>
                                        </p:tgtEl>
                                      </p:cBhvr>
                                      <p:to x="100000" y="100000"/>
                                    </p:animScale>
                                    <p:animScale>
                                      <p:cBhvr>
                                        <p:cTn id="51" dur="26">
                                          <p:stCondLst>
                                            <p:cond delay="1642"/>
                                          </p:stCondLst>
                                        </p:cTn>
                                        <p:tgtEl>
                                          <p:spTgt spid="3">
                                            <p:txEl>
                                              <p:pRg st="5" end="5"/>
                                            </p:txEl>
                                          </p:spTgt>
                                        </p:tgtEl>
                                      </p:cBhvr>
                                      <p:to x="100000" y="90000"/>
                                    </p:animScale>
                                    <p:animScale>
                                      <p:cBhvr>
                                        <p:cTn id="52" dur="166" decel="50000">
                                          <p:stCondLst>
                                            <p:cond delay="1668"/>
                                          </p:stCondLst>
                                        </p:cTn>
                                        <p:tgtEl>
                                          <p:spTgt spid="3">
                                            <p:txEl>
                                              <p:pRg st="5" end="5"/>
                                            </p:txEl>
                                          </p:spTgt>
                                        </p:tgtEl>
                                      </p:cBhvr>
                                      <p:to x="100000" y="100000"/>
                                    </p:animScale>
                                    <p:animScale>
                                      <p:cBhvr>
                                        <p:cTn id="53" dur="26">
                                          <p:stCondLst>
                                            <p:cond delay="1808"/>
                                          </p:stCondLst>
                                        </p:cTn>
                                        <p:tgtEl>
                                          <p:spTgt spid="3">
                                            <p:txEl>
                                              <p:pRg st="5" end="5"/>
                                            </p:txEl>
                                          </p:spTgt>
                                        </p:tgtEl>
                                      </p:cBhvr>
                                      <p:to x="100000" y="95000"/>
                                    </p:animScale>
                                    <p:animScale>
                                      <p:cBhvr>
                                        <p:cTn id="54" dur="166" decel="50000">
                                          <p:stCondLst>
                                            <p:cond delay="1834"/>
                                          </p:stCondLst>
                                        </p:cTn>
                                        <p:tgtEl>
                                          <p:spTgt spid="3">
                                            <p:txEl>
                                              <p:pRg st="5" end="5"/>
                                            </p:txEl>
                                          </p:spTgt>
                                        </p:tgtEl>
                                      </p:cBhvr>
                                      <p:to x="100000" y="100000"/>
                                    </p:animScale>
                                  </p:childTnLst>
                                </p:cTn>
                              </p:par>
                              <p:par>
                                <p:cTn id="55" presetID="26" presetClass="entr" presetSubtype="0" fill="hold" nodeType="withEffect">
                                  <p:stCondLst>
                                    <p:cond delay="0"/>
                                  </p:stCondLst>
                                  <p:childTnLst>
                                    <p:set>
                                      <p:cBhvr>
                                        <p:cTn id="56" dur="1" fill="hold">
                                          <p:stCondLst>
                                            <p:cond delay="0"/>
                                          </p:stCondLst>
                                        </p:cTn>
                                        <p:tgtEl>
                                          <p:spTgt spid="3">
                                            <p:txEl>
                                              <p:pRg st="6" end="6"/>
                                            </p:txEl>
                                          </p:spTgt>
                                        </p:tgtEl>
                                        <p:attrNameLst>
                                          <p:attrName>style.visibility</p:attrName>
                                        </p:attrNameLst>
                                      </p:cBhvr>
                                      <p:to>
                                        <p:strVal val="visible"/>
                                      </p:to>
                                    </p:set>
                                    <p:animEffect transition="in" filter="wipe(down)">
                                      <p:cBhvr>
                                        <p:cTn id="57" dur="580">
                                          <p:stCondLst>
                                            <p:cond delay="0"/>
                                          </p:stCondLst>
                                        </p:cTn>
                                        <p:tgtEl>
                                          <p:spTgt spid="3">
                                            <p:txEl>
                                              <p:pRg st="6" end="6"/>
                                            </p:txEl>
                                          </p:spTgt>
                                        </p:tgtEl>
                                      </p:cBhvr>
                                    </p:animEffect>
                                    <p:anim calcmode="lin" valueType="num">
                                      <p:cBhvr>
                                        <p:cTn id="58"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63" dur="26">
                                          <p:stCondLst>
                                            <p:cond delay="650"/>
                                          </p:stCondLst>
                                        </p:cTn>
                                        <p:tgtEl>
                                          <p:spTgt spid="3">
                                            <p:txEl>
                                              <p:pRg st="6" end="6"/>
                                            </p:txEl>
                                          </p:spTgt>
                                        </p:tgtEl>
                                      </p:cBhvr>
                                      <p:to x="100000" y="60000"/>
                                    </p:animScale>
                                    <p:animScale>
                                      <p:cBhvr>
                                        <p:cTn id="64" dur="166" decel="50000">
                                          <p:stCondLst>
                                            <p:cond delay="676"/>
                                          </p:stCondLst>
                                        </p:cTn>
                                        <p:tgtEl>
                                          <p:spTgt spid="3">
                                            <p:txEl>
                                              <p:pRg st="6" end="6"/>
                                            </p:txEl>
                                          </p:spTgt>
                                        </p:tgtEl>
                                      </p:cBhvr>
                                      <p:to x="100000" y="100000"/>
                                    </p:animScale>
                                    <p:animScale>
                                      <p:cBhvr>
                                        <p:cTn id="65" dur="26">
                                          <p:stCondLst>
                                            <p:cond delay="1312"/>
                                          </p:stCondLst>
                                        </p:cTn>
                                        <p:tgtEl>
                                          <p:spTgt spid="3">
                                            <p:txEl>
                                              <p:pRg st="6" end="6"/>
                                            </p:txEl>
                                          </p:spTgt>
                                        </p:tgtEl>
                                      </p:cBhvr>
                                      <p:to x="100000" y="80000"/>
                                    </p:animScale>
                                    <p:animScale>
                                      <p:cBhvr>
                                        <p:cTn id="66" dur="166" decel="50000">
                                          <p:stCondLst>
                                            <p:cond delay="1338"/>
                                          </p:stCondLst>
                                        </p:cTn>
                                        <p:tgtEl>
                                          <p:spTgt spid="3">
                                            <p:txEl>
                                              <p:pRg st="6" end="6"/>
                                            </p:txEl>
                                          </p:spTgt>
                                        </p:tgtEl>
                                      </p:cBhvr>
                                      <p:to x="100000" y="100000"/>
                                    </p:animScale>
                                    <p:animScale>
                                      <p:cBhvr>
                                        <p:cTn id="67" dur="26">
                                          <p:stCondLst>
                                            <p:cond delay="1642"/>
                                          </p:stCondLst>
                                        </p:cTn>
                                        <p:tgtEl>
                                          <p:spTgt spid="3">
                                            <p:txEl>
                                              <p:pRg st="6" end="6"/>
                                            </p:txEl>
                                          </p:spTgt>
                                        </p:tgtEl>
                                      </p:cBhvr>
                                      <p:to x="100000" y="90000"/>
                                    </p:animScale>
                                    <p:animScale>
                                      <p:cBhvr>
                                        <p:cTn id="68" dur="166" decel="50000">
                                          <p:stCondLst>
                                            <p:cond delay="1668"/>
                                          </p:stCondLst>
                                        </p:cTn>
                                        <p:tgtEl>
                                          <p:spTgt spid="3">
                                            <p:txEl>
                                              <p:pRg st="6" end="6"/>
                                            </p:txEl>
                                          </p:spTgt>
                                        </p:tgtEl>
                                      </p:cBhvr>
                                      <p:to x="100000" y="100000"/>
                                    </p:animScale>
                                    <p:animScale>
                                      <p:cBhvr>
                                        <p:cTn id="69" dur="26">
                                          <p:stCondLst>
                                            <p:cond delay="1808"/>
                                          </p:stCondLst>
                                        </p:cTn>
                                        <p:tgtEl>
                                          <p:spTgt spid="3">
                                            <p:txEl>
                                              <p:pRg st="6" end="6"/>
                                            </p:txEl>
                                          </p:spTgt>
                                        </p:tgtEl>
                                      </p:cBhvr>
                                      <p:to x="100000" y="95000"/>
                                    </p:animScale>
                                    <p:animScale>
                                      <p:cBhvr>
                                        <p:cTn id="70" dur="166" decel="50000">
                                          <p:stCondLst>
                                            <p:cond delay="1834"/>
                                          </p:stCondLst>
                                        </p:cTn>
                                        <p:tgtEl>
                                          <p:spTgt spid="3">
                                            <p:txEl>
                                              <p:pRg st="6" end="6"/>
                                            </p:txEl>
                                          </p:spTgt>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nodeType="clickEffect">
                                  <p:stCondLst>
                                    <p:cond delay="0"/>
                                  </p:stCondLst>
                                  <p:childTnLst>
                                    <p:set>
                                      <p:cBhvr>
                                        <p:cTn id="74" dur="1" fill="hold">
                                          <p:stCondLst>
                                            <p:cond delay="0"/>
                                          </p:stCondLst>
                                        </p:cTn>
                                        <p:tgtEl>
                                          <p:spTgt spid="3">
                                            <p:txEl>
                                              <p:pRg st="8" end="8"/>
                                            </p:txEl>
                                          </p:spTgt>
                                        </p:tgtEl>
                                        <p:attrNameLst>
                                          <p:attrName>style.visibility</p:attrName>
                                        </p:attrNameLst>
                                      </p:cBhvr>
                                      <p:to>
                                        <p:strVal val="visible"/>
                                      </p:to>
                                    </p:set>
                                    <p:animEffect transition="in" filter="wipe(down)">
                                      <p:cBhvr>
                                        <p:cTn id="75" dur="580">
                                          <p:stCondLst>
                                            <p:cond delay="0"/>
                                          </p:stCondLst>
                                        </p:cTn>
                                        <p:tgtEl>
                                          <p:spTgt spid="3">
                                            <p:txEl>
                                              <p:pRg st="8" end="8"/>
                                            </p:txEl>
                                          </p:spTgt>
                                        </p:tgtEl>
                                      </p:cBhvr>
                                    </p:animEffect>
                                    <p:anim calcmode="lin" valueType="num">
                                      <p:cBhvr>
                                        <p:cTn id="76"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81" dur="26">
                                          <p:stCondLst>
                                            <p:cond delay="650"/>
                                          </p:stCondLst>
                                        </p:cTn>
                                        <p:tgtEl>
                                          <p:spTgt spid="3">
                                            <p:txEl>
                                              <p:pRg st="8" end="8"/>
                                            </p:txEl>
                                          </p:spTgt>
                                        </p:tgtEl>
                                      </p:cBhvr>
                                      <p:to x="100000" y="60000"/>
                                    </p:animScale>
                                    <p:animScale>
                                      <p:cBhvr>
                                        <p:cTn id="82" dur="166" decel="50000">
                                          <p:stCondLst>
                                            <p:cond delay="676"/>
                                          </p:stCondLst>
                                        </p:cTn>
                                        <p:tgtEl>
                                          <p:spTgt spid="3">
                                            <p:txEl>
                                              <p:pRg st="8" end="8"/>
                                            </p:txEl>
                                          </p:spTgt>
                                        </p:tgtEl>
                                      </p:cBhvr>
                                      <p:to x="100000" y="100000"/>
                                    </p:animScale>
                                    <p:animScale>
                                      <p:cBhvr>
                                        <p:cTn id="83" dur="26">
                                          <p:stCondLst>
                                            <p:cond delay="1312"/>
                                          </p:stCondLst>
                                        </p:cTn>
                                        <p:tgtEl>
                                          <p:spTgt spid="3">
                                            <p:txEl>
                                              <p:pRg st="8" end="8"/>
                                            </p:txEl>
                                          </p:spTgt>
                                        </p:tgtEl>
                                      </p:cBhvr>
                                      <p:to x="100000" y="80000"/>
                                    </p:animScale>
                                    <p:animScale>
                                      <p:cBhvr>
                                        <p:cTn id="84" dur="166" decel="50000">
                                          <p:stCondLst>
                                            <p:cond delay="1338"/>
                                          </p:stCondLst>
                                        </p:cTn>
                                        <p:tgtEl>
                                          <p:spTgt spid="3">
                                            <p:txEl>
                                              <p:pRg st="8" end="8"/>
                                            </p:txEl>
                                          </p:spTgt>
                                        </p:tgtEl>
                                      </p:cBhvr>
                                      <p:to x="100000" y="100000"/>
                                    </p:animScale>
                                    <p:animScale>
                                      <p:cBhvr>
                                        <p:cTn id="85" dur="26">
                                          <p:stCondLst>
                                            <p:cond delay="1642"/>
                                          </p:stCondLst>
                                        </p:cTn>
                                        <p:tgtEl>
                                          <p:spTgt spid="3">
                                            <p:txEl>
                                              <p:pRg st="8" end="8"/>
                                            </p:txEl>
                                          </p:spTgt>
                                        </p:tgtEl>
                                      </p:cBhvr>
                                      <p:to x="100000" y="90000"/>
                                    </p:animScale>
                                    <p:animScale>
                                      <p:cBhvr>
                                        <p:cTn id="86" dur="166" decel="50000">
                                          <p:stCondLst>
                                            <p:cond delay="1668"/>
                                          </p:stCondLst>
                                        </p:cTn>
                                        <p:tgtEl>
                                          <p:spTgt spid="3">
                                            <p:txEl>
                                              <p:pRg st="8" end="8"/>
                                            </p:txEl>
                                          </p:spTgt>
                                        </p:tgtEl>
                                      </p:cBhvr>
                                      <p:to x="100000" y="100000"/>
                                    </p:animScale>
                                    <p:animScale>
                                      <p:cBhvr>
                                        <p:cTn id="87" dur="26">
                                          <p:stCondLst>
                                            <p:cond delay="1808"/>
                                          </p:stCondLst>
                                        </p:cTn>
                                        <p:tgtEl>
                                          <p:spTgt spid="3">
                                            <p:txEl>
                                              <p:pRg st="8" end="8"/>
                                            </p:txEl>
                                          </p:spTgt>
                                        </p:tgtEl>
                                      </p:cBhvr>
                                      <p:to x="100000" y="95000"/>
                                    </p:animScale>
                                    <p:animScale>
                                      <p:cBhvr>
                                        <p:cTn id="88" dur="166" decel="50000">
                                          <p:stCondLst>
                                            <p:cond delay="1834"/>
                                          </p:stCondLst>
                                        </p:cTn>
                                        <p:tgtEl>
                                          <p:spTgt spid="3">
                                            <p:txEl>
                                              <p:pRg st="8" end="8"/>
                                            </p:txEl>
                                          </p:spTgt>
                                        </p:tgtEl>
                                      </p:cBhvr>
                                      <p:to x="100000" y="100000"/>
                                    </p:animScale>
                                  </p:childTnLst>
                                </p:cTn>
                              </p:par>
                              <p:par>
                                <p:cTn id="89" presetID="26" presetClass="entr" presetSubtype="0" fill="hold" nodeType="withEffect">
                                  <p:stCondLst>
                                    <p:cond delay="0"/>
                                  </p:stCondLst>
                                  <p:childTnLst>
                                    <p:set>
                                      <p:cBhvr>
                                        <p:cTn id="90" dur="1" fill="hold">
                                          <p:stCondLst>
                                            <p:cond delay="0"/>
                                          </p:stCondLst>
                                        </p:cTn>
                                        <p:tgtEl>
                                          <p:spTgt spid="3">
                                            <p:txEl>
                                              <p:pRg st="9" end="9"/>
                                            </p:txEl>
                                          </p:spTgt>
                                        </p:tgtEl>
                                        <p:attrNameLst>
                                          <p:attrName>style.visibility</p:attrName>
                                        </p:attrNameLst>
                                      </p:cBhvr>
                                      <p:to>
                                        <p:strVal val="visible"/>
                                      </p:to>
                                    </p:set>
                                    <p:animEffect transition="in" filter="wipe(down)">
                                      <p:cBhvr>
                                        <p:cTn id="91" dur="580">
                                          <p:stCondLst>
                                            <p:cond delay="0"/>
                                          </p:stCondLst>
                                        </p:cTn>
                                        <p:tgtEl>
                                          <p:spTgt spid="3">
                                            <p:txEl>
                                              <p:pRg st="9" end="9"/>
                                            </p:txEl>
                                          </p:spTgt>
                                        </p:tgtEl>
                                      </p:cBhvr>
                                    </p:animEffect>
                                    <p:anim calcmode="lin" valueType="num">
                                      <p:cBhvr>
                                        <p:cTn id="92" dur="1822" tmFilter="0,0; 0.14,0.36; 0.43,0.73; 0.71,0.91; 1.0,1.0">
                                          <p:stCondLst>
                                            <p:cond delay="0"/>
                                          </p:stCondLst>
                                        </p:cTn>
                                        <p:tgtEl>
                                          <p:spTgt spid="3">
                                            <p:txEl>
                                              <p:pRg st="9" end="9"/>
                                            </p:txEl>
                                          </p:spTgt>
                                        </p:tgtEl>
                                        <p:attrNameLst>
                                          <p:attrName>ppt_x</p:attrName>
                                        </p:attrNameLst>
                                      </p:cBhvr>
                                      <p:tavLst>
                                        <p:tav tm="0">
                                          <p:val>
                                            <p:strVal val="#ppt_x-0.25"/>
                                          </p:val>
                                        </p:tav>
                                        <p:tav tm="100000">
                                          <p:val>
                                            <p:strVal val="#ppt_x"/>
                                          </p:val>
                                        </p:tav>
                                      </p:tavLst>
                                    </p:anim>
                                    <p:anim calcmode="lin" valueType="num">
                                      <p:cBhvr>
                                        <p:cTn id="93" dur="664" tmFilter="0.0,0.0; 0.25,0.07; 0.50,0.2; 0.75,0.467; 1.0,1.0">
                                          <p:stCondLst>
                                            <p:cond delay="0"/>
                                          </p:stCondLst>
                                        </p:cTn>
                                        <p:tgtEl>
                                          <p:spTgt spid="3">
                                            <p:txEl>
                                              <p:pRg st="9" end="9"/>
                                            </p:txEl>
                                          </p:spTgt>
                                        </p:tgtEl>
                                        <p:attrNameLst>
                                          <p:attrName>ppt_y</p:attrName>
                                        </p:attrNameLst>
                                      </p:cBhvr>
                                      <p:tavLst>
                                        <p:tav tm="0" fmla="#ppt_y-sin(pi*$)/3">
                                          <p:val>
                                            <p:fltVal val="0.5"/>
                                          </p:val>
                                        </p:tav>
                                        <p:tav tm="100000">
                                          <p:val>
                                            <p:fltVal val="1"/>
                                          </p:val>
                                        </p:tav>
                                      </p:tavLst>
                                    </p:anim>
                                    <p:anim calcmode="lin" valueType="num">
                                      <p:cBhvr>
                                        <p:cTn id="94" dur="664" tmFilter="0, 0; 0.125,0.2665; 0.25,0.4; 0.375,0.465; 0.5,0.5;  0.625,0.535; 0.75,0.6; 0.875,0.7335; 1,1">
                                          <p:stCondLst>
                                            <p:cond delay="664"/>
                                          </p:stCondLst>
                                        </p:cTn>
                                        <p:tgtEl>
                                          <p:spTgt spid="3">
                                            <p:txEl>
                                              <p:pRg st="9" end="9"/>
                                            </p:txEl>
                                          </p:spTgt>
                                        </p:tgtEl>
                                        <p:attrNameLst>
                                          <p:attrName>ppt_y</p:attrName>
                                        </p:attrNameLst>
                                      </p:cBhvr>
                                      <p:tavLst>
                                        <p:tav tm="0" fmla="#ppt_y-sin(pi*$)/9">
                                          <p:val>
                                            <p:fltVal val="0"/>
                                          </p:val>
                                        </p:tav>
                                        <p:tav tm="100000">
                                          <p:val>
                                            <p:fltVal val="1"/>
                                          </p:val>
                                        </p:tav>
                                      </p:tavLst>
                                    </p:anim>
                                    <p:anim calcmode="lin" valueType="num">
                                      <p:cBhvr>
                                        <p:cTn id="95" dur="332" tmFilter="0, 0; 0.125,0.2665; 0.25,0.4; 0.375,0.465; 0.5,0.5;  0.625,0.535; 0.75,0.6; 0.875,0.7335; 1,1">
                                          <p:stCondLst>
                                            <p:cond delay="1324"/>
                                          </p:stCondLst>
                                        </p:cTn>
                                        <p:tgtEl>
                                          <p:spTgt spid="3">
                                            <p:txEl>
                                              <p:pRg st="9" end="9"/>
                                            </p:txEl>
                                          </p:spTgt>
                                        </p:tgtEl>
                                        <p:attrNameLst>
                                          <p:attrName>ppt_y</p:attrName>
                                        </p:attrNameLst>
                                      </p:cBhvr>
                                      <p:tavLst>
                                        <p:tav tm="0" fmla="#ppt_y-sin(pi*$)/27">
                                          <p:val>
                                            <p:fltVal val="0"/>
                                          </p:val>
                                        </p:tav>
                                        <p:tav tm="100000">
                                          <p:val>
                                            <p:fltVal val="1"/>
                                          </p:val>
                                        </p:tav>
                                      </p:tavLst>
                                    </p:anim>
                                    <p:anim calcmode="lin" valueType="num">
                                      <p:cBhvr>
                                        <p:cTn id="96" dur="164" tmFilter="0, 0; 0.125,0.2665; 0.25,0.4; 0.375,0.465; 0.5,0.5;  0.625,0.535; 0.75,0.6; 0.875,0.7335; 1,1">
                                          <p:stCondLst>
                                            <p:cond delay="1656"/>
                                          </p:stCondLst>
                                        </p:cTn>
                                        <p:tgtEl>
                                          <p:spTgt spid="3">
                                            <p:txEl>
                                              <p:pRg st="9" end="9"/>
                                            </p:txEl>
                                          </p:spTgt>
                                        </p:tgtEl>
                                        <p:attrNameLst>
                                          <p:attrName>ppt_y</p:attrName>
                                        </p:attrNameLst>
                                      </p:cBhvr>
                                      <p:tavLst>
                                        <p:tav tm="0" fmla="#ppt_y-sin(pi*$)/81">
                                          <p:val>
                                            <p:fltVal val="0"/>
                                          </p:val>
                                        </p:tav>
                                        <p:tav tm="100000">
                                          <p:val>
                                            <p:fltVal val="1"/>
                                          </p:val>
                                        </p:tav>
                                      </p:tavLst>
                                    </p:anim>
                                    <p:animScale>
                                      <p:cBhvr>
                                        <p:cTn id="97" dur="26">
                                          <p:stCondLst>
                                            <p:cond delay="650"/>
                                          </p:stCondLst>
                                        </p:cTn>
                                        <p:tgtEl>
                                          <p:spTgt spid="3">
                                            <p:txEl>
                                              <p:pRg st="9" end="9"/>
                                            </p:txEl>
                                          </p:spTgt>
                                        </p:tgtEl>
                                      </p:cBhvr>
                                      <p:to x="100000" y="60000"/>
                                    </p:animScale>
                                    <p:animScale>
                                      <p:cBhvr>
                                        <p:cTn id="98" dur="166" decel="50000">
                                          <p:stCondLst>
                                            <p:cond delay="676"/>
                                          </p:stCondLst>
                                        </p:cTn>
                                        <p:tgtEl>
                                          <p:spTgt spid="3">
                                            <p:txEl>
                                              <p:pRg st="9" end="9"/>
                                            </p:txEl>
                                          </p:spTgt>
                                        </p:tgtEl>
                                      </p:cBhvr>
                                      <p:to x="100000" y="100000"/>
                                    </p:animScale>
                                    <p:animScale>
                                      <p:cBhvr>
                                        <p:cTn id="99" dur="26">
                                          <p:stCondLst>
                                            <p:cond delay="1312"/>
                                          </p:stCondLst>
                                        </p:cTn>
                                        <p:tgtEl>
                                          <p:spTgt spid="3">
                                            <p:txEl>
                                              <p:pRg st="9" end="9"/>
                                            </p:txEl>
                                          </p:spTgt>
                                        </p:tgtEl>
                                      </p:cBhvr>
                                      <p:to x="100000" y="80000"/>
                                    </p:animScale>
                                    <p:animScale>
                                      <p:cBhvr>
                                        <p:cTn id="100" dur="166" decel="50000">
                                          <p:stCondLst>
                                            <p:cond delay="1338"/>
                                          </p:stCondLst>
                                        </p:cTn>
                                        <p:tgtEl>
                                          <p:spTgt spid="3">
                                            <p:txEl>
                                              <p:pRg st="9" end="9"/>
                                            </p:txEl>
                                          </p:spTgt>
                                        </p:tgtEl>
                                      </p:cBhvr>
                                      <p:to x="100000" y="100000"/>
                                    </p:animScale>
                                    <p:animScale>
                                      <p:cBhvr>
                                        <p:cTn id="101" dur="26">
                                          <p:stCondLst>
                                            <p:cond delay="1642"/>
                                          </p:stCondLst>
                                        </p:cTn>
                                        <p:tgtEl>
                                          <p:spTgt spid="3">
                                            <p:txEl>
                                              <p:pRg st="9" end="9"/>
                                            </p:txEl>
                                          </p:spTgt>
                                        </p:tgtEl>
                                      </p:cBhvr>
                                      <p:to x="100000" y="90000"/>
                                    </p:animScale>
                                    <p:animScale>
                                      <p:cBhvr>
                                        <p:cTn id="102" dur="166" decel="50000">
                                          <p:stCondLst>
                                            <p:cond delay="1668"/>
                                          </p:stCondLst>
                                        </p:cTn>
                                        <p:tgtEl>
                                          <p:spTgt spid="3">
                                            <p:txEl>
                                              <p:pRg st="9" end="9"/>
                                            </p:txEl>
                                          </p:spTgt>
                                        </p:tgtEl>
                                      </p:cBhvr>
                                      <p:to x="100000" y="100000"/>
                                    </p:animScale>
                                    <p:animScale>
                                      <p:cBhvr>
                                        <p:cTn id="103" dur="26">
                                          <p:stCondLst>
                                            <p:cond delay="1808"/>
                                          </p:stCondLst>
                                        </p:cTn>
                                        <p:tgtEl>
                                          <p:spTgt spid="3">
                                            <p:txEl>
                                              <p:pRg st="9" end="9"/>
                                            </p:txEl>
                                          </p:spTgt>
                                        </p:tgtEl>
                                      </p:cBhvr>
                                      <p:to x="100000" y="95000"/>
                                    </p:animScale>
                                    <p:animScale>
                                      <p:cBhvr>
                                        <p:cTn id="104" dur="166" decel="50000">
                                          <p:stCondLst>
                                            <p:cond delay="1834"/>
                                          </p:stCondLst>
                                        </p:cTn>
                                        <p:tgtEl>
                                          <p:spTgt spid="3">
                                            <p:txEl>
                                              <p:pRg st="9" end="9"/>
                                            </p:txEl>
                                          </p:spTgt>
                                        </p:tgtEl>
                                      </p:cBhvr>
                                      <p:to x="100000" y="100000"/>
                                    </p:animScale>
                                  </p:childTnLst>
                                </p:cTn>
                              </p:par>
                              <p:par>
                                <p:cTn id="105" presetID="26" presetClass="entr" presetSubtype="0" fill="hold" nodeType="withEffect">
                                  <p:stCondLst>
                                    <p:cond delay="0"/>
                                  </p:stCondLst>
                                  <p:childTnLst>
                                    <p:set>
                                      <p:cBhvr>
                                        <p:cTn id="106" dur="1" fill="hold">
                                          <p:stCondLst>
                                            <p:cond delay="0"/>
                                          </p:stCondLst>
                                        </p:cTn>
                                        <p:tgtEl>
                                          <p:spTgt spid="3">
                                            <p:txEl>
                                              <p:pRg st="10" end="10"/>
                                            </p:txEl>
                                          </p:spTgt>
                                        </p:tgtEl>
                                        <p:attrNameLst>
                                          <p:attrName>style.visibility</p:attrName>
                                        </p:attrNameLst>
                                      </p:cBhvr>
                                      <p:to>
                                        <p:strVal val="visible"/>
                                      </p:to>
                                    </p:set>
                                    <p:animEffect transition="in" filter="wipe(down)">
                                      <p:cBhvr>
                                        <p:cTn id="107" dur="580">
                                          <p:stCondLst>
                                            <p:cond delay="0"/>
                                          </p:stCondLst>
                                        </p:cTn>
                                        <p:tgtEl>
                                          <p:spTgt spid="3">
                                            <p:txEl>
                                              <p:pRg st="10" end="10"/>
                                            </p:txEl>
                                          </p:spTgt>
                                        </p:tgtEl>
                                      </p:cBhvr>
                                    </p:animEffect>
                                    <p:anim calcmode="lin" valueType="num">
                                      <p:cBhvr>
                                        <p:cTn id="108" dur="1822" tmFilter="0,0; 0.14,0.36; 0.43,0.73; 0.71,0.91; 1.0,1.0">
                                          <p:stCondLst>
                                            <p:cond delay="0"/>
                                          </p:stCondLst>
                                        </p:cTn>
                                        <p:tgtEl>
                                          <p:spTgt spid="3">
                                            <p:txEl>
                                              <p:pRg st="10" end="10"/>
                                            </p:txEl>
                                          </p:spTgt>
                                        </p:tgtEl>
                                        <p:attrNameLst>
                                          <p:attrName>ppt_x</p:attrName>
                                        </p:attrNameLst>
                                      </p:cBhvr>
                                      <p:tavLst>
                                        <p:tav tm="0">
                                          <p:val>
                                            <p:strVal val="#ppt_x-0.25"/>
                                          </p:val>
                                        </p:tav>
                                        <p:tav tm="100000">
                                          <p:val>
                                            <p:strVal val="#ppt_x"/>
                                          </p:val>
                                        </p:tav>
                                      </p:tavLst>
                                    </p:anim>
                                    <p:anim calcmode="lin" valueType="num">
                                      <p:cBhvr>
                                        <p:cTn id="109" dur="664" tmFilter="0.0,0.0; 0.25,0.07; 0.50,0.2; 0.75,0.467; 1.0,1.0">
                                          <p:stCondLst>
                                            <p:cond delay="0"/>
                                          </p:stCondLst>
                                        </p:cTn>
                                        <p:tgtEl>
                                          <p:spTgt spid="3">
                                            <p:txEl>
                                              <p:pRg st="10" end="10"/>
                                            </p:txEl>
                                          </p:spTgt>
                                        </p:tgtEl>
                                        <p:attrNameLst>
                                          <p:attrName>ppt_y</p:attrName>
                                        </p:attrNameLst>
                                      </p:cBhvr>
                                      <p:tavLst>
                                        <p:tav tm="0" fmla="#ppt_y-sin(pi*$)/3">
                                          <p:val>
                                            <p:fltVal val="0.5"/>
                                          </p:val>
                                        </p:tav>
                                        <p:tav tm="100000">
                                          <p:val>
                                            <p:fltVal val="1"/>
                                          </p:val>
                                        </p:tav>
                                      </p:tavLst>
                                    </p:anim>
                                    <p:anim calcmode="lin" valueType="num">
                                      <p:cBhvr>
                                        <p:cTn id="110" dur="664" tmFilter="0, 0; 0.125,0.2665; 0.25,0.4; 0.375,0.465; 0.5,0.5;  0.625,0.535; 0.75,0.6; 0.875,0.7335; 1,1">
                                          <p:stCondLst>
                                            <p:cond delay="664"/>
                                          </p:stCondLst>
                                        </p:cTn>
                                        <p:tgtEl>
                                          <p:spTgt spid="3">
                                            <p:txEl>
                                              <p:pRg st="10" end="10"/>
                                            </p:txEl>
                                          </p:spTgt>
                                        </p:tgtEl>
                                        <p:attrNameLst>
                                          <p:attrName>ppt_y</p:attrName>
                                        </p:attrNameLst>
                                      </p:cBhvr>
                                      <p:tavLst>
                                        <p:tav tm="0" fmla="#ppt_y-sin(pi*$)/9">
                                          <p:val>
                                            <p:fltVal val="0"/>
                                          </p:val>
                                        </p:tav>
                                        <p:tav tm="100000">
                                          <p:val>
                                            <p:fltVal val="1"/>
                                          </p:val>
                                        </p:tav>
                                      </p:tavLst>
                                    </p:anim>
                                    <p:anim calcmode="lin" valueType="num">
                                      <p:cBhvr>
                                        <p:cTn id="111" dur="332" tmFilter="0, 0; 0.125,0.2665; 0.25,0.4; 0.375,0.465; 0.5,0.5;  0.625,0.535; 0.75,0.6; 0.875,0.7335; 1,1">
                                          <p:stCondLst>
                                            <p:cond delay="1324"/>
                                          </p:stCondLst>
                                        </p:cTn>
                                        <p:tgtEl>
                                          <p:spTgt spid="3">
                                            <p:txEl>
                                              <p:pRg st="10" end="10"/>
                                            </p:txEl>
                                          </p:spTgt>
                                        </p:tgtEl>
                                        <p:attrNameLst>
                                          <p:attrName>ppt_y</p:attrName>
                                        </p:attrNameLst>
                                      </p:cBhvr>
                                      <p:tavLst>
                                        <p:tav tm="0" fmla="#ppt_y-sin(pi*$)/27">
                                          <p:val>
                                            <p:fltVal val="0"/>
                                          </p:val>
                                        </p:tav>
                                        <p:tav tm="100000">
                                          <p:val>
                                            <p:fltVal val="1"/>
                                          </p:val>
                                        </p:tav>
                                      </p:tavLst>
                                    </p:anim>
                                    <p:anim calcmode="lin" valueType="num">
                                      <p:cBhvr>
                                        <p:cTn id="112" dur="164" tmFilter="0, 0; 0.125,0.2665; 0.25,0.4; 0.375,0.465; 0.5,0.5;  0.625,0.535; 0.75,0.6; 0.875,0.7335; 1,1">
                                          <p:stCondLst>
                                            <p:cond delay="1656"/>
                                          </p:stCondLst>
                                        </p:cTn>
                                        <p:tgtEl>
                                          <p:spTgt spid="3">
                                            <p:txEl>
                                              <p:pRg st="10" end="10"/>
                                            </p:txEl>
                                          </p:spTgt>
                                        </p:tgtEl>
                                        <p:attrNameLst>
                                          <p:attrName>ppt_y</p:attrName>
                                        </p:attrNameLst>
                                      </p:cBhvr>
                                      <p:tavLst>
                                        <p:tav tm="0" fmla="#ppt_y-sin(pi*$)/81">
                                          <p:val>
                                            <p:fltVal val="0"/>
                                          </p:val>
                                        </p:tav>
                                        <p:tav tm="100000">
                                          <p:val>
                                            <p:fltVal val="1"/>
                                          </p:val>
                                        </p:tav>
                                      </p:tavLst>
                                    </p:anim>
                                    <p:animScale>
                                      <p:cBhvr>
                                        <p:cTn id="113" dur="26">
                                          <p:stCondLst>
                                            <p:cond delay="650"/>
                                          </p:stCondLst>
                                        </p:cTn>
                                        <p:tgtEl>
                                          <p:spTgt spid="3">
                                            <p:txEl>
                                              <p:pRg st="10" end="10"/>
                                            </p:txEl>
                                          </p:spTgt>
                                        </p:tgtEl>
                                      </p:cBhvr>
                                      <p:to x="100000" y="60000"/>
                                    </p:animScale>
                                    <p:animScale>
                                      <p:cBhvr>
                                        <p:cTn id="114" dur="166" decel="50000">
                                          <p:stCondLst>
                                            <p:cond delay="676"/>
                                          </p:stCondLst>
                                        </p:cTn>
                                        <p:tgtEl>
                                          <p:spTgt spid="3">
                                            <p:txEl>
                                              <p:pRg st="10" end="10"/>
                                            </p:txEl>
                                          </p:spTgt>
                                        </p:tgtEl>
                                      </p:cBhvr>
                                      <p:to x="100000" y="100000"/>
                                    </p:animScale>
                                    <p:animScale>
                                      <p:cBhvr>
                                        <p:cTn id="115" dur="26">
                                          <p:stCondLst>
                                            <p:cond delay="1312"/>
                                          </p:stCondLst>
                                        </p:cTn>
                                        <p:tgtEl>
                                          <p:spTgt spid="3">
                                            <p:txEl>
                                              <p:pRg st="10" end="10"/>
                                            </p:txEl>
                                          </p:spTgt>
                                        </p:tgtEl>
                                      </p:cBhvr>
                                      <p:to x="100000" y="80000"/>
                                    </p:animScale>
                                    <p:animScale>
                                      <p:cBhvr>
                                        <p:cTn id="116" dur="166" decel="50000">
                                          <p:stCondLst>
                                            <p:cond delay="1338"/>
                                          </p:stCondLst>
                                        </p:cTn>
                                        <p:tgtEl>
                                          <p:spTgt spid="3">
                                            <p:txEl>
                                              <p:pRg st="10" end="10"/>
                                            </p:txEl>
                                          </p:spTgt>
                                        </p:tgtEl>
                                      </p:cBhvr>
                                      <p:to x="100000" y="100000"/>
                                    </p:animScale>
                                    <p:animScale>
                                      <p:cBhvr>
                                        <p:cTn id="117" dur="26">
                                          <p:stCondLst>
                                            <p:cond delay="1642"/>
                                          </p:stCondLst>
                                        </p:cTn>
                                        <p:tgtEl>
                                          <p:spTgt spid="3">
                                            <p:txEl>
                                              <p:pRg st="10" end="10"/>
                                            </p:txEl>
                                          </p:spTgt>
                                        </p:tgtEl>
                                      </p:cBhvr>
                                      <p:to x="100000" y="90000"/>
                                    </p:animScale>
                                    <p:animScale>
                                      <p:cBhvr>
                                        <p:cTn id="118" dur="166" decel="50000">
                                          <p:stCondLst>
                                            <p:cond delay="1668"/>
                                          </p:stCondLst>
                                        </p:cTn>
                                        <p:tgtEl>
                                          <p:spTgt spid="3">
                                            <p:txEl>
                                              <p:pRg st="10" end="10"/>
                                            </p:txEl>
                                          </p:spTgt>
                                        </p:tgtEl>
                                      </p:cBhvr>
                                      <p:to x="100000" y="100000"/>
                                    </p:animScale>
                                    <p:animScale>
                                      <p:cBhvr>
                                        <p:cTn id="119" dur="26">
                                          <p:stCondLst>
                                            <p:cond delay="1808"/>
                                          </p:stCondLst>
                                        </p:cTn>
                                        <p:tgtEl>
                                          <p:spTgt spid="3">
                                            <p:txEl>
                                              <p:pRg st="10" end="10"/>
                                            </p:txEl>
                                          </p:spTgt>
                                        </p:tgtEl>
                                      </p:cBhvr>
                                      <p:to x="100000" y="95000"/>
                                    </p:animScale>
                                    <p:animScale>
                                      <p:cBhvr>
                                        <p:cTn id="120" dur="166" decel="50000">
                                          <p:stCondLst>
                                            <p:cond delay="1834"/>
                                          </p:stCondLst>
                                        </p:cTn>
                                        <p:tgtEl>
                                          <p:spTgt spid="3">
                                            <p:txEl>
                                              <p:pRg st="10" end="1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527605"/>
            <a:ext cx="8229600" cy="916230"/>
          </a:xfrm>
        </p:spPr>
        <p:txBody>
          <a:bodyPr>
            <a:normAutofit/>
          </a:bodyPr>
          <a:lstStyle/>
          <a:p>
            <a:pPr algn="ctr"/>
            <a:r>
              <a:rPr lang="en-GB" dirty="0" smtClean="0"/>
              <a:t>Griffiths (1997, 2002)</a:t>
            </a:r>
            <a:endParaRPr lang="en-GB" dirty="0"/>
          </a:p>
        </p:txBody>
      </p:sp>
      <p:sp>
        <p:nvSpPr>
          <p:cNvPr id="3" name="Content Placeholder 2"/>
          <p:cNvSpPr>
            <a:spLocks noGrp="1"/>
          </p:cNvSpPr>
          <p:nvPr>
            <p:ph idx="1"/>
          </p:nvPr>
        </p:nvSpPr>
        <p:spPr>
          <a:xfrm>
            <a:off x="1517899" y="1749245"/>
            <a:ext cx="7160665" cy="4581150"/>
          </a:xfrm>
        </p:spPr>
        <p:txBody>
          <a:bodyPr>
            <a:normAutofit lnSpcReduction="10000"/>
          </a:bodyPr>
          <a:lstStyle/>
          <a:p>
            <a:r>
              <a:rPr lang="en-GB" dirty="0" smtClean="0"/>
              <a:t>Withdrawal Symptoms</a:t>
            </a:r>
          </a:p>
          <a:p>
            <a:pPr lvl="1"/>
            <a:r>
              <a:rPr lang="en-GB" dirty="0" smtClean="0"/>
              <a:t>Unpleasant </a:t>
            </a:r>
            <a:r>
              <a:rPr lang="en-GB" dirty="0"/>
              <a:t>feeling states and/or </a:t>
            </a:r>
            <a:r>
              <a:rPr lang="en-GB" dirty="0" smtClean="0"/>
              <a:t>physical effects </a:t>
            </a:r>
            <a:r>
              <a:rPr lang="en-GB" dirty="0"/>
              <a:t>which occur when the </a:t>
            </a:r>
            <a:r>
              <a:rPr lang="en-GB" dirty="0" smtClean="0"/>
              <a:t>activity </a:t>
            </a:r>
            <a:r>
              <a:rPr lang="en-GB" dirty="0"/>
              <a:t>is discontinued or suddenly </a:t>
            </a:r>
            <a:r>
              <a:rPr lang="en-GB" dirty="0" smtClean="0"/>
              <a:t>reduced</a:t>
            </a:r>
            <a:endParaRPr lang="en-GB" dirty="0"/>
          </a:p>
          <a:p>
            <a:r>
              <a:rPr lang="en-GB" dirty="0" smtClean="0"/>
              <a:t>Conflict</a:t>
            </a:r>
          </a:p>
          <a:p>
            <a:pPr lvl="1"/>
            <a:r>
              <a:rPr lang="en-GB" dirty="0" smtClean="0"/>
              <a:t>Between those around them, other activities (e.g. job) and with themselves. </a:t>
            </a:r>
            <a:endParaRPr lang="en-GB" dirty="0"/>
          </a:p>
          <a:p>
            <a:r>
              <a:rPr lang="en-GB" dirty="0" smtClean="0"/>
              <a:t>Relapse</a:t>
            </a:r>
          </a:p>
          <a:p>
            <a:pPr lvl="1"/>
            <a:r>
              <a:rPr lang="en-GB" dirty="0" smtClean="0"/>
              <a:t>Repeat behaviours after days, months or years of abstinence. </a:t>
            </a:r>
            <a:endParaRPr lang="en-GB" dirty="0"/>
          </a:p>
        </p:txBody>
      </p:sp>
    </p:spTree>
    <p:extLst>
      <p:ext uri="{BB962C8B-B14F-4D97-AF65-F5344CB8AC3E}">
        <p14:creationId xmlns:p14="http://schemas.microsoft.com/office/powerpoint/2010/main" val="3723109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527605"/>
            <a:ext cx="8229600" cy="916230"/>
          </a:xfrm>
        </p:spPr>
        <p:txBody>
          <a:bodyPr>
            <a:normAutofit/>
          </a:bodyPr>
          <a:lstStyle/>
          <a:p>
            <a:pPr algn="ctr"/>
            <a:r>
              <a:rPr lang="en-GB" dirty="0" smtClean="0"/>
              <a:t>Pierce et al (1993)</a:t>
            </a:r>
            <a:endParaRPr lang="en-GB" dirty="0"/>
          </a:p>
        </p:txBody>
      </p:sp>
      <p:sp>
        <p:nvSpPr>
          <p:cNvPr id="3" name="Content Placeholder 2"/>
          <p:cNvSpPr>
            <a:spLocks noGrp="1"/>
          </p:cNvSpPr>
          <p:nvPr>
            <p:ph idx="1"/>
          </p:nvPr>
        </p:nvSpPr>
        <p:spPr>
          <a:xfrm>
            <a:off x="1365195" y="1749245"/>
            <a:ext cx="7313370" cy="4886560"/>
          </a:xfrm>
        </p:spPr>
        <p:txBody>
          <a:bodyPr/>
          <a:lstStyle/>
          <a:p>
            <a:r>
              <a:rPr lang="en-GB" sz="3200" dirty="0" smtClean="0"/>
              <a:t>Examined Endorphin response to endurance exercise (aerobic dance)</a:t>
            </a:r>
          </a:p>
          <a:p>
            <a:endParaRPr lang="en-GB" sz="3200" dirty="0"/>
          </a:p>
          <a:p>
            <a:r>
              <a:rPr lang="en-GB" sz="3200" dirty="0" smtClean="0"/>
              <a:t>8 women trained in dance. </a:t>
            </a:r>
          </a:p>
          <a:p>
            <a:endParaRPr lang="en-GB" sz="3200" dirty="0"/>
          </a:p>
          <a:p>
            <a:r>
              <a:rPr lang="en-GB" sz="3200" dirty="0" smtClean="0"/>
              <a:t>Plasma Endorphin levels prior and post a 45 minute dance routine + participant answered a exercise-dependence scale</a:t>
            </a:r>
            <a:r>
              <a:rPr lang="en-GB" dirty="0" smtClean="0"/>
              <a:t>. </a:t>
            </a:r>
            <a:endParaRPr lang="en-GB" dirty="0"/>
          </a:p>
        </p:txBody>
      </p:sp>
    </p:spTree>
    <p:extLst>
      <p:ext uri="{BB962C8B-B14F-4D97-AF65-F5344CB8AC3E}">
        <p14:creationId xmlns:p14="http://schemas.microsoft.com/office/powerpoint/2010/main" val="1142556034"/>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680310"/>
            <a:ext cx="8229600" cy="916230"/>
          </a:xfrm>
        </p:spPr>
        <p:txBody>
          <a:bodyPr>
            <a:normAutofit/>
          </a:bodyPr>
          <a:lstStyle/>
          <a:p>
            <a:pPr algn="ctr"/>
            <a:r>
              <a:rPr lang="en-GB" dirty="0" smtClean="0"/>
              <a:t>Pierce et al (1993)</a:t>
            </a:r>
            <a:endParaRPr lang="en-GB" dirty="0"/>
          </a:p>
        </p:txBody>
      </p:sp>
      <p:sp>
        <p:nvSpPr>
          <p:cNvPr id="3" name="Content Placeholder 2"/>
          <p:cNvSpPr>
            <a:spLocks noGrp="1"/>
          </p:cNvSpPr>
          <p:nvPr>
            <p:ph idx="1"/>
          </p:nvPr>
        </p:nvSpPr>
        <p:spPr>
          <a:xfrm>
            <a:off x="1365195" y="1749245"/>
            <a:ext cx="7313370" cy="4581150"/>
          </a:xfrm>
        </p:spPr>
        <p:txBody>
          <a:bodyPr>
            <a:noAutofit/>
          </a:bodyPr>
          <a:lstStyle/>
          <a:p>
            <a:r>
              <a:rPr lang="en-GB" sz="3200" dirty="0" smtClean="0"/>
              <a:t>Findings</a:t>
            </a:r>
          </a:p>
          <a:p>
            <a:endParaRPr lang="en-GB" sz="3200" dirty="0"/>
          </a:p>
          <a:p>
            <a:r>
              <a:rPr lang="en-GB" sz="3200" dirty="0" smtClean="0"/>
              <a:t>Plasma Endorphin Levels greater post exercise. </a:t>
            </a:r>
          </a:p>
          <a:p>
            <a:endParaRPr lang="en-GB" sz="3200" dirty="0"/>
          </a:p>
          <a:p>
            <a:r>
              <a:rPr lang="en-GB" sz="3200" dirty="0" smtClean="0"/>
              <a:t>However, no correlation (either way) between Endorphin levels and exercise dependence scale. </a:t>
            </a:r>
          </a:p>
          <a:p>
            <a:pPr lvl="1"/>
            <a:r>
              <a:rPr lang="en-GB" sz="3200" dirty="0" smtClean="0"/>
              <a:t>Any issues with such studies? </a:t>
            </a:r>
            <a:endParaRPr lang="en-GB" sz="3200" dirty="0"/>
          </a:p>
        </p:txBody>
      </p:sp>
    </p:spTree>
    <p:extLst>
      <p:ext uri="{BB962C8B-B14F-4D97-AF65-F5344CB8AC3E}">
        <p14:creationId xmlns:p14="http://schemas.microsoft.com/office/powerpoint/2010/main" val="171067035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527605"/>
            <a:ext cx="8229600" cy="610820"/>
          </a:xfrm>
        </p:spPr>
        <p:txBody>
          <a:bodyPr>
            <a:normAutofit fontScale="90000"/>
          </a:bodyPr>
          <a:lstStyle/>
          <a:p>
            <a:pPr algn="ctr"/>
            <a:r>
              <a:rPr lang="en-GB" dirty="0" smtClean="0"/>
              <a:t>Critique</a:t>
            </a:r>
            <a:endParaRPr lang="en-GB" dirty="0"/>
          </a:p>
        </p:txBody>
      </p:sp>
      <p:sp>
        <p:nvSpPr>
          <p:cNvPr id="3" name="Content Placeholder 2"/>
          <p:cNvSpPr>
            <a:spLocks noGrp="1"/>
          </p:cNvSpPr>
          <p:nvPr>
            <p:ph idx="1"/>
          </p:nvPr>
        </p:nvSpPr>
        <p:spPr>
          <a:xfrm>
            <a:off x="1365195" y="1291131"/>
            <a:ext cx="7313370" cy="5191970"/>
          </a:xfrm>
        </p:spPr>
        <p:txBody>
          <a:bodyPr>
            <a:normAutofit fontScale="85000" lnSpcReduction="20000"/>
          </a:bodyPr>
          <a:lstStyle/>
          <a:p>
            <a:r>
              <a:rPr lang="en-GB" dirty="0" smtClean="0"/>
              <a:t>Low Sample Size.</a:t>
            </a:r>
          </a:p>
          <a:p>
            <a:endParaRPr lang="en-GB" dirty="0"/>
          </a:p>
          <a:p>
            <a:r>
              <a:rPr lang="en-GB" dirty="0" smtClean="0"/>
              <a:t> Remember back to Griffiths (1997, 2002) criteria of an addiction. </a:t>
            </a:r>
          </a:p>
          <a:p>
            <a:pPr lvl="1"/>
            <a:r>
              <a:rPr lang="en-GB" dirty="0" smtClean="0"/>
              <a:t>Greater effort needed to attain previous feelings of euphoria (so we would not necessarily expect those addicted to have the same response). </a:t>
            </a:r>
          </a:p>
          <a:p>
            <a:pPr lvl="2"/>
            <a:r>
              <a:rPr lang="en-GB" dirty="0" smtClean="0"/>
              <a:t>However, remember Pierce reported NO correlation at all….</a:t>
            </a:r>
          </a:p>
          <a:p>
            <a:endParaRPr lang="en-GB" dirty="0"/>
          </a:p>
          <a:p>
            <a:r>
              <a:rPr lang="en-GB" dirty="0" smtClean="0"/>
              <a:t>However, unlike with gambling – with exercise you also build a physical tolerance to training effects (oxygen uptake, sweat response). </a:t>
            </a:r>
          </a:p>
          <a:p>
            <a:pPr lvl="1"/>
            <a:r>
              <a:rPr lang="en-GB" dirty="0" smtClean="0"/>
              <a:t>It is not necessarily those who scored high in the exercise-dependence scale were physically fitter. </a:t>
            </a:r>
          </a:p>
          <a:p>
            <a:endParaRPr lang="en-GB" dirty="0"/>
          </a:p>
          <a:p>
            <a:endParaRPr lang="en-GB" dirty="0"/>
          </a:p>
        </p:txBody>
      </p:sp>
    </p:spTree>
    <p:extLst>
      <p:ext uri="{BB962C8B-B14F-4D97-AF65-F5344CB8AC3E}">
        <p14:creationId xmlns:p14="http://schemas.microsoft.com/office/powerpoint/2010/main" val="2944968740"/>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680310"/>
            <a:ext cx="8229600" cy="610820"/>
          </a:xfrm>
        </p:spPr>
        <p:txBody>
          <a:bodyPr>
            <a:normAutofit fontScale="90000"/>
          </a:bodyPr>
          <a:lstStyle/>
          <a:p>
            <a:pPr algn="ctr"/>
            <a:r>
              <a:rPr lang="en-GB" dirty="0"/>
              <a:t> </a:t>
            </a:r>
            <a:r>
              <a:rPr lang="en-GB" dirty="0" err="1" smtClean="0"/>
              <a:t>Leuenberger</a:t>
            </a:r>
            <a:r>
              <a:rPr lang="en-GB" dirty="0" smtClean="0"/>
              <a:t> (2006)</a:t>
            </a:r>
            <a:endParaRPr lang="en-GB" dirty="0"/>
          </a:p>
        </p:txBody>
      </p:sp>
      <p:sp>
        <p:nvSpPr>
          <p:cNvPr id="3" name="Content Placeholder 2"/>
          <p:cNvSpPr>
            <a:spLocks noGrp="1"/>
          </p:cNvSpPr>
          <p:nvPr>
            <p:ph idx="1"/>
          </p:nvPr>
        </p:nvSpPr>
        <p:spPr>
          <a:xfrm>
            <a:off x="1365195" y="1443835"/>
            <a:ext cx="7313370" cy="5039265"/>
          </a:xfrm>
        </p:spPr>
        <p:txBody>
          <a:bodyPr>
            <a:normAutofit fontScale="92500"/>
          </a:bodyPr>
          <a:lstStyle/>
          <a:p>
            <a:r>
              <a:rPr lang="en-GB" dirty="0" smtClean="0"/>
              <a:t>Review of literature that reports inconsistence evidence for a rise in endorphin release in humans. </a:t>
            </a:r>
          </a:p>
          <a:p>
            <a:endParaRPr lang="en-GB" dirty="0"/>
          </a:p>
          <a:p>
            <a:r>
              <a:rPr lang="en-GB" dirty="0" smtClean="0"/>
              <a:t>Difficult to simply deduct the endorphins released due to exercise are the cause of euphoric feelings.</a:t>
            </a:r>
          </a:p>
          <a:p>
            <a:endParaRPr lang="en-GB" dirty="0"/>
          </a:p>
          <a:p>
            <a:r>
              <a:rPr lang="en-GB" dirty="0" smtClean="0"/>
              <a:t>Remember the primary role of endorphins (pain suppression) – Exercise can hurt, particularly long distance running with an end goal. </a:t>
            </a:r>
          </a:p>
          <a:p>
            <a:pPr lvl="1"/>
            <a:r>
              <a:rPr lang="en-GB" dirty="0"/>
              <a:t>(Farrell, </a:t>
            </a:r>
            <a:r>
              <a:rPr lang="en-GB" dirty="0" smtClean="0"/>
              <a:t>1985) </a:t>
            </a:r>
            <a:endParaRPr lang="en-GB" dirty="0"/>
          </a:p>
        </p:txBody>
      </p:sp>
    </p:spTree>
    <p:extLst>
      <p:ext uri="{BB962C8B-B14F-4D97-AF65-F5344CB8AC3E}">
        <p14:creationId xmlns:p14="http://schemas.microsoft.com/office/powerpoint/2010/main" val="91018442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527605"/>
            <a:ext cx="8229600" cy="763525"/>
          </a:xfrm>
        </p:spPr>
        <p:txBody>
          <a:bodyPr>
            <a:normAutofit/>
          </a:bodyPr>
          <a:lstStyle/>
          <a:p>
            <a:pPr algn="ctr"/>
            <a:r>
              <a:rPr lang="en-GB" dirty="0" smtClean="0"/>
              <a:t>Lecture Conclusion</a:t>
            </a:r>
            <a:endParaRPr lang="en-GB" dirty="0"/>
          </a:p>
        </p:txBody>
      </p:sp>
      <p:sp>
        <p:nvSpPr>
          <p:cNvPr id="3" name="Content Placeholder 2"/>
          <p:cNvSpPr>
            <a:spLocks noGrp="1"/>
          </p:cNvSpPr>
          <p:nvPr>
            <p:ph idx="1"/>
          </p:nvPr>
        </p:nvSpPr>
        <p:spPr>
          <a:xfrm>
            <a:off x="1365195" y="1749245"/>
            <a:ext cx="7313370" cy="4886560"/>
          </a:xfrm>
        </p:spPr>
        <p:txBody>
          <a:bodyPr>
            <a:normAutofit lnSpcReduction="10000"/>
          </a:bodyPr>
          <a:lstStyle/>
          <a:p>
            <a:r>
              <a:rPr lang="en-GB" dirty="0" smtClean="0"/>
              <a:t>Depression rates and cost of treatment highlight the reason to research alternative treatments. </a:t>
            </a:r>
          </a:p>
          <a:p>
            <a:endParaRPr lang="en-GB" dirty="0"/>
          </a:p>
          <a:p>
            <a:r>
              <a:rPr lang="en-GB" dirty="0" smtClean="0"/>
              <a:t>Widespread cross sectional studies have highlighted the impact of exercise as a predictor of positive well being and a decrease likelihood of obtaining depression. </a:t>
            </a:r>
          </a:p>
          <a:p>
            <a:endParaRPr lang="en-GB" dirty="0"/>
          </a:p>
          <a:p>
            <a:r>
              <a:rPr lang="en-GB" dirty="0" smtClean="0"/>
              <a:t>However, such studies look at this relationship retrospectively, so issues. </a:t>
            </a:r>
            <a:endParaRPr lang="en-GB" dirty="0"/>
          </a:p>
        </p:txBody>
      </p:sp>
    </p:spTree>
    <p:extLst>
      <p:ext uri="{BB962C8B-B14F-4D97-AF65-F5344CB8AC3E}">
        <p14:creationId xmlns:p14="http://schemas.microsoft.com/office/powerpoint/2010/main" val="3242999435"/>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680310"/>
            <a:ext cx="8229600" cy="763525"/>
          </a:xfrm>
        </p:spPr>
        <p:txBody>
          <a:bodyPr>
            <a:normAutofit/>
          </a:bodyPr>
          <a:lstStyle/>
          <a:p>
            <a:pPr algn="ctr"/>
            <a:r>
              <a:rPr lang="en-GB" dirty="0" smtClean="0"/>
              <a:t>Lecture Conclusion</a:t>
            </a:r>
            <a:endParaRPr lang="en-GB" dirty="0"/>
          </a:p>
        </p:txBody>
      </p:sp>
      <p:sp>
        <p:nvSpPr>
          <p:cNvPr id="3" name="Content Placeholder 2"/>
          <p:cNvSpPr>
            <a:spLocks noGrp="1"/>
          </p:cNvSpPr>
          <p:nvPr>
            <p:ph idx="1"/>
          </p:nvPr>
        </p:nvSpPr>
        <p:spPr>
          <a:xfrm>
            <a:off x="1365195" y="1749245"/>
            <a:ext cx="7313370" cy="4581150"/>
          </a:xfrm>
        </p:spPr>
        <p:txBody>
          <a:bodyPr>
            <a:normAutofit lnSpcReduction="10000"/>
          </a:bodyPr>
          <a:lstStyle/>
          <a:p>
            <a:r>
              <a:rPr lang="en-GB" dirty="0" smtClean="0"/>
              <a:t>Prospective Longitudinal have provided us with insight into being able to examine how exercise behaviours might predict future depression. However, the survey nature of such research provides with many issues. </a:t>
            </a:r>
          </a:p>
          <a:p>
            <a:endParaRPr lang="en-GB" dirty="0"/>
          </a:p>
          <a:p>
            <a:r>
              <a:rPr lang="en-GB" dirty="0" smtClean="0"/>
              <a:t>E.g.</a:t>
            </a:r>
          </a:p>
          <a:p>
            <a:pPr lvl="1"/>
            <a:r>
              <a:rPr lang="en-GB" dirty="0" smtClean="0"/>
              <a:t>Type of Exercise</a:t>
            </a:r>
          </a:p>
          <a:p>
            <a:pPr lvl="1"/>
            <a:r>
              <a:rPr lang="en-GB" dirty="0" smtClean="0"/>
              <a:t>Intensity and Frequency of Exercise</a:t>
            </a:r>
          </a:p>
          <a:p>
            <a:pPr lvl="1"/>
            <a:r>
              <a:rPr lang="en-GB" dirty="0" smtClean="0"/>
              <a:t>Measure of Depression. </a:t>
            </a:r>
            <a:endParaRPr lang="en-GB" dirty="0"/>
          </a:p>
        </p:txBody>
      </p:sp>
    </p:spTree>
    <p:extLst>
      <p:ext uri="{BB962C8B-B14F-4D97-AF65-F5344CB8AC3E}">
        <p14:creationId xmlns:p14="http://schemas.microsoft.com/office/powerpoint/2010/main" val="3987288778"/>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680310"/>
            <a:ext cx="8229600" cy="763525"/>
          </a:xfrm>
        </p:spPr>
        <p:txBody>
          <a:bodyPr>
            <a:normAutofit/>
          </a:bodyPr>
          <a:lstStyle/>
          <a:p>
            <a:pPr algn="ctr"/>
            <a:r>
              <a:rPr lang="en-GB" dirty="0" smtClean="0"/>
              <a:t>Lecture Conclusion</a:t>
            </a:r>
            <a:endParaRPr lang="en-GB" dirty="0"/>
          </a:p>
        </p:txBody>
      </p:sp>
      <p:sp>
        <p:nvSpPr>
          <p:cNvPr id="3" name="Content Placeholder 2"/>
          <p:cNvSpPr>
            <a:spLocks noGrp="1"/>
          </p:cNvSpPr>
          <p:nvPr>
            <p:ph idx="1"/>
          </p:nvPr>
        </p:nvSpPr>
        <p:spPr>
          <a:xfrm>
            <a:off x="1365195" y="1749245"/>
            <a:ext cx="7313370" cy="4581150"/>
          </a:xfrm>
        </p:spPr>
        <p:txBody>
          <a:bodyPr>
            <a:normAutofit fontScale="92500"/>
          </a:bodyPr>
          <a:lstStyle/>
          <a:p>
            <a:r>
              <a:rPr lang="en-GB" dirty="0" smtClean="0"/>
              <a:t>Individual experimental studies have further highlighted how exercise can be used as treatment against depression</a:t>
            </a:r>
          </a:p>
          <a:p>
            <a:endParaRPr lang="en-GB" dirty="0"/>
          </a:p>
          <a:p>
            <a:r>
              <a:rPr lang="en-GB" dirty="0" smtClean="0"/>
              <a:t>So how have researchers explained the impact of exercise as a treatment on exercise? </a:t>
            </a:r>
            <a:endParaRPr lang="en-GB" dirty="0"/>
          </a:p>
          <a:p>
            <a:pPr lvl="1"/>
            <a:r>
              <a:rPr lang="en-GB" dirty="0"/>
              <a:t>Social</a:t>
            </a:r>
          </a:p>
          <a:p>
            <a:pPr lvl="1"/>
            <a:r>
              <a:rPr lang="en-GB" dirty="0"/>
              <a:t>Cognitive</a:t>
            </a:r>
          </a:p>
          <a:p>
            <a:pPr lvl="1"/>
            <a:r>
              <a:rPr lang="en-GB" dirty="0"/>
              <a:t>Biological Mechanisms (</a:t>
            </a:r>
            <a:r>
              <a:rPr lang="en-GB" dirty="0" err="1"/>
              <a:t>Buckworth</a:t>
            </a:r>
            <a:r>
              <a:rPr lang="en-GB" dirty="0"/>
              <a:t> et al, 2012). </a:t>
            </a:r>
          </a:p>
          <a:p>
            <a:pPr lvl="2"/>
            <a:r>
              <a:rPr lang="en-GB" dirty="0"/>
              <a:t>Combined elements of these</a:t>
            </a:r>
          </a:p>
        </p:txBody>
      </p:sp>
    </p:spTree>
    <p:extLst>
      <p:ext uri="{BB962C8B-B14F-4D97-AF65-F5344CB8AC3E}">
        <p14:creationId xmlns:p14="http://schemas.microsoft.com/office/powerpoint/2010/main" val="4205545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527605"/>
            <a:ext cx="8229600" cy="763525"/>
          </a:xfrm>
        </p:spPr>
        <p:txBody>
          <a:bodyPr>
            <a:normAutofit/>
          </a:bodyPr>
          <a:lstStyle/>
          <a:p>
            <a:pPr algn="ctr"/>
            <a:r>
              <a:rPr lang="en-GB" dirty="0" smtClean="0"/>
              <a:t>Lecture Conclusion</a:t>
            </a:r>
            <a:endParaRPr lang="en-GB" dirty="0"/>
          </a:p>
        </p:txBody>
      </p:sp>
      <p:sp>
        <p:nvSpPr>
          <p:cNvPr id="3" name="Content Placeholder 2"/>
          <p:cNvSpPr>
            <a:spLocks noGrp="1"/>
          </p:cNvSpPr>
          <p:nvPr>
            <p:ph idx="1"/>
          </p:nvPr>
        </p:nvSpPr>
        <p:spPr>
          <a:xfrm>
            <a:off x="1517899" y="1749245"/>
            <a:ext cx="7160665" cy="4581150"/>
          </a:xfrm>
        </p:spPr>
        <p:txBody>
          <a:bodyPr>
            <a:normAutofit/>
          </a:bodyPr>
          <a:lstStyle/>
          <a:p>
            <a:r>
              <a:rPr lang="en-GB" dirty="0" smtClean="0"/>
              <a:t>Whilst there are much research demonstrating social and cognitive explanations for the effects of exercise as a treatment of depression, many confounding variables so cause and effect issues. </a:t>
            </a:r>
          </a:p>
          <a:p>
            <a:endParaRPr lang="en-GB" dirty="0"/>
          </a:p>
          <a:p>
            <a:r>
              <a:rPr lang="en-GB" dirty="0" smtClean="0"/>
              <a:t>Biological explanations may provide a more direct answer and address the cause and effect concerns of other explanations. </a:t>
            </a:r>
          </a:p>
          <a:p>
            <a:endParaRPr lang="en-GB" dirty="0"/>
          </a:p>
          <a:p>
            <a:endParaRPr lang="en-GB" dirty="0"/>
          </a:p>
        </p:txBody>
      </p:sp>
    </p:spTree>
    <p:extLst>
      <p:ext uri="{BB962C8B-B14F-4D97-AF65-F5344CB8AC3E}">
        <p14:creationId xmlns:p14="http://schemas.microsoft.com/office/powerpoint/2010/main" val="2108231810"/>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527605"/>
            <a:ext cx="8229600" cy="916230"/>
          </a:xfrm>
        </p:spPr>
        <p:txBody>
          <a:bodyPr>
            <a:normAutofit/>
          </a:bodyPr>
          <a:lstStyle/>
          <a:p>
            <a:pPr algn="ctr"/>
            <a:r>
              <a:rPr lang="en-GB" dirty="0" smtClean="0"/>
              <a:t>Lecture Conclusion</a:t>
            </a:r>
            <a:endParaRPr lang="en-GB" dirty="0"/>
          </a:p>
        </p:txBody>
      </p:sp>
      <p:sp>
        <p:nvSpPr>
          <p:cNvPr id="3" name="Content Placeholder 2"/>
          <p:cNvSpPr>
            <a:spLocks noGrp="1"/>
          </p:cNvSpPr>
          <p:nvPr>
            <p:ph idx="1"/>
          </p:nvPr>
        </p:nvSpPr>
        <p:spPr>
          <a:xfrm>
            <a:off x="1365195" y="1749245"/>
            <a:ext cx="7313370" cy="4581150"/>
          </a:xfrm>
        </p:spPr>
        <p:txBody>
          <a:bodyPr>
            <a:normAutofit fontScale="92500" lnSpcReduction="10000"/>
          </a:bodyPr>
          <a:lstStyle/>
          <a:p>
            <a:r>
              <a:rPr lang="en-GB" dirty="0" smtClean="0"/>
              <a:t>Biological Explanations</a:t>
            </a:r>
          </a:p>
          <a:p>
            <a:pPr lvl="1"/>
            <a:r>
              <a:rPr lang="en-GB" dirty="0" smtClean="0"/>
              <a:t>Effects of Exercise on Serotonin, Noradrenaline, Dopamine and Endorphin levels.</a:t>
            </a:r>
          </a:p>
          <a:p>
            <a:pPr lvl="1"/>
            <a:endParaRPr lang="en-GB" dirty="0" smtClean="0"/>
          </a:p>
          <a:p>
            <a:r>
              <a:rPr lang="en-GB" dirty="0" smtClean="0"/>
              <a:t>Promising Findings on Animals. </a:t>
            </a:r>
          </a:p>
          <a:p>
            <a:endParaRPr lang="en-GB" dirty="0"/>
          </a:p>
          <a:p>
            <a:r>
              <a:rPr lang="en-GB" dirty="0" smtClean="0"/>
              <a:t>However, findings on human less clear.</a:t>
            </a:r>
          </a:p>
          <a:p>
            <a:endParaRPr lang="en-GB" dirty="0"/>
          </a:p>
          <a:p>
            <a:r>
              <a:rPr lang="en-GB" dirty="0" smtClean="0"/>
              <a:t>Endorphin levels may provide some insight into exercise addictions. </a:t>
            </a:r>
            <a:endParaRPr lang="en-GB" dirty="0"/>
          </a:p>
        </p:txBody>
      </p:sp>
    </p:spTree>
    <p:extLst>
      <p:ext uri="{BB962C8B-B14F-4D97-AF65-F5344CB8AC3E}">
        <p14:creationId xmlns:p14="http://schemas.microsoft.com/office/powerpoint/2010/main" val="87460062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398</TotalTime>
  <Words>4269</Words>
  <Application>Microsoft Office PowerPoint</Application>
  <PresentationFormat>On-screen Show (4:3)</PresentationFormat>
  <Paragraphs>478</Paragraphs>
  <Slides>69</Slides>
  <Notes>0</Notes>
  <HiddenSlides>0</HiddenSlides>
  <MMClips>0</MMClips>
  <ScaleCrop>false</ScaleCrop>
  <HeadingPairs>
    <vt:vector size="4" baseType="variant">
      <vt:variant>
        <vt:lpstr>Theme</vt:lpstr>
      </vt:variant>
      <vt:variant>
        <vt:i4>2</vt:i4>
      </vt:variant>
      <vt:variant>
        <vt:lpstr>Slide Titles</vt:lpstr>
      </vt:variant>
      <vt:variant>
        <vt:i4>69</vt:i4>
      </vt:variant>
    </vt:vector>
  </HeadingPairs>
  <TitlesOfParts>
    <vt:vector size="71" baseType="lpstr">
      <vt:lpstr>Office Theme</vt:lpstr>
      <vt:lpstr>1_Office Theme</vt:lpstr>
      <vt:lpstr>Exercise and Mental Health (Depression)</vt:lpstr>
      <vt:lpstr>Aims of the Lecture</vt:lpstr>
      <vt:lpstr>Depression Prevalence Rates</vt:lpstr>
      <vt:lpstr>Greenberg et al (2003)</vt:lpstr>
      <vt:lpstr>What about free treatments…</vt:lpstr>
      <vt:lpstr>Early Thoughts and Research</vt:lpstr>
      <vt:lpstr>Cross Sectional Studies (Depression and Exercise)</vt:lpstr>
      <vt:lpstr>Goodwin (2003)</vt:lpstr>
      <vt:lpstr>Goodwin (2003; cited in Buckworth et al, 2012)</vt:lpstr>
      <vt:lpstr>Medical Expenditure Panel Survey</vt:lpstr>
      <vt:lpstr>Medical Expenditure Panel Survey</vt:lpstr>
      <vt:lpstr>2006 – Behavioural Risk Factor Surveillance Survey (Strine et al, 2008).</vt:lpstr>
      <vt:lpstr>2006 – Behavioural Risk Factor Surveillance Survey (Strine et al, 2008).</vt:lpstr>
      <vt:lpstr>Netherlands Twin Registry (De Moor et al, 2006). </vt:lpstr>
      <vt:lpstr>Netherlands Twin Registry (De Moor et al, 2006). </vt:lpstr>
      <vt:lpstr>Prospective longitudinal studies. </vt:lpstr>
      <vt:lpstr>Copenhagen City Heart Study (Mikkelsen et al, 2010). </vt:lpstr>
      <vt:lpstr>Copenhagen City Heart Study (Mikkelsen et al, 2010, cited in Buckworth et al, 2012). </vt:lpstr>
      <vt:lpstr>Issues with Longitudinal Survey Based Approaches. </vt:lpstr>
      <vt:lpstr>Treating Depression – Experimental Studies. </vt:lpstr>
      <vt:lpstr>Rethorst et al (2009) – Meta Analysis. </vt:lpstr>
      <vt:lpstr>Issues with such Meta Analysis</vt:lpstr>
      <vt:lpstr>Treating Depression – Individual Experimental Studies. </vt:lpstr>
      <vt:lpstr>Treating Depression – Individual Experimental Studies. </vt:lpstr>
      <vt:lpstr>Martinsen et al (1989)</vt:lpstr>
      <vt:lpstr>Doyne et al (1987)</vt:lpstr>
      <vt:lpstr>Singh et al (1997)</vt:lpstr>
      <vt:lpstr>Fremont and Craighead (1987)</vt:lpstr>
      <vt:lpstr>Fremont and Craighead (1987)</vt:lpstr>
      <vt:lpstr>Fremont and Craighead (1987, cited in Buckworth et al, 2012)</vt:lpstr>
      <vt:lpstr>Blumenthal et al (1999)</vt:lpstr>
      <vt:lpstr>Blumenthal et al (1999)</vt:lpstr>
      <vt:lpstr>Blumenthal et al (1999, cited in Buckworth et al 2012)</vt:lpstr>
      <vt:lpstr>Treating Depression – Experimental Studies. </vt:lpstr>
      <vt:lpstr>How much is enough. </vt:lpstr>
      <vt:lpstr>Paffenbarger et al, 1994, cited in Buckworth et al, 2012).  </vt:lpstr>
      <vt:lpstr>However….</vt:lpstr>
      <vt:lpstr>Buckworth et al (2012) – Review. </vt:lpstr>
      <vt:lpstr>So why…. </vt:lpstr>
      <vt:lpstr>Social Cognitive Explanations</vt:lpstr>
      <vt:lpstr>However…</vt:lpstr>
      <vt:lpstr>Findings (cited in Buckworth et al, 2012).</vt:lpstr>
      <vt:lpstr>Biological Explanations</vt:lpstr>
      <vt:lpstr>Aetiology of depression…</vt:lpstr>
      <vt:lpstr>Aetiology of depression…</vt:lpstr>
      <vt:lpstr> Monoamine depletion hypothesis of depression.  </vt:lpstr>
      <vt:lpstr>Research involving exercise</vt:lpstr>
      <vt:lpstr>Dishman et al (1997)</vt:lpstr>
      <vt:lpstr>Dishman et al (1997)</vt:lpstr>
      <vt:lpstr>However…..</vt:lpstr>
      <vt:lpstr>Nevertheless</vt:lpstr>
      <vt:lpstr>Endorphins….</vt:lpstr>
      <vt:lpstr>The Runner’s High…..</vt:lpstr>
      <vt:lpstr>Defining Runner’s High</vt:lpstr>
      <vt:lpstr>Boecker et al 2008</vt:lpstr>
      <vt:lpstr>Boecker et al, 2008</vt:lpstr>
      <vt:lpstr>Could this be the link with exercise addition….</vt:lpstr>
      <vt:lpstr>Issues with Exercise Addiction Research</vt:lpstr>
      <vt:lpstr>Griffiths (1997, 2002)</vt:lpstr>
      <vt:lpstr>Griffiths (1997, 2002)</vt:lpstr>
      <vt:lpstr>Pierce et al (1993)</vt:lpstr>
      <vt:lpstr>Pierce et al (1993)</vt:lpstr>
      <vt:lpstr>Critique</vt:lpstr>
      <vt:lpstr> Leuenberger (2006)</vt:lpstr>
      <vt:lpstr>Lecture Conclusion</vt:lpstr>
      <vt:lpstr>Lecture Conclusion</vt:lpstr>
      <vt:lpstr>Lecture Conclusion</vt:lpstr>
      <vt:lpstr>Lecture Conclusion</vt:lpstr>
      <vt:lpstr>Lecture Conclusion</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Julian</dc:creator>
  <cp:lastModifiedBy>Administrator</cp:lastModifiedBy>
  <cp:revision>48</cp:revision>
  <dcterms:created xsi:type="dcterms:W3CDTF">2013-08-21T19:17:07Z</dcterms:created>
  <dcterms:modified xsi:type="dcterms:W3CDTF">2014-12-07T13:15:02Z</dcterms:modified>
</cp:coreProperties>
</file>