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embeddedFontLst>
    <p:embeddedFont>
      <p:font typeface="IBM Plex Sans" panose="020B0503050203000203" pitchFamily="34" charset="0"/>
      <p:regular r:id="rId14"/>
      <p:bold r:id="rId15"/>
    </p:embeddedFont>
    <p:embeddedFont>
      <p:font typeface="Outfit Medium" panose="020B0604020202020204" charset="0"/>
      <p:regular r:id="rId16"/>
    </p:embeddedFont>
  </p:embeddedFontLst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r Hussain" userId="bf70bbb144e8c639" providerId="LiveId" clId="{1F4B8258-7B5D-4ABC-8B26-49AE826BF9B2}"/>
    <pc:docChg chg="modSld">
      <pc:chgData name="Ibrar Hussain" userId="bf70bbb144e8c639" providerId="LiveId" clId="{1F4B8258-7B5D-4ABC-8B26-49AE826BF9B2}" dt="2025-10-20T05:56:47.383" v="0" actId="20577"/>
      <pc:docMkLst>
        <pc:docMk/>
      </pc:docMkLst>
      <pc:sldChg chg="modSp mod">
        <pc:chgData name="Ibrar Hussain" userId="bf70bbb144e8c639" providerId="LiveId" clId="{1F4B8258-7B5D-4ABC-8B26-49AE826BF9B2}" dt="2025-10-20T05:56:47.383" v="0" actId="20577"/>
        <pc:sldMkLst>
          <pc:docMk/>
          <pc:sldMk cId="0" sldId="258"/>
        </pc:sldMkLst>
        <pc:spChg chg="mod">
          <ac:chgData name="Ibrar Hussain" userId="bf70bbb144e8c639" providerId="LiveId" clId="{1F4B8258-7B5D-4ABC-8B26-49AE826BF9B2}" dt="2025-10-20T05:56:47.383" v="0" actId="20577"/>
          <ac:spMkLst>
            <pc:docMk/>
            <pc:sldMk cId="0" sldId="258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9383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F81E2-2A36-C228-DD25-C08BA84D2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3E33C8-357E-2DDB-2CD1-4E6FB1F615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566BC5-9DA5-7267-5030-3917A81D02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BFC5F-F744-8E42-9C2E-E222428A364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9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9735" y="581501"/>
            <a:ext cx="13150929" cy="3962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600"/>
              </a:lnSpc>
              <a:buNone/>
            </a:pPr>
            <a:r>
              <a:rPr lang="en-US" sz="124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Self-Awareness and Growth</a:t>
            </a:r>
            <a:endParaRPr lang="en-US" sz="12450" dirty="0"/>
          </a:p>
        </p:txBody>
      </p:sp>
      <p:sp>
        <p:nvSpPr>
          <p:cNvPr id="3" name="Text 1"/>
          <p:cNvSpPr/>
          <p:nvPr/>
        </p:nvSpPr>
        <p:spPr>
          <a:xfrm>
            <a:off x="739735" y="4861322"/>
            <a:ext cx="5296019" cy="6604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00"/>
              </a:lnSpc>
              <a:buNone/>
            </a:pPr>
            <a:r>
              <a:rPr lang="en-US" sz="41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in Health &amp; Social Care</a:t>
            </a:r>
            <a:endParaRPr lang="en-US" sz="4150" dirty="0"/>
          </a:p>
        </p:txBody>
      </p:sp>
      <p:sp>
        <p:nvSpPr>
          <p:cNvPr id="4" name="Text 2"/>
          <p:cNvSpPr/>
          <p:nvPr/>
        </p:nvSpPr>
        <p:spPr>
          <a:xfrm>
            <a:off x="739735" y="6050042"/>
            <a:ext cx="2641997" cy="330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Presenter Details</a:t>
            </a:r>
            <a:endParaRPr lang="en-US" sz="2050" dirty="0"/>
          </a:p>
        </p:txBody>
      </p:sp>
      <p:sp>
        <p:nvSpPr>
          <p:cNvPr id="5" name="Text 3"/>
          <p:cNvSpPr/>
          <p:nvPr/>
        </p:nvSpPr>
        <p:spPr>
          <a:xfrm>
            <a:off x="739735" y="6591538"/>
            <a:ext cx="4267676" cy="338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Sumayya Batool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39735" y="7119818"/>
            <a:ext cx="4267676" cy="338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ID: 2419540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5530572" y="6050042"/>
            <a:ext cx="2641997" cy="330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Module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5530572" y="6591538"/>
            <a:ext cx="8367593" cy="338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LCHS4009 – Professional Development within Health &amp; Social Care</a:t>
            </a:r>
            <a:r>
              <a:rPr lang="en-US" sz="165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(UWTSD)</a:t>
            </a:r>
            <a:endParaRPr lang="en-US" sz="165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8E8B8C9-429E-1329-7F55-9CAE0FE8C87A}"/>
              </a:ext>
            </a:extLst>
          </p:cNvPr>
          <p:cNvSpPr/>
          <p:nvPr/>
        </p:nvSpPr>
        <p:spPr>
          <a:xfrm>
            <a:off x="12873789" y="7652084"/>
            <a:ext cx="1756611" cy="5775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92612"/>
            <a:ext cx="623506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What is Self-Awareness?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145625"/>
            <a:ext cx="7604284" cy="18140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Self-awareness is the profound understanding of </a:t>
            </a:r>
            <a:r>
              <a:rPr lang="en-US" sz="2200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who you are</a:t>
            </a:r>
            <a:r>
              <a:rPr lang="en-US" sz="22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your thoughts, feelings, behaviors,motivations and crucially, how these internal states </a:t>
            </a:r>
            <a:r>
              <a:rPr lang="en-US" sz="2200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affect others</a:t>
            </a:r>
            <a:r>
              <a:rPr lang="en-US" sz="22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in your environment.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163735"/>
            <a:ext cx="7604284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It involves continuous introspection and recognizing your strengths and limitations, allowing you to react thoughtfully rather than impulsively. It is foundational to both personal and professional growth.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1133951" y="5507593"/>
            <a:ext cx="7264122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endParaRPr lang="en-US" sz="22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096" y="2196703"/>
            <a:ext cx="4885015" cy="488501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FA31D5E-BD76-811E-C08E-BAA30D4C6F51}"/>
              </a:ext>
            </a:extLst>
          </p:cNvPr>
          <p:cNvSpPr/>
          <p:nvPr/>
        </p:nvSpPr>
        <p:spPr>
          <a:xfrm>
            <a:off x="12789568" y="7567863"/>
            <a:ext cx="1840832" cy="6617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992535" y="745569"/>
            <a:ext cx="6429970" cy="4519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The Vital Role of Self-Awareness in Care</a:t>
            </a:r>
            <a:endParaRPr lang="en-US" sz="2800" dirty="0"/>
          </a:p>
        </p:txBody>
      </p:sp>
      <p:sp>
        <p:nvSpPr>
          <p:cNvPr id="4" name="Text 1"/>
          <p:cNvSpPr/>
          <p:nvPr/>
        </p:nvSpPr>
        <p:spPr>
          <a:xfrm>
            <a:off x="5992535" y="1414463"/>
            <a:ext cx="8131731" cy="231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For healthcare professionals, self-awareness is not just a soft skill, it is a critical</a:t>
            </a:r>
          </a:p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tool for ethical and effective service delivery.</a:t>
            </a:r>
            <a:endParaRPr lang="en-US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2535" y="1945958"/>
            <a:ext cx="361474" cy="361474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5992535" y="2350770"/>
            <a:ext cx="2608302" cy="225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b="1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Enhanced Emotional Intelligence</a:t>
            </a:r>
            <a:endParaRPr lang="en-US" b="1" dirty="0"/>
          </a:p>
        </p:txBody>
      </p:sp>
      <p:sp>
        <p:nvSpPr>
          <p:cNvPr id="7" name="Text 3"/>
          <p:cNvSpPr/>
          <p:nvPr/>
        </p:nvSpPr>
        <p:spPr>
          <a:xfrm>
            <a:off x="6092896" y="2584023"/>
            <a:ext cx="8131731" cy="231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Recognizing and regulating your own emotional responses under pressure, </a:t>
            </a:r>
          </a:p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leading to stable, professional conduct.</a:t>
            </a:r>
            <a:endParaRPr lang="en-US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2535" y="3183969"/>
            <a:ext cx="361474" cy="361474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5992535" y="3726180"/>
            <a:ext cx="2077641" cy="225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b="1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Improved Communication</a:t>
            </a:r>
            <a:endParaRPr lang="en-US" b="1" dirty="0"/>
          </a:p>
        </p:txBody>
      </p:sp>
      <p:sp>
        <p:nvSpPr>
          <p:cNvPr id="10" name="Text 5"/>
          <p:cNvSpPr/>
          <p:nvPr/>
        </p:nvSpPr>
        <p:spPr>
          <a:xfrm>
            <a:off x="5992535" y="4038719"/>
            <a:ext cx="8131731" cy="4629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Understanding your non-verbal cues and biases allows for clearer, more empathetic interactions with patients and colleagues.</a:t>
            </a:r>
            <a:endParaRPr lang="en-US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535" y="4790837"/>
            <a:ext cx="361474" cy="361474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5992535" y="5333048"/>
            <a:ext cx="1807845" cy="225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b="1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Stronger Teamwork</a:t>
            </a:r>
            <a:endParaRPr lang="en-US" b="1" dirty="0"/>
          </a:p>
        </p:txBody>
      </p:sp>
      <p:sp>
        <p:nvSpPr>
          <p:cNvPr id="13" name="Text 7"/>
          <p:cNvSpPr/>
          <p:nvPr/>
        </p:nvSpPr>
        <p:spPr>
          <a:xfrm>
            <a:off x="5992535" y="5645587"/>
            <a:ext cx="8131731" cy="231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Knowing your role and working style facilitates smoother collaboration,</a:t>
            </a:r>
          </a:p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reduces conflict, and enhances service integration.</a:t>
            </a:r>
            <a:endParaRPr lang="en-US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2535" y="6166247"/>
            <a:ext cx="361474" cy="361474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5992535" y="6708458"/>
            <a:ext cx="1807845" cy="225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b="1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Person-Centred Care</a:t>
            </a:r>
            <a:endParaRPr lang="en-US" b="1" dirty="0"/>
          </a:p>
        </p:txBody>
      </p:sp>
      <p:sp>
        <p:nvSpPr>
          <p:cNvPr id="16" name="Text 9"/>
          <p:cNvSpPr/>
          <p:nvPr/>
        </p:nvSpPr>
        <p:spPr>
          <a:xfrm>
            <a:off x="5992535" y="7020997"/>
            <a:ext cx="8131731" cy="4629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By understanding your own emotional state, you can better focus on the patient’s needs and deliver truly holistic, individualised care.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136B8E-58E5-ABCF-1699-4E159F49AB2B}"/>
              </a:ext>
            </a:extLst>
          </p:cNvPr>
          <p:cNvSpPr/>
          <p:nvPr/>
        </p:nvSpPr>
        <p:spPr>
          <a:xfrm>
            <a:off x="12906103" y="7722761"/>
            <a:ext cx="1724297" cy="5068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9823" y="384810"/>
            <a:ext cx="5282803" cy="603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My Journey &amp; Motivation</a:t>
            </a:r>
            <a:endParaRPr lang="en-US" sz="3800" dirty="0"/>
          </a:p>
        </p:txBody>
      </p:sp>
      <p:sp>
        <p:nvSpPr>
          <p:cNvPr id="3" name="Text 1"/>
          <p:cNvSpPr/>
          <p:nvPr/>
        </p:nvSpPr>
        <p:spPr>
          <a:xfrm>
            <a:off x="489823" y="1198364"/>
            <a:ext cx="4561523" cy="4373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7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Entering Health &amp; Social Care</a:t>
            </a:r>
            <a:endParaRPr lang="en-US" sz="2750" dirty="0"/>
          </a:p>
        </p:txBody>
      </p:sp>
      <p:sp>
        <p:nvSpPr>
          <p:cNvPr id="4" name="Text 2"/>
          <p:cNvSpPr/>
          <p:nvPr/>
        </p:nvSpPr>
        <p:spPr>
          <a:xfrm>
            <a:off x="489823" y="1971437"/>
            <a:ext cx="6654641" cy="559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My decision to join the Health &amp; Social Care sector was driven by a deep-seated </a:t>
            </a:r>
            <a:r>
              <a:rPr lang="en-US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inspiration to help others</a:t>
            </a: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and contribute positively to vulnerable lives.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29720" y="3028072"/>
            <a:ext cx="6654641" cy="129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 sector offers </a:t>
            </a:r>
            <a:r>
              <a:rPr lang="en-US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career stability</a:t>
            </a: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and endless learning</a:t>
            </a:r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opportunities.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9721" y="4021462"/>
            <a:ext cx="6654641" cy="2239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 am motivated by the chance to develop essential soft skills</a:t>
            </a:r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alongside clinical knowledge.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29722" y="4871784"/>
            <a:ext cx="6654641" cy="447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This journey demands </a:t>
            </a:r>
            <a:r>
              <a:rPr lang="en-US" b="1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continuous self-assessment</a:t>
            </a: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 and a commitment to personal growth, aligning perfectly with the principles of self-awareness</a:t>
            </a:r>
            <a:r>
              <a:rPr lang="en-US" sz="11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.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5759" y="47121"/>
            <a:ext cx="6654641" cy="6654641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89823" y="8972431"/>
            <a:ext cx="13650754" cy="594479"/>
          </a:xfrm>
          <a:prstGeom prst="roundRect">
            <a:avLst>
              <a:gd name="adj" fmla="val 21189"/>
            </a:avLst>
          </a:prstGeom>
          <a:solidFill>
            <a:srgbClr val="B7C9FA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722" y="9184719"/>
            <a:ext cx="174903" cy="13989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944523" y="9147215"/>
            <a:ext cx="13056156" cy="2239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 pursuit of professional development starts with honest self-reflection.</a:t>
            </a:r>
            <a:endParaRPr lang="en-US" sz="1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78DF53-5A09-FD9C-E548-581A66229C40}"/>
              </a:ext>
            </a:extLst>
          </p:cNvPr>
          <p:cNvSpPr/>
          <p:nvPr/>
        </p:nvSpPr>
        <p:spPr>
          <a:xfrm>
            <a:off x="12873789" y="7688179"/>
            <a:ext cx="1756611" cy="4943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3297" y="521494"/>
            <a:ext cx="2368868" cy="296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Self-Assessment Tool</a:t>
            </a:r>
            <a:endParaRPr lang="en-US" sz="1850" dirty="0"/>
          </a:p>
        </p:txBody>
      </p:sp>
      <p:sp>
        <p:nvSpPr>
          <p:cNvPr id="3" name="Text 1"/>
          <p:cNvSpPr/>
          <p:nvPr/>
        </p:nvSpPr>
        <p:spPr>
          <a:xfrm>
            <a:off x="663297" y="893326"/>
            <a:ext cx="7131487" cy="5920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Understanding My SWOT Analysis</a:t>
            </a:r>
            <a:endParaRPr lang="en-US" sz="3700" dirty="0"/>
          </a:p>
        </p:txBody>
      </p:sp>
      <p:sp>
        <p:nvSpPr>
          <p:cNvPr id="4" name="Text 2"/>
          <p:cNvSpPr/>
          <p:nvPr/>
        </p:nvSpPr>
        <p:spPr>
          <a:xfrm>
            <a:off x="663297" y="1769626"/>
            <a:ext cx="13303806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 SWOT framework is a fundamental strategic planning tool that helps map out both internal and external factors influencing career progression. Applying it personally reveals areas for tactical development.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663297" y="2589252"/>
            <a:ext cx="13303806" cy="1137642"/>
          </a:xfrm>
          <a:prstGeom prst="roundRect">
            <a:avLst>
              <a:gd name="adj" fmla="val 1499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A2B9F9"/>
            </a:solidFill>
            <a:prstDash val="solid"/>
          </a:ln>
          <a:effectLst>
            <a:outerShdw dist="16510" dir="2700000" algn="bl" rotWithShape="0">
              <a:srgbClr val="A2B9F9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686157" y="2612112"/>
            <a:ext cx="757952" cy="1091922"/>
          </a:xfrm>
          <a:prstGeom prst="roundRect">
            <a:avLst>
              <a:gd name="adj" fmla="val 18884"/>
            </a:avLst>
          </a:prstGeom>
          <a:solidFill>
            <a:srgbClr val="A2B9F9"/>
          </a:solidFill>
          <a:ln/>
          <a:effectLst>
            <a:outerShdw dist="16510" dir="2700000" algn="bl" rotWithShape="0">
              <a:srgbClr val="889FDF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7" name="Text 5"/>
          <p:cNvSpPr/>
          <p:nvPr/>
        </p:nvSpPr>
        <p:spPr>
          <a:xfrm>
            <a:off x="919162" y="2980373"/>
            <a:ext cx="284202" cy="355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1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633538" y="2801541"/>
            <a:ext cx="2368868" cy="296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Strengths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633538" y="3211354"/>
            <a:ext cx="12310705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Internal characteristics that give a competitive advantage.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663297" y="3916323"/>
            <a:ext cx="13303806" cy="1137642"/>
          </a:xfrm>
          <a:prstGeom prst="roundRect">
            <a:avLst>
              <a:gd name="adj" fmla="val 1499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FCA9C7"/>
            </a:solidFill>
            <a:prstDash val="solid"/>
          </a:ln>
          <a:effectLst>
            <a:outerShdw dist="16510" dir="2700000" algn="bl" rotWithShape="0">
              <a:srgbClr val="FCA9C7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686157" y="3939183"/>
            <a:ext cx="757952" cy="1091922"/>
          </a:xfrm>
          <a:prstGeom prst="roundRect">
            <a:avLst>
              <a:gd name="adj" fmla="val 18884"/>
            </a:avLst>
          </a:prstGeom>
          <a:solidFill>
            <a:srgbClr val="FCA9C7"/>
          </a:solidFill>
          <a:ln/>
          <a:effectLst>
            <a:outerShdw dist="16510" dir="2700000" algn="bl" rotWithShape="0">
              <a:srgbClr val="E28FAD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919162" y="4307443"/>
            <a:ext cx="284202" cy="355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2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633538" y="4128611"/>
            <a:ext cx="2368868" cy="296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Weaknesses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633538" y="4538424"/>
            <a:ext cx="12310705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Internal limitations that create a disadvantage.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663297" y="5243393"/>
            <a:ext cx="13303806" cy="1137642"/>
          </a:xfrm>
          <a:prstGeom prst="roundRect">
            <a:avLst>
              <a:gd name="adj" fmla="val 1499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6E7BD"/>
            </a:solidFill>
            <a:prstDash val="solid"/>
          </a:ln>
          <a:effectLst>
            <a:outerShdw dist="16510" dir="2700000" algn="bl" rotWithShape="0">
              <a:srgbClr val="C6E7BD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6" name="Shape 14"/>
          <p:cNvSpPr/>
          <p:nvPr/>
        </p:nvSpPr>
        <p:spPr>
          <a:xfrm>
            <a:off x="686157" y="5266253"/>
            <a:ext cx="757952" cy="1091922"/>
          </a:xfrm>
          <a:prstGeom prst="roundRect">
            <a:avLst>
              <a:gd name="adj" fmla="val 18884"/>
            </a:avLst>
          </a:prstGeom>
          <a:solidFill>
            <a:srgbClr val="C6E7BD"/>
          </a:solidFill>
          <a:ln/>
          <a:effectLst>
            <a:outerShdw dist="16510" dir="2700000" algn="bl" rotWithShape="0">
              <a:srgbClr val="ACCDA3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Text 15"/>
          <p:cNvSpPr/>
          <p:nvPr/>
        </p:nvSpPr>
        <p:spPr>
          <a:xfrm>
            <a:off x="919162" y="5634514"/>
            <a:ext cx="284202" cy="355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3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633538" y="5455682"/>
            <a:ext cx="2368868" cy="296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Opportunities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1633538" y="5865495"/>
            <a:ext cx="12310705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External factors that the individual can exploit for growth.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663297" y="6570464"/>
            <a:ext cx="13303806" cy="1137642"/>
          </a:xfrm>
          <a:prstGeom prst="roundRect">
            <a:avLst>
              <a:gd name="adj" fmla="val 1499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9FEEF0"/>
            </a:solidFill>
            <a:prstDash val="solid"/>
          </a:ln>
          <a:effectLst>
            <a:outerShdw dist="16510" dir="2700000" algn="bl" rotWithShape="0">
              <a:srgbClr val="9FEEF0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1" name="Shape 19"/>
          <p:cNvSpPr/>
          <p:nvPr/>
        </p:nvSpPr>
        <p:spPr>
          <a:xfrm>
            <a:off x="686157" y="6593324"/>
            <a:ext cx="757952" cy="1091922"/>
          </a:xfrm>
          <a:prstGeom prst="roundRect">
            <a:avLst>
              <a:gd name="adj" fmla="val 18884"/>
            </a:avLst>
          </a:prstGeom>
          <a:solidFill>
            <a:srgbClr val="9FEEF0"/>
          </a:solidFill>
          <a:ln/>
          <a:effectLst>
            <a:outerShdw dist="16510" dir="2700000" algn="bl" rotWithShape="0">
              <a:srgbClr val="85D4D6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2" name="Text 20"/>
          <p:cNvSpPr/>
          <p:nvPr/>
        </p:nvSpPr>
        <p:spPr>
          <a:xfrm>
            <a:off x="919162" y="6961584"/>
            <a:ext cx="284202" cy="355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4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1633538" y="6782753"/>
            <a:ext cx="2368868" cy="296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Threats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1633538" y="7192566"/>
            <a:ext cx="12310705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2000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External factors that could challenge or impede professional goals.</a:t>
            </a:r>
            <a:endParaRPr lang="en-US" sz="20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AA1A3A-63D1-3E80-9408-5F24B5BF73E4}"/>
              </a:ext>
            </a:extLst>
          </p:cNvPr>
          <p:cNvSpPr/>
          <p:nvPr/>
        </p:nvSpPr>
        <p:spPr>
          <a:xfrm>
            <a:off x="12861758" y="7708106"/>
            <a:ext cx="1768642" cy="521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6869" y="523875"/>
            <a:ext cx="2381726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Internal Advantages</a:t>
            </a:r>
            <a:endParaRPr lang="en-US" sz="1850" dirty="0"/>
          </a:p>
        </p:txBody>
      </p:sp>
      <p:sp>
        <p:nvSpPr>
          <p:cNvPr id="3" name="Text 1"/>
          <p:cNvSpPr/>
          <p:nvPr/>
        </p:nvSpPr>
        <p:spPr>
          <a:xfrm>
            <a:off x="666869" y="1107281"/>
            <a:ext cx="6573560" cy="8216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450"/>
              </a:lnSpc>
              <a:buNone/>
            </a:pPr>
            <a:r>
              <a:rPr lang="en-US" sz="51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Identified Strengths</a:t>
            </a:r>
            <a:endParaRPr lang="en-US" sz="5150" dirty="0"/>
          </a:p>
        </p:txBody>
      </p:sp>
      <p:sp>
        <p:nvSpPr>
          <p:cNvPr id="4" name="Text 2"/>
          <p:cNvSpPr/>
          <p:nvPr/>
        </p:nvSpPr>
        <p:spPr>
          <a:xfrm>
            <a:off x="666869" y="2214682"/>
            <a:ext cx="13296662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These core attributes are crucial for delivering high-quality, compassionate care and form the foundation of my professional profile.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666869" y="2733794"/>
            <a:ext cx="6553081" cy="2544366"/>
          </a:xfrm>
          <a:prstGeom prst="roundRect">
            <a:avLst>
              <a:gd name="adj" fmla="val 674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864989" y="2931914"/>
            <a:ext cx="571619" cy="571619"/>
          </a:xfrm>
          <a:prstGeom prst="roundRect">
            <a:avLst>
              <a:gd name="adj" fmla="val 1599506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152" y="3056930"/>
            <a:ext cx="257175" cy="321469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64989" y="3694033"/>
            <a:ext cx="2858095" cy="3573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Empathy</a:t>
            </a:r>
            <a:endParaRPr lang="en-US" sz="2250" dirty="0"/>
          </a:p>
        </p:txBody>
      </p:sp>
      <p:sp>
        <p:nvSpPr>
          <p:cNvPr id="9" name="Text 6"/>
          <p:cNvSpPr/>
          <p:nvPr/>
        </p:nvSpPr>
        <p:spPr>
          <a:xfrm>
            <a:off x="864989" y="4165640"/>
            <a:ext cx="615684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Helps me understand patients' emotions and psychological distress, allowing for a sensitive and effective response that addresses their holistic needs.</a:t>
            </a:r>
            <a:endParaRPr lang="en-US" dirty="0"/>
          </a:p>
        </p:txBody>
      </p:sp>
      <p:sp>
        <p:nvSpPr>
          <p:cNvPr id="10" name="Shape 7"/>
          <p:cNvSpPr/>
          <p:nvPr/>
        </p:nvSpPr>
        <p:spPr>
          <a:xfrm>
            <a:off x="7410450" y="2733794"/>
            <a:ext cx="6553081" cy="2544366"/>
          </a:xfrm>
          <a:prstGeom prst="roundRect">
            <a:avLst>
              <a:gd name="adj" fmla="val 674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1" name="Shape 8"/>
          <p:cNvSpPr/>
          <p:nvPr/>
        </p:nvSpPr>
        <p:spPr>
          <a:xfrm>
            <a:off x="7608570" y="2931914"/>
            <a:ext cx="571619" cy="571619"/>
          </a:xfrm>
          <a:prstGeom prst="roundRect">
            <a:avLst>
              <a:gd name="adj" fmla="val 1599506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5733" y="3056930"/>
            <a:ext cx="257175" cy="321469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608570" y="3694033"/>
            <a:ext cx="2858095" cy="3573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Patience</a:t>
            </a:r>
            <a:endParaRPr lang="en-US" sz="2250" dirty="0"/>
          </a:p>
        </p:txBody>
      </p:sp>
      <p:sp>
        <p:nvSpPr>
          <p:cNvPr id="14" name="Text 10"/>
          <p:cNvSpPr/>
          <p:nvPr/>
        </p:nvSpPr>
        <p:spPr>
          <a:xfrm>
            <a:off x="7608570" y="4165640"/>
            <a:ext cx="6156841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 ability to remain calm and supportive, especially when working with challenging behaviors or complex, long-term care needs.</a:t>
            </a:r>
            <a:endParaRPr lang="en-US" dirty="0"/>
          </a:p>
        </p:txBody>
      </p:sp>
      <p:sp>
        <p:nvSpPr>
          <p:cNvPr id="15" name="Shape 11"/>
          <p:cNvSpPr/>
          <p:nvPr/>
        </p:nvSpPr>
        <p:spPr>
          <a:xfrm>
            <a:off x="666869" y="5468660"/>
            <a:ext cx="6553081" cy="2239566"/>
          </a:xfrm>
          <a:prstGeom prst="roundRect">
            <a:avLst>
              <a:gd name="adj" fmla="val 7657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6" name="Shape 12"/>
          <p:cNvSpPr/>
          <p:nvPr/>
        </p:nvSpPr>
        <p:spPr>
          <a:xfrm>
            <a:off x="864989" y="5666780"/>
            <a:ext cx="571619" cy="571619"/>
          </a:xfrm>
          <a:prstGeom prst="roundRect">
            <a:avLst>
              <a:gd name="adj" fmla="val 1599506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2152" y="5823942"/>
            <a:ext cx="257175" cy="257175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64989" y="6428899"/>
            <a:ext cx="2858095" cy="3573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Adaptability</a:t>
            </a:r>
            <a:endParaRPr lang="en-US" sz="2250" dirty="0"/>
          </a:p>
        </p:txBody>
      </p:sp>
      <p:sp>
        <p:nvSpPr>
          <p:cNvPr id="19" name="Text 14"/>
          <p:cNvSpPr/>
          <p:nvPr/>
        </p:nvSpPr>
        <p:spPr>
          <a:xfrm>
            <a:off x="864989" y="6900505"/>
            <a:ext cx="6156841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Quickly adjusting to new team structures, protocols, or unexpected situations in fast-paced clinical environments.</a:t>
            </a:r>
            <a:endParaRPr lang="en-US" dirty="0"/>
          </a:p>
        </p:txBody>
      </p:sp>
      <p:sp>
        <p:nvSpPr>
          <p:cNvPr id="20" name="Shape 15"/>
          <p:cNvSpPr/>
          <p:nvPr/>
        </p:nvSpPr>
        <p:spPr>
          <a:xfrm>
            <a:off x="7410450" y="5468660"/>
            <a:ext cx="6553081" cy="2239566"/>
          </a:xfrm>
          <a:prstGeom prst="roundRect">
            <a:avLst>
              <a:gd name="adj" fmla="val 7657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1" name="Shape 16"/>
          <p:cNvSpPr/>
          <p:nvPr/>
        </p:nvSpPr>
        <p:spPr>
          <a:xfrm>
            <a:off x="7608570" y="5666780"/>
            <a:ext cx="571619" cy="571619"/>
          </a:xfrm>
          <a:prstGeom prst="roundRect">
            <a:avLst>
              <a:gd name="adj" fmla="val 1599506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5733" y="5791795"/>
            <a:ext cx="257175" cy="321469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608570" y="6428899"/>
            <a:ext cx="2858095" cy="3573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Strong Listening Skills</a:t>
            </a:r>
            <a:endParaRPr lang="en-US" sz="2250" dirty="0"/>
          </a:p>
        </p:txBody>
      </p:sp>
      <p:sp>
        <p:nvSpPr>
          <p:cNvPr id="24" name="Text 18"/>
          <p:cNvSpPr/>
          <p:nvPr/>
        </p:nvSpPr>
        <p:spPr>
          <a:xfrm>
            <a:off x="7608570" y="6900505"/>
            <a:ext cx="6156841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Ensuring patients feel truly heard and respected, which is essential for accurate assessment and building trust.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212818-D303-CA45-7C9C-A1AFAB30B12A}"/>
              </a:ext>
            </a:extLst>
          </p:cNvPr>
          <p:cNvSpPr/>
          <p:nvPr/>
        </p:nvSpPr>
        <p:spPr>
          <a:xfrm>
            <a:off x="12885821" y="7708226"/>
            <a:ext cx="1744579" cy="5213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3058" y="963097"/>
            <a:ext cx="2424113" cy="291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Areas for Development</a:t>
            </a:r>
            <a:endParaRPr lang="en-US" sz="1800" dirty="0"/>
          </a:p>
        </p:txBody>
      </p:sp>
      <p:sp>
        <p:nvSpPr>
          <p:cNvPr id="3" name="Text 1"/>
          <p:cNvSpPr/>
          <p:nvPr/>
        </p:nvSpPr>
        <p:spPr>
          <a:xfrm>
            <a:off x="653058" y="1329095"/>
            <a:ext cx="4949904" cy="583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Addressing Weaknesses</a:t>
            </a:r>
            <a:endParaRPr lang="en-US" sz="3650" dirty="0"/>
          </a:p>
        </p:txBody>
      </p:sp>
      <p:sp>
        <p:nvSpPr>
          <p:cNvPr id="4" name="Text 2"/>
          <p:cNvSpPr/>
          <p:nvPr/>
        </p:nvSpPr>
        <p:spPr>
          <a:xfrm>
            <a:off x="653058" y="2191941"/>
            <a:ext cx="13324284" cy="298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Recognizing areas for improvement transforms limitations into clear, actionable goals for professional development.</a:t>
            </a:r>
            <a:endParaRPr lang="en-US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67" y="2910245"/>
            <a:ext cx="279797" cy="34980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259443" y="2910245"/>
            <a:ext cx="3702368" cy="349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Confidence in Public Speaking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259443" y="3446621"/>
            <a:ext cx="6517005" cy="596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Improvement Strategy: Actively seek out opportunities for presentations in group settings and enroll in university workshops to build skills.</a:t>
            </a:r>
            <a:endParaRPr lang="en-US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67" y="4416743"/>
            <a:ext cx="279797" cy="34980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259443" y="4416743"/>
            <a:ext cx="2799040" cy="349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Task Prioritization</a:t>
            </a:r>
            <a:endParaRPr lang="en-US" sz="2200" dirty="0"/>
          </a:p>
        </p:txBody>
      </p:sp>
      <p:sp>
        <p:nvSpPr>
          <p:cNvPr id="10" name="Text 6"/>
          <p:cNvSpPr/>
          <p:nvPr/>
        </p:nvSpPr>
        <p:spPr>
          <a:xfrm>
            <a:off x="1259443" y="4953119"/>
            <a:ext cx="6517005" cy="596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Improvement Strategy: Implement time management techniques, use digital scheduling tools, and practice delegating minor tasks when appropriate.</a:t>
            </a:r>
            <a:endParaRPr lang="en-US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67" y="5923240"/>
            <a:ext cx="279797" cy="349806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1259443" y="5923240"/>
            <a:ext cx="2799040" cy="349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Seeking Feedback</a:t>
            </a:r>
            <a:endParaRPr lang="en-US" sz="2200" dirty="0"/>
          </a:p>
        </p:txBody>
      </p:sp>
      <p:sp>
        <p:nvSpPr>
          <p:cNvPr id="13" name="Text 8"/>
          <p:cNvSpPr/>
          <p:nvPr/>
        </p:nvSpPr>
        <p:spPr>
          <a:xfrm>
            <a:off x="1259443" y="6459617"/>
            <a:ext cx="6517005" cy="596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Improvement Strategy: Proactively ask supervisors and peers for constructive criticism after tasks to ensure continuous learning and adjustment.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69613E8-8B08-0E60-3E99-FC836378B9E7}"/>
              </a:ext>
            </a:extLst>
          </p:cNvPr>
          <p:cNvSpPr/>
          <p:nvPr/>
        </p:nvSpPr>
        <p:spPr>
          <a:xfrm>
            <a:off x="12861758" y="7712242"/>
            <a:ext cx="1768642" cy="5173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5559" y="524232"/>
            <a:ext cx="2377202" cy="29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External Advantages</a:t>
            </a:r>
            <a:endParaRPr lang="en-US" sz="1850" dirty="0"/>
          </a:p>
        </p:txBody>
      </p:sp>
      <p:sp>
        <p:nvSpPr>
          <p:cNvPr id="3" name="Text 1"/>
          <p:cNvSpPr/>
          <p:nvPr/>
        </p:nvSpPr>
        <p:spPr>
          <a:xfrm>
            <a:off x="665559" y="897374"/>
            <a:ext cx="6702266" cy="594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Opportunities for Enhancement</a:t>
            </a:r>
            <a:endParaRPr lang="en-US" sz="3700" dirty="0"/>
          </a:p>
        </p:txBody>
      </p:sp>
      <p:sp>
        <p:nvSpPr>
          <p:cNvPr id="4" name="Text 2"/>
          <p:cNvSpPr/>
          <p:nvPr/>
        </p:nvSpPr>
        <p:spPr>
          <a:xfrm>
            <a:off x="665559" y="1776770"/>
            <a:ext cx="13299281" cy="3042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Leveraging the resources available during my studies is key to maximizing employability and experience.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665559" y="2294811"/>
            <a:ext cx="6554510" cy="570428"/>
          </a:xfrm>
          <a:prstGeom prst="roundRect">
            <a:avLst>
              <a:gd name="adj" fmla="val 48009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0237" y="2437328"/>
            <a:ext cx="285155" cy="285155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55702" y="3055382"/>
            <a:ext cx="2377202" cy="29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Clinical Placements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855702" y="3466624"/>
            <a:ext cx="6174224" cy="608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Essential hands-on experience in diverse care settings, translating theory into practice.</a:t>
            </a:r>
            <a:endParaRPr lang="en-US" dirty="0"/>
          </a:p>
        </p:txBody>
      </p:sp>
      <p:sp>
        <p:nvSpPr>
          <p:cNvPr id="9" name="Shape 6"/>
          <p:cNvSpPr/>
          <p:nvPr/>
        </p:nvSpPr>
        <p:spPr>
          <a:xfrm>
            <a:off x="7410212" y="2294811"/>
            <a:ext cx="6554629" cy="570428"/>
          </a:xfrm>
          <a:prstGeom prst="roundRect">
            <a:avLst>
              <a:gd name="adj" fmla="val 48009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44889" y="2401729"/>
            <a:ext cx="285155" cy="356473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00355" y="3055382"/>
            <a:ext cx="2548652" cy="29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UWTSD Career Services</a:t>
            </a:r>
            <a:endParaRPr lang="en-US" sz="1850" dirty="0"/>
          </a:p>
        </p:txBody>
      </p:sp>
      <p:sp>
        <p:nvSpPr>
          <p:cNvPr id="12" name="Text 8"/>
          <p:cNvSpPr/>
          <p:nvPr/>
        </p:nvSpPr>
        <p:spPr>
          <a:xfrm>
            <a:off x="7600355" y="3466624"/>
            <a:ext cx="6174343" cy="608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Accessing CV reviews, mock interviews, and personalized career advice to navigate job applications.</a:t>
            </a:r>
            <a:endParaRPr lang="en-US" dirty="0"/>
          </a:p>
        </p:txBody>
      </p:sp>
      <p:sp>
        <p:nvSpPr>
          <p:cNvPr id="13" name="Shape 9"/>
          <p:cNvSpPr/>
          <p:nvPr/>
        </p:nvSpPr>
        <p:spPr>
          <a:xfrm>
            <a:off x="665559" y="4455319"/>
            <a:ext cx="6554510" cy="570428"/>
          </a:xfrm>
          <a:prstGeom prst="roundRect">
            <a:avLst>
              <a:gd name="adj" fmla="val 48009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0237" y="4562237"/>
            <a:ext cx="285155" cy="356473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855702" y="5215890"/>
            <a:ext cx="2861548" cy="29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Short Course Certifications</a:t>
            </a:r>
            <a:endParaRPr lang="en-US" sz="1850" dirty="0"/>
          </a:p>
        </p:txBody>
      </p:sp>
      <p:sp>
        <p:nvSpPr>
          <p:cNvPr id="16" name="Text 11"/>
          <p:cNvSpPr/>
          <p:nvPr/>
        </p:nvSpPr>
        <p:spPr>
          <a:xfrm>
            <a:off x="855702" y="5627132"/>
            <a:ext cx="6174224" cy="608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Gaining certifications in areas like Safeguarding, First Aid, or Dementia Awareness for specialized competence.</a:t>
            </a:r>
            <a:endParaRPr lang="en-US" dirty="0"/>
          </a:p>
        </p:txBody>
      </p:sp>
      <p:sp>
        <p:nvSpPr>
          <p:cNvPr id="17" name="Shape 12"/>
          <p:cNvSpPr/>
          <p:nvPr/>
        </p:nvSpPr>
        <p:spPr>
          <a:xfrm>
            <a:off x="7410212" y="4455319"/>
            <a:ext cx="6554629" cy="570428"/>
          </a:xfrm>
          <a:prstGeom prst="roundRect">
            <a:avLst>
              <a:gd name="adj" fmla="val 48009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44889" y="4562237"/>
            <a:ext cx="285155" cy="356473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7600355" y="5215890"/>
            <a:ext cx="2581156" cy="29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Professional Networking</a:t>
            </a:r>
            <a:endParaRPr lang="en-US" sz="1850" dirty="0"/>
          </a:p>
        </p:txBody>
      </p:sp>
      <p:sp>
        <p:nvSpPr>
          <p:cNvPr id="20" name="Text 14"/>
          <p:cNvSpPr/>
          <p:nvPr/>
        </p:nvSpPr>
        <p:spPr>
          <a:xfrm>
            <a:off x="7600355" y="5627132"/>
            <a:ext cx="6174343" cy="608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Building relationships with professionals through lectures and events to uncover hidden job prospects.</a:t>
            </a:r>
            <a:endParaRPr lang="en-US" dirty="0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7487" y="6763107"/>
            <a:ext cx="1214795" cy="760690"/>
          </a:xfrm>
          <a:prstGeom prst="rect">
            <a:avLst/>
          </a:prstGeom>
        </p:spPr>
      </p:pic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24324" y="6763107"/>
            <a:ext cx="1214795" cy="760690"/>
          </a:xfrm>
          <a:prstGeom prst="rect">
            <a:avLst/>
          </a:prstGeom>
        </p:spPr>
      </p:pic>
      <p:pic>
        <p:nvPicPr>
          <p:cNvPr id="2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91162" y="6763107"/>
            <a:ext cx="1214795" cy="760690"/>
          </a:xfrm>
          <a:prstGeom prst="rect">
            <a:avLst/>
          </a:prstGeom>
        </p:spPr>
      </p:pic>
      <p:pic>
        <p:nvPicPr>
          <p:cNvPr id="24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57999" y="6763107"/>
            <a:ext cx="1214795" cy="7606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80DA559-5126-2FB3-9F94-BDAD41240D3E}"/>
              </a:ext>
            </a:extLst>
          </p:cNvPr>
          <p:cNvSpPr/>
          <p:nvPr/>
        </p:nvSpPr>
        <p:spPr>
          <a:xfrm>
            <a:off x="12873789" y="7724274"/>
            <a:ext cx="1756611" cy="5053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45768" y="518993"/>
            <a:ext cx="2355056" cy="2943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External Challenges</a:t>
            </a:r>
            <a:endParaRPr lang="en-US" sz="1850" dirty="0"/>
          </a:p>
        </p:txBody>
      </p:sp>
      <p:sp>
        <p:nvSpPr>
          <p:cNvPr id="4" name="Text 1"/>
          <p:cNvSpPr/>
          <p:nvPr/>
        </p:nvSpPr>
        <p:spPr>
          <a:xfrm>
            <a:off x="6145768" y="888563"/>
            <a:ext cx="4710112" cy="588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7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Mitigating Threats</a:t>
            </a:r>
            <a:endParaRPr lang="en-US" sz="3700" dirty="0"/>
          </a:p>
        </p:txBody>
      </p:sp>
      <p:sp>
        <p:nvSpPr>
          <p:cNvPr id="5" name="Text 2"/>
          <p:cNvSpPr/>
          <p:nvPr/>
        </p:nvSpPr>
        <p:spPr>
          <a:xfrm>
            <a:off x="6145768" y="1759863"/>
            <a:ext cx="7825264" cy="6026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Proactive planning is required to address external challenges that might otherwise hinder progress in the sector.</a:t>
            </a:r>
            <a:endParaRPr lang="en-US" dirty="0"/>
          </a:p>
        </p:txBody>
      </p:sp>
      <p:sp>
        <p:nvSpPr>
          <p:cNvPr id="6" name="Shape 3"/>
          <p:cNvSpPr/>
          <p:nvPr/>
        </p:nvSpPr>
        <p:spPr>
          <a:xfrm>
            <a:off x="6145768" y="2574488"/>
            <a:ext cx="22860" cy="5136118"/>
          </a:xfrm>
          <a:prstGeom prst="roundRect">
            <a:avLst>
              <a:gd name="adj" fmla="val 741752"/>
            </a:avLst>
          </a:prstGeom>
          <a:solidFill>
            <a:srgbClr val="B5C1E2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7" name="Shape 4"/>
          <p:cNvSpPr/>
          <p:nvPr/>
        </p:nvSpPr>
        <p:spPr>
          <a:xfrm>
            <a:off x="6168628" y="2574488"/>
            <a:ext cx="7825264" cy="1460897"/>
          </a:xfrm>
          <a:prstGeom prst="rect">
            <a:avLst/>
          </a:prstGeom>
          <a:solidFill>
            <a:srgbClr val="CFDBFC"/>
          </a:solidFill>
          <a:ln w="7620">
            <a:solidFill>
              <a:srgbClr val="A2B9F9"/>
            </a:solidFill>
            <a:prstDash val="solid"/>
          </a:ln>
          <a:effectLst>
            <a:outerShdw dist="16510" dir="2700000" algn="bl" rotWithShape="0">
              <a:srgbClr val="A2B9F9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8" name="Text 5"/>
          <p:cNvSpPr/>
          <p:nvPr/>
        </p:nvSpPr>
        <p:spPr>
          <a:xfrm>
            <a:off x="6356985" y="2770465"/>
            <a:ext cx="2826068" cy="353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Competition for Roles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6356985" y="3236714"/>
            <a:ext cx="7440930" cy="6026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Management Strategy: Stand out by focusing on specialized CPD courses and accumulating high-quality volunteer experience.</a:t>
            </a:r>
            <a:endParaRPr lang="en-US" dirty="0"/>
          </a:p>
        </p:txBody>
      </p:sp>
      <p:sp>
        <p:nvSpPr>
          <p:cNvPr id="10" name="Shape 7"/>
          <p:cNvSpPr/>
          <p:nvPr/>
        </p:nvSpPr>
        <p:spPr>
          <a:xfrm>
            <a:off x="6168628" y="4412099"/>
            <a:ext cx="7825264" cy="1460897"/>
          </a:xfrm>
          <a:prstGeom prst="rect">
            <a:avLst/>
          </a:prstGeom>
          <a:solidFill>
            <a:srgbClr val="CFDBFC"/>
          </a:solidFill>
          <a:ln w="7620">
            <a:solidFill>
              <a:srgbClr val="FCA9C7"/>
            </a:solidFill>
            <a:prstDash val="solid"/>
          </a:ln>
          <a:effectLst>
            <a:outerShdw dist="16510" dir="2700000" algn="bl" rotWithShape="0">
              <a:srgbClr val="FCA9C7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1" name="Text 8"/>
          <p:cNvSpPr/>
          <p:nvPr/>
        </p:nvSpPr>
        <p:spPr>
          <a:xfrm>
            <a:off x="6356985" y="4608076"/>
            <a:ext cx="3519607" cy="353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Emotional Fatigue (Burnout)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323196" y="4924188"/>
            <a:ext cx="7440930" cy="6026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Management Strategy: Prioritize effective self-care, use established support networks, and practice mindfulness techniques regularly to maintain resilience.</a:t>
            </a:r>
            <a:endParaRPr lang="en-US" dirty="0"/>
          </a:p>
        </p:txBody>
      </p:sp>
      <p:sp>
        <p:nvSpPr>
          <p:cNvPr id="13" name="Shape 10"/>
          <p:cNvSpPr/>
          <p:nvPr/>
        </p:nvSpPr>
        <p:spPr>
          <a:xfrm>
            <a:off x="6168628" y="6249710"/>
            <a:ext cx="7825264" cy="1460897"/>
          </a:xfrm>
          <a:prstGeom prst="rect">
            <a:avLst/>
          </a:prstGeom>
          <a:solidFill>
            <a:srgbClr val="CFDBFC"/>
          </a:solidFill>
          <a:ln w="7620">
            <a:solidFill>
              <a:srgbClr val="A2B9F9"/>
            </a:solidFill>
            <a:prstDash val="solid"/>
          </a:ln>
          <a:effectLst>
            <a:outerShdw dist="16510" dir="2700000" algn="bl" rotWithShape="0">
              <a:srgbClr val="A2B9F9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4" name="Text 11"/>
          <p:cNvSpPr/>
          <p:nvPr/>
        </p:nvSpPr>
        <p:spPr>
          <a:xfrm>
            <a:off x="6356985" y="6445687"/>
            <a:ext cx="2826068" cy="3532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Limited Experience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6337935" y="6761799"/>
            <a:ext cx="7440930" cy="6026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Management Strategy: Aggressively seek out all available placement opportunities and reflect deeply on experiences to maximize learning from every interaction.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B60F702-158D-8486-3EA8-0F0A4FA1D35D}"/>
              </a:ext>
            </a:extLst>
          </p:cNvPr>
          <p:cNvSpPr/>
          <p:nvPr/>
        </p:nvSpPr>
        <p:spPr>
          <a:xfrm>
            <a:off x="12897853" y="7710607"/>
            <a:ext cx="1732547" cy="5189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5203" y="596146"/>
            <a:ext cx="13279993" cy="18086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200"/>
              </a:lnSpc>
              <a:buNone/>
            </a:pPr>
            <a:r>
              <a:rPr lang="en-US" sz="113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Conclusion</a:t>
            </a:r>
            <a:endParaRPr lang="en-US" sz="11350" dirty="0"/>
          </a:p>
        </p:txBody>
      </p:sp>
      <p:sp>
        <p:nvSpPr>
          <p:cNvPr id="3" name="Text 1"/>
          <p:cNvSpPr/>
          <p:nvPr/>
        </p:nvSpPr>
        <p:spPr>
          <a:xfrm>
            <a:off x="675203" y="2694146"/>
            <a:ext cx="5115282" cy="602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The Power of Reflection</a:t>
            </a:r>
            <a:endParaRPr lang="en-US" sz="3750" dirty="0"/>
          </a:p>
        </p:txBody>
      </p:sp>
      <p:sp>
        <p:nvSpPr>
          <p:cNvPr id="4" name="Text 2"/>
          <p:cNvSpPr/>
          <p:nvPr/>
        </p:nvSpPr>
        <p:spPr>
          <a:xfrm>
            <a:off x="675203" y="3586282"/>
            <a:ext cx="13279993" cy="3086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Completing this self-assessment through the SWOT analysis has provided a clear, actionable roadmap for my professional trajectory.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675203" y="4111823"/>
            <a:ext cx="433983" cy="433983"/>
          </a:xfrm>
          <a:prstGeom prst="roundRect">
            <a:avLst>
              <a:gd name="adj" fmla="val 40011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6" name="Text 4"/>
          <p:cNvSpPr/>
          <p:nvPr/>
        </p:nvSpPr>
        <p:spPr>
          <a:xfrm>
            <a:off x="1302068" y="4178141"/>
            <a:ext cx="2411611" cy="3014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Clarity and Focus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1302068" y="4595336"/>
            <a:ext cx="363902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I now have a refined understanding of my natural strengths (Empathy, Patience) and areas that require focused effort (Confidence, Prioritization).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5182195" y="4111823"/>
            <a:ext cx="433983" cy="433983"/>
          </a:xfrm>
          <a:prstGeom prst="roundRect">
            <a:avLst>
              <a:gd name="adj" fmla="val 40011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9" name="Text 7"/>
          <p:cNvSpPr/>
          <p:nvPr/>
        </p:nvSpPr>
        <p:spPr>
          <a:xfrm>
            <a:off x="5809059" y="4178141"/>
            <a:ext cx="2479238" cy="3014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Strategic Development</a:t>
            </a:r>
            <a:endParaRPr lang="en-US" sz="1850" dirty="0"/>
          </a:p>
        </p:txBody>
      </p:sp>
      <p:sp>
        <p:nvSpPr>
          <p:cNvPr id="10" name="Text 8"/>
          <p:cNvSpPr/>
          <p:nvPr/>
        </p:nvSpPr>
        <p:spPr>
          <a:xfrm>
            <a:off x="5809059" y="4595336"/>
            <a:ext cx="3639026" cy="1543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The analysis highlights immediate opportunities, such as short courses and placements, which will directly mitigate identified threats like competition and limited experience.</a:t>
            </a:r>
            <a:endParaRPr lang="en-US" dirty="0"/>
          </a:p>
        </p:txBody>
      </p:sp>
      <p:sp>
        <p:nvSpPr>
          <p:cNvPr id="11" name="Shape 9"/>
          <p:cNvSpPr/>
          <p:nvPr/>
        </p:nvSpPr>
        <p:spPr>
          <a:xfrm>
            <a:off x="9689187" y="4111823"/>
            <a:ext cx="433983" cy="433983"/>
          </a:xfrm>
          <a:prstGeom prst="roundRect">
            <a:avLst>
              <a:gd name="adj" fmla="val 40011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10316051" y="4178141"/>
            <a:ext cx="2556867" cy="3014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dirty="0">
                <a:solidFill>
                  <a:srgbClr val="666666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Commitment to Growth</a:t>
            </a:r>
            <a:endParaRPr lang="en-US" sz="1850" dirty="0"/>
          </a:p>
        </p:txBody>
      </p:sp>
      <p:sp>
        <p:nvSpPr>
          <p:cNvPr id="13" name="Text 11"/>
          <p:cNvSpPr/>
          <p:nvPr/>
        </p:nvSpPr>
        <p:spPr>
          <a:xfrm>
            <a:off x="10316051" y="4595336"/>
            <a:ext cx="3639145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666666"/>
                </a:solidFill>
                <a:latin typeface="IBM Plex Sans" pitchFamily="34" charset="0"/>
                <a:ea typeface="IBM Plex Sans" pitchFamily="34" charset="-122"/>
                <a:cs typeface="IBM Plex Sans" pitchFamily="34" charset="-120"/>
              </a:rPr>
              <a:t>Self-awareness is an ongoing process that ensures continuous adaptation and excellence in the dynamic Health &amp; Social Care sector.</a:t>
            </a: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675203" y="6355318"/>
            <a:ext cx="13279993" cy="3858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675203" y="7030522"/>
            <a:ext cx="4823341" cy="6028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Thank You</a:t>
            </a:r>
            <a:endParaRPr lang="en-US" sz="375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8499E1-A0AB-6DCA-6182-A75884120DAB}"/>
              </a:ext>
            </a:extLst>
          </p:cNvPr>
          <p:cNvSpPr/>
          <p:nvPr/>
        </p:nvSpPr>
        <p:spPr>
          <a:xfrm>
            <a:off x="12872918" y="7633335"/>
            <a:ext cx="1757482" cy="59626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DBDC2-D927-3136-4A76-43CE2FC6C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468439DC-DC4B-4EB3-3C2F-F566F36B6A53}"/>
              </a:ext>
            </a:extLst>
          </p:cNvPr>
          <p:cNvSpPr/>
          <p:nvPr/>
        </p:nvSpPr>
        <p:spPr>
          <a:xfrm>
            <a:off x="665559" y="897374"/>
            <a:ext cx="6702266" cy="594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References and </a:t>
            </a:r>
            <a:r>
              <a:rPr lang="en-US" sz="3700" dirty="0" err="1">
                <a:solidFill>
                  <a:srgbClr val="3F6FF3"/>
                </a:solidFill>
                <a:latin typeface="Outfit Medium" pitchFamily="34" charset="0"/>
                <a:ea typeface="Outfit Medium" pitchFamily="34" charset="-122"/>
                <a:cs typeface="Outfit Medium" pitchFamily="34" charset="-120"/>
              </a:rPr>
              <a:t>Incitations</a:t>
            </a:r>
            <a:endParaRPr lang="en-US" sz="3700" dirty="0"/>
          </a:p>
        </p:txBody>
      </p:sp>
      <p:pic>
        <p:nvPicPr>
          <p:cNvPr id="24" name="Image 7" descr="preencoded.png">
            <a:extLst>
              <a:ext uri="{FF2B5EF4-FFF2-40B4-BE49-F238E27FC236}">
                <a16:creationId xmlns:a16="http://schemas.microsoft.com/office/drawing/2014/main" id="{B131FB9D-94D1-5826-4BE6-1AF43CA2E1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7999" y="6763107"/>
            <a:ext cx="1214795" cy="7606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014935E-034F-1E33-231B-A1BDAC00D661}"/>
              </a:ext>
            </a:extLst>
          </p:cNvPr>
          <p:cNvSpPr/>
          <p:nvPr/>
        </p:nvSpPr>
        <p:spPr>
          <a:xfrm>
            <a:off x="12873789" y="7724274"/>
            <a:ext cx="1756611" cy="5053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6" name="Rectangle 1">
            <a:extLst>
              <a:ext uri="{FF2B5EF4-FFF2-40B4-BE49-F238E27FC236}">
                <a16:creationId xmlns:a16="http://schemas.microsoft.com/office/drawing/2014/main" id="{0F8F57C6-545C-8BBA-7ADD-E783AB865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231" y="3850105"/>
            <a:ext cx="146304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(1995). </a:t>
            </a:r>
            <a:r>
              <a:rPr kumimoji="0" lang="en-PK" altLang="en-PK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Intelligence: Why It Can Matter More Than IQ.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Bantam Books.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Foundation for the connection between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self-awareness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regulation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care environments.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Health Careers (2023). </a:t>
            </a:r>
            <a:r>
              <a:rPr kumimoji="0" lang="en-PK" altLang="en-PK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Self-Awareness and Reflective Practice in Health and Social Care.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https://www.healthcareers.nhs.uk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Used for insights on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career planning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CPD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 reflection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for Care (2022). </a:t>
            </a:r>
            <a:r>
              <a:rPr kumimoji="0" lang="en-PK" altLang="en-PK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Self-Reflection and Continuous Professional Development in Adult Social Care.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Retrieved from: https://www.skillsforcare.org.uk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Source for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development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employability enhancement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Mind UK (2023). </a:t>
            </a:r>
            <a:r>
              <a:rPr kumimoji="0" lang="en-PK" altLang="en-PK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Managing Stress and Building Emotional Resilience in Care Professions.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Retrieved from: https://www.mind.org.uk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Supports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burnout prevention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mental well-being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strategies in care settings.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Ford, D. (2001). </a:t>
            </a:r>
            <a:r>
              <a:rPr kumimoji="0" lang="en-PK" altLang="en-PK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Dark Side of the Light Chasers.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HarperCollins Publishers.</a:t>
            </a:r>
            <a:b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Cited for the motivational quote and foundation of </a:t>
            </a:r>
            <a:r>
              <a:rPr kumimoji="0" lang="en-PK" altLang="en-PK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self-awareness philosophy</a:t>
            </a:r>
            <a:r>
              <a:rPr kumimoji="0" lang="en-PK" altLang="en-PK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8800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1077</Words>
  <Application>Microsoft Office PowerPoint</Application>
  <PresentationFormat>Custom</PresentationFormat>
  <Paragraphs>114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IBM Plex Sans</vt:lpstr>
      <vt:lpstr>Outfit Medium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Ibrar Hussain</dc:creator>
  <cp:lastModifiedBy>Ibrar Hussain</cp:lastModifiedBy>
  <cp:revision>3</cp:revision>
  <dcterms:created xsi:type="dcterms:W3CDTF">2025-10-16T13:03:39Z</dcterms:created>
  <dcterms:modified xsi:type="dcterms:W3CDTF">2025-10-20T05:56:57Z</dcterms:modified>
</cp:coreProperties>
</file>