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5" d="100"/>
          <a:sy n="105" d="100"/>
        </p:scale>
        <p:origin x="74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72490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19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19.png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3234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692640" y="-1463040"/>
            <a:ext cx="3840480" cy="3840480"/>
          </a:xfrm>
          <a:prstGeom prst="ellipse">
            <a:avLst/>
          </a:prstGeom>
          <a:solidFill>
            <a:srgbClr val="0C1A3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10607040" y="4206240"/>
            <a:ext cx="3108960" cy="3108960"/>
          </a:xfrm>
          <a:prstGeom prst="ellipse">
            <a:avLst/>
          </a:prstGeom>
          <a:solidFill>
            <a:srgbClr val="1630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822960" y="685800"/>
            <a:ext cx="777240" cy="777240"/>
          </a:xfrm>
          <a:prstGeom prst="ellipse">
            <a:avLst/>
          </a:prstGeom>
          <a:solidFill>
            <a:srgbClr val="1D3968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5" name="Image 0" descr="assets/icons/shield_amb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9498" y="872338"/>
            <a:ext cx="404165" cy="404165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22960" y="169164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RESEARCH PROPOSAL PRESENTATION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822960" y="2103120"/>
            <a:ext cx="9692640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Detecting AI-Generated Deepfakes &amp; Synthetic Identity Attacks in Financial KYC Systems</a:t>
            </a:r>
            <a:endParaRPr lang="en-US" sz="3400" dirty="0"/>
          </a:p>
        </p:txBody>
      </p:sp>
      <p:sp>
        <p:nvSpPr>
          <p:cNvPr id="8" name="Text 5"/>
          <p:cNvSpPr/>
          <p:nvPr/>
        </p:nvSpPr>
        <p:spPr>
          <a:xfrm>
            <a:off x="822960" y="379476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Explainable, Lightweight Machine Learning Framework for Digital Banking Security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822960" y="4617720"/>
            <a:ext cx="7315200" cy="0"/>
          </a:xfrm>
          <a:prstGeom prst="line">
            <a:avLst/>
          </a:prstGeom>
          <a:noFill/>
          <a:ln w="12700">
            <a:solidFill>
              <a:srgbClr val="2C4A7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7"/>
          <p:cNvSpPr/>
          <p:nvPr/>
        </p:nvSpPr>
        <p:spPr>
          <a:xfrm>
            <a:off x="822960" y="480060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9FB6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Data and Artificial Intelligence</a:t>
            </a:r>
            <a:r>
              <a:rPr lang="en-US" sz="1300" b="1" dirty="0">
                <a:solidFill>
                  <a:srgbClr val="9FB6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Module: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ACFA7004 – Research Methods &amp; Professional Development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822960" y="5193792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9FB6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Darpanbhai Raiyani</a:t>
            </a:r>
            <a:r>
              <a:rPr lang="en-US" sz="1300" b="1" dirty="0">
                <a:solidFill>
                  <a:srgbClr val="9FB6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ID: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2534009</a:t>
            </a:r>
            <a:endParaRPr lang="en-US" sz="1300" dirty="0"/>
          </a:p>
        </p:txBody>
      </p:sp>
      <p:sp>
        <p:nvSpPr>
          <p:cNvPr id="12" name="Text 8">
            <a:extLst>
              <a:ext uri="{FF2B5EF4-FFF2-40B4-BE49-F238E27FC236}">
                <a16:creationId xmlns:a16="http://schemas.microsoft.com/office/drawing/2014/main" id="{51B0AD97-8185-C43D-F1CF-3B6C3224EAFD}"/>
              </a:ext>
            </a:extLst>
          </p:cNvPr>
          <p:cNvSpPr/>
          <p:nvPr/>
        </p:nvSpPr>
        <p:spPr>
          <a:xfrm>
            <a:off x="822960" y="5559552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9FB6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Mohamed Ben Farah</a:t>
            </a:r>
            <a:r>
              <a:rPr lang="en-US" sz="1300" b="1" dirty="0">
                <a:solidFill>
                  <a:srgbClr val="9FB6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· CONTEXT &amp; BACKGROUND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From Branch Counters to Selfie Verification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828800"/>
            <a:ext cx="6492240" cy="4114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15000"/>
              </a:lnSpc>
              <a:spcAft>
                <a:spcPts val="1400"/>
              </a:spcAft>
              <a:buSzPct val="100000"/>
              <a:buChar char="●"/>
            </a:pPr>
            <a:r>
              <a:rPr lang="en-US" sz="15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Traditionally, opening a bank account required an in-person visit and physical ID checks at a branch.</a:t>
            </a:r>
            <a:endParaRPr lang="en-US" sz="1550" dirty="0"/>
          </a:p>
          <a:p>
            <a:pPr marL="342900" indent="-342900">
              <a:lnSpc>
                <a:spcPct val="115000"/>
              </a:lnSpc>
              <a:spcAft>
                <a:spcPts val="1400"/>
              </a:spcAft>
              <a:buSzPct val="100000"/>
              <a:buChar char="●"/>
            </a:pPr>
            <a:r>
              <a:rPr lang="en-US" sz="15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Today's digital banks rely on remote “Know Your Customer” (KYC) video verification — customers upload an ID and record a live face/voice video from their phone.</a:t>
            </a:r>
            <a:endParaRPr lang="en-US" sz="1550" dirty="0"/>
          </a:p>
          <a:p>
            <a:pPr marL="342900" indent="-342900">
              <a:lnSpc>
                <a:spcPct val="115000"/>
              </a:lnSpc>
              <a:spcAft>
                <a:spcPts val="1400"/>
              </a:spcAft>
              <a:buSzPct val="100000"/>
              <a:buChar char="●"/>
            </a:pPr>
            <a:r>
              <a:rPr lang="en-US" sz="15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delivers huge convenience for customers and slashes operational costs for banks.</a:t>
            </a:r>
            <a:endParaRPr lang="en-US" sz="1550" dirty="0"/>
          </a:p>
          <a:p>
            <a:pPr marL="342900" indent="-342900">
              <a:lnSpc>
                <a:spcPct val="115000"/>
              </a:lnSpc>
              <a:spcAft>
                <a:spcPts val="1400"/>
              </a:spcAft>
              <a:buSzPct val="100000"/>
              <a:buChar char="●"/>
            </a:pPr>
            <a:r>
              <a:rPr lang="en-US" sz="15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But it also opens a new, largely automated attack surface into the financial system.</a:t>
            </a:r>
            <a:endParaRPr lang="en-US" sz="1550" dirty="0"/>
          </a:p>
        </p:txBody>
      </p:sp>
      <p:sp>
        <p:nvSpPr>
          <p:cNvPr id="5" name="Shape 3"/>
          <p:cNvSpPr/>
          <p:nvPr/>
        </p:nvSpPr>
        <p:spPr>
          <a:xfrm>
            <a:off x="7360920" y="1828800"/>
            <a:ext cx="4327855" cy="4114800"/>
          </a:xfrm>
          <a:prstGeom prst="roundRect">
            <a:avLst>
              <a:gd name="adj" fmla="val 1778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7635240" y="2011680"/>
            <a:ext cx="377921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KYC EVOLUTION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7635240" y="2514600"/>
            <a:ext cx="502920" cy="50292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8" name="Image 0" descr="assets/icons/bank_tea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8397" y="2627757"/>
            <a:ext cx="276606" cy="276606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8275320" y="2560320"/>
            <a:ext cx="313913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In-branch ID check</a:t>
            </a:r>
            <a:endParaRPr lang="en-US" sz="1350" dirty="0"/>
          </a:p>
        </p:txBody>
      </p:sp>
      <p:sp>
        <p:nvSpPr>
          <p:cNvPr id="10" name="Text 7"/>
          <p:cNvSpPr/>
          <p:nvPr/>
        </p:nvSpPr>
        <p:spPr>
          <a:xfrm>
            <a:off x="7790688" y="2971800"/>
            <a:ext cx="274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AEC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400" dirty="0"/>
          </a:p>
        </p:txBody>
      </p:sp>
      <p:sp>
        <p:nvSpPr>
          <p:cNvPr id="11" name="Shape 8"/>
          <p:cNvSpPr/>
          <p:nvPr/>
        </p:nvSpPr>
        <p:spPr>
          <a:xfrm>
            <a:off x="7635240" y="3355848"/>
            <a:ext cx="502920" cy="50292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2" name="Image 1" descr="assets/icons/mobile_teal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8397" y="3469005"/>
            <a:ext cx="276606" cy="276606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8275320" y="3401568"/>
            <a:ext cx="313913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 app onboarding</a:t>
            </a:r>
            <a:endParaRPr lang="en-US" sz="1350" dirty="0"/>
          </a:p>
        </p:txBody>
      </p:sp>
      <p:sp>
        <p:nvSpPr>
          <p:cNvPr id="14" name="Text 10"/>
          <p:cNvSpPr/>
          <p:nvPr/>
        </p:nvSpPr>
        <p:spPr>
          <a:xfrm>
            <a:off x="7790688" y="3813048"/>
            <a:ext cx="274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AEC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400" dirty="0"/>
          </a:p>
        </p:txBody>
      </p:sp>
      <p:sp>
        <p:nvSpPr>
          <p:cNvPr id="15" name="Shape 11"/>
          <p:cNvSpPr/>
          <p:nvPr/>
        </p:nvSpPr>
        <p:spPr>
          <a:xfrm>
            <a:off x="7635240" y="4197096"/>
            <a:ext cx="502920" cy="50292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6" name="Image 2" descr="assets/icons/video_teal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8397" y="4310253"/>
            <a:ext cx="276606" cy="276606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8275320" y="4242816"/>
            <a:ext cx="313913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video KYC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7790688" y="4654296"/>
            <a:ext cx="274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AEC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↓</a:t>
            </a:r>
            <a:endParaRPr lang="en-US" sz="1400" dirty="0"/>
          </a:p>
        </p:txBody>
      </p:sp>
      <p:sp>
        <p:nvSpPr>
          <p:cNvPr id="19" name="Shape 14"/>
          <p:cNvSpPr/>
          <p:nvPr/>
        </p:nvSpPr>
        <p:spPr>
          <a:xfrm>
            <a:off x="7635240" y="5038344"/>
            <a:ext cx="502920" cy="502920"/>
          </a:xfrm>
          <a:prstGeom prst="ellipse">
            <a:avLst/>
          </a:prstGeom>
          <a:solidFill>
            <a:srgbClr val="FBEBD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0" name="Image 3" descr="assets/icons/warning_amber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48397" y="5151501"/>
            <a:ext cx="276606" cy="276606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8275320" y="5084064"/>
            <a:ext cx="313913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fraud surface</a:t>
            </a:r>
            <a:endParaRPr lang="en-US" sz="1350" dirty="0"/>
          </a:p>
        </p:txBody>
      </p:sp>
      <p:sp>
        <p:nvSpPr>
          <p:cNvPr id="22" name="Text 16"/>
          <p:cNvSpPr/>
          <p:nvPr/>
        </p:nvSpPr>
        <p:spPr>
          <a:xfrm>
            <a:off x="502920" y="6126480"/>
            <a:ext cx="10058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Wang et al. (2025) — security vulnerabilities in remote KYC protocols</a:t>
            </a:r>
            <a:endParaRPr lang="en-US" sz="1100" dirty="0"/>
          </a:p>
        </p:txBody>
      </p:sp>
      <p:sp>
        <p:nvSpPr>
          <p:cNvPr id="23" name="Text 17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 &amp; BACKGROUND</a:t>
            </a:r>
            <a:endParaRPr lang="en-US" sz="900" dirty="0"/>
          </a:p>
        </p:txBody>
      </p:sp>
      <p:sp>
        <p:nvSpPr>
          <p:cNvPr id="24" name="Text 18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· CONTEXT &amp; BACKGROUND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When Generative AI Meets Financial Crime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874520"/>
            <a:ext cx="3515258" cy="3749040"/>
          </a:xfrm>
          <a:prstGeom prst="roundRect">
            <a:avLst>
              <a:gd name="adj" fmla="val 2081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777240" y="2148840"/>
            <a:ext cx="594360" cy="59436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assets/icons/video_tea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886" y="2291486"/>
            <a:ext cx="309067" cy="309067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777240" y="2880360"/>
            <a:ext cx="296661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Live Deepfakes</a:t>
            </a:r>
            <a:endParaRPr lang="en-US" sz="1700" dirty="0"/>
          </a:p>
        </p:txBody>
      </p:sp>
      <p:sp>
        <p:nvSpPr>
          <p:cNvPr id="8" name="Text 5"/>
          <p:cNvSpPr/>
          <p:nvPr/>
        </p:nvSpPr>
        <p:spPr>
          <a:xfrm>
            <a:off x="777240" y="3337560"/>
            <a:ext cx="2966618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Real-time AI voice cloning and face-swapping now hijack live KYC video calls, letting attackers impersonate real customers (Babaei et al., 2025).</a:t>
            </a:r>
            <a:endParaRPr lang="en-US" sz="1300" dirty="0"/>
          </a:p>
        </p:txBody>
      </p:sp>
      <p:sp>
        <p:nvSpPr>
          <p:cNvPr id="9" name="Shape 6"/>
          <p:cNvSpPr/>
          <p:nvPr/>
        </p:nvSpPr>
        <p:spPr>
          <a:xfrm>
            <a:off x="4338218" y="1874520"/>
            <a:ext cx="3515258" cy="3749040"/>
          </a:xfrm>
          <a:prstGeom prst="roundRect">
            <a:avLst>
              <a:gd name="adj" fmla="val 2081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4612538" y="2148840"/>
            <a:ext cx="594360" cy="59436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1" descr="assets/icons/fingerprint_teal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5185" y="2291486"/>
            <a:ext cx="309067" cy="309067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612538" y="2880360"/>
            <a:ext cx="296661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Synthetic Identity</a:t>
            </a:r>
            <a:endParaRPr lang="en-US" sz="1700" dirty="0"/>
          </a:p>
        </p:txBody>
      </p:sp>
      <p:sp>
        <p:nvSpPr>
          <p:cNvPr id="13" name="Text 9"/>
          <p:cNvSpPr/>
          <p:nvPr/>
        </p:nvSpPr>
        <p:spPr>
          <a:xfrm>
            <a:off x="4612538" y="3337560"/>
            <a:ext cx="2966618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Criminals fuse real stolen data (e.g. a tax number) with an entirely AI-generated face and voice to build a fake identity (Singh, Patel and Mehta, 2026).</a:t>
            </a:r>
            <a:endParaRPr lang="en-US" sz="1300" dirty="0"/>
          </a:p>
        </p:txBody>
      </p:sp>
      <p:sp>
        <p:nvSpPr>
          <p:cNvPr id="14" name="Shape 10"/>
          <p:cNvSpPr/>
          <p:nvPr/>
        </p:nvSpPr>
        <p:spPr>
          <a:xfrm>
            <a:off x="8173517" y="1874520"/>
            <a:ext cx="3515258" cy="3749040"/>
          </a:xfrm>
          <a:prstGeom prst="roundRect">
            <a:avLst>
              <a:gd name="adj" fmla="val 2081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1"/>
          <p:cNvSpPr/>
          <p:nvPr/>
        </p:nvSpPr>
        <p:spPr>
          <a:xfrm>
            <a:off x="8447837" y="2148840"/>
            <a:ext cx="594360" cy="59436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6" name="Image 2" descr="assets/icons/bank_teal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90483" y="2291486"/>
            <a:ext cx="309067" cy="309067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8447837" y="2880360"/>
            <a:ext cx="296661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Vanishing Fraud</a:t>
            </a:r>
            <a:endParaRPr lang="en-US" sz="1700" dirty="0"/>
          </a:p>
        </p:txBody>
      </p:sp>
      <p:sp>
        <p:nvSpPr>
          <p:cNvPr id="18" name="Text 13"/>
          <p:cNvSpPr/>
          <p:nvPr/>
        </p:nvSpPr>
        <p:spPr>
          <a:xfrm>
            <a:off x="8447837" y="3337560"/>
            <a:ext cx="2966618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synthetic identities open accounts, secure loans and credit — then disappear with the funds, leaving banks exposed.</a:t>
            </a:r>
            <a:endParaRPr lang="en-US" sz="1300" dirty="0"/>
          </a:p>
        </p:txBody>
      </p:sp>
      <p:sp>
        <p:nvSpPr>
          <p:cNvPr id="19" name="Text 14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 &amp; BACKGROUND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· RESEARCH PROBLEM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Detection Fails Where It Matters Most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874520"/>
            <a:ext cx="6309360" cy="3931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15000"/>
              </a:lnSpc>
              <a:spcAft>
                <a:spcPts val="1400"/>
              </a:spcAft>
              <a:buSzPct val="100000"/>
              <a:buChar char="●"/>
            </a:pPr>
            <a:r>
              <a:rPr lang="en-US" sz="15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 Learning models (CNNs, Vision Transformers) are trained on pristine, uncompressed lab video.</a:t>
            </a:r>
            <a:endParaRPr lang="en-US" sz="1550" dirty="0"/>
          </a:p>
          <a:p>
            <a:pPr marL="342900" indent="-342900">
              <a:lnSpc>
                <a:spcPct val="115000"/>
              </a:lnSpc>
              <a:spcAft>
                <a:spcPts val="1400"/>
              </a:spcAft>
              <a:buSzPct val="100000"/>
              <a:buChar char="●"/>
            </a:pPr>
            <a:r>
              <a:rPr lang="en-US" sz="15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KYC videos are heavily compressed on mobile networks — pixels are squashed and fine detail is lost.</a:t>
            </a:r>
            <a:endParaRPr lang="en-US" sz="1550" dirty="0"/>
          </a:p>
          <a:p>
            <a:pPr marL="342900" indent="-342900">
              <a:lnSpc>
                <a:spcPct val="115000"/>
              </a:lnSpc>
              <a:spcAft>
                <a:spcPts val="1400"/>
              </a:spcAft>
              <a:buSzPct val="100000"/>
              <a:buChar char="●"/>
            </a:pPr>
            <a:r>
              <a:rPr lang="en-US" sz="15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artefacts these models rely on disappear, causing severe “generalisation error” on real-world footage.</a:t>
            </a:r>
            <a:endParaRPr lang="en-US" sz="1550" dirty="0"/>
          </a:p>
          <a:p>
            <a:pPr marL="342900" indent="-342900">
              <a:lnSpc>
                <a:spcPct val="115000"/>
              </a:lnSpc>
              <a:buSzPct val="100000"/>
              <a:buChar char="●"/>
            </a:pPr>
            <a:r>
              <a:rPr lang="en-US" sz="15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review is no longer viable — modern fakes are too realistic to catch by eye.</a:t>
            </a:r>
            <a:endParaRPr lang="en-US" sz="1550" dirty="0"/>
          </a:p>
        </p:txBody>
      </p:sp>
      <p:sp>
        <p:nvSpPr>
          <p:cNvPr id="5" name="Shape 3"/>
          <p:cNvSpPr/>
          <p:nvPr/>
        </p:nvSpPr>
        <p:spPr>
          <a:xfrm>
            <a:off x="7178040" y="1874520"/>
            <a:ext cx="4510735" cy="3931920"/>
          </a:xfrm>
          <a:prstGeom prst="roundRect">
            <a:avLst>
              <a:gd name="adj" fmla="val 1860"/>
            </a:avLst>
          </a:prstGeom>
          <a:solidFill>
            <a:srgbClr val="132347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9067648" y="2194560"/>
            <a:ext cx="731520" cy="731520"/>
          </a:xfrm>
          <a:prstGeom prst="ellipse">
            <a:avLst/>
          </a:prstGeom>
          <a:solidFill>
            <a:srgbClr val="1D3968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7" name="Image 0" descr="assets/icons/chartline_amb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0528" y="2377440"/>
            <a:ext cx="365760" cy="36576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7452360" y="3108960"/>
            <a:ext cx="3962095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kern="0" spc="1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“GENERALISATION ERROR”</a:t>
            </a: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7498080" y="3566160"/>
            <a:ext cx="3870655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D7E1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a model trained on high-definition data is applied to compressed, real-world video and its accuracy collapses because the signals it learned to detect no longer exist in the input.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· RESEARCH PROBLEM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Explainability: The Regulatory Sticking Point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828800"/>
            <a:ext cx="10241280" cy="2468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15000"/>
              </a:lnSpc>
              <a:spcAft>
                <a:spcPts val="1200"/>
              </a:spcAft>
              <a:buSzPct val="100000"/>
              <a:buChar char="●"/>
            </a:pPr>
            <a:r>
              <a:rPr lang="en-US" sz="15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and UK financial regulation require banks to explain why a legitimate customer was rejected.</a:t>
            </a:r>
            <a:endParaRPr lang="en-US" sz="1500" dirty="0"/>
          </a:p>
          <a:p>
            <a:pPr marL="342900" indent="-342900">
              <a:lnSpc>
                <a:spcPct val="115000"/>
              </a:lnSpc>
              <a:spcAft>
                <a:spcPts val="1200"/>
              </a:spcAft>
              <a:buSzPct val="100000"/>
              <a:buChar char="●"/>
            </a:pPr>
            <a:r>
              <a:rPr lang="en-US" sz="15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 Learning models are “black boxes” — their decisions are extremely difficult to justify to regulators and auditors (Das and Kumar, 2024).</a:t>
            </a:r>
            <a:endParaRPr lang="en-US" sz="1500" dirty="0"/>
          </a:p>
          <a:p>
            <a:pPr marL="342900" indent="-342900">
              <a:lnSpc>
                <a:spcPct val="115000"/>
              </a:lnSpc>
              <a:spcAft>
                <a:spcPts val="1200"/>
              </a:spcAft>
              <a:buSzPct val="100000"/>
              <a:buChar char="●"/>
            </a:pPr>
            <a:r>
              <a:rPr lang="en-US" sz="15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Regulators and compliance teams actively prefer transparent models such as Decision Trees and SVMs for KYC verification (Patel and Desai, 2025).</a:t>
            </a:r>
            <a:endParaRPr lang="en-US" sz="1500" dirty="0"/>
          </a:p>
          <a:p>
            <a:pPr marL="342900" indent="-342900">
              <a:lnSpc>
                <a:spcPct val="115000"/>
              </a:lnSpc>
              <a:buSzPct val="100000"/>
              <a:buChar char="●"/>
            </a:pPr>
            <a:r>
              <a:rPr lang="en-US" sz="15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Traditional ML is explainable and lightweight — but requires manual feature extraction, and remains under-explored for this exact problem.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02920" y="4434840"/>
            <a:ext cx="11185855" cy="1463040"/>
          </a:xfrm>
          <a:prstGeom prst="roundRect">
            <a:avLst>
              <a:gd name="adj" fmla="val 5000"/>
            </a:avLst>
          </a:prstGeom>
          <a:solidFill>
            <a:srgbClr val="FBEBD3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777240" y="4709160"/>
            <a:ext cx="640080" cy="64008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7" name="Image 0" descr="assets/icons/warning_amb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859" y="4862779"/>
            <a:ext cx="332842" cy="332842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600200" y="4709160"/>
            <a:ext cx="9814255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1323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Literature Gap:  </a:t>
            </a:r>
            <a:r>
              <a:rPr lang="en-US" sz="14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is a clear, literature-supported gap in applying traditional, explainable machine learning to deepfake detection under the heavy video compression typical of real banking KYC systems.</a:t>
            </a:r>
            <a:endParaRPr lang="en-US" sz="1450" dirty="0"/>
          </a:p>
        </p:txBody>
      </p:sp>
      <p:sp>
        <p:nvSpPr>
          <p:cNvPr id="9" name="Text 6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· LITERATURE REVIEW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Systematic, PRISMA-Guided Review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828800"/>
            <a:ext cx="521208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18000"/>
              </a:lnSpc>
              <a:spcAft>
                <a:spcPts val="1000"/>
              </a:spcAft>
              <a:buSzPct val="100000"/>
              <a:buChar char="●"/>
            </a:pPr>
            <a:r>
              <a:rPr lang="en-US" sz="14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Databases: IEEE Xplore, ScienceDirect, Scopus.</a:t>
            </a:r>
            <a:endParaRPr lang="en-US" sz="1450" dirty="0"/>
          </a:p>
          <a:p>
            <a:pPr marL="342900" indent="-342900">
              <a:lnSpc>
                <a:spcPct val="118000"/>
              </a:lnSpc>
              <a:spcAft>
                <a:spcPts val="1000"/>
              </a:spcAft>
              <a:buSzPct val="100000"/>
              <a:buChar char="●"/>
            </a:pPr>
            <a:r>
              <a:rPr lang="en-US" sz="14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Keywords: “Deepfake Detection”, “Financial Fraud”, “Traditional Machine Learning”, “Video Compression”.</a:t>
            </a:r>
            <a:endParaRPr lang="en-US" sz="1450" dirty="0"/>
          </a:p>
          <a:p>
            <a:pPr marL="342900" indent="-342900">
              <a:lnSpc>
                <a:spcPct val="118000"/>
              </a:lnSpc>
              <a:spcAft>
                <a:spcPts val="1000"/>
              </a:spcAft>
              <a:buSzPct val="100000"/>
              <a:buChar char="●"/>
            </a:pPr>
            <a:r>
              <a:rPr lang="en-US" sz="14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Screened for relevance; heavy Deep Learning papers (CNN/Transformer) excluded by design.</a:t>
            </a:r>
            <a:endParaRPr lang="en-US" sz="1450" dirty="0"/>
          </a:p>
          <a:p>
            <a:pPr marL="342900" indent="-342900">
              <a:lnSpc>
                <a:spcPct val="118000"/>
              </a:lnSpc>
              <a:buSzPct val="100000"/>
              <a:buChar char="●"/>
            </a:pPr>
            <a:r>
              <a:rPr lang="en-US" sz="14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Retained only Top 25% (Q1-ranked) journals, published 2021–2026.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502920" y="4617720"/>
            <a:ext cx="5212080" cy="1371600"/>
          </a:xfrm>
          <a:prstGeom prst="roundRect">
            <a:avLst>
              <a:gd name="adj" fmla="val 5333"/>
            </a:avLst>
          </a:prstGeom>
          <a:solidFill>
            <a:srgbClr val="132347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731520" y="4690872"/>
            <a:ext cx="146304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23</a:t>
            </a:r>
            <a:endParaRPr lang="en-US" sz="4600" dirty="0"/>
          </a:p>
        </p:txBody>
      </p:sp>
      <p:sp>
        <p:nvSpPr>
          <p:cNvPr id="7" name="Text 5"/>
          <p:cNvSpPr/>
          <p:nvPr/>
        </p:nvSpPr>
        <p:spPr>
          <a:xfrm>
            <a:off x="2240280" y="4690872"/>
            <a:ext cx="329184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Q1-ranked journal papers</a:t>
            </a:r>
            <a:endParaRPr lang="en-US" sz="1300" dirty="0"/>
          </a:p>
          <a:p>
            <a:pPr marL="0" indent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selected for final review (2021–2026)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623560" y="1828800"/>
            <a:ext cx="6065215" cy="4160520"/>
          </a:xfrm>
          <a:prstGeom prst="roundRect">
            <a:avLst>
              <a:gd name="adj" fmla="val 1758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pic>
        <p:nvPicPr>
          <p:cNvPr id="9" name="Image 0" descr="assets/prisma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0208" y="1947672"/>
            <a:ext cx="3931920" cy="3907333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623560" y="5806440"/>
            <a:ext cx="6065215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Figure: PRISMA literature search strategy flowchart</a:t>
            </a:r>
            <a:endParaRPr lang="en-US" sz="950" dirty="0"/>
          </a:p>
        </p:txBody>
      </p:sp>
      <p:sp>
        <p:nvSpPr>
          <p:cNvPr id="11" name="Text 8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900" dirty="0"/>
          </a:p>
        </p:txBody>
      </p:sp>
      <p:sp>
        <p:nvSpPr>
          <p:cNvPr id="12" name="Text 9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· LITERATURE REVIEW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Four Themes, One Recurring Gap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874520"/>
            <a:ext cx="5455768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758952" y="2574036"/>
            <a:ext cx="566928" cy="566928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assets/icons/video_tea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015" y="2710099"/>
            <a:ext cx="294803" cy="294803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508760" y="2093976"/>
            <a:ext cx="42213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Deepfakes in Finance</a:t>
            </a:r>
            <a:endParaRPr lang="en-US" sz="1550" dirty="0"/>
          </a:p>
        </p:txBody>
      </p:sp>
      <p:sp>
        <p:nvSpPr>
          <p:cNvPr id="8" name="Text 5"/>
          <p:cNvSpPr/>
          <p:nvPr/>
        </p:nvSpPr>
        <p:spPr>
          <a:xfrm>
            <a:off x="1508760" y="2478024"/>
            <a:ext cx="4221328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8000"/>
              </a:lnSpc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Attack mechanics are well mapped, but detection for enterprise use is under-studied (Babaei et al., 2025).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6233008" y="1874520"/>
            <a:ext cx="5455768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6489040" y="2574036"/>
            <a:ext cx="566928" cy="566928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1" descr="assets/icons/fingerprint_teal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5102" y="2710099"/>
            <a:ext cx="294803" cy="294803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7238848" y="2093976"/>
            <a:ext cx="42213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Synthetic Identity</a:t>
            </a:r>
            <a:endParaRPr lang="en-US" sz="1550" dirty="0"/>
          </a:p>
        </p:txBody>
      </p:sp>
      <p:sp>
        <p:nvSpPr>
          <p:cNvPr id="13" name="Text 9"/>
          <p:cNvSpPr/>
          <p:nvPr/>
        </p:nvSpPr>
        <p:spPr>
          <a:xfrm>
            <a:off x="7238848" y="2478024"/>
            <a:ext cx="4221328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8000"/>
              </a:lnSpc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Legacy systems cross-check text data but ignore real-time biometric video scanning (Yadav and Vishwakarma, 2024).</a:t>
            </a:r>
            <a:endParaRPr lang="en-US" sz="1200" dirty="0"/>
          </a:p>
        </p:txBody>
      </p:sp>
      <p:sp>
        <p:nvSpPr>
          <p:cNvPr id="14" name="Shape 10"/>
          <p:cNvSpPr/>
          <p:nvPr/>
        </p:nvSpPr>
        <p:spPr>
          <a:xfrm>
            <a:off x="502920" y="4114800"/>
            <a:ext cx="5455768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1"/>
          <p:cNvSpPr/>
          <p:nvPr/>
        </p:nvSpPr>
        <p:spPr>
          <a:xfrm>
            <a:off x="758952" y="4814316"/>
            <a:ext cx="566928" cy="566928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6" name="Image 2" descr="assets/icons/heartbeat_teal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5015" y="4950379"/>
            <a:ext cx="294803" cy="294803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1508760" y="4334256"/>
            <a:ext cx="42213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Current Detection (rPPG)</a:t>
            </a:r>
            <a:endParaRPr lang="en-US" sz="1550" dirty="0"/>
          </a:p>
        </p:txBody>
      </p:sp>
      <p:sp>
        <p:nvSpPr>
          <p:cNvPr id="18" name="Text 13"/>
          <p:cNvSpPr/>
          <p:nvPr/>
        </p:nvSpPr>
        <p:spPr>
          <a:xfrm>
            <a:off x="1508760" y="4718304"/>
            <a:ext cx="4221328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8000"/>
              </a:lnSpc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Physiological signals (blood-flow colour change) work in theory, but degrade sharply under compression (Liu et al., 2024).</a:t>
            </a:r>
            <a:endParaRPr lang="en-US" sz="1200" dirty="0"/>
          </a:p>
        </p:txBody>
      </p:sp>
      <p:sp>
        <p:nvSpPr>
          <p:cNvPr id="19" name="Shape 14"/>
          <p:cNvSpPr/>
          <p:nvPr/>
        </p:nvSpPr>
        <p:spPr>
          <a:xfrm>
            <a:off x="6233008" y="4114800"/>
            <a:ext cx="5455768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Shape 15"/>
          <p:cNvSpPr/>
          <p:nvPr/>
        </p:nvSpPr>
        <p:spPr>
          <a:xfrm>
            <a:off x="6489040" y="4814316"/>
            <a:ext cx="566928" cy="566928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1" name="Image 3" descr="assets/icons/cogs_teal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25102" y="4950379"/>
            <a:ext cx="294803" cy="294803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7238848" y="4334256"/>
            <a:ext cx="422132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Traditional ML</a:t>
            </a:r>
            <a:endParaRPr lang="en-US" sz="1550" dirty="0"/>
          </a:p>
        </p:txBody>
      </p:sp>
      <p:sp>
        <p:nvSpPr>
          <p:cNvPr id="23" name="Text 17"/>
          <p:cNvSpPr/>
          <p:nvPr/>
        </p:nvSpPr>
        <p:spPr>
          <a:xfrm>
            <a:off x="7238848" y="4718304"/>
            <a:ext cx="4221328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8000"/>
              </a:lnSpc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Already trusted for fraud detection — lightweight and transparent, but needs careful feature engineering (Yang et al., 2023).</a:t>
            </a:r>
            <a:endParaRPr lang="en-US" sz="1200" dirty="0"/>
          </a:p>
        </p:txBody>
      </p:sp>
      <p:sp>
        <p:nvSpPr>
          <p:cNvPr id="24" name="Text 18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900" dirty="0"/>
          </a:p>
        </p:txBody>
      </p:sp>
      <p:sp>
        <p:nvSpPr>
          <p:cNvPr id="25" name="Text 19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· LITERATURE REVIEW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Where This Research Fits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874520"/>
            <a:ext cx="10241280" cy="2651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20000"/>
              </a:lnSpc>
              <a:spcAft>
                <a:spcPts val="1400"/>
              </a:spcAft>
              <a:buSzPct val="100000"/>
              <a:buChar char="●"/>
            </a:pPr>
            <a:r>
              <a:rPr lang="en-US" sz="15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Recent proposals (e.g. Joshi et al., 2026) push toward heavier multimodal deep learning fusing lip movement and speech.</a:t>
            </a:r>
            <a:endParaRPr lang="en-US" sz="1550" dirty="0"/>
          </a:p>
          <a:p>
            <a:pPr marL="342900" indent="-342900">
              <a:lnSpc>
                <a:spcPct val="120000"/>
              </a:lnSpc>
              <a:spcAft>
                <a:spcPts val="1400"/>
              </a:spcAft>
              <a:buSzPct val="100000"/>
              <a:buChar char="●"/>
            </a:pPr>
            <a:r>
              <a:rPr lang="en-US" sz="15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heavy models suffer severe generalisation errors on unseen compression codecs, and remain unexplainable to regulators.</a:t>
            </a:r>
            <a:endParaRPr lang="en-US" sz="1550" dirty="0"/>
          </a:p>
          <a:p>
            <a:pPr marL="342900" indent="-342900">
              <a:lnSpc>
                <a:spcPct val="120000"/>
              </a:lnSpc>
              <a:buSzPct val="100000"/>
              <a:buChar char="●"/>
            </a:pPr>
            <a:r>
              <a:rPr lang="en-US" sz="15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Missing from the literature: a hybrid framework pairing robust feature extraction (blood-flow + audio micro-pauses) with transparent, traditional ML — purpose-built for compressed banking video.</a:t>
            </a:r>
            <a:endParaRPr lang="en-US" sz="1550" dirty="0"/>
          </a:p>
        </p:txBody>
      </p:sp>
      <p:sp>
        <p:nvSpPr>
          <p:cNvPr id="5" name="Shape 3"/>
          <p:cNvSpPr/>
          <p:nvPr/>
        </p:nvSpPr>
        <p:spPr>
          <a:xfrm>
            <a:off x="502920" y="4709160"/>
            <a:ext cx="11185855" cy="1234440"/>
          </a:xfrm>
          <a:prstGeom prst="roundRect">
            <a:avLst>
              <a:gd name="adj" fmla="val 5926"/>
            </a:avLst>
          </a:prstGeom>
          <a:solidFill>
            <a:srgbClr val="132347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777240" y="4919472"/>
            <a:ext cx="566928" cy="566928"/>
          </a:xfrm>
          <a:prstGeom prst="ellipse">
            <a:avLst/>
          </a:prstGeom>
          <a:solidFill>
            <a:srgbClr val="1D3968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7" name="Image 0" descr="assets/icons/bulb_amb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303" y="5055535"/>
            <a:ext cx="294803" cy="294803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554480" y="4864608"/>
            <a:ext cx="9905695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study advances precisely this gap: manually engineered, physiologically-grounded features fed into transparent, traditional models made resilient to real-world compression.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3234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645920" y="3840480"/>
            <a:ext cx="4206240" cy="4206240"/>
          </a:xfrm>
          <a:prstGeom prst="ellipse">
            <a:avLst/>
          </a:prstGeom>
          <a:solidFill>
            <a:srgbClr val="0C1A3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· RESEARCH AIM</a:t>
            </a:r>
            <a:endParaRPr lang="en-US" sz="1250" dirty="0"/>
          </a:p>
        </p:txBody>
      </p:sp>
      <p:sp>
        <p:nvSpPr>
          <p:cNvPr id="4" name="Shape 2"/>
          <p:cNvSpPr/>
          <p:nvPr/>
        </p:nvSpPr>
        <p:spPr>
          <a:xfrm>
            <a:off x="502920" y="1371600"/>
            <a:ext cx="731520" cy="731520"/>
          </a:xfrm>
          <a:prstGeom prst="ellipse">
            <a:avLst/>
          </a:prstGeom>
          <a:solidFill>
            <a:srgbClr val="1D3968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5" name="Image 0" descr="assets/icons/bullseye_amb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512" y="1536192"/>
            <a:ext cx="402336" cy="402336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02920" y="2331720"/>
            <a:ext cx="7315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Aim</a:t>
            </a:r>
            <a:endParaRPr lang="en-US" sz="2600" dirty="0"/>
          </a:p>
        </p:txBody>
      </p:sp>
      <p:sp>
        <p:nvSpPr>
          <p:cNvPr id="7" name="Shape 4"/>
          <p:cNvSpPr/>
          <p:nvPr/>
        </p:nvSpPr>
        <p:spPr>
          <a:xfrm>
            <a:off x="502920" y="3017520"/>
            <a:ext cx="11185855" cy="2651760"/>
          </a:xfrm>
          <a:prstGeom prst="roundRect">
            <a:avLst>
              <a:gd name="adj" fmla="val 2759"/>
            </a:avLst>
          </a:prstGeom>
          <a:solidFill>
            <a:srgbClr val="1630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960120" y="3017520"/>
            <a:ext cx="10271455" cy="2651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2100" i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“To develop and evaluate a framework that uses traditional machine learning techniques to accurately detect AI-generated deepfakes and synthetic identity attacks in highly compressed financial KYC systems.”</a:t>
            </a:r>
            <a:endParaRPr lang="en-US" sz="2100" dirty="0"/>
          </a:p>
        </p:txBody>
      </p:sp>
      <p:sp>
        <p:nvSpPr>
          <p:cNvPr id="9" name="Text 6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8CA3C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&amp; OBJECTIVES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CA3C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· RESEARCH OBJECTIVES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Five SMART Objectives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929384"/>
            <a:ext cx="457200" cy="457200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02920" y="1929384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1188720" y="1874520"/>
            <a:ext cx="10500055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Critically review and synthesise literature on deepfakes, synthetic identity fraud, and traditional ML detection in digital banking.</a:t>
            </a:r>
            <a:endParaRPr lang="en-US" sz="1350" dirty="0"/>
          </a:p>
        </p:txBody>
      </p:sp>
      <p:sp>
        <p:nvSpPr>
          <p:cNvPr id="7" name="Shape 5"/>
          <p:cNvSpPr/>
          <p:nvPr/>
        </p:nvSpPr>
        <p:spPr>
          <a:xfrm>
            <a:off x="1188720" y="2679192"/>
            <a:ext cx="10500055" cy="0"/>
          </a:xfrm>
          <a:prstGeom prst="line">
            <a:avLst/>
          </a:prstGeom>
          <a:noFill/>
          <a:ln w="9525">
            <a:solidFill>
              <a:srgbClr val="DCE4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502920" y="2770632"/>
            <a:ext cx="457200" cy="457200"/>
          </a:xfrm>
          <a:prstGeom prst="ellipse">
            <a:avLst/>
          </a:prstGeom>
          <a:solidFill>
            <a:srgbClr val="13234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502920" y="277063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188720" y="2715768"/>
            <a:ext cx="10500055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Collect and preprocess real and deepfake multimedia, intentionally applying heavy compression to mimic real banking KYC feeds.</a:t>
            </a:r>
            <a:endParaRPr lang="en-US" sz="1350" dirty="0"/>
          </a:p>
        </p:txBody>
      </p:sp>
      <p:sp>
        <p:nvSpPr>
          <p:cNvPr id="11" name="Shape 9"/>
          <p:cNvSpPr/>
          <p:nvPr/>
        </p:nvSpPr>
        <p:spPr>
          <a:xfrm>
            <a:off x="1188720" y="3520440"/>
            <a:ext cx="10500055" cy="0"/>
          </a:xfrm>
          <a:prstGeom prst="line">
            <a:avLst/>
          </a:prstGeom>
          <a:noFill/>
          <a:ln w="9525">
            <a:solidFill>
              <a:srgbClr val="DCE4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502920" y="3611880"/>
            <a:ext cx="457200" cy="457200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502920" y="361188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1188720" y="3557016"/>
            <a:ext cx="10500055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Engineer spatio-temporal (rPPG blood-flow) and audio (MFCC) features without relying on deep neural networks.</a:t>
            </a:r>
            <a:endParaRPr lang="en-US" sz="1350" dirty="0"/>
          </a:p>
        </p:txBody>
      </p:sp>
      <p:sp>
        <p:nvSpPr>
          <p:cNvPr id="15" name="Shape 13"/>
          <p:cNvSpPr/>
          <p:nvPr/>
        </p:nvSpPr>
        <p:spPr>
          <a:xfrm>
            <a:off x="1188720" y="4361688"/>
            <a:ext cx="10500055" cy="0"/>
          </a:xfrm>
          <a:prstGeom prst="line">
            <a:avLst/>
          </a:prstGeom>
          <a:noFill/>
          <a:ln w="9525">
            <a:solidFill>
              <a:srgbClr val="DCE4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502920" y="4453128"/>
            <a:ext cx="457200" cy="457200"/>
          </a:xfrm>
          <a:prstGeom prst="ellipse">
            <a:avLst/>
          </a:prstGeom>
          <a:solidFill>
            <a:srgbClr val="13234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502920" y="4453128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1188720" y="4398264"/>
            <a:ext cx="10500055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Train, tune and test Random Forest, SVM, XGBoost, Logistic Regression and KNN on the extracted features.</a:t>
            </a:r>
            <a:endParaRPr lang="en-US" sz="1350" dirty="0"/>
          </a:p>
        </p:txBody>
      </p:sp>
      <p:sp>
        <p:nvSpPr>
          <p:cNvPr id="19" name="Shape 17"/>
          <p:cNvSpPr/>
          <p:nvPr/>
        </p:nvSpPr>
        <p:spPr>
          <a:xfrm>
            <a:off x="1188720" y="5202936"/>
            <a:ext cx="10500055" cy="0"/>
          </a:xfrm>
          <a:prstGeom prst="line">
            <a:avLst/>
          </a:prstGeom>
          <a:noFill/>
          <a:ln w="9525">
            <a:solidFill>
              <a:srgbClr val="DCE4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502920" y="5294376"/>
            <a:ext cx="457200" cy="457200"/>
          </a:xfrm>
          <a:prstGeom prst="ellipse">
            <a:avLst/>
          </a:prstGeom>
          <a:solidFill>
            <a:srgbClr val="1C729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502920" y="5294376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1188720" y="5239512"/>
            <a:ext cx="10500055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model performance (Accuracy, Precision, Recall, F1, ROC-AUC) and propose a secure, explainable framework.</a:t>
            </a:r>
            <a:endParaRPr lang="en-US" sz="1350" dirty="0"/>
          </a:p>
        </p:txBody>
      </p:sp>
      <p:sp>
        <p:nvSpPr>
          <p:cNvPr id="23" name="Text 21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&amp; OBJECTIVES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· RESEARCH QUESTIONS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Questions Guiding the Study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874520"/>
            <a:ext cx="5455768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777240" y="2057400"/>
            <a:ext cx="490712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RQ1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777240" y="2496312"/>
            <a:ext cx="4907128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heavy video compression degrade the reliability of manually extracted rPPG and MFCC features?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6233008" y="1874520"/>
            <a:ext cx="5455768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6507328" y="2057400"/>
            <a:ext cx="490712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RQ2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6507328" y="2496312"/>
            <a:ext cx="4907128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traditional ML models (XGBoost, RF, SVM) perform versus baseline probabilistic models on compressed multimodal data?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502920" y="4114800"/>
            <a:ext cx="5455768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777240" y="4297680"/>
            <a:ext cx="490712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RQ3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777240" y="4736592"/>
            <a:ext cx="4907128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Which engineered features — visual blood flow or audio micro-pauses — contribute most to predictive accuracy and resilience?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6233008" y="4114800"/>
            <a:ext cx="5455768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6507328" y="4297680"/>
            <a:ext cx="490712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E8A3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RQ4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6507328" y="4736592"/>
            <a:ext cx="4907128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can the best model's decisions be visualised and explained to satisfy regulatory and audit requirements?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&amp; OBJECTIVES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· RESEARCH METHODOLOGY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Design Science Research Approach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874520"/>
            <a:ext cx="5394960" cy="3977640"/>
          </a:xfrm>
          <a:prstGeom prst="roundRect">
            <a:avLst>
              <a:gd name="adj" fmla="val 1839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777240" y="2103120"/>
            <a:ext cx="566928" cy="566928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assets/icons/flask_tea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303" y="2239183"/>
            <a:ext cx="294803" cy="294803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463040" y="2194560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Design: DSR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777240" y="2788920"/>
            <a:ext cx="4846320" cy="2880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20000"/>
              </a:lnSpc>
              <a:spcAft>
                <a:spcPts val="1000"/>
              </a:spcAft>
              <a:buSzPct val="100000"/>
              <a:buChar char="●"/>
            </a:pP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 builds and evaluates a practical “artefact” — here, the ML detection framework itself.</a:t>
            </a:r>
            <a:endParaRPr lang="en-US" sz="1300" dirty="0"/>
          </a:p>
          <a:p>
            <a:pPr marL="342900" indent="-342900">
              <a:lnSpc>
                <a:spcPct val="120000"/>
              </a:lnSpc>
              <a:spcAft>
                <a:spcPts val="1000"/>
              </a:spcAft>
              <a:buSzPct val="100000"/>
              <a:buChar char="●"/>
            </a:pP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Justified because banks need a working solution, not a purely theoretical account of deepfakes.</a:t>
            </a:r>
            <a:endParaRPr lang="en-US" sz="1300" dirty="0"/>
          </a:p>
          <a:p>
            <a:pPr marL="342900" indent="-342900">
              <a:lnSpc>
                <a:spcPct val="120000"/>
              </a:lnSpc>
              <a:buSzPct val="100000"/>
              <a:buChar char="●"/>
            </a:pP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Follows an iterative cycle: design → develop → test → evaluate.</a:t>
            </a:r>
            <a:endParaRPr lang="en-US" sz="1300" dirty="0"/>
          </a:p>
        </p:txBody>
      </p:sp>
      <p:sp>
        <p:nvSpPr>
          <p:cNvPr id="9" name="Shape 6"/>
          <p:cNvSpPr/>
          <p:nvPr/>
        </p:nvSpPr>
        <p:spPr>
          <a:xfrm>
            <a:off x="6537960" y="1874520"/>
            <a:ext cx="5150815" cy="3977640"/>
          </a:xfrm>
          <a:prstGeom prst="roundRect">
            <a:avLst>
              <a:gd name="adj" fmla="val 1839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6812280" y="2103120"/>
            <a:ext cx="566928" cy="566928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1" descr="assets/icons/chartline_teal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8343" y="2239183"/>
            <a:ext cx="294803" cy="294803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7498080" y="2194560"/>
            <a:ext cx="3962095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 &amp; Strategy</a:t>
            </a:r>
            <a:endParaRPr lang="en-US" sz="1600" dirty="0"/>
          </a:p>
        </p:txBody>
      </p:sp>
      <p:sp>
        <p:nvSpPr>
          <p:cNvPr id="13" name="Text 9"/>
          <p:cNvSpPr/>
          <p:nvPr/>
        </p:nvSpPr>
        <p:spPr>
          <a:xfrm>
            <a:off x="6812280" y="2788920"/>
            <a:ext cx="4602175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 Method: </a:t>
            </a: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numerical performance metrics measure objective algorithmic success — no room for subjective opinion.</a:t>
            </a:r>
            <a:endParaRPr lang="en-US" sz="1300" dirty="0"/>
          </a:p>
        </p:txBody>
      </p:sp>
      <p:sp>
        <p:nvSpPr>
          <p:cNvPr id="14" name="Text 10"/>
          <p:cNvSpPr/>
          <p:nvPr/>
        </p:nvSpPr>
        <p:spPr>
          <a:xfrm>
            <a:off x="6812280" y="4160520"/>
            <a:ext cx="4602175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Experimental Strategy: </a:t>
            </a: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controlled tests compare algorithm performance on high-quality vs. heavily compressed video to expose resilience.</a:t>
            </a:r>
            <a:endParaRPr lang="en-US" sz="1300" dirty="0"/>
          </a:p>
        </p:txBody>
      </p:sp>
      <p:sp>
        <p:nvSpPr>
          <p:cNvPr id="15" name="Text 11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</a:t>
            </a:r>
            <a:endParaRPr lang="en-US" sz="900" dirty="0"/>
          </a:p>
        </p:txBody>
      </p:sp>
      <p:sp>
        <p:nvSpPr>
          <p:cNvPr id="16" name="Text 12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· RESEARCH METHODOLOGY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Traditional Machine Learning?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965960"/>
            <a:ext cx="2590724" cy="2743200"/>
          </a:xfrm>
          <a:prstGeom prst="roundRect">
            <a:avLst>
              <a:gd name="adj" fmla="val 2824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523962" y="2221992"/>
            <a:ext cx="548640" cy="54864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assets/icons/layers_tea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5636" y="2353666"/>
            <a:ext cx="285293" cy="285293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40080" y="2926080"/>
            <a:ext cx="2316404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Random Forest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67512" y="3502152"/>
            <a:ext cx="22615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Ensemble of decision trees; highly resistant to overfitting.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3367964" y="1965960"/>
            <a:ext cx="2590724" cy="2743200"/>
          </a:xfrm>
          <a:prstGeom prst="roundRect">
            <a:avLst>
              <a:gd name="adj" fmla="val 2824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4389006" y="2221992"/>
            <a:ext cx="548640" cy="54864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1" descr="assets/icons/network_teal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0679" y="2353666"/>
            <a:ext cx="285293" cy="285293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505124" y="2926080"/>
            <a:ext cx="2316404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SVM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3532556" y="3502152"/>
            <a:ext cx="22615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Finds clear mathematical boundaries between “real” and “fake”.</a:t>
            </a:r>
            <a:endParaRPr lang="en-US" sz="1100" dirty="0"/>
          </a:p>
        </p:txBody>
      </p:sp>
      <p:sp>
        <p:nvSpPr>
          <p:cNvPr id="14" name="Shape 10"/>
          <p:cNvSpPr/>
          <p:nvPr/>
        </p:nvSpPr>
        <p:spPr>
          <a:xfrm>
            <a:off x="6233008" y="1965960"/>
            <a:ext cx="2590724" cy="2743200"/>
          </a:xfrm>
          <a:prstGeom prst="roundRect">
            <a:avLst>
              <a:gd name="adj" fmla="val 2824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1"/>
          <p:cNvSpPr/>
          <p:nvPr/>
        </p:nvSpPr>
        <p:spPr>
          <a:xfrm>
            <a:off x="7254050" y="2221992"/>
            <a:ext cx="548640" cy="54864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6" name="Image 2" descr="assets/icons/chip_teal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5723" y="2353666"/>
            <a:ext cx="285293" cy="285293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370168" y="2926080"/>
            <a:ext cx="2316404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XGBoost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6397600" y="3502152"/>
            <a:ext cx="22615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Sequential trees that correct prior errors; strong on tabular data.</a:t>
            </a:r>
            <a:endParaRPr lang="en-US" sz="1100" dirty="0"/>
          </a:p>
        </p:txBody>
      </p:sp>
      <p:sp>
        <p:nvSpPr>
          <p:cNvPr id="19" name="Shape 14"/>
          <p:cNvSpPr/>
          <p:nvPr/>
        </p:nvSpPr>
        <p:spPr>
          <a:xfrm>
            <a:off x="9098051" y="1965960"/>
            <a:ext cx="2590724" cy="2743200"/>
          </a:xfrm>
          <a:prstGeom prst="roundRect">
            <a:avLst>
              <a:gd name="adj" fmla="val 2824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Shape 15"/>
          <p:cNvSpPr/>
          <p:nvPr/>
        </p:nvSpPr>
        <p:spPr>
          <a:xfrm>
            <a:off x="10119093" y="2221992"/>
            <a:ext cx="548640" cy="54864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1" name="Image 3" descr="assets/icons/balance_teal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50767" y="2353666"/>
            <a:ext cx="285293" cy="285293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9235211" y="2926080"/>
            <a:ext cx="2316404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Logistic Regression &amp;</a:t>
            </a:r>
            <a:endParaRPr lang="en-US" sz="1350" dirty="0"/>
          </a:p>
          <a:p>
            <a:pPr marL="0" indent="0" algn="ctr">
              <a:buNone/>
            </a:pPr>
            <a:r>
              <a:rPr lang="en-US" sz="135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Naive Bayes</a:t>
            </a:r>
            <a:endParaRPr lang="en-US" sz="1350" dirty="0"/>
          </a:p>
        </p:txBody>
      </p:sp>
      <p:sp>
        <p:nvSpPr>
          <p:cNvPr id="23" name="Text 17"/>
          <p:cNvSpPr/>
          <p:nvPr/>
        </p:nvSpPr>
        <p:spPr>
          <a:xfrm>
            <a:off x="9262643" y="3502152"/>
            <a:ext cx="2261540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Fast, transparent baselines for probabilistic classification.</a:t>
            </a:r>
            <a:endParaRPr lang="en-US" sz="1100" dirty="0"/>
          </a:p>
        </p:txBody>
      </p:sp>
      <p:sp>
        <p:nvSpPr>
          <p:cNvPr id="24" name="Text 18"/>
          <p:cNvSpPr/>
          <p:nvPr/>
        </p:nvSpPr>
        <p:spPr>
          <a:xfrm>
            <a:off x="502920" y="4983480"/>
            <a:ext cx="11185855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Justification: explainable, computationally light, and regulator-friendly — already trusted for financial fraud detection (Bhaumik and Singh, 2023; Martinez and Gupta, 2023).</a:t>
            </a:r>
            <a:endParaRPr lang="en-US" sz="1250" dirty="0"/>
          </a:p>
        </p:txBody>
      </p:sp>
      <p:sp>
        <p:nvSpPr>
          <p:cNvPr id="25" name="Text 19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</a:t>
            </a:r>
            <a:endParaRPr lang="en-US" sz="900" dirty="0"/>
          </a:p>
        </p:txBody>
      </p:sp>
      <p:sp>
        <p:nvSpPr>
          <p:cNvPr id="26" name="Text 20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· RESEARCH METHODOLOGY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From Raw Video to a Verdict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2103120"/>
            <a:ext cx="1696669" cy="2194560"/>
          </a:xfrm>
          <a:prstGeom prst="roundRect">
            <a:avLst>
              <a:gd name="adj" fmla="val 4312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099795" y="2359152"/>
            <a:ext cx="502920" cy="50292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assets/icons/database_tea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495" y="2479853"/>
            <a:ext cx="261518" cy="26151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576072" y="3017520"/>
            <a:ext cx="1550365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</a:t>
            </a:r>
            <a:endParaRPr lang="en-US" sz="1150" dirty="0"/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Collection</a:t>
            </a:r>
            <a:endParaRPr lang="en-US" sz="1150" dirty="0"/>
          </a:p>
        </p:txBody>
      </p:sp>
      <p:sp>
        <p:nvSpPr>
          <p:cNvPr id="8" name="Text 5"/>
          <p:cNvSpPr/>
          <p:nvPr/>
        </p:nvSpPr>
        <p:spPr>
          <a:xfrm>
            <a:off x="2199589" y="3017520"/>
            <a:ext cx="20116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AEC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2400757" y="2103120"/>
            <a:ext cx="1696669" cy="2194560"/>
          </a:xfrm>
          <a:prstGeom prst="roundRect">
            <a:avLst>
              <a:gd name="adj" fmla="val 4312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2997632" y="2359152"/>
            <a:ext cx="502920" cy="50292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1" descr="assets/icons/code_teal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8333" y="2479853"/>
            <a:ext cx="261518" cy="26151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2473909" y="3017520"/>
            <a:ext cx="1550365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Preprocessing</a:t>
            </a:r>
            <a:endParaRPr lang="en-US" sz="1150" dirty="0"/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(compression)</a:t>
            </a:r>
            <a:endParaRPr lang="en-US" sz="1150" dirty="0"/>
          </a:p>
        </p:txBody>
      </p:sp>
      <p:sp>
        <p:nvSpPr>
          <p:cNvPr id="13" name="Text 9"/>
          <p:cNvSpPr/>
          <p:nvPr/>
        </p:nvSpPr>
        <p:spPr>
          <a:xfrm>
            <a:off x="4097426" y="3017520"/>
            <a:ext cx="20116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AEC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400" dirty="0"/>
          </a:p>
        </p:txBody>
      </p:sp>
      <p:sp>
        <p:nvSpPr>
          <p:cNvPr id="14" name="Shape 10"/>
          <p:cNvSpPr/>
          <p:nvPr/>
        </p:nvSpPr>
        <p:spPr>
          <a:xfrm>
            <a:off x="4298594" y="2103120"/>
            <a:ext cx="1696669" cy="2194560"/>
          </a:xfrm>
          <a:prstGeom prst="roundRect">
            <a:avLst>
              <a:gd name="adj" fmla="val 4312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1"/>
          <p:cNvSpPr/>
          <p:nvPr/>
        </p:nvSpPr>
        <p:spPr>
          <a:xfrm>
            <a:off x="4895469" y="2359152"/>
            <a:ext cx="502920" cy="50292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6" name="Image 2" descr="assets/icons/heartbeat_teal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6170" y="2479853"/>
            <a:ext cx="261518" cy="26151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4371746" y="3017520"/>
            <a:ext cx="1550365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 Eng.</a:t>
            </a:r>
            <a:endParaRPr lang="en-US" sz="1150" dirty="0"/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(rPPG + MFCC)</a:t>
            </a:r>
            <a:endParaRPr lang="en-US" sz="1150" dirty="0"/>
          </a:p>
        </p:txBody>
      </p:sp>
      <p:sp>
        <p:nvSpPr>
          <p:cNvPr id="18" name="Text 13"/>
          <p:cNvSpPr/>
          <p:nvPr/>
        </p:nvSpPr>
        <p:spPr>
          <a:xfrm>
            <a:off x="5995264" y="3017520"/>
            <a:ext cx="20116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AEC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400" dirty="0"/>
          </a:p>
        </p:txBody>
      </p:sp>
      <p:sp>
        <p:nvSpPr>
          <p:cNvPr id="19" name="Shape 14"/>
          <p:cNvSpPr/>
          <p:nvPr/>
        </p:nvSpPr>
        <p:spPr>
          <a:xfrm>
            <a:off x="6196432" y="2103120"/>
            <a:ext cx="1696669" cy="2194560"/>
          </a:xfrm>
          <a:prstGeom prst="roundRect">
            <a:avLst>
              <a:gd name="adj" fmla="val 4312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Shape 15"/>
          <p:cNvSpPr/>
          <p:nvPr/>
        </p:nvSpPr>
        <p:spPr>
          <a:xfrm>
            <a:off x="6793306" y="2359152"/>
            <a:ext cx="502920" cy="50292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1" name="Image 3" descr="assets/icons/cogs_teal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14007" y="2479853"/>
            <a:ext cx="261518" cy="261518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6269584" y="3017520"/>
            <a:ext cx="1550365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</a:t>
            </a:r>
            <a:endParaRPr lang="en-US" sz="1150" dirty="0"/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</a:t>
            </a:r>
            <a:endParaRPr lang="en-US" sz="1150" dirty="0"/>
          </a:p>
        </p:txBody>
      </p:sp>
      <p:sp>
        <p:nvSpPr>
          <p:cNvPr id="23" name="Text 17"/>
          <p:cNvSpPr/>
          <p:nvPr/>
        </p:nvSpPr>
        <p:spPr>
          <a:xfrm>
            <a:off x="7893101" y="3017520"/>
            <a:ext cx="20116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AEC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400" dirty="0"/>
          </a:p>
        </p:txBody>
      </p:sp>
      <p:sp>
        <p:nvSpPr>
          <p:cNvPr id="24" name="Shape 18"/>
          <p:cNvSpPr/>
          <p:nvPr/>
        </p:nvSpPr>
        <p:spPr>
          <a:xfrm>
            <a:off x="8094269" y="2103120"/>
            <a:ext cx="1696669" cy="2194560"/>
          </a:xfrm>
          <a:prstGeom prst="roundRect">
            <a:avLst>
              <a:gd name="adj" fmla="val 4312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5" name="Shape 19"/>
          <p:cNvSpPr/>
          <p:nvPr/>
        </p:nvSpPr>
        <p:spPr>
          <a:xfrm>
            <a:off x="8691143" y="2359152"/>
            <a:ext cx="502920" cy="50292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6" name="Image 4" descr="assets/icons/chartline_teal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11844" y="2479853"/>
            <a:ext cx="261518" cy="261518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8167421" y="3017520"/>
            <a:ext cx="1550365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Performance</a:t>
            </a:r>
            <a:endParaRPr lang="en-US" sz="1150" dirty="0"/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1150" dirty="0"/>
          </a:p>
        </p:txBody>
      </p:sp>
      <p:sp>
        <p:nvSpPr>
          <p:cNvPr id="28" name="Text 21"/>
          <p:cNvSpPr/>
          <p:nvPr/>
        </p:nvSpPr>
        <p:spPr>
          <a:xfrm>
            <a:off x="9790938" y="3017520"/>
            <a:ext cx="20116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AEC0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400" dirty="0"/>
          </a:p>
        </p:txBody>
      </p:sp>
      <p:sp>
        <p:nvSpPr>
          <p:cNvPr id="29" name="Shape 22"/>
          <p:cNvSpPr/>
          <p:nvPr/>
        </p:nvSpPr>
        <p:spPr>
          <a:xfrm>
            <a:off x="9992106" y="2103120"/>
            <a:ext cx="1696669" cy="2194560"/>
          </a:xfrm>
          <a:prstGeom prst="roundRect">
            <a:avLst>
              <a:gd name="adj" fmla="val 4312"/>
            </a:avLst>
          </a:prstGeom>
          <a:solidFill>
            <a:srgbClr val="132347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0" name="Shape 23"/>
          <p:cNvSpPr/>
          <p:nvPr/>
        </p:nvSpPr>
        <p:spPr>
          <a:xfrm>
            <a:off x="10588981" y="2359152"/>
            <a:ext cx="502920" cy="502920"/>
          </a:xfrm>
          <a:prstGeom prst="ellipse">
            <a:avLst/>
          </a:prstGeom>
          <a:solidFill>
            <a:srgbClr val="1D3968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1" name="Image 5" descr="assets/icons/shield_amber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09681" y="2479853"/>
            <a:ext cx="261518" cy="261518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10065258" y="3017520"/>
            <a:ext cx="1550365" cy="1097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Explainable</a:t>
            </a:r>
            <a:endParaRPr lang="en-US" sz="1150" dirty="0"/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</a:t>
            </a:r>
            <a:endParaRPr lang="en-US" sz="1150" dirty="0"/>
          </a:p>
        </p:txBody>
      </p:sp>
      <p:sp>
        <p:nvSpPr>
          <p:cNvPr id="33" name="Text 25"/>
          <p:cNvSpPr/>
          <p:nvPr/>
        </p:nvSpPr>
        <p:spPr>
          <a:xfrm>
            <a:off x="502920" y="4617720"/>
            <a:ext cx="11185855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 engineering uses OpenCV and SciPy to extract measurable signals in place of deep neural networks (Chen and Wang, 2022; Rahman et al., 2023).</a:t>
            </a:r>
            <a:endParaRPr lang="en-US" sz="1250" dirty="0"/>
          </a:p>
        </p:txBody>
      </p:sp>
      <p:sp>
        <p:nvSpPr>
          <p:cNvPr id="34" name="Text 26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</a:t>
            </a:r>
            <a:endParaRPr lang="en-US" sz="900" dirty="0"/>
          </a:p>
        </p:txBody>
      </p:sp>
      <p:sp>
        <p:nvSpPr>
          <p:cNvPr id="35" name="Text 27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· RESEARCH METHODOLOGY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Data, Tools &amp; Success Metrics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828800"/>
            <a:ext cx="5212080" cy="4160520"/>
          </a:xfrm>
          <a:prstGeom prst="roundRect">
            <a:avLst>
              <a:gd name="adj" fmla="val 1758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777240" y="1993392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MATERIALS &amp; TOOLS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777240" y="2423160"/>
            <a:ext cx="4663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Datasets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777240" y="2697480"/>
            <a:ext cx="46634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Kaggle DFDC, FaceForensics++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777240" y="3337560"/>
            <a:ext cx="4663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777240" y="3611880"/>
            <a:ext cx="46634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Python, Scikit-learn, OpenCV, Pandas/NumPy, Matplotlib/Seaborn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77240" y="4251960"/>
            <a:ext cx="4663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Hardware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777240" y="4526280"/>
            <a:ext cx="46634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 laptop + Google Colab — no GPU required (Zhang et al., 2026)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777240" y="5166360"/>
            <a:ext cx="4663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777240" y="5440680"/>
            <a:ext cx="46634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Public, anonymised data only; no PII; diverse demographics to reduce bias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6537960" y="1828800"/>
            <a:ext cx="5150815" cy="4160520"/>
          </a:xfrm>
          <a:prstGeom prst="roundRect">
            <a:avLst>
              <a:gd name="adj" fmla="val 1758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6812280" y="1993392"/>
            <a:ext cx="460217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METRICS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6812280" y="2468880"/>
            <a:ext cx="128016" cy="128016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7068312" y="2331720"/>
            <a:ext cx="432785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Accuracy:  </a:t>
            </a:r>
            <a:r>
              <a:rPr lang="en-US" sz="12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% of all videos correctly classified</a:t>
            </a:r>
            <a:endParaRPr lang="en-US" sz="1250" dirty="0"/>
          </a:p>
        </p:txBody>
      </p:sp>
      <p:sp>
        <p:nvSpPr>
          <p:cNvPr id="18" name="Shape 16"/>
          <p:cNvSpPr/>
          <p:nvPr/>
        </p:nvSpPr>
        <p:spPr>
          <a:xfrm>
            <a:off x="6812280" y="2980944"/>
            <a:ext cx="128016" cy="128016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7068312" y="2843784"/>
            <a:ext cx="432785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Precision:  </a:t>
            </a:r>
            <a:r>
              <a:rPr lang="en-US" sz="12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flagged “fakes”, how many truly are</a:t>
            </a:r>
            <a:endParaRPr lang="en-US" sz="1250" dirty="0"/>
          </a:p>
        </p:txBody>
      </p:sp>
      <p:sp>
        <p:nvSpPr>
          <p:cNvPr id="20" name="Shape 18"/>
          <p:cNvSpPr/>
          <p:nvPr/>
        </p:nvSpPr>
        <p:spPr>
          <a:xfrm>
            <a:off x="6812280" y="3493008"/>
            <a:ext cx="128016" cy="128016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7068312" y="3355848"/>
            <a:ext cx="432785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Recall:  </a:t>
            </a:r>
            <a:r>
              <a:rPr lang="en-US" sz="12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all real fakes, how many are caught</a:t>
            </a:r>
            <a:endParaRPr lang="en-US" sz="1250" dirty="0"/>
          </a:p>
        </p:txBody>
      </p:sp>
      <p:sp>
        <p:nvSpPr>
          <p:cNvPr id="22" name="Shape 20"/>
          <p:cNvSpPr/>
          <p:nvPr/>
        </p:nvSpPr>
        <p:spPr>
          <a:xfrm>
            <a:off x="6812280" y="4005072"/>
            <a:ext cx="128016" cy="128016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7068312" y="3867912"/>
            <a:ext cx="432785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F1-Score:  </a:t>
            </a:r>
            <a:r>
              <a:rPr lang="en-US" sz="12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Harmonic mean of Precision &amp; Recall</a:t>
            </a:r>
            <a:endParaRPr lang="en-US" sz="1250" dirty="0"/>
          </a:p>
        </p:txBody>
      </p:sp>
      <p:sp>
        <p:nvSpPr>
          <p:cNvPr id="24" name="Shape 22"/>
          <p:cNvSpPr/>
          <p:nvPr/>
        </p:nvSpPr>
        <p:spPr>
          <a:xfrm>
            <a:off x="6812280" y="4517136"/>
            <a:ext cx="128016" cy="128016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7068312" y="4379976"/>
            <a:ext cx="432785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ROC-AUC:  </a:t>
            </a:r>
            <a:r>
              <a:rPr lang="en-US" sz="12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Ability to distinguish classes across thresholds</a:t>
            </a:r>
            <a:endParaRPr lang="en-US" sz="1250" dirty="0"/>
          </a:p>
        </p:txBody>
      </p:sp>
      <p:sp>
        <p:nvSpPr>
          <p:cNvPr id="26" name="Text 24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· PROJECT PLANNING &amp; RESOURCES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Realistic Six-Month Plan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600200"/>
            <a:ext cx="11185855" cy="4297680"/>
          </a:xfrm>
          <a:prstGeom prst="roundRect">
            <a:avLst>
              <a:gd name="adj" fmla="val 1702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pic>
        <p:nvPicPr>
          <p:cNvPr id="5" name="Image 0" descr="assets/gant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8208" y="1764792"/>
            <a:ext cx="7955280" cy="397764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502920" y="6153912"/>
            <a:ext cx="384048" cy="384048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7" name="Image 1" descr="assets/icons/laptop_teal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331" y="6240323"/>
            <a:ext cx="211226" cy="211226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1005840" y="6099048"/>
            <a:ext cx="3042818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 laptop + free Google Colab compute</a:t>
            </a:r>
            <a:endParaRPr lang="en-US" sz="1050" dirty="0"/>
          </a:p>
        </p:txBody>
      </p:sp>
      <p:sp>
        <p:nvSpPr>
          <p:cNvPr id="9" name="Shape 5"/>
          <p:cNvSpPr/>
          <p:nvPr/>
        </p:nvSpPr>
        <p:spPr>
          <a:xfrm>
            <a:off x="4322978" y="6153912"/>
            <a:ext cx="384048" cy="384048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0" name="Image 2" descr="assets/icons/database_teal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9389" y="6240323"/>
            <a:ext cx="211226" cy="211226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4825898" y="6099048"/>
            <a:ext cx="3042818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datasets (Kaggle, FaceForensics++) — no data-collection cost</a:t>
            </a:r>
            <a:endParaRPr lang="en-US" sz="1050" dirty="0"/>
          </a:p>
        </p:txBody>
      </p:sp>
      <p:sp>
        <p:nvSpPr>
          <p:cNvPr id="12" name="Shape 7"/>
          <p:cNvSpPr/>
          <p:nvPr/>
        </p:nvSpPr>
        <p:spPr>
          <a:xfrm>
            <a:off x="8143037" y="6153912"/>
            <a:ext cx="384048" cy="384048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3" name="Image 3" descr="assets/icons/users_teal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29448" y="6240323"/>
            <a:ext cx="211226" cy="211226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8645957" y="6099048"/>
            <a:ext cx="3042818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0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Regular supervisor check-ins across the 6-month window</a:t>
            </a:r>
            <a:endParaRPr lang="en-US" sz="1050" dirty="0"/>
          </a:p>
        </p:txBody>
      </p:sp>
      <p:sp>
        <p:nvSpPr>
          <p:cNvPr id="15" name="Text 9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PLANNING &amp; RESOURCES</a:t>
            </a:r>
            <a:endParaRPr lang="en-US" sz="900" dirty="0"/>
          </a:p>
        </p:txBody>
      </p:sp>
      <p:sp>
        <p:nvSpPr>
          <p:cNvPr id="16" name="Text 10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· IMPACT &amp; LIMITATIONS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 &amp; Limitations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828800"/>
            <a:ext cx="5394960" cy="4160520"/>
          </a:xfrm>
          <a:prstGeom prst="roundRect">
            <a:avLst>
              <a:gd name="adj" fmla="val 1758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777240" y="2057400"/>
            <a:ext cx="548640" cy="548640"/>
          </a:xfrm>
          <a:prstGeom prst="ellipse">
            <a:avLst/>
          </a:prstGeom>
          <a:solidFill>
            <a:srgbClr val="E4F0F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assets/icons/check_tea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8914" y="2189074"/>
            <a:ext cx="285293" cy="285293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463040" y="2148840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Potential Impact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777240" y="2743200"/>
            <a:ext cx="4846320" cy="3017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Banks: </a:t>
            </a: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faster, cheaper, fully auditable fraud checks.</a:t>
            </a: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Academia: </a:t>
            </a: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challenges the assumption that deep learning is the only viable defence.</a:t>
            </a: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Society: </a:t>
            </a: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safer digital onboarding and greater trust in online financial services.</a:t>
            </a:r>
            <a:endParaRPr lang="en-US" sz="1300" dirty="0"/>
          </a:p>
        </p:txBody>
      </p:sp>
      <p:sp>
        <p:nvSpPr>
          <p:cNvPr id="9" name="Shape 6"/>
          <p:cNvSpPr/>
          <p:nvPr/>
        </p:nvSpPr>
        <p:spPr>
          <a:xfrm>
            <a:off x="6172200" y="1828800"/>
            <a:ext cx="5516575" cy="4160520"/>
          </a:xfrm>
          <a:prstGeom prst="roundRect">
            <a:avLst>
              <a:gd name="adj" fmla="val 1758"/>
            </a:avLst>
          </a:prstGeom>
          <a:solidFill>
            <a:srgbClr val="FFFFFF"/>
          </a:solidFill>
          <a:ln/>
          <a:effectLst>
            <a:outerShdw blurRad="127000" dist="38100" dir="5400000" algn="bl" rotWithShape="0">
              <a:srgbClr val="0B122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6446520" y="2057400"/>
            <a:ext cx="548640" cy="548640"/>
          </a:xfrm>
          <a:prstGeom prst="ellipse">
            <a:avLst/>
          </a:prstGeom>
          <a:solidFill>
            <a:srgbClr val="FBEBD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1" descr="assets/icons/warning_ambe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8194" y="2189074"/>
            <a:ext cx="285293" cy="285293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7132320" y="2148840"/>
            <a:ext cx="4327855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sz="1600" dirty="0"/>
          </a:p>
        </p:txBody>
      </p:sp>
      <p:sp>
        <p:nvSpPr>
          <p:cNvPr id="13" name="Text 9"/>
          <p:cNvSpPr/>
          <p:nvPr/>
        </p:nvSpPr>
        <p:spPr>
          <a:xfrm>
            <a:off x="6446520" y="2743200"/>
            <a:ext cx="4967935" cy="3017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20000"/>
              </a:lnSpc>
              <a:spcAft>
                <a:spcPts val="1200"/>
              </a:spcAft>
              <a:buSzPct val="100000"/>
              <a:buChar char="●"/>
            </a:pP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Heavy reliance on manual feature engineering — may miss entirely novel visual artefacts.</a:t>
            </a:r>
            <a:endParaRPr lang="en-US" sz="1300" dirty="0"/>
          </a:p>
          <a:p>
            <a:pPr marL="342900" indent="-342900">
              <a:lnSpc>
                <a:spcPct val="120000"/>
              </a:lnSpc>
              <a:spcAft>
                <a:spcPts val="1200"/>
              </a:spcAft>
              <a:buSzPct val="100000"/>
              <a:buChar char="●"/>
            </a:pP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Slightly lower raw accuracy than Deep Learning on pristine, uncompressed video.</a:t>
            </a:r>
            <a:endParaRPr lang="en-US" sz="1300" dirty="0"/>
          </a:p>
          <a:p>
            <a:pPr marL="342900" indent="-342900">
              <a:lnSpc>
                <a:spcPct val="120000"/>
              </a:lnSpc>
              <a:buSzPct val="100000"/>
              <a:buChar char="●"/>
            </a:pPr>
            <a:r>
              <a:rPr lang="en-US" sz="13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Trade-off is judged acceptable given the gains in speed, transparency, and compression-resilience.</a:t>
            </a:r>
            <a:endParaRPr lang="en-US" sz="1300" dirty="0"/>
          </a:p>
        </p:txBody>
      </p:sp>
      <p:sp>
        <p:nvSpPr>
          <p:cNvPr id="14" name="Text 10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 &amp; LIMITATIONS</a:t>
            </a:r>
            <a:endParaRPr lang="en-US" sz="900" dirty="0"/>
          </a:p>
        </p:txBody>
      </p:sp>
      <p:sp>
        <p:nvSpPr>
          <p:cNvPr id="15" name="Text 11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(1 of 2)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02920" y="1691640"/>
            <a:ext cx="5410048" cy="4754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Ahmed, M., et al. (2022) 'A robust feature engineering approach for deepfake detection using traditional machine learning', Computers &amp; Security, 112, 102521.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Al-Makhadmeh, Z. and Tolba, A. (2021) 'Traditional machine learning techniques for anomaly detection in cyber security', Journal of Information Security and Applications, 58, 102783.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Babaei, R., Cheng, S., Duan, R., and Zhao, S. (2025) 'Generative Artificial Intelligence and the Evolving Challenge of Deepfake Detection: A Systematic Analysis', Journal of Sensor and Actuator Networks, 14(1), p. 17.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Bhaumik, A. and Singh, P. (2023) 'Evaluating XGBoost and Random Forest for Synthetic Data Detection in Financial Systems', Expert Systems with Applications, 214, 119084.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Chen, Y. and Wang, X. (2022) 'Feature engineering for deepfake detection using support vector machines in low-bandwidth environments', IEEE Transactions on Information Forensics and Security, 17, pp. 2045-2056.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Das, S. and Kumar, V. (2024) 'Explainable AI in Banking: A comparative study of traditional machine learning and deep learning for fraud detection', Journal of FinTech Research, 5(2), pp. 112-128.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6278728" y="1691640"/>
            <a:ext cx="5410048" cy="4754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Hassan, M. and Ali, S. (2023) 'Detecting Synthetic Identity Fraud using Random Forest and Gradient Boosting', International Conference on Financial Cryptography and Data Security, pp. 45-59.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Joshi, R., Khadke, V., Shah, A., Choudhari, A., and Kanade, V. (2026) 'Deepcheck: A Unified Multimodal Deepfake Detection Framework with Cross-Modal Consistency Analysis', International Journal of Engineering Research &amp; Technology (IJERT), 15(06).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Kaur, P. and Singh, M. (2022) 'A robust framework for video forgery detection using K-Nearest Neighbours and Logistic Regression', Multimedia Tools and Applications, 81(12), pp. 16555-16578.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Liu, Y., et al. (2024) 'Resilient Deepfake Detection via Physiological Signal Extraction in Highly Compressed Video Streams', IEEE Transactions on Information Forensics and Security, 19, pp. 1102-1115.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Martinez, L. and Gupta, S. (2023) 'Explainable AI for financial fraud detection: A comparative analysis of tree-based models', Decision Support Systems, 165, 113876.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Nguyen, H. et al. (2025) 'Multimodal synthesis detection: Fusing audio micro-pauses and visual anomalies using XGBoost', Information Sciences, 621, pp. 234-249.</a:t>
            </a:r>
            <a:endParaRPr lang="en-US" sz="950" dirty="0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84048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1C72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5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26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(2 of 2)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502920" y="1691640"/>
            <a:ext cx="5410048" cy="4754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O'Connor, T. (2021) 'The impact of social media compression algorithms on multimedia forensic detection models', Forensic Science International: Digital Investigation, 38, 301202.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Park, J. and Lee, K. (2024) 'Synthetic identity fraud in digital onboarding: A traditional machine learning perspective', Future Generation Computer Systems, 142, pp. 188-201.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Patel, R. and Desai, N. (2025) 'Beyond Black Boxes: Why Financial Regulators Prefer Decision Trees and SVMs for KYC Verification', Journal of Cybersecurity and Privacy, 5(1), pp. 88-105.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Rahman, A. et al. (2023) 'Detecting AI-synthesized speech in low-bandwidth environments using Mel-frequency cepstral coefficients', IEEE/ACM Transactions on Audio, Speech, and Language Processing, 31, pp. 2991-3004.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Sharma, A. and Gupta, R. (2023) 'Performance evaluation of traditional machine learning classifiers for audio deepfake detection', IEEE International Conference on Artificial Intelligence in Engineering, pp. 210-218.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Silva, A. and Costa, P. (2022) 'Ensemble learning techniques for robust anomaly detection in financial transactions', Knowledge-Based Systems, 251, 109255.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6278728" y="1691640"/>
            <a:ext cx="5410048" cy="4754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Singh, A., Patel, H., and Mehta, S. (2026) 'Deepfakes in Onboarding, KYC, and Financial Fraud: Authenticity Standards and Liability Framework for Digital Banks and FinTech', Journal of FinTech and Sustainable Finance, 2, pp. 14-29.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Wang, Z. et al. (2025) 'Security vulnerabilities in remote Know Your Customer (KYC) protocols: A comprehensive survey', IEEE Communications Surveys &amp; Tutorials, 27(1), pp. 450-482.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Yadav, A., and Kumar Vishwakarma, D. (2024) 'Datasets, clues and state-of-the-art for multimedia forensics: An extensive review', Expert Systems with Applications, 249, 123756.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Yang, J., Sun, Y., Mao, M., Bai, L., Zhang, S., and Wang, F. (2023) 'Model-Agnostic Method: Exposing Deepfake Using Pixel-Wise Spatial and Temporal Fingerprints', IEEE Transactions on Big Data, 9, pp. 1496-1509.</a:t>
            </a:r>
            <a:endParaRPr lang="en-US" sz="950" dirty="0"/>
          </a:p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r>
              <a:rPr lang="en-US" sz="95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Zhang, Q. et al. (2026) 'Beyond deep learning: Lightweight Support Vector Machines for real-time deepfake detection on edge devices', Expert Systems with Applications, 260, 125190.</a:t>
            </a:r>
            <a:endParaRPr lang="en-US" sz="950" dirty="0"/>
          </a:p>
        </p:txBody>
      </p:sp>
      <p:sp>
        <p:nvSpPr>
          <p:cNvPr id="6" name="Text 4"/>
          <p:cNvSpPr/>
          <p:nvPr/>
        </p:nvSpPr>
        <p:spPr>
          <a:xfrm>
            <a:off x="502920" y="6473952"/>
            <a:ext cx="6400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kern="0" spc="1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10774375" y="6473952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13234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509760" y="-1645920"/>
            <a:ext cx="4023360" cy="4023360"/>
          </a:xfrm>
          <a:prstGeom prst="ellipse">
            <a:avLst/>
          </a:prstGeom>
          <a:solidFill>
            <a:srgbClr val="0C1A3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-1463040" y="4023360"/>
            <a:ext cx="3474720" cy="3474720"/>
          </a:xfrm>
          <a:prstGeom prst="ellipse">
            <a:avLst/>
          </a:prstGeom>
          <a:solidFill>
            <a:srgbClr val="16305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5684368" y="2103120"/>
            <a:ext cx="822960" cy="822960"/>
          </a:xfrm>
          <a:prstGeom prst="ellipse">
            <a:avLst/>
          </a:prstGeom>
          <a:solidFill>
            <a:srgbClr val="1D3968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5" name="Image 0" descr="assets/icons/shield_amb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878" y="2300630"/>
            <a:ext cx="427939" cy="427939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0" y="3108960"/>
            <a:ext cx="12191695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000" dirty="0"/>
          </a:p>
        </p:txBody>
      </p:sp>
      <p:sp>
        <p:nvSpPr>
          <p:cNvPr id="7" name="Text 4"/>
          <p:cNvSpPr/>
          <p:nvPr/>
        </p:nvSpPr>
        <p:spPr>
          <a:xfrm>
            <a:off x="0" y="3886200"/>
            <a:ext cx="12191695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 Welcome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0" y="6035040"/>
            <a:ext cx="12191695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9FB6D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Darpanbhai Raiyani  ·  Student ID: 2534009  ·  MSc Data and Artificial Intelligence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2539</Words>
  <Application>Microsoft Macintosh PowerPoint</Application>
  <PresentationFormat>Widescreen</PresentationFormat>
  <Paragraphs>252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Detecting AI-Generated Deepfakes and Synthetic Identity Attacks in Financial KYC Systems</dc:title>
  <dc:subject>PptxGenJS Presentation</dc:subject>
  <dc:creator>Darpanbhai Raiyani</dc:creator>
  <cp:lastModifiedBy>Darpan Raiyani</cp:lastModifiedBy>
  <cp:revision>3</cp:revision>
  <dcterms:created xsi:type="dcterms:W3CDTF">2026-07-06T08:43:48Z</dcterms:created>
  <dcterms:modified xsi:type="dcterms:W3CDTF">2026-07-06T08:59:16Z</dcterms:modified>
</cp:coreProperties>
</file>