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5"/>
  </p:notesMasterIdLst>
  <p:sldIdLst>
    <p:sldId id="263" r:id="rId2"/>
    <p:sldId id="264" r:id="rId3"/>
    <p:sldId id="265" r:id="rId4"/>
    <p:sldId id="281" r:id="rId5"/>
    <p:sldId id="266" r:id="rId6"/>
    <p:sldId id="262" r:id="rId7"/>
    <p:sldId id="267" r:id="rId8"/>
    <p:sldId id="268" r:id="rId9"/>
    <p:sldId id="269" r:id="rId10"/>
    <p:sldId id="270" r:id="rId11"/>
    <p:sldId id="283" r:id="rId12"/>
    <p:sldId id="285" r:id="rId13"/>
    <p:sldId id="287" r:id="rId14"/>
    <p:sldId id="288" r:id="rId15"/>
    <p:sldId id="290" r:id="rId16"/>
    <p:sldId id="292" r:id="rId17"/>
    <p:sldId id="294" r:id="rId18"/>
    <p:sldId id="296" r:id="rId19"/>
    <p:sldId id="298" r:id="rId20"/>
    <p:sldId id="300" r:id="rId21"/>
    <p:sldId id="302" r:id="rId22"/>
    <p:sldId id="304" r:id="rId23"/>
    <p:sldId id="306" r:id="rId24"/>
    <p:sldId id="258" r:id="rId25"/>
    <p:sldId id="279" r:id="rId26"/>
    <p:sldId id="271" r:id="rId27"/>
    <p:sldId id="276" r:id="rId28"/>
    <p:sldId id="273" r:id="rId29"/>
    <p:sldId id="274" r:id="rId30"/>
    <p:sldId id="275" r:id="rId31"/>
    <p:sldId id="278" r:id="rId32"/>
    <p:sldId id="277" r:id="rId33"/>
    <p:sldId id="307"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8953" autoAdjust="0"/>
  </p:normalViewPr>
  <p:slideViewPr>
    <p:cSldViewPr snapToGrid="0">
      <p:cViewPr varScale="1">
        <p:scale>
          <a:sx n="50" d="100"/>
          <a:sy n="50" d="100"/>
        </p:scale>
        <p:origin x="150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69968B-F201-469E-A5FE-7D6E5281AE8A}" type="datetimeFigureOut">
              <a:rPr lang="en-GB" smtClean="0"/>
              <a:t>30/11/2019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FBF80F-53A0-45C0-B981-096E335B62E3}" type="slidenum">
              <a:rPr lang="en-GB" smtClean="0"/>
              <a:t>‹#›</a:t>
            </a:fld>
            <a:endParaRPr lang="en-GB"/>
          </a:p>
        </p:txBody>
      </p:sp>
    </p:spTree>
    <p:extLst>
      <p:ext uri="{BB962C8B-B14F-4D97-AF65-F5344CB8AC3E}">
        <p14:creationId xmlns:p14="http://schemas.microsoft.com/office/powerpoint/2010/main" val="19245873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plato.stanford.edu/entries/feminism-gender/"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hlinkClick r:id="rId3"/>
              </a:rPr>
              <a:t>https://plato.stanford.edu/entries/feminism-gender/</a:t>
            </a:r>
            <a:r>
              <a:rPr lang="en-GB" smtClean="0"/>
              <a:t> </a:t>
            </a:r>
            <a:endParaRPr lang="en-GB"/>
          </a:p>
        </p:txBody>
      </p:sp>
      <p:sp>
        <p:nvSpPr>
          <p:cNvPr id="4" name="Slide Number Placeholder 3"/>
          <p:cNvSpPr>
            <a:spLocks noGrp="1"/>
          </p:cNvSpPr>
          <p:nvPr>
            <p:ph type="sldNum" sz="quarter" idx="10"/>
          </p:nvPr>
        </p:nvSpPr>
        <p:spPr/>
        <p:txBody>
          <a:bodyPr/>
          <a:lstStyle/>
          <a:p>
            <a:fld id="{9FFBF80F-53A0-45C0-B981-096E335B62E3}" type="slidenum">
              <a:rPr lang="en-GB" smtClean="0"/>
              <a:t>2</a:t>
            </a:fld>
            <a:endParaRPr lang="en-GB"/>
          </a:p>
        </p:txBody>
      </p:sp>
    </p:spTree>
    <p:extLst>
      <p:ext uri="{BB962C8B-B14F-4D97-AF65-F5344CB8AC3E}">
        <p14:creationId xmlns:p14="http://schemas.microsoft.com/office/powerpoint/2010/main" val="14634247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Sex: genitalia,</a:t>
            </a:r>
            <a:r>
              <a:rPr lang="en-GB" baseline="0" dirty="0" smtClean="0"/>
              <a:t> reproductive organs</a:t>
            </a:r>
          </a:p>
          <a:p>
            <a:r>
              <a:rPr lang="en-GB" baseline="0" dirty="0" smtClean="0"/>
              <a:t>Gender – how you feel about yourself/self-concept, how you behave. A construct. Butler: performing certain behaviours creates your idea of what it means to be male or female, masculine or feminine</a:t>
            </a:r>
          </a:p>
          <a:p>
            <a:r>
              <a:rPr lang="en-GB" baseline="0" dirty="0" smtClean="0"/>
              <a:t>If a person’s genetically assigned sex does not line up with their gender identity, they may refer to themselves as transgender, non-binary, gender-nonconforming, etc. </a:t>
            </a:r>
          </a:p>
          <a:p>
            <a:r>
              <a:rPr lang="en-GB" baseline="0" dirty="0" smtClean="0"/>
              <a:t>Sexuality – usually refers to the individual’s interest in and attraction to others</a:t>
            </a:r>
          </a:p>
          <a:p>
            <a:r>
              <a:rPr lang="en-GB" sz="1200" b="0" i="0" kern="1200" dirty="0" smtClean="0">
                <a:solidFill>
                  <a:schemeClr val="tx1"/>
                </a:solidFill>
                <a:effectLst/>
                <a:latin typeface="+mn-lt"/>
                <a:ea typeface="+mn-ea"/>
                <a:cs typeface="+mn-cs"/>
              </a:rPr>
              <a:t>"sex" refers to biological characteristics and "gender" refers to the individual's and society's perceptions of sexuality and the malleable concepts of masculinity and femininity.</a:t>
            </a:r>
            <a:endParaRPr lang="en-GB" dirty="0"/>
          </a:p>
        </p:txBody>
      </p:sp>
      <p:sp>
        <p:nvSpPr>
          <p:cNvPr id="4" name="Slide Number Placeholder 3"/>
          <p:cNvSpPr>
            <a:spLocks noGrp="1"/>
          </p:cNvSpPr>
          <p:nvPr>
            <p:ph type="sldNum" sz="quarter" idx="10"/>
          </p:nvPr>
        </p:nvSpPr>
        <p:spPr/>
        <p:txBody>
          <a:bodyPr/>
          <a:lstStyle/>
          <a:p>
            <a:fld id="{9FFBF80F-53A0-45C0-B981-096E335B62E3}" type="slidenum">
              <a:rPr lang="en-GB" smtClean="0"/>
              <a:t>3</a:t>
            </a:fld>
            <a:endParaRPr lang="en-GB"/>
          </a:p>
        </p:txBody>
      </p:sp>
    </p:spTree>
    <p:extLst>
      <p:ext uri="{BB962C8B-B14F-4D97-AF65-F5344CB8AC3E}">
        <p14:creationId xmlns:p14="http://schemas.microsoft.com/office/powerpoint/2010/main" val="31325847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FFBF80F-53A0-45C0-B981-096E335B62E3}" type="slidenum">
              <a:rPr lang="en-GB" smtClean="0"/>
              <a:t>5</a:t>
            </a:fld>
            <a:endParaRPr lang="en-GB"/>
          </a:p>
        </p:txBody>
      </p:sp>
    </p:spTree>
    <p:extLst>
      <p:ext uri="{BB962C8B-B14F-4D97-AF65-F5344CB8AC3E}">
        <p14:creationId xmlns:p14="http://schemas.microsoft.com/office/powerpoint/2010/main" val="30880561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defRPr>
            </a:lvl9pPr>
          </a:lstStyle>
          <a:p>
            <a:pPr fontAlgn="base">
              <a:spcBef>
                <a:spcPct val="0"/>
              </a:spcBef>
              <a:spcAft>
                <a:spcPct val="0"/>
              </a:spcAft>
            </a:pPr>
            <a:fld id="{E7E75CAA-001B-4C76-9C72-8AB5B5B1A39C}" type="slidenum">
              <a:rPr lang="en-AU" altLang="en-US" smtClean="0">
                <a:latin typeface="Arial" panose="020B0604020202020204" pitchFamily="34" charset="0"/>
                <a:cs typeface="Arial" panose="020B0604020202020204" pitchFamily="34" charset="0"/>
              </a:rPr>
              <a:pPr fontAlgn="base">
                <a:spcBef>
                  <a:spcPct val="0"/>
                </a:spcBef>
                <a:spcAft>
                  <a:spcPct val="0"/>
                </a:spcAft>
              </a:pPr>
              <a:t>8</a:t>
            </a:fld>
            <a:endParaRPr lang="en-AU" altLang="en-US" smtClean="0">
              <a:latin typeface="Arial" panose="020B0604020202020204" pitchFamily="34" charset="0"/>
              <a:cs typeface="Arial" panose="020B0604020202020204" pitchFamily="34" charset="0"/>
            </a:endParaRPr>
          </a:p>
        </p:txBody>
      </p:sp>
      <p:sp>
        <p:nvSpPr>
          <p:cNvPr id="2355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AU" altLang="en-US" smtClean="0"/>
              <a:t>Certainly, masculinity is understood to refer to ‘men’, by which is meant mean, the male body. Is that all it takes to be a man? There are good reasons for rejecting this simplistic idea. </a:t>
            </a:r>
          </a:p>
          <a:p>
            <a:pPr eaLnBrk="1" hangingPunct="1"/>
            <a:endParaRPr lang="en-AU" altLang="en-US" smtClean="0"/>
          </a:p>
          <a:p>
            <a:pPr eaLnBrk="1" hangingPunct="1"/>
            <a:r>
              <a:rPr lang="en-AU" altLang="en-US" smtClean="0"/>
              <a:t>First, if all one needs to be masculine is a male body, then any action by any male body can be understood as ‘masculine’. But this is silly, given the diversity of actions men might engage in and the fact that women might engage in the majority of these very same acts! </a:t>
            </a:r>
          </a:p>
          <a:p>
            <a:pPr eaLnBrk="1" hangingPunct="1"/>
            <a:endParaRPr lang="en-AU" altLang="en-US" smtClean="0"/>
          </a:p>
          <a:p>
            <a:pPr eaLnBrk="1" hangingPunct="1"/>
            <a:r>
              <a:rPr lang="en-AU" altLang="en-US" smtClean="0"/>
              <a:t>Second, the body is not as reliable in defining the sexes as male and female as we are led to believe. For example, the growing understanding of those born ‘intersex’ with ambiguous genitalia, or a chromosomal sex different to their genitalia or reproductive organs, reveals the problem with a binary, or two-part, model of gender (see Meyer-Bahlburg 2000). </a:t>
            </a:r>
          </a:p>
          <a:p>
            <a:pPr eaLnBrk="1" hangingPunct="1"/>
            <a:endParaRPr lang="en-AU" altLang="en-US" smtClean="0"/>
          </a:p>
          <a:p>
            <a:pPr eaLnBrk="1" hangingPunct="1"/>
            <a:r>
              <a:rPr lang="en-AU" altLang="en-US" smtClean="0"/>
              <a:t>In fact, the feminist biologist Anne Fausto-Sterling (2000) has argued that in terms of chromosomal sex, there are at least five sexes! In other words, the body is a contested field of knowledge claims about sex and gender, and being either male or female is more complex that we think. </a:t>
            </a:r>
          </a:p>
        </p:txBody>
      </p:sp>
    </p:spTree>
    <p:extLst>
      <p:ext uri="{BB962C8B-B14F-4D97-AF65-F5344CB8AC3E}">
        <p14:creationId xmlns:p14="http://schemas.microsoft.com/office/powerpoint/2010/main" val="32762061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defRPr>
            </a:lvl9pPr>
          </a:lstStyle>
          <a:p>
            <a:pPr fontAlgn="base">
              <a:spcBef>
                <a:spcPct val="0"/>
              </a:spcBef>
              <a:spcAft>
                <a:spcPct val="0"/>
              </a:spcAft>
            </a:pPr>
            <a:fld id="{0761DA67-B506-4FB2-86C0-1A45D599F3A0}" type="slidenum">
              <a:rPr lang="en-AU" altLang="en-US" smtClean="0">
                <a:latin typeface="Arial" panose="020B0604020202020204" pitchFamily="34" charset="0"/>
                <a:cs typeface="Arial" panose="020B0604020202020204" pitchFamily="34" charset="0"/>
              </a:rPr>
              <a:pPr fontAlgn="base">
                <a:spcBef>
                  <a:spcPct val="0"/>
                </a:spcBef>
                <a:spcAft>
                  <a:spcPct val="0"/>
                </a:spcAft>
              </a:pPr>
              <a:t>9</a:t>
            </a:fld>
            <a:endParaRPr lang="en-AU" altLang="en-US" smtClean="0">
              <a:latin typeface="Arial" panose="020B0604020202020204" pitchFamily="34" charset="0"/>
              <a:cs typeface="Arial" panose="020B0604020202020204" pitchFamily="34" charset="0"/>
            </a:endParaRPr>
          </a:p>
        </p:txBody>
      </p:sp>
      <p:sp>
        <p:nvSpPr>
          <p:cNvPr id="2662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AU" altLang="en-US" sz="1000" dirty="0" smtClean="0"/>
              <a:t>A number of critical masculinity scholars have pointed out the limitations of these approaches to gender (Connell, 1995; Segal, 1997; Whitehead, 2002). </a:t>
            </a:r>
          </a:p>
          <a:p>
            <a:pPr eaLnBrk="1" hangingPunct="1">
              <a:buFontTx/>
              <a:buChar char="•"/>
            </a:pPr>
            <a:r>
              <a:rPr lang="en-AU" altLang="en-US" sz="1000" dirty="0" smtClean="0"/>
              <a:t>First, differences between male and female bodies are exaggerated in such a way as they come to explain gender inequalities in terms of biology: men and women are far more alike biologically than we are like fish or birds.</a:t>
            </a:r>
          </a:p>
          <a:p>
            <a:pPr eaLnBrk="1" hangingPunct="1">
              <a:buFontTx/>
              <a:buChar char="•"/>
            </a:pPr>
            <a:r>
              <a:rPr lang="en-AU" altLang="en-US" sz="1000" dirty="0" smtClean="0"/>
              <a:t>Second, difference is understood as deviation from the normative mode of masculinity or femininity—is this the only way to understand difference? </a:t>
            </a:r>
          </a:p>
          <a:p>
            <a:pPr eaLnBrk="1" hangingPunct="1">
              <a:buFontTx/>
              <a:buChar char="•"/>
            </a:pPr>
            <a:r>
              <a:rPr lang="en-AU" altLang="en-US" sz="1000" dirty="0" smtClean="0"/>
              <a:t>Third, each gender role category is vague, and socialisation theory is incapable of explaining changes in gender relations that are not initiated by changes to the institutionalised ‘gender scripts’ that socialise men and women. </a:t>
            </a:r>
          </a:p>
          <a:p>
            <a:pPr eaLnBrk="1" hangingPunct="1">
              <a:buFontTx/>
              <a:buChar char="•"/>
            </a:pPr>
            <a:r>
              <a:rPr lang="en-AU" altLang="en-US" sz="1000" dirty="0" smtClean="0"/>
              <a:t>Fourth, the individual subject disappears in this model of gender relations, being entirely the product of history and culture, which is in fact, defined by sexual difference, not social relations.</a:t>
            </a:r>
          </a:p>
          <a:p>
            <a:pPr eaLnBrk="1" hangingPunct="1"/>
            <a:endParaRPr lang="en-AU" altLang="en-US" sz="1000" dirty="0" smtClean="0"/>
          </a:p>
          <a:p>
            <a:pPr eaLnBrk="1" hangingPunct="1"/>
            <a:r>
              <a:rPr lang="en-AU" altLang="en-US" sz="1000" dirty="0" smtClean="0"/>
              <a:t>Issues of power are also absent in discussions of sex role. If sex roles follow natural sexual differences, and those who fail to conform to their required sex role are deviant, then it follows that society is not responsible for power imbalances and gender inequalities. Thus, this approach to gender supports the status quo.</a:t>
            </a:r>
          </a:p>
          <a:p>
            <a:pPr eaLnBrk="1" hangingPunct="1"/>
            <a:endParaRPr lang="en-AU" altLang="en-US" sz="1000" dirty="0" smtClean="0"/>
          </a:p>
          <a:p>
            <a:pPr eaLnBrk="1" hangingPunct="1"/>
            <a:r>
              <a:rPr lang="en-AU" altLang="en-US" sz="1000" dirty="0" smtClean="0"/>
              <a:t>For example, feminists have pointed out how women’s working lives are hindered by the gendered assumption that their capacity to give birth </a:t>
            </a:r>
            <a:r>
              <a:rPr lang="en-AU" altLang="en-US" sz="1000" i="1" dirty="0" smtClean="0"/>
              <a:t>to</a:t>
            </a:r>
            <a:r>
              <a:rPr lang="en-AU" altLang="en-US" sz="1000" dirty="0" smtClean="0"/>
              <a:t> children makes them more suitable to care </a:t>
            </a:r>
            <a:r>
              <a:rPr lang="en-AU" altLang="en-US" sz="1000" i="1" dirty="0" smtClean="0"/>
              <a:t>for</a:t>
            </a:r>
            <a:r>
              <a:rPr lang="en-AU" altLang="en-US" sz="1000" dirty="0" smtClean="0"/>
              <a:t> children. Men are subsequently advantaged in the employment market, and therefore economically, while women must sacrifice their own interests lest they be considered selfish or failed women. Sex role and gender socialisation theories remain dominant in academic and policy discussions of men. These theories are also dominant in popular and everyday understandings of gender identity, and are often referred to as the ‘nature/nurture’ debate. </a:t>
            </a:r>
          </a:p>
        </p:txBody>
      </p:sp>
    </p:spTree>
    <p:extLst>
      <p:ext uri="{BB962C8B-B14F-4D97-AF65-F5344CB8AC3E}">
        <p14:creationId xmlns:p14="http://schemas.microsoft.com/office/powerpoint/2010/main" val="6717352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Iregary</a:t>
            </a:r>
            <a:r>
              <a:rPr lang="en-GB" dirty="0" smtClean="0"/>
              <a:t>: </a:t>
            </a:r>
            <a:r>
              <a:rPr lang="en-GB" dirty="0" smtClean="0"/>
              <a:t>Every dichotomy must be disrupted. The subject for her becomes two – man and woman – democratic and equal.</a:t>
            </a:r>
            <a:endParaRPr lang="en-GB" dirty="0" smtClean="0"/>
          </a:p>
        </p:txBody>
      </p:sp>
      <p:sp>
        <p:nvSpPr>
          <p:cNvPr id="4" name="Slide Number Placeholder 3"/>
          <p:cNvSpPr>
            <a:spLocks noGrp="1"/>
          </p:cNvSpPr>
          <p:nvPr>
            <p:ph type="sldNum" sz="quarter" idx="10"/>
          </p:nvPr>
        </p:nvSpPr>
        <p:spPr/>
        <p:txBody>
          <a:bodyPr/>
          <a:lstStyle/>
          <a:p>
            <a:fld id="{9FFBF80F-53A0-45C0-B981-096E335B62E3}" type="slidenum">
              <a:rPr lang="en-GB" smtClean="0"/>
              <a:t>11</a:t>
            </a:fld>
            <a:endParaRPr lang="en-GB"/>
          </a:p>
        </p:txBody>
      </p:sp>
    </p:spTree>
    <p:extLst>
      <p:ext uri="{BB962C8B-B14F-4D97-AF65-F5344CB8AC3E}">
        <p14:creationId xmlns:p14="http://schemas.microsoft.com/office/powerpoint/2010/main" val="24108648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FFBF80F-53A0-45C0-B981-096E335B62E3}" type="slidenum">
              <a:rPr lang="en-GB" smtClean="0"/>
              <a:t>12</a:t>
            </a:fld>
            <a:endParaRPr lang="en-GB"/>
          </a:p>
        </p:txBody>
      </p:sp>
    </p:spTree>
    <p:extLst>
      <p:ext uri="{BB962C8B-B14F-4D97-AF65-F5344CB8AC3E}">
        <p14:creationId xmlns:p14="http://schemas.microsoft.com/office/powerpoint/2010/main" val="3080057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FFBF80F-53A0-45C0-B981-096E335B62E3}" type="slidenum">
              <a:rPr lang="en-GB" smtClean="0"/>
              <a:t>15</a:t>
            </a:fld>
            <a:endParaRPr lang="en-GB"/>
          </a:p>
        </p:txBody>
      </p:sp>
    </p:spTree>
    <p:extLst>
      <p:ext uri="{BB962C8B-B14F-4D97-AF65-F5344CB8AC3E}">
        <p14:creationId xmlns:p14="http://schemas.microsoft.com/office/powerpoint/2010/main" val="19735281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FFBF80F-53A0-45C0-B981-096E335B62E3}" type="slidenum">
              <a:rPr lang="en-GB" smtClean="0"/>
              <a:t>18</a:t>
            </a:fld>
            <a:endParaRPr lang="en-GB"/>
          </a:p>
        </p:txBody>
      </p:sp>
    </p:spTree>
    <p:extLst>
      <p:ext uri="{BB962C8B-B14F-4D97-AF65-F5344CB8AC3E}">
        <p14:creationId xmlns:p14="http://schemas.microsoft.com/office/powerpoint/2010/main" val="24448112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FFBF80F-53A0-45C0-B981-096E335B62E3}" type="slidenum">
              <a:rPr lang="en-GB" smtClean="0"/>
              <a:t>23</a:t>
            </a:fld>
            <a:endParaRPr lang="en-GB"/>
          </a:p>
        </p:txBody>
      </p:sp>
    </p:spTree>
    <p:extLst>
      <p:ext uri="{BB962C8B-B14F-4D97-AF65-F5344CB8AC3E}">
        <p14:creationId xmlns:p14="http://schemas.microsoft.com/office/powerpoint/2010/main" val="36154137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 social movements fall into ‘othering’ others, in a kind of reverse positioning? </a:t>
            </a:r>
            <a:endParaRPr lang="en-GB" dirty="0"/>
          </a:p>
        </p:txBody>
      </p:sp>
      <p:sp>
        <p:nvSpPr>
          <p:cNvPr id="4" name="Slide Number Placeholder 3"/>
          <p:cNvSpPr>
            <a:spLocks noGrp="1"/>
          </p:cNvSpPr>
          <p:nvPr>
            <p:ph type="sldNum" sz="quarter" idx="10"/>
          </p:nvPr>
        </p:nvSpPr>
        <p:spPr/>
        <p:txBody>
          <a:bodyPr/>
          <a:lstStyle/>
          <a:p>
            <a:fld id="{9FFBF80F-53A0-45C0-B981-096E335B62E3}" type="slidenum">
              <a:rPr lang="en-GB" smtClean="0"/>
              <a:t>25</a:t>
            </a:fld>
            <a:endParaRPr lang="en-GB"/>
          </a:p>
        </p:txBody>
      </p:sp>
    </p:spTree>
    <p:extLst>
      <p:ext uri="{BB962C8B-B14F-4D97-AF65-F5344CB8AC3E}">
        <p14:creationId xmlns:p14="http://schemas.microsoft.com/office/powerpoint/2010/main" val="13113765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defRPr>
            </a:lvl9pPr>
          </a:lstStyle>
          <a:p>
            <a:pPr fontAlgn="base">
              <a:spcBef>
                <a:spcPct val="0"/>
              </a:spcBef>
              <a:spcAft>
                <a:spcPct val="0"/>
              </a:spcAft>
            </a:pPr>
            <a:fld id="{2BCEB867-48BB-4545-9A1E-9F0B0E8E04CD}" type="slidenum">
              <a:rPr lang="en-GB" altLang="en-US" smtClean="0">
                <a:latin typeface="Arial" panose="020B0604020202020204" pitchFamily="34" charset="0"/>
                <a:cs typeface="Arial" panose="020B0604020202020204" pitchFamily="34" charset="0"/>
              </a:rPr>
              <a:pPr fontAlgn="base">
                <a:spcBef>
                  <a:spcPct val="0"/>
                </a:spcBef>
                <a:spcAft>
                  <a:spcPct val="0"/>
                </a:spcAft>
              </a:pPr>
              <a:t>26</a:t>
            </a:fld>
            <a:endParaRPr lang="en-GB" altLang="en-US" smtClean="0">
              <a:latin typeface="Arial" panose="020B0604020202020204" pitchFamily="34" charset="0"/>
              <a:cs typeface="Arial" panose="020B0604020202020204" pitchFamily="34" charset="0"/>
            </a:endParaRPr>
          </a:p>
        </p:txBody>
      </p:sp>
      <p:sp>
        <p:nvSpPr>
          <p:cNvPr id="3072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43044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Hegemony: leadership or dominance by one state or social group over others</a:t>
            </a:r>
            <a:endParaRPr lang="en-GB" dirty="0"/>
          </a:p>
        </p:txBody>
      </p:sp>
      <p:sp>
        <p:nvSpPr>
          <p:cNvPr id="4" name="Slide Number Placeholder 3"/>
          <p:cNvSpPr>
            <a:spLocks noGrp="1"/>
          </p:cNvSpPr>
          <p:nvPr>
            <p:ph type="sldNum" sz="quarter" idx="10"/>
          </p:nvPr>
        </p:nvSpPr>
        <p:spPr/>
        <p:txBody>
          <a:bodyPr/>
          <a:lstStyle/>
          <a:p>
            <a:fld id="{9FFBF80F-53A0-45C0-B981-096E335B62E3}" type="slidenum">
              <a:rPr lang="en-GB" smtClean="0"/>
              <a:t>29</a:t>
            </a:fld>
            <a:endParaRPr lang="en-GB"/>
          </a:p>
        </p:txBody>
      </p:sp>
    </p:spTree>
    <p:extLst>
      <p:ext uri="{BB962C8B-B14F-4D97-AF65-F5344CB8AC3E}">
        <p14:creationId xmlns:p14="http://schemas.microsoft.com/office/powerpoint/2010/main" val="17380914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defRPr>
            </a:lvl9pPr>
          </a:lstStyle>
          <a:p>
            <a:pPr fontAlgn="base">
              <a:spcBef>
                <a:spcPct val="0"/>
              </a:spcBef>
              <a:spcAft>
                <a:spcPct val="0"/>
              </a:spcAft>
            </a:pPr>
            <a:fld id="{6811B1E1-BF90-4EAB-9F93-EEBE86BE06A9}" type="slidenum">
              <a:rPr lang="en-GB" altLang="en-US" smtClean="0">
                <a:latin typeface="Arial" panose="020B0604020202020204" pitchFamily="34" charset="0"/>
                <a:cs typeface="Arial" panose="020B0604020202020204" pitchFamily="34" charset="0"/>
              </a:rPr>
              <a:pPr fontAlgn="base">
                <a:spcBef>
                  <a:spcPct val="0"/>
                </a:spcBef>
                <a:spcAft>
                  <a:spcPct val="0"/>
                </a:spcAft>
              </a:pPr>
              <a:t>30</a:t>
            </a:fld>
            <a:endParaRPr lang="en-GB" altLang="en-US" smtClean="0">
              <a:latin typeface="Arial" panose="020B0604020202020204" pitchFamily="34" charset="0"/>
              <a:cs typeface="Arial" panose="020B0604020202020204" pitchFamily="34" charset="0"/>
            </a:endParaRPr>
          </a:p>
        </p:txBody>
      </p:sp>
      <p:sp>
        <p:nvSpPr>
          <p:cNvPr id="3481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2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sz="1200" b="0" i="0" u="none" strike="noStrike" kern="1200" baseline="0" dirty="0" smtClean="0">
                <a:solidFill>
                  <a:schemeClr val="tx1"/>
                </a:solidFill>
                <a:latin typeface="+mn-lt"/>
                <a:ea typeface="+mn-ea"/>
                <a:cs typeface="+mn-cs"/>
              </a:rPr>
              <a:t>‘Hegemonic masculinity was distinguished from other masculinities, especially</a:t>
            </a:r>
          </a:p>
          <a:p>
            <a:r>
              <a:rPr lang="en-GB" sz="1200" b="0" i="0" u="none" strike="noStrike" kern="1200" baseline="0" dirty="0" smtClean="0">
                <a:solidFill>
                  <a:schemeClr val="tx1"/>
                </a:solidFill>
                <a:latin typeface="+mn-lt"/>
                <a:ea typeface="+mn-ea"/>
                <a:cs typeface="+mn-cs"/>
              </a:rPr>
              <a:t>subordinated masculinities. Hegemonic masculinity was not assumed to be normal</a:t>
            </a:r>
          </a:p>
          <a:p>
            <a:r>
              <a:rPr lang="en-GB" sz="1200" b="0" i="0" u="none" strike="noStrike" kern="1200" baseline="0" dirty="0" smtClean="0">
                <a:solidFill>
                  <a:schemeClr val="tx1"/>
                </a:solidFill>
                <a:latin typeface="+mn-lt"/>
                <a:ea typeface="+mn-ea"/>
                <a:cs typeface="+mn-cs"/>
              </a:rPr>
              <a:t>in the statistical sense; only a minority of men might enact it. But it was certainly</a:t>
            </a:r>
          </a:p>
          <a:p>
            <a:r>
              <a:rPr lang="en-GB" sz="1200" b="0" i="0" u="none" strike="noStrike" kern="1200" baseline="0" dirty="0" smtClean="0">
                <a:solidFill>
                  <a:schemeClr val="tx1"/>
                </a:solidFill>
                <a:latin typeface="+mn-lt"/>
                <a:ea typeface="+mn-ea"/>
                <a:cs typeface="+mn-cs"/>
              </a:rPr>
              <a:t>normative. It embodied the currently most </a:t>
            </a:r>
            <a:r>
              <a:rPr lang="en-GB" sz="1200" b="0" i="0" u="none" strike="noStrike" kern="1200" baseline="0" dirty="0" err="1" smtClean="0">
                <a:solidFill>
                  <a:schemeClr val="tx1"/>
                </a:solidFill>
                <a:latin typeface="+mn-lt"/>
                <a:ea typeface="+mn-ea"/>
                <a:cs typeface="+mn-cs"/>
              </a:rPr>
              <a:t>honored</a:t>
            </a:r>
            <a:r>
              <a:rPr lang="en-GB" sz="1200" b="0" i="0" u="none" strike="noStrike" kern="1200" baseline="0" dirty="0" smtClean="0">
                <a:solidFill>
                  <a:schemeClr val="tx1"/>
                </a:solidFill>
                <a:latin typeface="+mn-lt"/>
                <a:ea typeface="+mn-ea"/>
                <a:cs typeface="+mn-cs"/>
              </a:rPr>
              <a:t> way of being a man, it required</a:t>
            </a:r>
          </a:p>
          <a:p>
            <a:r>
              <a:rPr lang="en-GB" sz="1200" b="0" i="0" u="none" strike="noStrike" kern="1200" baseline="0" dirty="0" smtClean="0">
                <a:solidFill>
                  <a:schemeClr val="tx1"/>
                </a:solidFill>
                <a:latin typeface="+mn-lt"/>
                <a:ea typeface="+mn-ea"/>
                <a:cs typeface="+mn-cs"/>
              </a:rPr>
              <a:t>all other men to position themselves in relation to it, and it ideologically legitimated</a:t>
            </a:r>
          </a:p>
          <a:p>
            <a:r>
              <a:rPr lang="en-GB" sz="1200" b="0" i="0" u="none" strike="noStrike" kern="1200" baseline="0" dirty="0" smtClean="0">
                <a:solidFill>
                  <a:schemeClr val="tx1"/>
                </a:solidFill>
                <a:latin typeface="+mn-lt"/>
                <a:ea typeface="+mn-ea"/>
                <a:cs typeface="+mn-cs"/>
              </a:rPr>
              <a:t>the global subordination of women to men.</a:t>
            </a:r>
          </a:p>
          <a:p>
            <a:r>
              <a:rPr lang="en-GB" sz="1200" b="0" i="0" u="none" strike="noStrike" kern="1200" baseline="0" dirty="0" smtClean="0">
                <a:solidFill>
                  <a:schemeClr val="tx1"/>
                </a:solidFill>
                <a:latin typeface="+mn-lt"/>
                <a:ea typeface="+mn-ea"/>
                <a:cs typeface="+mn-cs"/>
              </a:rPr>
              <a:t>Men who received the benefits of patriarchy without enacting a strong version of</a:t>
            </a:r>
          </a:p>
          <a:p>
            <a:r>
              <a:rPr lang="en-GB" sz="1200" b="0" i="0" u="none" strike="noStrike" kern="1200" baseline="0" dirty="0" smtClean="0">
                <a:solidFill>
                  <a:schemeClr val="tx1"/>
                </a:solidFill>
                <a:latin typeface="+mn-lt"/>
                <a:ea typeface="+mn-ea"/>
                <a:cs typeface="+mn-cs"/>
              </a:rPr>
              <a:t>masculine dominance could be regarded as showing a complicit masculinity. It was</a:t>
            </a:r>
          </a:p>
          <a:p>
            <a:r>
              <a:rPr lang="en-GB" sz="1200" b="0" i="0" u="none" strike="noStrike" kern="1200" baseline="0" dirty="0" smtClean="0">
                <a:solidFill>
                  <a:schemeClr val="tx1"/>
                </a:solidFill>
                <a:latin typeface="+mn-lt"/>
                <a:ea typeface="+mn-ea"/>
                <a:cs typeface="+mn-cs"/>
              </a:rPr>
              <a:t>in relation to this group, and to compliance among heterosexual women, that the</a:t>
            </a:r>
          </a:p>
          <a:p>
            <a:r>
              <a:rPr lang="en-GB" sz="1200" b="0" i="0" u="none" strike="noStrike" kern="1200" baseline="0" dirty="0" smtClean="0">
                <a:solidFill>
                  <a:schemeClr val="tx1"/>
                </a:solidFill>
                <a:latin typeface="+mn-lt"/>
                <a:ea typeface="+mn-ea"/>
                <a:cs typeface="+mn-cs"/>
              </a:rPr>
              <a:t>concept of hegemony was most powerful. Hegemony did not mean violence,</a:t>
            </a:r>
          </a:p>
          <a:p>
            <a:r>
              <a:rPr lang="en-GB" sz="1200" b="0" i="0" u="none" strike="noStrike" kern="1200" baseline="0" dirty="0" smtClean="0">
                <a:solidFill>
                  <a:schemeClr val="tx1"/>
                </a:solidFill>
                <a:latin typeface="+mn-lt"/>
                <a:ea typeface="+mn-ea"/>
                <a:cs typeface="+mn-cs"/>
              </a:rPr>
              <a:t>although it could be supported by force; it meant ascendancy achieved through culture,</a:t>
            </a:r>
          </a:p>
          <a:p>
            <a:r>
              <a:rPr lang="en-GB" sz="1200" b="0" i="0" u="none" strike="noStrike" kern="1200" baseline="0" dirty="0" smtClean="0">
                <a:solidFill>
                  <a:schemeClr val="tx1"/>
                </a:solidFill>
                <a:latin typeface="+mn-lt"/>
                <a:ea typeface="+mn-ea"/>
                <a:cs typeface="+mn-cs"/>
              </a:rPr>
              <a:t>institutions, and persuasion.’ (p. 832)/</a:t>
            </a:r>
            <a:endParaRPr lang="en-US" altLang="en-US"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31465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FFBF80F-53A0-45C0-B981-096E335B62E3}" type="slidenum">
              <a:rPr lang="en-GB" smtClean="0"/>
              <a:t>31</a:t>
            </a:fld>
            <a:endParaRPr lang="en-GB"/>
          </a:p>
        </p:txBody>
      </p:sp>
    </p:spTree>
    <p:extLst>
      <p:ext uri="{BB962C8B-B14F-4D97-AF65-F5344CB8AC3E}">
        <p14:creationId xmlns:p14="http://schemas.microsoft.com/office/powerpoint/2010/main" val="39012401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11/30/2019</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11/30/2019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11/30/2019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11/30/2019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11/30/2019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11/30/2019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11/30/2019</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11/30/2019</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bbc.com/future/article/20190702-are-we-set-for-a-new-sexual-revolution"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frQ2oZ6DE9Y"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Bo7o2LYATDc"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6.jpg"/><Relationship Id="rId4" Type="http://schemas.openxmlformats.org/officeDocument/2006/relationships/image" Target="../media/image5.jpg"/></Relationships>
</file>

<file path=ppt/slides/_rels/slide2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s://www.theguardian.com/world/2019/sep/03/trump-attack-lgbt-rights-supreme-court" TargetMode="External"/><Relationship Id="rId4" Type="http://schemas.openxmlformats.org/officeDocument/2006/relationships/image" Target="../media/image11.jp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sRI3sYdMjcE" TargetMode="External"/><Relationship Id="rId2" Type="http://schemas.openxmlformats.org/officeDocument/2006/relationships/hyperlink" Target="https://prezi.com/mjd7v3ezx8nf/simone-de-beauvoir-ethics-of-ambiguit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ctrTitle" idx="4294967295"/>
          </p:nvPr>
        </p:nvSpPr>
        <p:spPr>
          <a:xfrm>
            <a:off x="2615184" y="2118424"/>
            <a:ext cx="6388607" cy="2541587"/>
          </a:xfrm>
        </p:spPr>
        <p:txBody>
          <a:bodyPr>
            <a:normAutofit/>
          </a:bodyPr>
          <a:lstStyle/>
          <a:p>
            <a:pPr algn="ctr" eaLnBrk="1" hangingPunct="1"/>
            <a:r>
              <a:rPr lang="en-GB" altLang="en-US" dirty="0" smtClean="0">
                <a:ln>
                  <a:noFill/>
                </a:ln>
              </a:rPr>
              <a:t>Femininity, Feminism, </a:t>
            </a:r>
            <a:br>
              <a:rPr lang="en-GB" altLang="en-US" dirty="0" smtClean="0">
                <a:ln>
                  <a:noFill/>
                </a:ln>
              </a:rPr>
            </a:br>
            <a:r>
              <a:rPr lang="en-GB" altLang="en-US" dirty="0" smtClean="0">
                <a:ln>
                  <a:noFill/>
                </a:ln>
              </a:rPr>
              <a:t>Masculinity, (</a:t>
            </a:r>
            <a:r>
              <a:rPr lang="en-GB" altLang="en-US" dirty="0" err="1" smtClean="0">
                <a:ln>
                  <a:noFill/>
                </a:ln>
              </a:rPr>
              <a:t>Masculinism</a:t>
            </a:r>
            <a:r>
              <a:rPr lang="en-GB" altLang="en-US" dirty="0" smtClean="0">
                <a:ln>
                  <a:noFill/>
                </a:ln>
              </a:rPr>
              <a:t>?), </a:t>
            </a:r>
            <a:br>
              <a:rPr lang="en-GB" altLang="en-US" dirty="0" smtClean="0">
                <a:ln>
                  <a:noFill/>
                </a:ln>
              </a:rPr>
            </a:br>
            <a:r>
              <a:rPr lang="en-GB" altLang="en-US" dirty="0" smtClean="0"/>
              <a:t>Sex </a:t>
            </a:r>
            <a:r>
              <a:rPr lang="en-GB" altLang="en-US" dirty="0" smtClean="0">
                <a:ln>
                  <a:noFill/>
                </a:ln>
              </a:rPr>
              <a:t>and Gender</a:t>
            </a:r>
            <a:endParaRPr lang="en-US" altLang="en-US" dirty="0" smtClean="0">
              <a:ln>
                <a:noFill/>
              </a:ln>
            </a:endParaRPr>
          </a:p>
        </p:txBody>
      </p:sp>
      <p:sp>
        <p:nvSpPr>
          <p:cNvPr id="16387" name="Rectangle 3"/>
          <p:cNvSpPr>
            <a:spLocks noGrp="1" noChangeArrowheads="1"/>
          </p:cNvSpPr>
          <p:nvPr>
            <p:ph type="subTitle" idx="4294967295"/>
          </p:nvPr>
        </p:nvSpPr>
        <p:spPr>
          <a:xfrm>
            <a:off x="4255009" y="5449824"/>
            <a:ext cx="3108959" cy="326644"/>
          </a:xfrm>
        </p:spPr>
        <p:txBody>
          <a:bodyPr>
            <a:normAutofit fontScale="70000" lnSpcReduction="20000"/>
          </a:bodyPr>
          <a:lstStyle/>
          <a:p>
            <a:pPr marL="0" indent="0" algn="ctr" eaLnBrk="1" hangingPunct="1">
              <a:buNone/>
            </a:pPr>
            <a:r>
              <a:rPr lang="en-US" altLang="en-US" dirty="0" smtClean="0"/>
              <a:t>30 November 2019</a:t>
            </a:r>
          </a:p>
        </p:txBody>
      </p:sp>
    </p:spTree>
    <p:extLst>
      <p:ext uri="{BB962C8B-B14F-4D97-AF65-F5344CB8AC3E}">
        <p14:creationId xmlns:p14="http://schemas.microsoft.com/office/powerpoint/2010/main" val="9882294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smtClean="0">
                <a:ln>
                  <a:noFill/>
                </a:ln>
              </a:rPr>
              <a:t>Lecture outline</a:t>
            </a:r>
            <a:endParaRPr lang="en-US" altLang="en-US" smtClean="0">
              <a:ln>
                <a:noFill/>
              </a:ln>
            </a:endParaRPr>
          </a:p>
        </p:txBody>
      </p:sp>
      <p:sp>
        <p:nvSpPr>
          <p:cNvPr id="18435" name="Rectangle 3"/>
          <p:cNvSpPr>
            <a:spLocks noGrp="1" noChangeArrowheads="1"/>
          </p:cNvSpPr>
          <p:nvPr>
            <p:ph idx="1"/>
          </p:nvPr>
        </p:nvSpPr>
        <p:spPr/>
        <p:txBody>
          <a:bodyPr>
            <a:normAutofit/>
          </a:bodyPr>
          <a:lstStyle/>
          <a:p>
            <a:pPr eaLnBrk="1" hangingPunct="1"/>
            <a:r>
              <a:rPr lang="en-GB" altLang="en-US" sz="2400" dirty="0" smtClean="0"/>
              <a:t>Gender theory history</a:t>
            </a:r>
          </a:p>
          <a:p>
            <a:pPr eaLnBrk="1" hangingPunct="1"/>
            <a:r>
              <a:rPr lang="en-GB" altLang="en-US" sz="2400" dirty="0" smtClean="0"/>
              <a:t>Feminist theory</a:t>
            </a:r>
          </a:p>
          <a:p>
            <a:pPr eaLnBrk="1" hangingPunct="1"/>
            <a:endParaRPr lang="en-GB" altLang="en-US" sz="2400" dirty="0" smtClean="0"/>
          </a:p>
          <a:p>
            <a:pPr eaLnBrk="1" hangingPunct="1"/>
            <a:r>
              <a:rPr lang="en-GB" altLang="en-US" sz="2400" dirty="0" smtClean="0"/>
              <a:t>Femininity</a:t>
            </a:r>
          </a:p>
          <a:p>
            <a:pPr eaLnBrk="1" hangingPunct="1"/>
            <a:r>
              <a:rPr lang="en-GB" altLang="en-US" sz="2400" dirty="0" smtClean="0"/>
              <a:t>Masculinity</a:t>
            </a:r>
            <a:endParaRPr lang="en-US" altLang="en-US" sz="2400" dirty="0" smtClean="0"/>
          </a:p>
        </p:txBody>
      </p:sp>
    </p:spTree>
    <p:extLst>
      <p:ext uri="{BB962C8B-B14F-4D97-AF65-F5344CB8AC3E}">
        <p14:creationId xmlns:p14="http://schemas.microsoft.com/office/powerpoint/2010/main" val="31812532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Sex/gender distinction</a:t>
            </a:r>
            <a:endParaRPr lang="en-GB" dirty="0"/>
          </a:p>
        </p:txBody>
      </p:sp>
      <p:sp>
        <p:nvSpPr>
          <p:cNvPr id="3" name="Content Placeholder 2"/>
          <p:cNvSpPr>
            <a:spLocks noGrp="1"/>
          </p:cNvSpPr>
          <p:nvPr>
            <p:ph idx="1"/>
          </p:nvPr>
        </p:nvSpPr>
        <p:spPr>
          <a:xfrm>
            <a:off x="1451579" y="2015732"/>
            <a:ext cx="9448069" cy="4092460"/>
          </a:xfrm>
        </p:spPr>
        <p:txBody>
          <a:bodyPr>
            <a:normAutofit/>
          </a:bodyPr>
          <a:lstStyle/>
          <a:p>
            <a:r>
              <a:rPr lang="en-GB" sz="2400" dirty="0" smtClean="0"/>
              <a:t>What do the terms </a:t>
            </a:r>
            <a:r>
              <a:rPr lang="en-GB" sz="2400" i="1" dirty="0" smtClean="0"/>
              <a:t>sex</a:t>
            </a:r>
            <a:r>
              <a:rPr lang="en-GB" sz="2400" dirty="0" smtClean="0"/>
              <a:t> and </a:t>
            </a:r>
            <a:r>
              <a:rPr lang="en-GB" sz="2400" i="1" dirty="0" smtClean="0"/>
              <a:t>gender</a:t>
            </a:r>
            <a:r>
              <a:rPr lang="en-GB" sz="2400" dirty="0" smtClean="0"/>
              <a:t> and </a:t>
            </a:r>
            <a:r>
              <a:rPr lang="en-GB" sz="2400" i="1" dirty="0" smtClean="0"/>
              <a:t>sexuality</a:t>
            </a:r>
            <a:r>
              <a:rPr lang="en-GB" sz="2400" dirty="0" smtClean="0"/>
              <a:t> mean?</a:t>
            </a:r>
          </a:p>
          <a:p>
            <a:r>
              <a:rPr lang="en-GB" sz="2400" dirty="0" smtClean="0"/>
              <a:t>How do we use them? </a:t>
            </a:r>
          </a:p>
          <a:p>
            <a:pPr marL="0" indent="0">
              <a:buNone/>
            </a:pPr>
            <a:endParaRPr lang="en-GB" sz="2400" dirty="0" smtClean="0"/>
          </a:p>
          <a:p>
            <a:pPr eaLnBrk="1" hangingPunct="1"/>
            <a:r>
              <a:rPr lang="en-GB" altLang="en-US" sz="2400" dirty="0" smtClean="0"/>
              <a:t>What do we mean by </a:t>
            </a:r>
            <a:r>
              <a:rPr lang="en-GB" altLang="en-US" sz="2400" i="1" dirty="0" smtClean="0"/>
              <a:t>masculinity</a:t>
            </a:r>
            <a:r>
              <a:rPr lang="en-GB" altLang="en-US" sz="2400" dirty="0" smtClean="0"/>
              <a:t> and </a:t>
            </a:r>
            <a:r>
              <a:rPr lang="en-GB" altLang="en-US" sz="2400" i="1" dirty="0" smtClean="0"/>
              <a:t>femininity</a:t>
            </a:r>
            <a:r>
              <a:rPr lang="en-GB" altLang="en-US" sz="2400" dirty="0" smtClean="0"/>
              <a:t>?</a:t>
            </a:r>
          </a:p>
          <a:p>
            <a:pPr eaLnBrk="1" hangingPunct="1"/>
            <a:r>
              <a:rPr lang="en-GB" altLang="en-US" sz="2400" dirty="0" smtClean="0"/>
              <a:t>Will these concepts become outdated? </a:t>
            </a:r>
            <a:r>
              <a:rPr lang="en-GB" altLang="en-US" sz="2400" i="1" dirty="0" smtClean="0"/>
              <a:t>Queered</a:t>
            </a:r>
            <a:r>
              <a:rPr lang="en-GB" altLang="en-US" sz="2400" dirty="0" smtClean="0"/>
              <a:t>?</a:t>
            </a:r>
            <a:endParaRPr lang="en-GB" altLang="en-US" sz="2400" dirty="0"/>
          </a:p>
          <a:p>
            <a:pPr marL="0" indent="0">
              <a:buNone/>
            </a:pPr>
            <a:r>
              <a:rPr lang="en-GB" sz="2400" dirty="0">
                <a:hlinkClick r:id="rId3"/>
              </a:rPr>
              <a:t>https://</a:t>
            </a:r>
            <a:r>
              <a:rPr lang="en-GB" sz="2400" dirty="0" smtClean="0">
                <a:hlinkClick r:id="rId3"/>
              </a:rPr>
              <a:t>www.bbc.com/future/article/20190702-are-we-set-for-a-new-sexual-revolution</a:t>
            </a:r>
            <a:r>
              <a:rPr lang="en-GB" sz="2400" dirty="0" smtClean="0"/>
              <a:t> </a:t>
            </a:r>
            <a:endParaRPr lang="en-GB" altLang="en-US" sz="2400" dirty="0" smtClean="0"/>
          </a:p>
        </p:txBody>
      </p:sp>
    </p:spTree>
    <p:extLst>
      <p:ext uri="{BB962C8B-B14F-4D97-AF65-F5344CB8AC3E}">
        <p14:creationId xmlns:p14="http://schemas.microsoft.com/office/powerpoint/2010/main" val="1114833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Gender ideology</a:t>
            </a:r>
            <a:endParaRPr lang="en-GB" dirty="0"/>
          </a:p>
        </p:txBody>
      </p:sp>
      <p:sp>
        <p:nvSpPr>
          <p:cNvPr id="3" name="Content Placeholder 2"/>
          <p:cNvSpPr>
            <a:spLocks noGrp="1"/>
          </p:cNvSpPr>
          <p:nvPr>
            <p:ph idx="1"/>
          </p:nvPr>
        </p:nvSpPr>
        <p:spPr>
          <a:xfrm>
            <a:off x="1451579" y="2015732"/>
            <a:ext cx="9603275" cy="4004068"/>
          </a:xfrm>
        </p:spPr>
        <p:txBody>
          <a:bodyPr>
            <a:normAutofit/>
          </a:bodyPr>
          <a:lstStyle/>
          <a:p>
            <a:r>
              <a:rPr lang="en-GB" sz="2400" dirty="0" smtClean="0"/>
              <a:t>The attitudes </a:t>
            </a:r>
            <a:r>
              <a:rPr lang="en-GB" sz="2400" dirty="0"/>
              <a:t>regarding the appropriate roles, rights and responsibilities of men and women in society. </a:t>
            </a:r>
            <a:endParaRPr lang="en-GB" sz="2400" dirty="0" smtClean="0"/>
          </a:p>
          <a:p>
            <a:r>
              <a:rPr lang="en-GB" sz="2400" dirty="0" smtClean="0"/>
              <a:t>Societal </a:t>
            </a:r>
            <a:r>
              <a:rPr lang="en-GB" sz="2400" dirty="0"/>
              <a:t>beliefs that legitimate gender inequality. Gender ideology is not a variable that ranges from liberal to conservative instead it refers to specific type of belief those that support gender stratification</a:t>
            </a:r>
            <a:r>
              <a:rPr lang="en-GB" sz="2400" dirty="0" smtClean="0"/>
              <a:t>.</a:t>
            </a:r>
          </a:p>
          <a:p>
            <a:pPr marL="0" indent="0">
              <a:buNone/>
            </a:pPr>
            <a:r>
              <a:rPr lang="en-GB" sz="2400" dirty="0" smtClean="0"/>
              <a:t>Traditional: the </a:t>
            </a:r>
            <a:r>
              <a:rPr lang="en-GB" sz="2400" dirty="0"/>
              <a:t>value of distinctive roles for women and men where men fulfil their family roles through breadwinning activities and women fulfil their roles through homemaker and parenting activities.</a:t>
            </a:r>
          </a:p>
          <a:p>
            <a:pPr marL="0" indent="0">
              <a:buNone/>
            </a:pPr>
            <a:endParaRPr lang="en-GB" sz="2400" dirty="0"/>
          </a:p>
          <a:p>
            <a:endParaRPr lang="en-GB" dirty="0"/>
          </a:p>
        </p:txBody>
      </p:sp>
    </p:spTree>
    <p:extLst>
      <p:ext uri="{BB962C8B-B14F-4D97-AF65-F5344CB8AC3E}">
        <p14:creationId xmlns:p14="http://schemas.microsoft.com/office/powerpoint/2010/main" val="657948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Biological determinism </a:t>
            </a:r>
            <a:endParaRPr lang="en-GB" dirty="0"/>
          </a:p>
        </p:txBody>
      </p:sp>
      <p:sp>
        <p:nvSpPr>
          <p:cNvPr id="3" name="Content Placeholder 2"/>
          <p:cNvSpPr>
            <a:spLocks noGrp="1"/>
          </p:cNvSpPr>
          <p:nvPr>
            <p:ph idx="1"/>
          </p:nvPr>
        </p:nvSpPr>
        <p:spPr>
          <a:xfrm>
            <a:off x="590550" y="2015732"/>
            <a:ext cx="10972799" cy="4366018"/>
          </a:xfrm>
        </p:spPr>
        <p:txBody>
          <a:bodyPr>
            <a:noAutofit/>
          </a:bodyPr>
          <a:lstStyle/>
          <a:p>
            <a:r>
              <a:rPr lang="en-GB" dirty="0" smtClean="0"/>
              <a:t>Coextensive (properties in common, yet distinctions exist): </a:t>
            </a:r>
            <a:r>
              <a:rPr lang="en-GB" dirty="0"/>
              <a:t>women are human females, men are human males. </a:t>
            </a:r>
            <a:endParaRPr lang="en-GB" dirty="0" smtClean="0"/>
          </a:p>
          <a:p>
            <a:pPr marL="0" indent="0">
              <a:buNone/>
            </a:pPr>
            <a:r>
              <a:rPr lang="en-GB" dirty="0"/>
              <a:t>Historically, many feminists disagree and have endorsed the </a:t>
            </a:r>
            <a:r>
              <a:rPr lang="en-GB" b="1" dirty="0"/>
              <a:t>sex/ gender </a:t>
            </a:r>
            <a:r>
              <a:rPr lang="en-GB" b="1" dirty="0" smtClean="0"/>
              <a:t>distinction</a:t>
            </a:r>
            <a:r>
              <a:rPr lang="en-GB" dirty="0" smtClean="0"/>
              <a:t>, in order to counter biological determinism – the perspective that biology is destiny. </a:t>
            </a:r>
            <a:endParaRPr lang="en-GB" dirty="0"/>
          </a:p>
          <a:p>
            <a:r>
              <a:rPr lang="en-GB" dirty="0" smtClean="0"/>
              <a:t>Provisionally</a:t>
            </a:r>
            <a:r>
              <a:rPr lang="en-GB" dirty="0"/>
              <a:t>: ‘sex’ denotes human females and males depending on </a:t>
            </a:r>
            <a:r>
              <a:rPr lang="en-GB" i="1" dirty="0"/>
              <a:t>biological</a:t>
            </a:r>
            <a:r>
              <a:rPr lang="en-GB" dirty="0"/>
              <a:t> features (chromosomes, sex organs, hormones and other physical features); </a:t>
            </a:r>
            <a:endParaRPr lang="en-GB" dirty="0" smtClean="0"/>
          </a:p>
          <a:p>
            <a:r>
              <a:rPr lang="en-GB" dirty="0" smtClean="0"/>
              <a:t>‘</a:t>
            </a:r>
            <a:r>
              <a:rPr lang="en-GB" dirty="0"/>
              <a:t>G</a:t>
            </a:r>
            <a:r>
              <a:rPr lang="en-GB" dirty="0" smtClean="0"/>
              <a:t>ender</a:t>
            </a:r>
            <a:r>
              <a:rPr lang="en-GB" dirty="0"/>
              <a:t>’ denotes women and men depending on </a:t>
            </a:r>
            <a:r>
              <a:rPr lang="en-GB" i="1" dirty="0"/>
              <a:t>social</a:t>
            </a:r>
            <a:r>
              <a:rPr lang="en-GB" dirty="0"/>
              <a:t> factors (social role, position, behaviour or identity). </a:t>
            </a:r>
            <a:endParaRPr lang="en-GB" dirty="0" smtClean="0"/>
          </a:p>
          <a:p>
            <a:r>
              <a:rPr lang="en-GB" dirty="0" smtClean="0"/>
              <a:t>The </a:t>
            </a:r>
            <a:r>
              <a:rPr lang="en-GB" dirty="0"/>
              <a:t>main feminist motivation for making this distinction was to counter biological determinism or the view that biology is destiny.</a:t>
            </a:r>
          </a:p>
          <a:p>
            <a:endParaRPr lang="en-GB" sz="2400" dirty="0"/>
          </a:p>
        </p:txBody>
      </p:sp>
    </p:spTree>
    <p:extLst>
      <p:ext uri="{BB962C8B-B14F-4D97-AF65-F5344CB8AC3E}">
        <p14:creationId xmlns:p14="http://schemas.microsoft.com/office/powerpoint/2010/main" val="10676718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Essentialism</a:t>
            </a:r>
            <a:endParaRPr lang="en-GB" dirty="0"/>
          </a:p>
        </p:txBody>
      </p:sp>
      <p:sp>
        <p:nvSpPr>
          <p:cNvPr id="3" name="Content Placeholder 2"/>
          <p:cNvSpPr>
            <a:spLocks noGrp="1"/>
          </p:cNvSpPr>
          <p:nvPr>
            <p:ph idx="1"/>
          </p:nvPr>
        </p:nvSpPr>
        <p:spPr>
          <a:xfrm>
            <a:off x="451104" y="2015732"/>
            <a:ext cx="11311405" cy="4066413"/>
          </a:xfrm>
        </p:spPr>
        <p:txBody>
          <a:bodyPr>
            <a:noAutofit/>
          </a:bodyPr>
          <a:lstStyle/>
          <a:p>
            <a:r>
              <a:rPr lang="en-GB" sz="2400" dirty="0" smtClean="0"/>
              <a:t>‘Essential qualities’ of woman/man</a:t>
            </a:r>
          </a:p>
          <a:p>
            <a:r>
              <a:rPr lang="en-GB" sz="2400" dirty="0" smtClean="0"/>
              <a:t>Usually biologically-based, reductionist</a:t>
            </a:r>
          </a:p>
          <a:p>
            <a:pPr marL="0" indent="0">
              <a:buNone/>
            </a:pPr>
            <a:r>
              <a:rPr lang="en-GB" sz="2400" dirty="0" smtClean="0"/>
              <a:t>Can be applied to that which is polarising/polarised: </a:t>
            </a:r>
          </a:p>
          <a:p>
            <a:r>
              <a:rPr lang="en-GB" sz="2400" dirty="0" err="1" smtClean="0"/>
              <a:t>i.e</a:t>
            </a:r>
            <a:r>
              <a:rPr lang="en-GB" sz="2400" dirty="0" smtClean="0"/>
              <a:t>, </a:t>
            </a:r>
            <a:r>
              <a:rPr lang="en-GB" sz="2400" i="1" dirty="0" smtClean="0"/>
              <a:t>Feminine</a:t>
            </a:r>
            <a:r>
              <a:rPr lang="en-GB" sz="2400" dirty="0" smtClean="0"/>
              <a:t>: set of cultural attributes assigned to the female sex </a:t>
            </a:r>
          </a:p>
          <a:p>
            <a:pPr lvl="1"/>
            <a:r>
              <a:rPr lang="en-GB" sz="2400" dirty="0" smtClean="0"/>
              <a:t>Sociological perspective: imposed externally, directly or indirectly</a:t>
            </a:r>
          </a:p>
          <a:p>
            <a:pPr lvl="1"/>
            <a:r>
              <a:rPr lang="en-GB" sz="2400" dirty="0" smtClean="0"/>
              <a:t>Psychoanalytic perspective: psychosexual qualities of women (attacked by feminist theorists, e.g., de Beauvoir, Millet, Greer, Friedan: Opposed to idea of penis envy/oedipal complex. And, Butler and Stacey for its privileging of heterosexuality)</a:t>
            </a:r>
            <a:endParaRPr lang="en-GB" sz="2400" dirty="0"/>
          </a:p>
        </p:txBody>
      </p:sp>
    </p:spTree>
    <p:extLst>
      <p:ext uri="{BB962C8B-B14F-4D97-AF65-F5344CB8AC3E}">
        <p14:creationId xmlns:p14="http://schemas.microsoft.com/office/powerpoint/2010/main" val="680278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smtClean="0">
                <a:ln>
                  <a:noFill/>
                </a:ln>
              </a:rPr>
              <a:t>Gender history: An overview</a:t>
            </a:r>
            <a:endParaRPr lang="en-US" altLang="en-US" smtClean="0">
              <a:ln>
                <a:noFill/>
              </a:ln>
            </a:endParaRPr>
          </a:p>
        </p:txBody>
      </p:sp>
      <p:sp>
        <p:nvSpPr>
          <p:cNvPr id="20483" name="Rectangle 3"/>
          <p:cNvSpPr>
            <a:spLocks noGrp="1" noChangeArrowheads="1"/>
          </p:cNvSpPr>
          <p:nvPr>
            <p:ph idx="1"/>
          </p:nvPr>
        </p:nvSpPr>
        <p:spPr>
          <a:xfrm>
            <a:off x="1097280" y="1962912"/>
            <a:ext cx="10076516" cy="4226921"/>
          </a:xfrm>
        </p:spPr>
        <p:txBody>
          <a:bodyPr>
            <a:normAutofit/>
          </a:bodyPr>
          <a:lstStyle/>
          <a:p>
            <a:pPr eaLnBrk="1" hangingPunct="1"/>
            <a:r>
              <a:rPr lang="en-GB" altLang="en-US" sz="2400" dirty="0" smtClean="0"/>
              <a:t>Associated with postmodernism</a:t>
            </a:r>
          </a:p>
          <a:p>
            <a:pPr eaLnBrk="1" hangingPunct="1"/>
            <a:r>
              <a:rPr lang="en-GB" altLang="en-US" sz="2400" dirty="0" smtClean="0"/>
              <a:t>The concept of </a:t>
            </a:r>
            <a:r>
              <a:rPr lang="en-GB" altLang="en-US" sz="2400" i="1" dirty="0" smtClean="0"/>
              <a:t>gender</a:t>
            </a:r>
            <a:r>
              <a:rPr lang="en-GB" altLang="en-US" sz="2400" dirty="0" smtClean="0"/>
              <a:t> ‘offers a way of differentiating sexual practice from the social roles assigned to men and women’ (Scott, 1998, p. 46). </a:t>
            </a:r>
          </a:p>
          <a:p>
            <a:pPr eaLnBrk="1" hangingPunct="1"/>
            <a:r>
              <a:rPr lang="en-GB" altLang="en-US" sz="2400" dirty="0" smtClean="0"/>
              <a:t>Gender identities are fluid and historical – they change over time. (e.g., high heels, wigs, pink for a girl) </a:t>
            </a:r>
          </a:p>
          <a:p>
            <a:pPr eaLnBrk="1" hangingPunct="1"/>
            <a:r>
              <a:rPr lang="en-GB" altLang="en-US" sz="2400" dirty="0" smtClean="0"/>
              <a:t>Against biological determinism: the body does not necessarily determine how social divisions are shaped. </a:t>
            </a:r>
            <a:r>
              <a:rPr lang="en-GB" altLang="en-US" sz="2400" i="1" dirty="0" smtClean="0"/>
              <a:t>Man</a:t>
            </a:r>
            <a:r>
              <a:rPr lang="en-GB" altLang="en-US" sz="2400" dirty="0" smtClean="0"/>
              <a:t> and </a:t>
            </a:r>
            <a:r>
              <a:rPr lang="en-GB" altLang="en-US" sz="2400" i="1" dirty="0" smtClean="0"/>
              <a:t>woman</a:t>
            </a:r>
            <a:r>
              <a:rPr lang="en-GB" altLang="en-US" sz="2400" dirty="0" smtClean="0"/>
              <a:t> are flawed categories (Scott, 1998).</a:t>
            </a:r>
            <a:endParaRPr lang="en-GB" altLang="en-US" dirty="0"/>
          </a:p>
        </p:txBody>
      </p:sp>
    </p:spTree>
    <p:extLst>
      <p:ext uri="{BB962C8B-B14F-4D97-AF65-F5344CB8AC3E}">
        <p14:creationId xmlns:p14="http://schemas.microsoft.com/office/powerpoint/2010/main" val="42022564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sz="half" idx="4294967295"/>
          </p:nvPr>
        </p:nvSpPr>
        <p:spPr>
          <a:xfrm>
            <a:off x="1204546" y="1123830"/>
            <a:ext cx="5776546" cy="4362570"/>
          </a:xfrm>
        </p:spPr>
        <p:txBody>
          <a:bodyPr>
            <a:noAutofit/>
          </a:bodyPr>
          <a:lstStyle/>
          <a:p>
            <a:pPr marL="0" indent="0" eaLnBrk="1" hangingPunct="1">
              <a:buNone/>
            </a:pPr>
            <a:r>
              <a:rPr lang="en-AU" altLang="en-US" sz="2400" dirty="0" smtClean="0"/>
              <a:t>The male body/masculinity:</a:t>
            </a:r>
          </a:p>
          <a:p>
            <a:pPr lvl="1" eaLnBrk="1" hangingPunct="1"/>
            <a:r>
              <a:rPr lang="en-AU" altLang="en-US" sz="2400" dirty="0" smtClean="0"/>
              <a:t>If all one needs to be masculine is a male body, then any action by any male body can be understood as ‘masculine’</a:t>
            </a:r>
          </a:p>
          <a:p>
            <a:pPr marL="457200" lvl="1" indent="0" eaLnBrk="1" hangingPunct="1">
              <a:buNone/>
            </a:pPr>
            <a:endParaRPr lang="en-AU" altLang="en-US" sz="2400" dirty="0" smtClean="0"/>
          </a:p>
          <a:p>
            <a:pPr lvl="1" eaLnBrk="1" hangingPunct="1"/>
            <a:r>
              <a:rPr lang="en-AU" altLang="en-US" sz="2400" dirty="0" smtClean="0"/>
              <a:t>The body is not as reliable in defining the sexes as male and female as we are led to believe</a:t>
            </a:r>
          </a:p>
        </p:txBody>
      </p:sp>
      <p:pic>
        <p:nvPicPr>
          <p:cNvPr id="22532" name="Picture 5" descr="31kosov_wrestling"/>
          <p:cNvPicPr>
            <a:picLocks noGrp="1" noChangeAspect="1" noChangeArrowheads="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8044963" y="801445"/>
            <a:ext cx="3285392" cy="2227384"/>
          </a:xfrm>
        </p:spPr>
      </p:pic>
      <p:pic>
        <p:nvPicPr>
          <p:cNvPr id="22534" name="Picture 6" descr="fairi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44963" y="3187729"/>
            <a:ext cx="3248084" cy="24280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6258172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3"/>
          <p:cNvSpPr>
            <a:spLocks noGrp="1"/>
          </p:cNvSpPr>
          <p:nvPr>
            <p:ph type="title"/>
          </p:nvPr>
        </p:nvSpPr>
        <p:spPr/>
        <p:txBody>
          <a:bodyPr>
            <a:normAutofit fontScale="90000"/>
          </a:bodyPr>
          <a:lstStyle/>
          <a:p>
            <a:r>
              <a:rPr lang="en-AU" altLang="en-US" dirty="0" smtClean="0"/>
              <a:t>critique </a:t>
            </a:r>
            <a:r>
              <a:rPr lang="en-AU" altLang="en-US" dirty="0"/>
              <a:t>of sex role and gender socialisation:</a:t>
            </a:r>
            <a:br>
              <a:rPr lang="en-AU" altLang="en-US" dirty="0"/>
            </a:br>
            <a:endParaRPr lang="en-GB" altLang="en-US" dirty="0" smtClean="0">
              <a:ln>
                <a:noFill/>
              </a:ln>
            </a:endParaRPr>
          </a:p>
        </p:txBody>
      </p:sp>
      <p:sp>
        <p:nvSpPr>
          <p:cNvPr id="25603" name="Rectangle 3"/>
          <p:cNvSpPr>
            <a:spLocks noGrp="1" noChangeArrowheads="1"/>
          </p:cNvSpPr>
          <p:nvPr>
            <p:ph idx="1"/>
          </p:nvPr>
        </p:nvSpPr>
        <p:spPr>
          <a:xfrm>
            <a:off x="1451579" y="2015732"/>
            <a:ext cx="9603275" cy="3927868"/>
          </a:xfrm>
        </p:spPr>
        <p:txBody>
          <a:bodyPr>
            <a:normAutofit/>
          </a:bodyPr>
          <a:lstStyle/>
          <a:p>
            <a:pPr lvl="1" eaLnBrk="1" hangingPunct="1"/>
            <a:r>
              <a:rPr lang="en-AU" altLang="en-US" sz="2400" dirty="0" smtClean="0"/>
              <a:t>Gender inequalities are explained in terms of biology</a:t>
            </a:r>
          </a:p>
          <a:p>
            <a:pPr lvl="1" eaLnBrk="1" hangingPunct="1"/>
            <a:r>
              <a:rPr lang="en-AU" altLang="en-US" sz="2400" dirty="0" smtClean="0"/>
              <a:t>Difference is understood as deviation from the normative mode of masculinity or femininity </a:t>
            </a:r>
          </a:p>
          <a:p>
            <a:pPr lvl="1" eaLnBrk="1" hangingPunct="1"/>
            <a:r>
              <a:rPr lang="en-AU" altLang="en-US" sz="2400" dirty="0" smtClean="0"/>
              <a:t>Gender roles are vague</a:t>
            </a:r>
          </a:p>
          <a:p>
            <a:pPr lvl="1" eaLnBrk="1" hangingPunct="1"/>
            <a:r>
              <a:rPr lang="en-AU" altLang="en-US" sz="2400" dirty="0" smtClean="0"/>
              <a:t>Supports status quo by ignoring power relations</a:t>
            </a:r>
          </a:p>
          <a:p>
            <a:pPr lvl="1" eaLnBrk="1" hangingPunct="1"/>
            <a:r>
              <a:rPr lang="en-AU" altLang="en-US" sz="2400" dirty="0" smtClean="0"/>
              <a:t>The individual subject is entirely the product of social structure</a:t>
            </a:r>
          </a:p>
        </p:txBody>
      </p:sp>
    </p:spTree>
    <p:extLst>
      <p:ext uri="{BB962C8B-B14F-4D97-AF65-F5344CB8AC3E}">
        <p14:creationId xmlns:p14="http://schemas.microsoft.com/office/powerpoint/2010/main" val="420684829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smtClean="0">
                <a:ln>
                  <a:noFill/>
                </a:ln>
              </a:rPr>
              <a:t>Gender relations</a:t>
            </a:r>
            <a:endParaRPr lang="en-US" altLang="en-US" smtClean="0">
              <a:ln>
                <a:noFill/>
              </a:ln>
            </a:endParaRPr>
          </a:p>
        </p:txBody>
      </p:sp>
      <p:sp>
        <p:nvSpPr>
          <p:cNvPr id="28675" name="Rectangle 3"/>
          <p:cNvSpPr>
            <a:spLocks noGrp="1" noChangeArrowheads="1"/>
          </p:cNvSpPr>
          <p:nvPr>
            <p:ph idx="1"/>
          </p:nvPr>
        </p:nvSpPr>
        <p:spPr>
          <a:xfrm>
            <a:off x="1451579" y="2015732"/>
            <a:ext cx="9789445" cy="4141228"/>
          </a:xfrm>
        </p:spPr>
        <p:txBody>
          <a:bodyPr>
            <a:normAutofit lnSpcReduction="10000"/>
          </a:bodyPr>
          <a:lstStyle/>
          <a:p>
            <a:pPr eaLnBrk="1" hangingPunct="1"/>
            <a:r>
              <a:rPr lang="en-GB" altLang="en-US" sz="2400" dirty="0" smtClean="0"/>
              <a:t>Masculinity and femininity exist and change in relationship to each other</a:t>
            </a:r>
          </a:p>
          <a:p>
            <a:pPr eaLnBrk="1" hangingPunct="1"/>
            <a:r>
              <a:rPr lang="en-GB" altLang="en-US" sz="2400" dirty="0" smtClean="0"/>
              <a:t>Masculine and feminine identities are “not… distinct and separable constructs, but… parts of a political field whose relations are characterized by domination, subordination, collusion and resistance (Roper and Tosh, 1991, p. 8).”</a:t>
            </a:r>
            <a:r>
              <a:rPr lang="en-US" altLang="en-US" sz="2400" dirty="0" smtClean="0"/>
              <a:t> </a:t>
            </a:r>
          </a:p>
          <a:p>
            <a:pPr marL="0" indent="0">
              <a:buNone/>
            </a:pPr>
            <a:r>
              <a:rPr lang="en-GB" sz="2400" dirty="0">
                <a:hlinkClick r:id="rId2"/>
              </a:rPr>
              <a:t>https://www.youtube.com/watch?v=frQ2oZ6DE9Y</a:t>
            </a:r>
            <a:endParaRPr lang="en-GB" sz="2400" dirty="0"/>
          </a:p>
          <a:p>
            <a:pPr marL="0" indent="0" eaLnBrk="1" hangingPunct="1">
              <a:buNone/>
            </a:pPr>
            <a:endParaRPr lang="en-GB" altLang="en-US" dirty="0"/>
          </a:p>
          <a:p>
            <a:pPr marL="0" indent="0" eaLnBrk="1" hangingPunct="1">
              <a:buNone/>
            </a:pPr>
            <a:r>
              <a:rPr lang="en-GB" altLang="en-US" dirty="0" smtClean="0"/>
              <a:t>Michael Roper and John Tosh (</a:t>
            </a:r>
            <a:r>
              <a:rPr lang="en-GB" altLang="en-US" dirty="0" err="1" smtClean="0"/>
              <a:t>eds</a:t>
            </a:r>
            <a:r>
              <a:rPr lang="en-GB" altLang="en-US" dirty="0" smtClean="0"/>
              <a:t>), (1991) </a:t>
            </a:r>
            <a:r>
              <a:rPr lang="en-GB" altLang="en-US" i="1" dirty="0" smtClean="0"/>
              <a:t>Manful Assertions: Masculinities in Britain since 1800</a:t>
            </a:r>
            <a:r>
              <a:rPr lang="en-GB" altLang="en-US" dirty="0" smtClean="0"/>
              <a:t> (1991), 8</a:t>
            </a:r>
            <a:r>
              <a:rPr lang="en-US" altLang="en-US" dirty="0" smtClean="0"/>
              <a:t> </a:t>
            </a:r>
          </a:p>
        </p:txBody>
      </p:sp>
    </p:spTree>
    <p:extLst>
      <p:ext uri="{BB962C8B-B14F-4D97-AF65-F5344CB8AC3E}">
        <p14:creationId xmlns:p14="http://schemas.microsoft.com/office/powerpoint/2010/main" val="4470862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Contribution of Second Wave Feminism</a:t>
            </a:r>
          </a:p>
        </p:txBody>
      </p:sp>
      <p:sp>
        <p:nvSpPr>
          <p:cNvPr id="3" name="Subtitle 2"/>
          <p:cNvSpPr>
            <a:spLocks noGrp="1"/>
          </p:cNvSpPr>
          <p:nvPr>
            <p:ph idx="1"/>
          </p:nvPr>
        </p:nvSpPr>
        <p:spPr>
          <a:xfrm>
            <a:off x="1451579" y="2015732"/>
            <a:ext cx="10264171" cy="4099318"/>
          </a:xfrm>
        </p:spPr>
        <p:txBody>
          <a:bodyPr>
            <a:normAutofit lnSpcReduction="10000"/>
          </a:bodyPr>
          <a:lstStyle/>
          <a:p>
            <a:r>
              <a:rPr lang="en-GB" sz="2400" dirty="0"/>
              <a:t>Simone de </a:t>
            </a:r>
            <a:r>
              <a:rPr lang="en-GB" sz="2400" dirty="0" smtClean="0"/>
              <a:t>Beauvoir </a:t>
            </a:r>
            <a:r>
              <a:rPr lang="en-GB" sz="2400" dirty="0"/>
              <a:t>–‘One is not </a:t>
            </a:r>
            <a:r>
              <a:rPr lang="en-GB" sz="2400" i="1" dirty="0"/>
              <a:t>born</a:t>
            </a:r>
            <a:r>
              <a:rPr lang="en-GB" sz="2400" dirty="0"/>
              <a:t> a women. One </a:t>
            </a:r>
            <a:r>
              <a:rPr lang="en-GB" sz="2400" i="1" dirty="0"/>
              <a:t>becomes</a:t>
            </a:r>
            <a:r>
              <a:rPr lang="en-GB" sz="2400" dirty="0"/>
              <a:t> a woman’</a:t>
            </a:r>
          </a:p>
          <a:p>
            <a:r>
              <a:rPr lang="en-GB" sz="2400" dirty="0" smtClean="0"/>
              <a:t>Monique Wittig </a:t>
            </a:r>
            <a:r>
              <a:rPr lang="en-GB" sz="2400" dirty="0"/>
              <a:t>– ‘One is not born a </a:t>
            </a:r>
            <a:r>
              <a:rPr lang="en-GB" sz="2400" i="1" dirty="0"/>
              <a:t>woman</a:t>
            </a:r>
            <a:r>
              <a:rPr lang="en-GB" sz="2400" dirty="0" smtClean="0"/>
              <a:t>’</a:t>
            </a:r>
            <a:endParaRPr lang="en-GB" sz="2400" dirty="0"/>
          </a:p>
          <a:p>
            <a:r>
              <a:rPr lang="en-GB" sz="2400" dirty="0" err="1" smtClean="0"/>
              <a:t>Luce</a:t>
            </a:r>
            <a:r>
              <a:rPr lang="en-GB" sz="2400" dirty="0" smtClean="0"/>
              <a:t> </a:t>
            </a:r>
            <a:r>
              <a:rPr lang="en-GB" sz="2400" dirty="0" err="1" smtClean="0"/>
              <a:t>Iregary</a:t>
            </a:r>
            <a:r>
              <a:rPr lang="en-GB" sz="2400" dirty="0" smtClean="0"/>
              <a:t> </a:t>
            </a:r>
            <a:r>
              <a:rPr lang="en-GB" sz="2400" dirty="0"/>
              <a:t>– ‘The sex which is not </a:t>
            </a:r>
            <a:r>
              <a:rPr lang="en-GB" sz="2400" dirty="0" smtClean="0"/>
              <a:t>one’ ‘Being two’</a:t>
            </a:r>
            <a:endParaRPr lang="en-GB" sz="2400" dirty="0" smtClean="0"/>
          </a:p>
          <a:p>
            <a:pPr marL="0" indent="0">
              <a:buNone/>
            </a:pPr>
            <a:r>
              <a:rPr lang="en-GB" sz="2400" dirty="0" smtClean="0"/>
              <a:t>‘</a:t>
            </a:r>
            <a:r>
              <a:rPr lang="en-GB" sz="2400" dirty="0" err="1" smtClean="0"/>
              <a:t>Problematised</a:t>
            </a:r>
            <a:r>
              <a:rPr lang="en-GB" sz="2400" dirty="0" smtClean="0"/>
              <a:t>’ or ‘troubled’ the naturalised </a:t>
            </a:r>
            <a:r>
              <a:rPr lang="en-GB" sz="2400" dirty="0"/>
              <a:t>notion of oppositional difference </a:t>
            </a:r>
            <a:r>
              <a:rPr lang="en-GB" sz="2400" dirty="0" smtClean="0"/>
              <a:t>inherent </a:t>
            </a:r>
            <a:r>
              <a:rPr lang="en-GB" sz="2400" dirty="0"/>
              <a:t>to </a:t>
            </a:r>
            <a:r>
              <a:rPr lang="en-GB" sz="2400" dirty="0" smtClean="0"/>
              <a:t>gender</a:t>
            </a:r>
          </a:p>
          <a:p>
            <a:pPr marL="0" indent="0">
              <a:buNone/>
            </a:pPr>
            <a:r>
              <a:rPr lang="en-GB" sz="2400" dirty="0" smtClean="0"/>
              <a:t>‘Unsettle’ heteronormativity</a:t>
            </a:r>
          </a:p>
          <a:p>
            <a:pPr marL="0" indent="0">
              <a:buNone/>
            </a:pPr>
            <a:r>
              <a:rPr lang="en-GB" sz="2400" dirty="0" smtClean="0"/>
              <a:t>Western </a:t>
            </a:r>
            <a:r>
              <a:rPr lang="en-GB" sz="2400" dirty="0"/>
              <a:t>culture is built on phallocentric thinking and leaves no place for a woman to be a subject.</a:t>
            </a:r>
          </a:p>
          <a:p>
            <a:pPr marL="0" indent="0">
              <a:buNone/>
            </a:pPr>
            <a:endParaRPr lang="en-GB" dirty="0"/>
          </a:p>
        </p:txBody>
      </p:sp>
    </p:spTree>
    <p:extLst>
      <p:ext uri="{BB962C8B-B14F-4D97-AF65-F5344CB8AC3E}">
        <p14:creationId xmlns:p14="http://schemas.microsoft.com/office/powerpoint/2010/main" val="19146819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 Beauvoir</a:t>
            </a:r>
            <a:endParaRPr lang="en-GB" dirty="0"/>
          </a:p>
        </p:txBody>
      </p:sp>
      <p:sp>
        <p:nvSpPr>
          <p:cNvPr id="3" name="Content Placeholder 2"/>
          <p:cNvSpPr>
            <a:spLocks noGrp="1"/>
          </p:cNvSpPr>
          <p:nvPr>
            <p:ph idx="1"/>
          </p:nvPr>
        </p:nvSpPr>
        <p:spPr>
          <a:xfrm>
            <a:off x="1451579" y="2015732"/>
            <a:ext cx="9603275" cy="4137418"/>
          </a:xfrm>
        </p:spPr>
        <p:txBody>
          <a:bodyPr>
            <a:normAutofit/>
          </a:bodyPr>
          <a:lstStyle/>
          <a:p>
            <a:pPr marL="0" indent="0">
              <a:buNone/>
            </a:pPr>
            <a:r>
              <a:rPr lang="en-GB" i="1" dirty="0" smtClean="0"/>
              <a:t>The </a:t>
            </a:r>
            <a:r>
              <a:rPr lang="en-GB" i="1" dirty="0"/>
              <a:t>Second Sex </a:t>
            </a:r>
            <a:r>
              <a:rPr lang="en-GB" i="1" dirty="0" smtClean="0"/>
              <a:t>- </a:t>
            </a:r>
            <a:r>
              <a:rPr lang="en-GB" dirty="0" smtClean="0"/>
              <a:t>an </a:t>
            </a:r>
            <a:r>
              <a:rPr lang="en-GB" dirty="0"/>
              <a:t>analysis of </a:t>
            </a:r>
            <a:r>
              <a:rPr lang="en-GB" dirty="0" smtClean="0"/>
              <a:t>power relationships between men and women, oppression, and sought</a:t>
            </a:r>
            <a:r>
              <a:rPr lang="en-GB" i="1" dirty="0" smtClean="0"/>
              <a:t> </a:t>
            </a:r>
            <a:r>
              <a:rPr lang="en-GB" dirty="0" smtClean="0"/>
              <a:t>to </a:t>
            </a:r>
            <a:r>
              <a:rPr lang="en-GB" dirty="0"/>
              <a:t>redefine the concept of ‘woman’ outside what had hitherto been the accepted thought within the Western </a:t>
            </a:r>
            <a:r>
              <a:rPr lang="en-GB" dirty="0" smtClean="0"/>
              <a:t>paradigm, which historically consisted of the following: </a:t>
            </a:r>
            <a:endParaRPr lang="en-GB" dirty="0"/>
          </a:p>
          <a:p>
            <a:r>
              <a:rPr lang="en-GB" dirty="0" smtClean="0"/>
              <a:t>Classics: </a:t>
            </a:r>
            <a:r>
              <a:rPr lang="en-GB" dirty="0"/>
              <a:t>‘MAN’</a:t>
            </a:r>
          </a:p>
          <a:p>
            <a:r>
              <a:rPr lang="en-GB" dirty="0" smtClean="0"/>
              <a:t>Descartes: binary positions</a:t>
            </a:r>
            <a:endParaRPr lang="en-GB" dirty="0"/>
          </a:p>
          <a:p>
            <a:r>
              <a:rPr lang="en-GB" dirty="0"/>
              <a:t>Enlightenment – Kant; Nietzsche – rationality, thinking like a man</a:t>
            </a:r>
          </a:p>
          <a:p>
            <a:r>
              <a:rPr lang="en-GB" dirty="0"/>
              <a:t>Industrial Revolution and Capitalism </a:t>
            </a:r>
            <a:r>
              <a:rPr lang="en-GB" dirty="0" smtClean="0"/>
              <a:t>– working ‘like a man’</a:t>
            </a:r>
            <a:endParaRPr lang="en-GB" dirty="0"/>
          </a:p>
          <a:p>
            <a:pPr marL="0" indent="0">
              <a:buNone/>
            </a:pPr>
            <a:r>
              <a:rPr lang="en-GB" dirty="0"/>
              <a:t>Social, cultural, economic, sexual, educational inequality</a:t>
            </a:r>
          </a:p>
          <a:p>
            <a:endParaRPr lang="en-GB" dirty="0"/>
          </a:p>
        </p:txBody>
      </p:sp>
    </p:spTree>
    <p:extLst>
      <p:ext uri="{BB962C8B-B14F-4D97-AF65-F5344CB8AC3E}">
        <p14:creationId xmlns:p14="http://schemas.microsoft.com/office/powerpoint/2010/main" val="37037315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451579" y="2015732"/>
            <a:ext cx="9603275" cy="4061218"/>
          </a:xfrm>
        </p:spPr>
        <p:txBody>
          <a:bodyPr>
            <a:normAutofit/>
          </a:bodyPr>
          <a:lstStyle/>
          <a:p>
            <a:r>
              <a:rPr lang="en-GB" dirty="0"/>
              <a:t>1972 – declared herself a feminist. Previously has thought a socialist revolution would be enough to ‘free’ women. </a:t>
            </a:r>
          </a:p>
          <a:p>
            <a:r>
              <a:rPr lang="en-GB" dirty="0"/>
              <a:t>Became increasingly sceptical of men on the ‘left’ understanding of interest in ‘women’.</a:t>
            </a:r>
          </a:p>
          <a:p>
            <a:r>
              <a:rPr lang="en-GB" dirty="0"/>
              <a:t>Critical of Marx’s position on women not being a ‘class’  - that ‘class’ meant more that economic class.</a:t>
            </a:r>
          </a:p>
          <a:p>
            <a:r>
              <a:rPr lang="en-GB" dirty="0"/>
              <a:t>Beauvoir’s contribution in </a:t>
            </a:r>
            <a:r>
              <a:rPr lang="en-GB" i="1" dirty="0"/>
              <a:t>T</a:t>
            </a:r>
            <a:r>
              <a:rPr lang="en-GB" i="1" dirty="0" smtClean="0"/>
              <a:t>he </a:t>
            </a:r>
            <a:r>
              <a:rPr lang="en-GB" i="1" dirty="0"/>
              <a:t>Second Sex</a:t>
            </a:r>
            <a:r>
              <a:rPr lang="en-GB" dirty="0"/>
              <a:t> re-evaluated Marx’s theory of dialectical materialism.</a:t>
            </a:r>
          </a:p>
          <a:p>
            <a:r>
              <a:rPr lang="en-GB" dirty="0"/>
              <a:t>Beauvoir was a materialist but not a Marxist.</a:t>
            </a:r>
          </a:p>
        </p:txBody>
      </p:sp>
    </p:spTree>
    <p:extLst>
      <p:ext uri="{BB962C8B-B14F-4D97-AF65-F5344CB8AC3E}">
        <p14:creationId xmlns:p14="http://schemas.microsoft.com/office/powerpoint/2010/main" val="13472225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 Sex</a:t>
            </a:r>
          </a:p>
        </p:txBody>
      </p:sp>
      <p:sp>
        <p:nvSpPr>
          <p:cNvPr id="3" name="Content Placeholder 2"/>
          <p:cNvSpPr>
            <a:spLocks noGrp="1"/>
          </p:cNvSpPr>
          <p:nvPr>
            <p:ph idx="1"/>
          </p:nvPr>
        </p:nvSpPr>
        <p:spPr>
          <a:xfrm>
            <a:off x="1451579" y="2015732"/>
            <a:ext cx="9603275" cy="3927868"/>
          </a:xfrm>
        </p:spPr>
        <p:txBody>
          <a:bodyPr/>
          <a:lstStyle/>
          <a:p>
            <a:r>
              <a:rPr lang="en-GB" sz="2400" dirty="0"/>
              <a:t>Reviews women’s social status from the beginning of civilisation.</a:t>
            </a:r>
          </a:p>
          <a:p>
            <a:r>
              <a:rPr lang="en-GB" sz="2400" dirty="0"/>
              <a:t>Women forced to take a second role to men since the beginning of time.</a:t>
            </a:r>
          </a:p>
          <a:p>
            <a:r>
              <a:rPr lang="en-GB" sz="2400" dirty="0"/>
              <a:t>The human condition is viewed in masculine </a:t>
            </a:r>
            <a:r>
              <a:rPr lang="en-GB" sz="2400" dirty="0" smtClean="0"/>
              <a:t>terms</a:t>
            </a:r>
          </a:p>
          <a:p>
            <a:pPr marL="0" indent="0">
              <a:buNone/>
            </a:pPr>
            <a:r>
              <a:rPr lang="en-GB" sz="2400" dirty="0" smtClean="0"/>
              <a:t>And i</a:t>
            </a:r>
            <a:r>
              <a:rPr lang="en-GB" sz="2400" dirty="0" smtClean="0"/>
              <a:t>s </a:t>
            </a:r>
            <a:r>
              <a:rPr lang="en-GB" sz="2400" dirty="0"/>
              <a:t>described in language that excludes women</a:t>
            </a:r>
          </a:p>
          <a:p>
            <a:r>
              <a:rPr lang="en-GB" sz="2400" dirty="0"/>
              <a:t>Women are not born with a gender identity but are given one. </a:t>
            </a:r>
          </a:p>
          <a:p>
            <a:endParaRPr lang="en-GB" dirty="0"/>
          </a:p>
          <a:p>
            <a:endParaRPr lang="en-GB" dirty="0"/>
          </a:p>
          <a:p>
            <a:endParaRPr lang="en-GB" dirty="0"/>
          </a:p>
        </p:txBody>
      </p:sp>
    </p:spTree>
    <p:extLst>
      <p:ext uri="{BB962C8B-B14F-4D97-AF65-F5344CB8AC3E}">
        <p14:creationId xmlns:p14="http://schemas.microsoft.com/office/powerpoint/2010/main" val="664393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frames of reference – to make her case</a:t>
            </a:r>
          </a:p>
        </p:txBody>
      </p:sp>
      <p:sp>
        <p:nvSpPr>
          <p:cNvPr id="3" name="Content Placeholder 2"/>
          <p:cNvSpPr>
            <a:spLocks noGrp="1"/>
          </p:cNvSpPr>
          <p:nvPr>
            <p:ph idx="1"/>
          </p:nvPr>
        </p:nvSpPr>
        <p:spPr/>
        <p:txBody>
          <a:bodyPr/>
          <a:lstStyle/>
          <a:p>
            <a:r>
              <a:rPr lang="en-GB" dirty="0"/>
              <a:t>1. </a:t>
            </a:r>
            <a:r>
              <a:rPr lang="en-GB" b="1" dirty="0"/>
              <a:t>Historical Materialism </a:t>
            </a:r>
            <a:r>
              <a:rPr lang="en-GB" dirty="0"/>
              <a:t>– addresses the social and economic and class influences on shaping history.</a:t>
            </a:r>
          </a:p>
          <a:p>
            <a:r>
              <a:rPr lang="en-GB" dirty="0"/>
              <a:t>2. </a:t>
            </a:r>
            <a:r>
              <a:rPr lang="en-GB" b="1" dirty="0"/>
              <a:t>Existentialism</a:t>
            </a:r>
            <a:r>
              <a:rPr lang="en-GB" dirty="0"/>
              <a:t> – personal freedom and choice in a world where there is not god or other higher power. Questioned the historic freedom of women and the structures that limited freedom = choices</a:t>
            </a:r>
          </a:p>
          <a:p>
            <a:r>
              <a:rPr lang="en-GB" dirty="0"/>
              <a:t>3. </a:t>
            </a:r>
            <a:r>
              <a:rPr lang="en-GB" b="1" dirty="0"/>
              <a:t>Psychoanalysis</a:t>
            </a:r>
            <a:r>
              <a:rPr lang="en-GB" dirty="0"/>
              <a:t> – considered the underlying causes of human behaviour. Although generally she had a strong disliking for the theories of Freud and argued against his understanding of women</a:t>
            </a:r>
            <a:r>
              <a:rPr lang="en-GB" dirty="0" smtClean="0"/>
              <a:t>.</a:t>
            </a:r>
            <a:endParaRPr lang="en-GB" dirty="0"/>
          </a:p>
        </p:txBody>
      </p:sp>
    </p:spTree>
    <p:extLst>
      <p:ext uri="{BB962C8B-B14F-4D97-AF65-F5344CB8AC3E}">
        <p14:creationId xmlns:p14="http://schemas.microsoft.com/office/powerpoint/2010/main" val="37600392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Historic materialism</a:t>
            </a:r>
          </a:p>
        </p:txBody>
      </p:sp>
      <p:sp>
        <p:nvSpPr>
          <p:cNvPr id="3" name="Content Placeholder 2"/>
          <p:cNvSpPr>
            <a:spLocks noGrp="1"/>
          </p:cNvSpPr>
          <p:nvPr>
            <p:ph idx="1"/>
          </p:nvPr>
        </p:nvSpPr>
        <p:spPr/>
        <p:txBody>
          <a:bodyPr/>
          <a:lstStyle/>
          <a:p>
            <a:r>
              <a:rPr lang="en-GB" dirty="0"/>
              <a:t>1. showed how women have been trapped in their relation to men in every area of their lives. Ensuring no real power in culture or society.</a:t>
            </a:r>
          </a:p>
          <a:p>
            <a:r>
              <a:rPr lang="en-GB" dirty="0"/>
              <a:t>Highlights how society treated women as legal minors, very much like children. Frustrated women’s ability to take part in society on an equal footing with men.</a:t>
            </a:r>
          </a:p>
          <a:p>
            <a:r>
              <a:rPr lang="en-GB" dirty="0"/>
              <a:t>Therefore women are absent from </a:t>
            </a:r>
            <a:r>
              <a:rPr lang="en-GB" i="1" dirty="0"/>
              <a:t>his</a:t>
            </a:r>
            <a:r>
              <a:rPr lang="en-GB" dirty="0"/>
              <a:t>tory (no </a:t>
            </a:r>
            <a:r>
              <a:rPr lang="en-GB" i="1" dirty="0" err="1"/>
              <a:t>her</a:t>
            </a:r>
            <a:r>
              <a:rPr lang="en-GB" dirty="0" err="1"/>
              <a:t>story</a:t>
            </a:r>
            <a:r>
              <a:rPr lang="en-GB" dirty="0"/>
              <a:t>)</a:t>
            </a:r>
          </a:p>
          <a:p>
            <a:r>
              <a:rPr lang="en-GB" dirty="0"/>
              <a:t>Men = economic, political and social power. Influence on cultural and historical events.</a:t>
            </a:r>
          </a:p>
        </p:txBody>
      </p:sp>
    </p:spTree>
    <p:extLst>
      <p:ext uri="{BB962C8B-B14F-4D97-AF65-F5344CB8AC3E}">
        <p14:creationId xmlns:p14="http://schemas.microsoft.com/office/powerpoint/2010/main" val="37993838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a:t>
            </a:r>
          </a:p>
        </p:txBody>
      </p:sp>
      <p:sp>
        <p:nvSpPr>
          <p:cNvPr id="3" name="Content Placeholder 2"/>
          <p:cNvSpPr>
            <a:spLocks noGrp="1"/>
          </p:cNvSpPr>
          <p:nvPr>
            <p:ph idx="1"/>
          </p:nvPr>
        </p:nvSpPr>
        <p:spPr/>
        <p:txBody>
          <a:bodyPr/>
          <a:lstStyle/>
          <a:p>
            <a:r>
              <a:rPr lang="en-GB" dirty="0"/>
              <a:t>1. Femininity is constructed – a persons ‘</a:t>
            </a:r>
            <a:r>
              <a:rPr lang="en-GB" i="1" dirty="0"/>
              <a:t>nature</a:t>
            </a:r>
            <a:r>
              <a:rPr lang="en-GB" dirty="0"/>
              <a:t>’ depends on outside forces.</a:t>
            </a:r>
          </a:p>
          <a:p>
            <a:r>
              <a:rPr lang="en-GB" dirty="0"/>
              <a:t>2. Challenges the long held tradition in Western society that ‘human nature’ is fixed at birth.</a:t>
            </a:r>
          </a:p>
          <a:p>
            <a:r>
              <a:rPr lang="en-GB" dirty="0"/>
              <a:t>3. As an existentialist – humans are not born with any particular values. Identity is created through circumstances. </a:t>
            </a:r>
          </a:p>
          <a:p>
            <a:r>
              <a:rPr lang="en-GB" dirty="0"/>
              <a:t>4. One is not born a woman, but becomes one - through how she is raised and treated by society.</a:t>
            </a:r>
          </a:p>
          <a:p>
            <a:endParaRPr lang="en-GB" dirty="0"/>
          </a:p>
        </p:txBody>
      </p:sp>
    </p:spTree>
    <p:extLst>
      <p:ext uri="{BB962C8B-B14F-4D97-AF65-F5344CB8AC3E}">
        <p14:creationId xmlns:p14="http://schemas.microsoft.com/office/powerpoint/2010/main" val="7724870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Alterity – the ‘Other’</a:t>
            </a:r>
          </a:p>
        </p:txBody>
      </p:sp>
      <p:sp>
        <p:nvSpPr>
          <p:cNvPr id="3" name="Content Placeholder 2"/>
          <p:cNvSpPr>
            <a:spLocks noGrp="1"/>
          </p:cNvSpPr>
          <p:nvPr>
            <p:ph idx="1"/>
          </p:nvPr>
        </p:nvSpPr>
        <p:spPr>
          <a:xfrm>
            <a:off x="1451579" y="2015732"/>
            <a:ext cx="9826021" cy="4461268"/>
          </a:xfrm>
        </p:spPr>
        <p:txBody>
          <a:bodyPr>
            <a:normAutofit/>
          </a:bodyPr>
          <a:lstStyle/>
          <a:p>
            <a:pPr marL="0" indent="0">
              <a:buNone/>
            </a:pPr>
            <a:r>
              <a:rPr lang="en-GB" dirty="0"/>
              <a:t>5. </a:t>
            </a:r>
            <a:r>
              <a:rPr lang="en-GB" sz="2400" dirty="0"/>
              <a:t>Throughout history women have been treated as ‘the other’ to men.</a:t>
            </a:r>
          </a:p>
          <a:p>
            <a:r>
              <a:rPr lang="en-GB" sz="2400" dirty="0"/>
              <a:t>A philosophical term which indicates separateness from the human self.</a:t>
            </a:r>
          </a:p>
          <a:p>
            <a:r>
              <a:rPr lang="en-GB" sz="2400" dirty="0"/>
              <a:t>Society views women as the ‘Other’ because they are only seen as being in relation to men. Objects of desire, mothers to future heirs, or look after everyone else.</a:t>
            </a:r>
          </a:p>
          <a:p>
            <a:r>
              <a:rPr lang="en-GB" sz="2400" dirty="0"/>
              <a:t>Denying women their own subjectivity, the right to view themselves as individuals, with their own perspective is de-humanising, and leaves them powerless.</a:t>
            </a:r>
          </a:p>
          <a:p>
            <a:endParaRPr lang="en-GB" dirty="0"/>
          </a:p>
          <a:p>
            <a:endParaRPr lang="en-GB" dirty="0"/>
          </a:p>
        </p:txBody>
      </p:sp>
    </p:spTree>
    <p:extLst>
      <p:ext uri="{BB962C8B-B14F-4D97-AF65-F5344CB8AC3E}">
        <p14:creationId xmlns:p14="http://schemas.microsoft.com/office/powerpoint/2010/main" val="954466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Psychoanalysis</a:t>
            </a:r>
          </a:p>
        </p:txBody>
      </p:sp>
      <p:sp>
        <p:nvSpPr>
          <p:cNvPr id="3" name="Content Placeholder 2"/>
          <p:cNvSpPr>
            <a:spLocks noGrp="1"/>
          </p:cNvSpPr>
          <p:nvPr>
            <p:ph idx="1"/>
          </p:nvPr>
        </p:nvSpPr>
        <p:spPr>
          <a:xfrm>
            <a:off x="1451579" y="2015732"/>
            <a:ext cx="9603275" cy="4137418"/>
          </a:xfrm>
        </p:spPr>
        <p:txBody>
          <a:bodyPr/>
          <a:lstStyle/>
          <a:p>
            <a:pPr marL="0" indent="0">
              <a:buNone/>
            </a:pPr>
            <a:r>
              <a:rPr lang="en-GB" dirty="0"/>
              <a:t>1. </a:t>
            </a:r>
            <a:r>
              <a:rPr lang="en-GB" sz="2400" dirty="0"/>
              <a:t>To look at the contradictions and untruths in myths about femininity to be found throughout culture – art, literature, science, religion, popular culture.</a:t>
            </a:r>
          </a:p>
          <a:p>
            <a:pPr marL="0" indent="0">
              <a:buNone/>
            </a:pPr>
            <a:r>
              <a:rPr lang="en-GB" sz="2400" dirty="0"/>
              <a:t>2. These myths have no basis in fact. Rooted in male fear and male desire. The express men’s longing to desire, possess and achieve in the world. Women’s role in society is to satisfy such longings.</a:t>
            </a:r>
          </a:p>
          <a:p>
            <a:pPr marL="0" indent="0">
              <a:buNone/>
            </a:pPr>
            <a:r>
              <a:rPr lang="en-GB" sz="2400" dirty="0"/>
              <a:t>3. Female role is passive – women moved by men’s action and in reaction too – men’s desire – women do not have desire outside of this. Women have no reason to exist outside of their relationship to men.</a:t>
            </a:r>
          </a:p>
        </p:txBody>
      </p:sp>
    </p:spTree>
    <p:extLst>
      <p:ext uri="{BB962C8B-B14F-4D97-AF65-F5344CB8AC3E}">
        <p14:creationId xmlns:p14="http://schemas.microsoft.com/office/powerpoint/2010/main" val="20505080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Phenomenological Perspective</a:t>
            </a:r>
          </a:p>
        </p:txBody>
      </p:sp>
      <p:sp>
        <p:nvSpPr>
          <p:cNvPr id="3" name="Content Placeholder 2"/>
          <p:cNvSpPr>
            <a:spLocks noGrp="1"/>
          </p:cNvSpPr>
          <p:nvPr>
            <p:ph idx="1"/>
          </p:nvPr>
        </p:nvSpPr>
        <p:spPr>
          <a:xfrm>
            <a:off x="838200" y="1825625"/>
            <a:ext cx="10629900" cy="4117975"/>
          </a:xfrm>
        </p:spPr>
        <p:txBody>
          <a:bodyPr>
            <a:normAutofit/>
          </a:bodyPr>
          <a:lstStyle/>
          <a:p>
            <a:r>
              <a:rPr lang="en-GB" sz="2400" dirty="0"/>
              <a:t>Beauvoir’s work has traditionally been viewed as existentialist, </a:t>
            </a:r>
            <a:r>
              <a:rPr lang="en-GB" sz="2400" dirty="0" smtClean="0"/>
              <a:t>association </a:t>
            </a:r>
            <a:r>
              <a:rPr lang="en-GB" sz="2400" dirty="0"/>
              <a:t>with </a:t>
            </a:r>
            <a:r>
              <a:rPr lang="en-GB" sz="2400" dirty="0" smtClean="0"/>
              <a:t>Jean Paul Sartre. </a:t>
            </a:r>
            <a:endParaRPr lang="en-GB" sz="2400" dirty="0"/>
          </a:p>
          <a:p>
            <a:r>
              <a:rPr lang="en-GB" sz="2400" dirty="0"/>
              <a:t>New re-reading of her work as a phenomenologist </a:t>
            </a:r>
            <a:r>
              <a:rPr lang="en-GB" sz="2400" dirty="0" smtClean="0"/>
              <a:t>challenges </a:t>
            </a:r>
            <a:r>
              <a:rPr lang="en-GB" sz="2400" dirty="0" smtClean="0"/>
              <a:t>this</a:t>
            </a:r>
            <a:endParaRPr lang="en-GB" sz="2400" dirty="0" smtClean="0"/>
          </a:p>
          <a:p>
            <a:r>
              <a:rPr lang="en-GB" sz="2400" dirty="0" smtClean="0"/>
              <a:t>Her </a:t>
            </a:r>
            <a:r>
              <a:rPr lang="en-GB" sz="2400" dirty="0"/>
              <a:t>question ‘how sexual difference is experience’ – the study of the phenomenon itself</a:t>
            </a:r>
          </a:p>
        </p:txBody>
      </p:sp>
    </p:spTree>
    <p:extLst>
      <p:ext uri="{BB962C8B-B14F-4D97-AF65-F5344CB8AC3E}">
        <p14:creationId xmlns:p14="http://schemas.microsoft.com/office/powerpoint/2010/main" val="5872752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Sexual difference</a:t>
            </a:r>
          </a:p>
        </p:txBody>
      </p:sp>
      <p:sp>
        <p:nvSpPr>
          <p:cNvPr id="3" name="Content Placeholder 2"/>
          <p:cNvSpPr>
            <a:spLocks noGrp="1"/>
          </p:cNvSpPr>
          <p:nvPr>
            <p:ph idx="1"/>
          </p:nvPr>
        </p:nvSpPr>
        <p:spPr>
          <a:xfrm>
            <a:off x="1451579" y="2015732"/>
            <a:ext cx="9826021" cy="4175518"/>
          </a:xfrm>
        </p:spPr>
        <p:txBody>
          <a:bodyPr>
            <a:normAutofit fontScale="92500" lnSpcReduction="10000"/>
          </a:bodyPr>
          <a:lstStyle/>
          <a:p>
            <a:r>
              <a:rPr lang="en-GB" dirty="0"/>
              <a:t>Is gender experienced as an accidental attribute of a person or as an essential feature?</a:t>
            </a:r>
          </a:p>
          <a:p>
            <a:r>
              <a:rPr lang="en-GB" sz="2600" dirty="0"/>
              <a:t>Are men and women two species of one genus, or do we see them in a complementary or oppositional relation?</a:t>
            </a:r>
          </a:p>
          <a:p>
            <a:r>
              <a:rPr lang="en-GB" sz="2600" dirty="0"/>
              <a:t>Do we experience our own gender in the same way as we experience the gender of other people?</a:t>
            </a:r>
          </a:p>
          <a:p>
            <a:r>
              <a:rPr lang="en-GB" sz="2600" dirty="0"/>
              <a:t>Is the distinction between the sexes restricted to human beings and animals – are inanimate objects sexed – sun , moon, sky, cups, chairs.</a:t>
            </a:r>
          </a:p>
          <a:p>
            <a:r>
              <a:rPr lang="en-GB" sz="2600" dirty="0"/>
              <a:t>For Beauvoir woman, femininity, female underpinned the fundamental question of philosophy, which had largely been ignored.</a:t>
            </a:r>
          </a:p>
        </p:txBody>
      </p:sp>
    </p:spTree>
    <p:extLst>
      <p:ext uri="{BB962C8B-B14F-4D97-AF65-F5344CB8AC3E}">
        <p14:creationId xmlns:p14="http://schemas.microsoft.com/office/powerpoint/2010/main" val="21721490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Significance of the book</a:t>
            </a:r>
          </a:p>
        </p:txBody>
      </p:sp>
      <p:sp>
        <p:nvSpPr>
          <p:cNvPr id="3" name="Content Placeholder 2"/>
          <p:cNvSpPr>
            <a:spLocks noGrp="1"/>
          </p:cNvSpPr>
          <p:nvPr>
            <p:ph idx="1"/>
          </p:nvPr>
        </p:nvSpPr>
        <p:spPr>
          <a:xfrm>
            <a:off x="1451579" y="2015732"/>
            <a:ext cx="9603275" cy="4137418"/>
          </a:xfrm>
        </p:spPr>
        <p:txBody>
          <a:bodyPr>
            <a:normAutofit/>
          </a:bodyPr>
          <a:lstStyle/>
          <a:p>
            <a:r>
              <a:rPr lang="en-GB" sz="2400" dirty="0"/>
              <a:t>Regarded by some as the birth of contemporary feminism.</a:t>
            </a:r>
          </a:p>
          <a:p>
            <a:r>
              <a:rPr lang="en-GB" sz="2400" dirty="0"/>
              <a:t>Controversial when it came out and controversial amongst feminists and critics today.</a:t>
            </a:r>
          </a:p>
          <a:p>
            <a:r>
              <a:rPr lang="en-GB" sz="2400" dirty="0"/>
              <a:t>A book of scholarship drawing on different disciplines. Strong analysis, methodically argued. Not relying on arguments of ‘justice’ or ‘rights’. </a:t>
            </a:r>
          </a:p>
          <a:p>
            <a:r>
              <a:rPr lang="en-GB" sz="2400" dirty="0" smtClean="0"/>
              <a:t>It could be argued </a:t>
            </a:r>
            <a:r>
              <a:rPr lang="en-GB" sz="2400" dirty="0"/>
              <a:t>that this book foreshadowed Foucault’s </a:t>
            </a:r>
            <a:r>
              <a:rPr lang="en-GB" sz="2400" i="1" dirty="0"/>
              <a:t>History of Sexuality</a:t>
            </a:r>
            <a:r>
              <a:rPr lang="en-GB" sz="2400" dirty="0"/>
              <a:t>.</a:t>
            </a:r>
          </a:p>
          <a:p>
            <a:r>
              <a:rPr lang="en-GB" sz="2400" dirty="0"/>
              <a:t>Questioned the construct of ‘Woman’</a:t>
            </a:r>
          </a:p>
          <a:p>
            <a:endParaRPr lang="en-GB" dirty="0"/>
          </a:p>
        </p:txBody>
      </p:sp>
    </p:spTree>
    <p:extLst>
      <p:ext uri="{BB962C8B-B14F-4D97-AF65-F5344CB8AC3E}">
        <p14:creationId xmlns:p14="http://schemas.microsoft.com/office/powerpoint/2010/main" val="15727891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51579" y="2015732"/>
            <a:ext cx="10740421" cy="4499368"/>
          </a:xfrm>
        </p:spPr>
        <p:txBody>
          <a:bodyPr>
            <a:normAutofit/>
          </a:bodyPr>
          <a:lstStyle/>
          <a:p>
            <a:r>
              <a:rPr lang="en-GB" sz="2400" dirty="0"/>
              <a:t>Set the agenda of debate regarding patriarchal influence and dominance in Western society.</a:t>
            </a:r>
          </a:p>
          <a:p>
            <a:r>
              <a:rPr lang="en-GB" sz="2400" dirty="0"/>
              <a:t>In contemporary reading some statements seem obvious, but at the time of writing no-one had raised these issues. Highly controversial.</a:t>
            </a:r>
          </a:p>
          <a:p>
            <a:r>
              <a:rPr lang="en-GB" sz="2400" dirty="0"/>
              <a:t>Can seem dated in reading. Except that the question of ‘Women’ has not been resolved and has taken very different and sometimes conflicting paths.</a:t>
            </a:r>
          </a:p>
          <a:p>
            <a:r>
              <a:rPr lang="en-GB" sz="2400" dirty="0"/>
              <a:t>Highly original approach to defining ‘gender’ and ‘sexual orientation’.</a:t>
            </a:r>
          </a:p>
          <a:p>
            <a:r>
              <a:rPr lang="en-GB" sz="2400" dirty="0"/>
              <a:t>Highly influential in its contribution to feminist activism in France (and America).</a:t>
            </a:r>
          </a:p>
        </p:txBody>
      </p:sp>
    </p:spTree>
    <p:extLst>
      <p:ext uri="{BB962C8B-B14F-4D97-AF65-F5344CB8AC3E}">
        <p14:creationId xmlns:p14="http://schemas.microsoft.com/office/powerpoint/2010/main" val="40472750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Judith butler &amp; Performativity</a:t>
            </a:r>
            <a:endParaRPr lang="en-GB" dirty="0"/>
          </a:p>
        </p:txBody>
      </p:sp>
      <p:sp>
        <p:nvSpPr>
          <p:cNvPr id="3" name="Content Placeholder 2"/>
          <p:cNvSpPr>
            <a:spLocks noGrp="1"/>
          </p:cNvSpPr>
          <p:nvPr>
            <p:ph idx="1"/>
          </p:nvPr>
        </p:nvSpPr>
        <p:spPr>
          <a:xfrm>
            <a:off x="1451579" y="2015732"/>
            <a:ext cx="9704101" cy="4372876"/>
          </a:xfrm>
        </p:spPr>
        <p:txBody>
          <a:bodyPr>
            <a:normAutofit/>
          </a:bodyPr>
          <a:lstStyle/>
          <a:p>
            <a:pPr marL="0" indent="0">
              <a:buNone/>
            </a:pPr>
            <a:r>
              <a:rPr lang="en-GB" sz="2400" dirty="0" smtClean="0"/>
              <a:t>‘Your behaviour creates your gender’</a:t>
            </a:r>
          </a:p>
          <a:p>
            <a:pPr marL="0" indent="0">
              <a:buNone/>
            </a:pPr>
            <a:r>
              <a:rPr lang="en-GB" sz="2400" dirty="0" smtClean="0"/>
              <a:t>Performative:  ‘produces a series of effects… which consolidate a [particular] impression’</a:t>
            </a:r>
          </a:p>
          <a:p>
            <a:r>
              <a:rPr lang="en-GB" sz="2400" dirty="0" smtClean="0"/>
              <a:t>Is being a man or woman an internal reality or externally created?</a:t>
            </a:r>
          </a:p>
          <a:p>
            <a:r>
              <a:rPr lang="en-GB" sz="2400" dirty="0" smtClean="0"/>
              <a:t>Or, a phenomenon that is being produced/reproduced all the time? </a:t>
            </a:r>
          </a:p>
          <a:p>
            <a:r>
              <a:rPr lang="en-GB" sz="2400" dirty="0" smtClean="0"/>
              <a:t>Or, a dialectic relationship between both the inner and outer worlds? </a:t>
            </a:r>
          </a:p>
          <a:p>
            <a:pPr marL="0" indent="0">
              <a:buNone/>
            </a:pPr>
            <a:r>
              <a:rPr lang="en-GB" dirty="0">
                <a:hlinkClick r:id="rId2"/>
              </a:rPr>
              <a:t>https://www.youtube.com/watch?v=Bo7o2LYATDc</a:t>
            </a:r>
            <a:endParaRPr lang="en-GB" dirty="0"/>
          </a:p>
        </p:txBody>
      </p:sp>
    </p:spTree>
    <p:extLst>
      <p:ext uri="{BB962C8B-B14F-4D97-AF65-F5344CB8AC3E}">
        <p14:creationId xmlns:p14="http://schemas.microsoft.com/office/powerpoint/2010/main" val="42583033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Judith butler</a:t>
            </a:r>
            <a:endParaRPr lang="en-GB" dirty="0"/>
          </a:p>
        </p:txBody>
      </p:sp>
      <p:sp>
        <p:nvSpPr>
          <p:cNvPr id="3" name="Content Placeholder 2"/>
          <p:cNvSpPr>
            <a:spLocks noGrp="1"/>
          </p:cNvSpPr>
          <p:nvPr>
            <p:ph idx="1"/>
          </p:nvPr>
        </p:nvSpPr>
        <p:spPr>
          <a:xfrm>
            <a:off x="1451579" y="2015732"/>
            <a:ext cx="9603275" cy="3965968"/>
          </a:xfrm>
        </p:spPr>
        <p:txBody>
          <a:bodyPr>
            <a:noAutofit/>
          </a:bodyPr>
          <a:lstStyle/>
          <a:p>
            <a:r>
              <a:rPr lang="en-GB" sz="2400" dirty="0" smtClean="0"/>
              <a:t>Identity is a contingent construct </a:t>
            </a:r>
          </a:p>
          <a:p>
            <a:r>
              <a:rPr lang="en-GB" sz="2400" dirty="0" smtClean="0"/>
              <a:t>Assumes multiple forms even if it appears or ‘presents itself as singular and stable’</a:t>
            </a:r>
          </a:p>
          <a:p>
            <a:r>
              <a:rPr lang="en-GB" sz="2400" dirty="0" smtClean="0"/>
              <a:t>How do race, class, gender, sex and other identity categories assemble? </a:t>
            </a:r>
          </a:p>
          <a:p>
            <a:r>
              <a:rPr lang="en-GB" sz="2400" dirty="0" smtClean="0"/>
              <a:t>How are they subject positions? How might they be disrupted and subverted? </a:t>
            </a:r>
          </a:p>
          <a:p>
            <a:r>
              <a:rPr lang="en-GB" sz="2400" dirty="0" smtClean="0"/>
              <a:t>What about the category ‘human’?  What are the norms by which people are expected to live in order to be considered ‘human’? </a:t>
            </a:r>
            <a:endParaRPr lang="en-GB" sz="2400" dirty="0"/>
          </a:p>
        </p:txBody>
      </p:sp>
    </p:spTree>
    <p:extLst>
      <p:ext uri="{BB962C8B-B14F-4D97-AF65-F5344CB8AC3E}">
        <p14:creationId xmlns:p14="http://schemas.microsoft.com/office/powerpoint/2010/main" val="11308959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ltLang="en-US" smtClean="0">
                <a:ln>
                  <a:noFill/>
                </a:ln>
              </a:rPr>
              <a:t>Policing genders</a:t>
            </a:r>
          </a:p>
        </p:txBody>
      </p:sp>
      <p:sp>
        <p:nvSpPr>
          <p:cNvPr id="15363" name="Rectangle 3"/>
          <p:cNvSpPr>
            <a:spLocks noGrp="1" noChangeArrowheads="1"/>
          </p:cNvSpPr>
          <p:nvPr>
            <p:ph idx="1"/>
          </p:nvPr>
        </p:nvSpPr>
        <p:spPr>
          <a:xfrm>
            <a:off x="792481" y="2015732"/>
            <a:ext cx="5657087" cy="4250956"/>
          </a:xfrm>
        </p:spPr>
        <p:txBody>
          <a:bodyPr rtlCol="0">
            <a:noAutofit/>
          </a:bodyPr>
          <a:lstStyle/>
          <a:p>
            <a:pPr eaLnBrk="1" fontAlgn="auto" hangingPunct="1">
              <a:buFont typeface="Arial"/>
              <a:buChar char="•"/>
              <a:defRPr/>
            </a:pPr>
            <a:r>
              <a:rPr lang="en-GB" altLang="en-US" sz="2400" dirty="0" smtClean="0">
                <a:solidFill>
                  <a:schemeClr val="tx1">
                    <a:lumMod val="85000"/>
                    <a:lumOff val="15000"/>
                  </a:schemeClr>
                </a:solidFill>
              </a:rPr>
              <a:t>Foucault – the gaze of society</a:t>
            </a:r>
          </a:p>
          <a:p>
            <a:pPr eaLnBrk="1" fontAlgn="auto" hangingPunct="1">
              <a:buFont typeface="Arial"/>
              <a:buChar char="•"/>
              <a:defRPr/>
            </a:pPr>
            <a:r>
              <a:rPr lang="en-GB" altLang="en-US" sz="2400" dirty="0" smtClean="0">
                <a:solidFill>
                  <a:schemeClr val="tx1">
                    <a:lumMod val="85000"/>
                    <a:lumOff val="15000"/>
                  </a:schemeClr>
                </a:solidFill>
              </a:rPr>
              <a:t>Mass-circulation women's magazines are shown as  disciplining women into feeling the need to diet to obtain the nymph-like image of womanhood. </a:t>
            </a:r>
          </a:p>
          <a:p>
            <a:pPr lvl="1" eaLnBrk="1" fontAlgn="auto" hangingPunct="1">
              <a:buFont typeface="Arial"/>
              <a:buChar char="•"/>
              <a:defRPr/>
            </a:pPr>
            <a:r>
              <a:rPr lang="en-GB" altLang="en-US" sz="2400" dirty="0">
                <a:solidFill>
                  <a:schemeClr val="tx1">
                    <a:lumMod val="85000"/>
                    <a:lumOff val="15000"/>
                  </a:schemeClr>
                </a:solidFill>
              </a:rPr>
              <a:t>W</a:t>
            </a:r>
            <a:r>
              <a:rPr lang="en-GB" altLang="en-US" sz="2400" dirty="0" smtClean="0">
                <a:solidFill>
                  <a:schemeClr val="tx1">
                    <a:lumMod val="85000"/>
                    <a:lumOff val="15000"/>
                  </a:schemeClr>
                </a:solidFill>
              </a:rPr>
              <a:t>omen and (no) fat, hairless bodies, etc. </a:t>
            </a:r>
          </a:p>
          <a:p>
            <a:pPr lvl="1" eaLnBrk="1" fontAlgn="auto" hangingPunct="1">
              <a:buFont typeface="Arial"/>
              <a:buChar char="•"/>
              <a:defRPr/>
            </a:pPr>
            <a:r>
              <a:rPr lang="en-GB" altLang="en-US" sz="2400" dirty="0" smtClean="0">
                <a:solidFill>
                  <a:schemeClr val="tx1">
                    <a:lumMod val="85000"/>
                    <a:lumOff val="15000"/>
                  </a:schemeClr>
                </a:solidFill>
              </a:rPr>
              <a:t>‘Natural’ woman/ ‘Earth mother’</a:t>
            </a:r>
          </a:p>
          <a:p>
            <a:pPr marL="457200" lvl="1" indent="0" eaLnBrk="1" fontAlgn="auto" hangingPunct="1">
              <a:buNone/>
              <a:defRPr/>
            </a:pPr>
            <a:endParaRPr lang="en-GB" altLang="en-US" dirty="0" smtClean="0">
              <a:solidFill>
                <a:schemeClr val="tx1">
                  <a:lumMod val="85000"/>
                  <a:lumOff val="15000"/>
                </a:schemeClr>
              </a:solidFill>
            </a:endParaRPr>
          </a:p>
        </p:txBody>
      </p:sp>
      <p:pic>
        <p:nvPicPr>
          <p:cNvPr id="4" name="Picture 6" descr="arnold-schwarzenegger-arnold-schwarzenegger11-300x28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08647" y="950067"/>
            <a:ext cx="2410491" cy="2280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descr="Girl Woman Portrait · Free photo on Pixabay"/>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33271" y="4141210"/>
            <a:ext cx="2408674" cy="2314585"/>
          </a:xfrm>
          <a:prstGeom prst="rect">
            <a:avLst/>
          </a:prstGeom>
        </p:spPr>
      </p:pic>
      <p:pic>
        <p:nvPicPr>
          <p:cNvPr id="3" name="Picture 2" descr="models - The World's Best Ever: Design, Fashion, Art ..."/>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06685" y="804519"/>
            <a:ext cx="2461846" cy="3072384"/>
          </a:xfrm>
          <a:prstGeom prst="rect">
            <a:avLst/>
          </a:prstGeom>
        </p:spPr>
      </p:pic>
      <p:sp>
        <p:nvSpPr>
          <p:cNvPr id="5" name="TextBox 4"/>
          <p:cNvSpPr txBox="1"/>
          <p:nvPr/>
        </p:nvSpPr>
        <p:spPr>
          <a:xfrm>
            <a:off x="9225646" y="3523488"/>
            <a:ext cx="2576491" cy="2677656"/>
          </a:xfrm>
          <a:prstGeom prst="rect">
            <a:avLst/>
          </a:prstGeom>
          <a:solidFill>
            <a:schemeClr val="accent3">
              <a:lumMod val="20000"/>
              <a:lumOff val="80000"/>
            </a:schemeClr>
          </a:solidFill>
        </p:spPr>
        <p:txBody>
          <a:bodyPr wrap="square" rtlCol="0">
            <a:spAutoFit/>
          </a:bodyPr>
          <a:lstStyle/>
          <a:p>
            <a:pPr lvl="1">
              <a:defRPr/>
            </a:pPr>
            <a:r>
              <a:rPr lang="en-GB" altLang="en-US" sz="2400" dirty="0">
                <a:solidFill>
                  <a:schemeClr val="tx1">
                    <a:lumMod val="85000"/>
                    <a:lumOff val="15000"/>
                  </a:schemeClr>
                </a:solidFill>
              </a:rPr>
              <a:t>Is it equality that men’s magazines now exist that ask for the same </a:t>
            </a:r>
            <a:r>
              <a:rPr lang="en-GB" altLang="en-US" sz="2400" dirty="0" smtClean="0">
                <a:solidFill>
                  <a:schemeClr val="tx1">
                    <a:lumMod val="85000"/>
                    <a:lumOff val="15000"/>
                  </a:schemeClr>
                </a:solidFill>
              </a:rPr>
              <a:t>groomed, perfect </a:t>
            </a:r>
            <a:r>
              <a:rPr lang="en-GB" altLang="en-US" sz="2400" dirty="0">
                <a:solidFill>
                  <a:schemeClr val="tx1">
                    <a:lumMod val="85000"/>
                    <a:lumOff val="15000"/>
                  </a:schemeClr>
                </a:solidFill>
              </a:rPr>
              <a:t>image? </a:t>
            </a:r>
          </a:p>
        </p:txBody>
      </p:sp>
    </p:spTree>
    <p:extLst>
      <p:ext uri="{BB962C8B-B14F-4D97-AF65-F5344CB8AC3E}">
        <p14:creationId xmlns:p14="http://schemas.microsoft.com/office/powerpoint/2010/main" val="161928579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40352" y="478536"/>
            <a:ext cx="3724656" cy="5586984"/>
          </a:xfrm>
          <a:prstGeom prst="rect">
            <a:avLst/>
          </a:prstGeom>
        </p:spPr>
      </p:pic>
    </p:spTree>
    <p:extLst>
      <p:ext uri="{BB962C8B-B14F-4D97-AF65-F5344CB8AC3E}">
        <p14:creationId xmlns:p14="http://schemas.microsoft.com/office/powerpoint/2010/main" val="11216153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Masculinity in crisis (?)</a:t>
            </a:r>
            <a:endParaRPr lang="en-GB" dirty="0"/>
          </a:p>
        </p:txBody>
      </p:sp>
      <p:sp>
        <p:nvSpPr>
          <p:cNvPr id="3" name="Content Placeholder 2"/>
          <p:cNvSpPr>
            <a:spLocks noGrp="1"/>
          </p:cNvSpPr>
          <p:nvPr>
            <p:ph idx="1"/>
          </p:nvPr>
        </p:nvSpPr>
        <p:spPr>
          <a:xfrm>
            <a:off x="877825" y="2015733"/>
            <a:ext cx="10177030" cy="2214892"/>
          </a:xfrm>
        </p:spPr>
        <p:txBody>
          <a:bodyPr/>
          <a:lstStyle/>
          <a:p>
            <a:r>
              <a:rPr lang="en-GB" dirty="0"/>
              <a:t>Who is ‘the enemy’ of men? Who is oppressing them</a:t>
            </a:r>
            <a:r>
              <a:rPr lang="en-GB" dirty="0" smtClean="0"/>
              <a:t>?</a:t>
            </a:r>
          </a:p>
          <a:p>
            <a:r>
              <a:rPr lang="en-GB" dirty="0" smtClean="0"/>
              <a:t>Where do men fit in in a culture which focuses on equal rights for women? New ways of defining what it is to be female/femininity? New masculinities? ‘new man’?</a:t>
            </a:r>
            <a:endParaRPr lang="en-GB" dirty="0"/>
          </a:p>
        </p:txBody>
      </p:sp>
      <p:pic>
        <p:nvPicPr>
          <p:cNvPr id="4" name="Picture 4" descr="whats for dinner hone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8773" y="3346519"/>
            <a:ext cx="4176713"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2" descr="No photo description availab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6984736" y="3346519"/>
            <a:ext cx="4231904" cy="3270632"/>
          </a:xfrm>
          <a:prstGeom prst="rect">
            <a:avLst/>
          </a:prstGeom>
          <a:noFill/>
        </p:spPr>
      </p:pic>
      <p:sp>
        <p:nvSpPr>
          <p:cNvPr id="6" name="TextBox 5"/>
          <p:cNvSpPr txBox="1"/>
          <p:nvPr/>
        </p:nvSpPr>
        <p:spPr>
          <a:xfrm>
            <a:off x="5054538" y="4145280"/>
            <a:ext cx="1909574" cy="1200329"/>
          </a:xfrm>
          <a:prstGeom prst="rect">
            <a:avLst/>
          </a:prstGeom>
          <a:noFill/>
        </p:spPr>
        <p:txBody>
          <a:bodyPr wrap="square" rtlCol="0">
            <a:spAutoFit/>
          </a:bodyPr>
          <a:lstStyle/>
          <a:p>
            <a:r>
              <a:rPr lang="en-GB" sz="2400" dirty="0" smtClean="0"/>
              <a:t>Values </a:t>
            </a:r>
          </a:p>
          <a:p>
            <a:r>
              <a:rPr lang="en-GB" sz="2400" dirty="0" smtClean="0"/>
              <a:t>Expectations</a:t>
            </a:r>
          </a:p>
          <a:p>
            <a:r>
              <a:rPr lang="en-GB" sz="2400" dirty="0" smtClean="0"/>
              <a:t>Demands</a:t>
            </a:r>
            <a:endParaRPr lang="en-GB" sz="2400" dirty="0"/>
          </a:p>
        </p:txBody>
      </p:sp>
    </p:spTree>
    <p:extLst>
      <p:ext uri="{BB962C8B-B14F-4D97-AF65-F5344CB8AC3E}">
        <p14:creationId xmlns:p14="http://schemas.microsoft.com/office/powerpoint/2010/main" val="194257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Angry white men? </a:t>
            </a:r>
            <a:endParaRPr lang="en-GB" dirty="0"/>
          </a:p>
        </p:txBody>
      </p:sp>
      <p:pic>
        <p:nvPicPr>
          <p:cNvPr id="4" name="Content Placeholder 3" descr="File:Donald Trump rally in Cedar Rapids (June 2017) 01.png ..."/>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657087" y="2187828"/>
            <a:ext cx="6132689" cy="3449638"/>
          </a:xfrm>
        </p:spPr>
      </p:pic>
      <p:pic>
        <p:nvPicPr>
          <p:cNvPr id="5" name="Picture 4" descr="A Trump supporter waits to get into Trump's Rally at the M ..."/>
          <p:cNvPicPr>
            <a:picLocks noChangeAspect="1"/>
          </p:cNvPicPr>
          <p:nvPr/>
        </p:nvPicPr>
        <p:blipFill rotWithShape="1">
          <a:blip r:embed="rId4">
            <a:extLst>
              <a:ext uri="{28A0092B-C50C-407E-A947-70E740481C1C}">
                <a14:useLocalDpi xmlns:a14="http://schemas.microsoft.com/office/drawing/2010/main" val="0"/>
              </a:ext>
            </a:extLst>
          </a:blip>
          <a:srcRect l="9241" r="9053"/>
          <a:stretch/>
        </p:blipFill>
        <p:spPr>
          <a:xfrm>
            <a:off x="731521" y="2071370"/>
            <a:ext cx="4511040" cy="3682555"/>
          </a:xfrm>
          <a:prstGeom prst="rect">
            <a:avLst/>
          </a:prstGeom>
        </p:spPr>
      </p:pic>
      <p:sp>
        <p:nvSpPr>
          <p:cNvPr id="3" name="Rectangle 2"/>
          <p:cNvSpPr/>
          <p:nvPr/>
        </p:nvSpPr>
        <p:spPr>
          <a:xfrm>
            <a:off x="731521" y="5753925"/>
            <a:ext cx="8569695" cy="369332"/>
          </a:xfrm>
          <a:prstGeom prst="rect">
            <a:avLst/>
          </a:prstGeom>
        </p:spPr>
        <p:txBody>
          <a:bodyPr wrap="square">
            <a:spAutoFit/>
          </a:bodyPr>
          <a:lstStyle/>
          <a:p>
            <a:r>
              <a:rPr lang="en-GB" dirty="0">
                <a:hlinkClick r:id="rId5"/>
              </a:rPr>
              <a:t>https://www.theguardian.com/world/2019/sep/03/trump-attack-lgbt-rights-supreme-court</a:t>
            </a:r>
            <a:endParaRPr lang="en-GB" dirty="0"/>
          </a:p>
        </p:txBody>
      </p:sp>
    </p:spTree>
    <p:extLst>
      <p:ext uri="{BB962C8B-B14F-4D97-AF65-F5344CB8AC3E}">
        <p14:creationId xmlns:p14="http://schemas.microsoft.com/office/powerpoint/2010/main" val="25913907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ltLang="en-US" smtClean="0">
                <a:ln>
                  <a:noFill/>
                </a:ln>
              </a:rPr>
              <a:t>Hierarchal Relations</a:t>
            </a:r>
          </a:p>
        </p:txBody>
      </p:sp>
      <p:sp>
        <p:nvSpPr>
          <p:cNvPr id="19459" name="Rectangle 3"/>
          <p:cNvSpPr>
            <a:spLocks noGrp="1" noChangeArrowheads="1"/>
          </p:cNvSpPr>
          <p:nvPr>
            <p:ph idx="1"/>
          </p:nvPr>
        </p:nvSpPr>
        <p:spPr>
          <a:xfrm>
            <a:off x="938785" y="2015732"/>
            <a:ext cx="10116070" cy="4202188"/>
          </a:xfrm>
        </p:spPr>
        <p:txBody>
          <a:bodyPr rtlCol="0">
            <a:noAutofit/>
          </a:bodyPr>
          <a:lstStyle/>
          <a:p>
            <a:r>
              <a:rPr lang="en-GB" altLang="en-US" sz="2400" dirty="0" smtClean="0">
                <a:solidFill>
                  <a:schemeClr val="tx1">
                    <a:lumMod val="85000"/>
                    <a:lumOff val="15000"/>
                  </a:schemeClr>
                </a:solidFill>
              </a:rPr>
              <a:t>Connell and </a:t>
            </a:r>
            <a:r>
              <a:rPr lang="en-GB" altLang="en-US" sz="2400" dirty="0" err="1" smtClean="0">
                <a:solidFill>
                  <a:schemeClr val="tx1">
                    <a:lumMod val="85000"/>
                    <a:lumOff val="15000"/>
                  </a:schemeClr>
                </a:solidFill>
              </a:rPr>
              <a:t>Messerschmidt</a:t>
            </a:r>
            <a:r>
              <a:rPr lang="en-GB" altLang="en-US" sz="2400" dirty="0" smtClean="0">
                <a:solidFill>
                  <a:schemeClr val="tx1">
                    <a:lumMod val="85000"/>
                    <a:lumOff val="15000"/>
                  </a:schemeClr>
                </a:solidFill>
              </a:rPr>
              <a:t> (2005): ‘</a:t>
            </a:r>
            <a:r>
              <a:rPr lang="en-GB" altLang="en-US" sz="2400" dirty="0"/>
              <a:t>T</a:t>
            </a:r>
            <a:r>
              <a:rPr lang="en-GB" sz="2400" dirty="0" smtClean="0"/>
              <a:t>he </a:t>
            </a:r>
            <a:r>
              <a:rPr lang="en-GB" sz="2400" dirty="0"/>
              <a:t>concept of hegemonic masculinity, formulated two decades ago, has </a:t>
            </a:r>
            <a:r>
              <a:rPr lang="en-GB" sz="2400" dirty="0" smtClean="0"/>
              <a:t>considerably influenced </a:t>
            </a:r>
            <a:r>
              <a:rPr lang="en-GB" sz="2400" dirty="0"/>
              <a:t>recent thinking about men, gender, and social </a:t>
            </a:r>
            <a:r>
              <a:rPr lang="en-GB" sz="2400" dirty="0" smtClean="0"/>
              <a:t>hierarchy’ (p. 829).</a:t>
            </a:r>
            <a:r>
              <a:rPr lang="en-GB" altLang="en-US" sz="2400" dirty="0" smtClean="0">
                <a:solidFill>
                  <a:schemeClr val="tx1">
                    <a:lumMod val="85000"/>
                    <a:lumOff val="15000"/>
                  </a:schemeClr>
                </a:solidFill>
              </a:rPr>
              <a:t> </a:t>
            </a:r>
          </a:p>
          <a:p>
            <a:r>
              <a:rPr lang="en-GB" altLang="en-US" sz="2400" dirty="0" smtClean="0">
                <a:solidFill>
                  <a:schemeClr val="tx1">
                    <a:lumMod val="85000"/>
                    <a:lumOff val="15000"/>
                  </a:schemeClr>
                </a:solidFill>
              </a:rPr>
              <a:t>Complexities of male gender constructs</a:t>
            </a:r>
          </a:p>
          <a:p>
            <a:r>
              <a:rPr lang="en-GB" altLang="en-US" sz="2400" dirty="0" smtClean="0">
                <a:solidFill>
                  <a:schemeClr val="tx1">
                    <a:lumMod val="85000"/>
                    <a:lumOff val="15000"/>
                  </a:schemeClr>
                </a:solidFill>
              </a:rPr>
              <a:t>‘Active struggle for dominance’ (C &amp; M, 2005, p.832).</a:t>
            </a:r>
          </a:p>
          <a:p>
            <a:r>
              <a:rPr lang="en-GB" altLang="en-US" sz="2400" dirty="0" smtClean="0">
                <a:solidFill>
                  <a:schemeClr val="tx1">
                    <a:lumMod val="85000"/>
                    <a:lumOff val="15000"/>
                  </a:schemeClr>
                </a:solidFill>
              </a:rPr>
              <a:t>Hierarchies of masculinities: homosexual men experiencing violence and prejudice from ‘straight’ men; homophobia; oppression of men by men</a:t>
            </a:r>
            <a:endParaRPr lang="en-GB" altLang="en-US" sz="2400" dirty="0">
              <a:solidFill>
                <a:schemeClr val="tx1">
                  <a:lumMod val="85000"/>
                  <a:lumOff val="15000"/>
                </a:schemeClr>
              </a:solidFill>
            </a:endParaRPr>
          </a:p>
        </p:txBody>
      </p:sp>
    </p:spTree>
    <p:extLst>
      <p:ext uri="{BB962C8B-B14F-4D97-AF65-F5344CB8AC3E}">
        <p14:creationId xmlns:p14="http://schemas.microsoft.com/office/powerpoint/2010/main" val="66348565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Connell and </a:t>
            </a:r>
            <a:r>
              <a:rPr lang="en-GB" dirty="0" err="1" smtClean="0"/>
              <a:t>Messerschmidt</a:t>
            </a:r>
            <a:r>
              <a:rPr lang="en-GB" dirty="0" smtClean="0"/>
              <a:t> (2005)</a:t>
            </a:r>
            <a:endParaRPr lang="en-GB" dirty="0"/>
          </a:p>
        </p:txBody>
      </p:sp>
      <p:sp>
        <p:nvSpPr>
          <p:cNvPr id="3" name="Content Placeholder 2"/>
          <p:cNvSpPr>
            <a:spLocks noGrp="1"/>
          </p:cNvSpPr>
          <p:nvPr>
            <p:ph idx="1"/>
          </p:nvPr>
        </p:nvSpPr>
        <p:spPr>
          <a:xfrm>
            <a:off x="1451579" y="2015732"/>
            <a:ext cx="10245121" cy="4275340"/>
          </a:xfrm>
        </p:spPr>
        <p:txBody>
          <a:bodyPr>
            <a:normAutofit/>
          </a:bodyPr>
          <a:lstStyle/>
          <a:p>
            <a:r>
              <a:rPr lang="en-GB" sz="2400" dirty="0"/>
              <a:t>Hegemonic masculinity </a:t>
            </a:r>
            <a:r>
              <a:rPr lang="en-GB" sz="2400" dirty="0" smtClean="0"/>
              <a:t>understood </a:t>
            </a:r>
            <a:r>
              <a:rPr lang="en-GB" sz="2400" dirty="0"/>
              <a:t>as the pattern of </a:t>
            </a:r>
            <a:r>
              <a:rPr lang="en-GB" sz="2400" dirty="0" smtClean="0"/>
              <a:t>practice (i.e</a:t>
            </a:r>
            <a:r>
              <a:rPr lang="en-GB" sz="2400" dirty="0"/>
              <a:t>., things done, not just a set of role expectations or an identity) that </a:t>
            </a:r>
            <a:r>
              <a:rPr lang="en-GB" sz="2400" dirty="0" smtClean="0"/>
              <a:t>allows </a:t>
            </a:r>
            <a:r>
              <a:rPr lang="en-GB" sz="2400" dirty="0" smtClean="0"/>
              <a:t>men’s </a:t>
            </a:r>
            <a:r>
              <a:rPr lang="en-GB" sz="2400" dirty="0"/>
              <a:t>dominance over women to continue</a:t>
            </a:r>
            <a:r>
              <a:rPr lang="en-GB" sz="2400" dirty="0" smtClean="0"/>
              <a:t>.</a:t>
            </a:r>
            <a:endParaRPr lang="en-GB" altLang="en-US" sz="2400" dirty="0">
              <a:solidFill>
                <a:schemeClr val="tx1">
                  <a:lumMod val="85000"/>
                  <a:lumOff val="15000"/>
                </a:schemeClr>
              </a:solidFill>
            </a:endParaRPr>
          </a:p>
          <a:p>
            <a:pPr>
              <a:buFont typeface="Arial"/>
              <a:buChar char="•"/>
              <a:defRPr/>
            </a:pPr>
            <a:r>
              <a:rPr lang="en-GB" altLang="en-US" sz="2400" dirty="0" smtClean="0">
                <a:solidFill>
                  <a:schemeClr val="tx1">
                    <a:lumMod val="85000"/>
                    <a:lumOff val="15000"/>
                  </a:schemeClr>
                </a:solidFill>
              </a:rPr>
              <a:t>Hegemony </a:t>
            </a:r>
            <a:r>
              <a:rPr lang="en-GB" altLang="en-US" sz="2400" dirty="0">
                <a:solidFill>
                  <a:schemeClr val="tx1">
                    <a:lumMod val="85000"/>
                    <a:lumOff val="15000"/>
                  </a:schemeClr>
                </a:solidFill>
              </a:rPr>
              <a:t>exists when people believe something and it becomes true in its consequences</a:t>
            </a:r>
          </a:p>
          <a:p>
            <a:pPr lvl="1">
              <a:buFont typeface="Arial"/>
              <a:buChar char="•"/>
              <a:defRPr/>
            </a:pPr>
            <a:r>
              <a:rPr lang="en-GB" altLang="en-US" sz="2400" dirty="0">
                <a:solidFill>
                  <a:schemeClr val="tx1">
                    <a:lumMod val="85000"/>
                    <a:lumOff val="15000"/>
                  </a:schemeClr>
                </a:solidFill>
              </a:rPr>
              <a:t>Hegemonic relations only exist because they are believed to be true/exist</a:t>
            </a:r>
          </a:p>
          <a:p>
            <a:pPr lvl="1">
              <a:buFont typeface="Arial"/>
              <a:buChar char="•"/>
              <a:defRPr/>
            </a:pPr>
            <a:r>
              <a:rPr lang="en-GB" altLang="en-US" sz="2400" dirty="0">
                <a:solidFill>
                  <a:schemeClr val="tx1">
                    <a:lumMod val="85000"/>
                    <a:lumOff val="15000"/>
                  </a:schemeClr>
                </a:solidFill>
              </a:rPr>
              <a:t>Hegemony then becomes true in its consequences </a:t>
            </a:r>
          </a:p>
          <a:p>
            <a:pPr lvl="1">
              <a:buFont typeface="Arial"/>
              <a:buChar char="•"/>
              <a:defRPr/>
            </a:pPr>
            <a:r>
              <a:rPr lang="en-GB" altLang="en-US" sz="2400" dirty="0">
                <a:solidFill>
                  <a:schemeClr val="tx1">
                    <a:lumMod val="85000"/>
                    <a:lumOff val="15000"/>
                  </a:schemeClr>
                </a:solidFill>
              </a:rPr>
              <a:t>Not only  a conscious but also an unconscious process</a:t>
            </a:r>
          </a:p>
          <a:p>
            <a:endParaRPr lang="en-GB" dirty="0"/>
          </a:p>
        </p:txBody>
      </p:sp>
    </p:spTree>
    <p:extLst>
      <p:ext uri="{BB962C8B-B14F-4D97-AF65-F5344CB8AC3E}">
        <p14:creationId xmlns:p14="http://schemas.microsoft.com/office/powerpoint/2010/main" val="11465068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585217" y="2015732"/>
            <a:ext cx="10469638" cy="3450613"/>
          </a:xfrm>
        </p:spPr>
        <p:txBody>
          <a:bodyPr/>
          <a:lstStyle/>
          <a:p>
            <a:pPr marL="0" indent="0">
              <a:buNone/>
            </a:pPr>
            <a:r>
              <a:rPr lang="en-GB" dirty="0" smtClean="0"/>
              <a:t>Connell, R.W. and </a:t>
            </a:r>
            <a:r>
              <a:rPr lang="en-GB" dirty="0" err="1" smtClean="0"/>
              <a:t>Messerschmidt</a:t>
            </a:r>
            <a:r>
              <a:rPr lang="en-GB" dirty="0" smtClean="0"/>
              <a:t>, J.W. (2005) ‘Hegemonic Masculinity: Rethinking the concept’, Gender &amp; Society, 19(6), pp. 829-859. DOI</a:t>
            </a:r>
            <a:r>
              <a:rPr lang="en-GB" dirty="0"/>
              <a:t>: </a:t>
            </a:r>
            <a:r>
              <a:rPr lang="en-GB" dirty="0" smtClean="0"/>
              <a:t>10.1177/0891243205278639</a:t>
            </a:r>
            <a:r>
              <a:rPr lang="en-GB" dirty="0" smtClean="0"/>
              <a:t>.</a:t>
            </a:r>
          </a:p>
          <a:p>
            <a:pPr marL="0" indent="0">
              <a:buNone/>
            </a:pPr>
            <a:r>
              <a:rPr lang="en-GB" dirty="0"/>
              <a:t>Hekman, Susan (2014) </a:t>
            </a:r>
            <a:r>
              <a:rPr lang="en-GB" i="1" dirty="0"/>
              <a:t>The Feminine Subject. </a:t>
            </a:r>
            <a:r>
              <a:rPr lang="en-GB" dirty="0"/>
              <a:t>Polity</a:t>
            </a:r>
            <a:r>
              <a:rPr lang="en-GB" i="1" dirty="0"/>
              <a:t> Press</a:t>
            </a:r>
            <a:r>
              <a:rPr lang="en-GB" i="1" dirty="0" smtClean="0"/>
              <a:t>.</a:t>
            </a:r>
            <a:endParaRPr lang="en-GB" dirty="0" smtClean="0"/>
          </a:p>
          <a:p>
            <a:pPr marL="0" indent="0">
              <a:buNone/>
            </a:pPr>
            <a:r>
              <a:rPr lang="en-GB" altLang="en-US" dirty="0"/>
              <a:t>Joan Scott (1998)‘Gender: a useful category of historical analysis,’ in Shoemaker and Vincent (eds.), </a:t>
            </a:r>
            <a:r>
              <a:rPr lang="en-GB" altLang="en-US" i="1" dirty="0"/>
              <a:t>Gender and History in Western Europe. </a:t>
            </a:r>
            <a:r>
              <a:rPr lang="en-GB" altLang="en-US" dirty="0"/>
              <a:t>London: Arnold, pp. 42-64. </a:t>
            </a:r>
            <a:endParaRPr lang="en-GB" altLang="en-US" dirty="0" smtClean="0"/>
          </a:p>
          <a:p>
            <a:pPr marL="0" indent="0">
              <a:buNone/>
            </a:pPr>
            <a:endParaRPr lang="en-US" altLang="en-US" dirty="0"/>
          </a:p>
          <a:p>
            <a:pPr marL="0" indent="0">
              <a:buNone/>
            </a:pPr>
            <a:endParaRPr lang="en-GB" dirty="0"/>
          </a:p>
        </p:txBody>
      </p:sp>
    </p:spTree>
    <p:extLst>
      <p:ext uri="{BB962C8B-B14F-4D97-AF65-F5344CB8AC3E}">
        <p14:creationId xmlns:p14="http://schemas.microsoft.com/office/powerpoint/2010/main" val="18933421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Extra resources</a:t>
            </a:r>
            <a:endParaRPr lang="en-GB" dirty="0"/>
          </a:p>
        </p:txBody>
      </p:sp>
      <p:sp>
        <p:nvSpPr>
          <p:cNvPr id="3" name="Content Placeholder 2"/>
          <p:cNvSpPr>
            <a:spLocks noGrp="1"/>
          </p:cNvSpPr>
          <p:nvPr>
            <p:ph idx="1"/>
          </p:nvPr>
        </p:nvSpPr>
        <p:spPr/>
        <p:txBody>
          <a:bodyPr/>
          <a:lstStyle/>
          <a:p>
            <a:endParaRPr lang="en-GB" dirty="0">
              <a:hlinkClick r:id="rId2"/>
            </a:endParaRPr>
          </a:p>
          <a:p>
            <a:pPr marL="0" indent="0">
              <a:buNone/>
            </a:pPr>
            <a:r>
              <a:rPr lang="en-GB" dirty="0" err="1"/>
              <a:t>Toril</a:t>
            </a:r>
            <a:r>
              <a:rPr lang="en-GB" dirty="0"/>
              <a:t> </a:t>
            </a:r>
            <a:r>
              <a:rPr lang="en-GB" dirty="0" err="1"/>
              <a:t>Moi</a:t>
            </a:r>
            <a:r>
              <a:rPr lang="en-GB" dirty="0"/>
              <a:t> on Beauvoir – one of the leading Beauvoir scholars.</a:t>
            </a:r>
          </a:p>
          <a:p>
            <a:r>
              <a:rPr lang="en-GB" dirty="0">
                <a:hlinkClick r:id="rId3"/>
              </a:rPr>
              <a:t>https://www.youtube.com/watch?v=sRI3sYdMjcE</a:t>
            </a:r>
            <a:endParaRPr lang="en-GB" dirty="0"/>
          </a:p>
          <a:p>
            <a:endParaRPr lang="en-GB" dirty="0"/>
          </a:p>
          <a:p>
            <a:endParaRPr lang="en-GB" dirty="0"/>
          </a:p>
        </p:txBody>
      </p:sp>
    </p:spTree>
    <p:extLst>
      <p:ext uri="{BB962C8B-B14F-4D97-AF65-F5344CB8AC3E}">
        <p14:creationId xmlns:p14="http://schemas.microsoft.com/office/powerpoint/2010/main" val="415122969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250</TotalTime>
  <Words>3102</Words>
  <Application>Microsoft Office PowerPoint</Application>
  <PresentationFormat>Widescreen</PresentationFormat>
  <Paragraphs>221</Paragraphs>
  <Slides>33</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Calibri</vt:lpstr>
      <vt:lpstr>Gill Sans MT</vt:lpstr>
      <vt:lpstr>Gallery</vt:lpstr>
      <vt:lpstr>Femininity, Feminism,  Masculinity, (Masculinism?),  Sex and Gender</vt:lpstr>
      <vt:lpstr>Lecture outline</vt:lpstr>
      <vt:lpstr>Sex/gender distinction</vt:lpstr>
      <vt:lpstr>Gender ideology</vt:lpstr>
      <vt:lpstr>Biological determinism </vt:lpstr>
      <vt:lpstr>Essentialism</vt:lpstr>
      <vt:lpstr>Gender history: An overview</vt:lpstr>
      <vt:lpstr>PowerPoint Presentation</vt:lpstr>
      <vt:lpstr>critique of sex role and gender socialisation: </vt:lpstr>
      <vt:lpstr>Gender relations</vt:lpstr>
      <vt:lpstr>Contribution of Second Wave Feminism</vt:lpstr>
      <vt:lpstr>De Beauvoir</vt:lpstr>
      <vt:lpstr>PowerPoint Presentation</vt:lpstr>
      <vt:lpstr>Second Sex</vt:lpstr>
      <vt:lpstr>3 frames of reference – to make her case</vt:lpstr>
      <vt:lpstr>Historic materialism</vt:lpstr>
      <vt:lpstr>Existential</vt:lpstr>
      <vt:lpstr>Alterity – the ‘Other’</vt:lpstr>
      <vt:lpstr>Psychoanalysis</vt:lpstr>
      <vt:lpstr>Phenomenological Perspective</vt:lpstr>
      <vt:lpstr>Sexual difference</vt:lpstr>
      <vt:lpstr>Significance of the book</vt:lpstr>
      <vt:lpstr>PowerPoint Presentation</vt:lpstr>
      <vt:lpstr>Judith butler &amp; Performativity</vt:lpstr>
      <vt:lpstr>Judith butler</vt:lpstr>
      <vt:lpstr>Policing genders</vt:lpstr>
      <vt:lpstr>PowerPoint Presentation</vt:lpstr>
      <vt:lpstr>Masculinity in crisis (?)</vt:lpstr>
      <vt:lpstr>Angry white men? </vt:lpstr>
      <vt:lpstr>Hierarchal Relations</vt:lpstr>
      <vt:lpstr>Connell and Messerschmidt (2005)</vt:lpstr>
      <vt:lpstr>References</vt:lpstr>
      <vt:lpstr>Extra resources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Angela Rekers-Power (0001999)</dc:creator>
  <cp:lastModifiedBy>Angela Rekers-Power (0001999)</cp:lastModifiedBy>
  <cp:revision>27</cp:revision>
  <dcterms:created xsi:type="dcterms:W3CDTF">2019-11-27T15:11:22Z</dcterms:created>
  <dcterms:modified xsi:type="dcterms:W3CDTF">2019-11-30T07:14:42Z</dcterms:modified>
</cp:coreProperties>
</file>