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sldIdLst>
    <p:sldId id="256" r:id="rId5"/>
    <p:sldId id="257" r:id="rId6"/>
    <p:sldId id="258" r:id="rId7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234565A-6B20-4A5D-0446-824DAA57A4C1}" v="32" dt="2026-07-25T14:42:36.3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ira Khan (2311851)" userId="S::2311851@student.uwtsd.ac.uk::da7f09fb-8c22-4410-80e8-45b8ffc4af14" providerId="AD" clId="Web-{A234565A-6B20-4A5D-0446-824DAA57A4C1}"/>
    <pc:docChg chg="modSld">
      <pc:chgData name="Saira Khan (2311851)" userId="S::2311851@student.uwtsd.ac.uk::da7f09fb-8c22-4410-80e8-45b8ffc4af14" providerId="AD" clId="Web-{A234565A-6B20-4A5D-0446-824DAA57A4C1}" dt="2026-07-25T14:42:36.387" v="28"/>
      <pc:docMkLst>
        <pc:docMk/>
      </pc:docMkLst>
      <pc:sldChg chg="modSp">
        <pc:chgData name="Saira Khan (2311851)" userId="S::2311851@student.uwtsd.ac.uk::da7f09fb-8c22-4410-80e8-45b8ffc4af14" providerId="AD" clId="Web-{A234565A-6B20-4A5D-0446-824DAA57A4C1}" dt="2026-07-25T14:42:36.387" v="28"/>
        <pc:sldMkLst>
          <pc:docMk/>
          <pc:sldMk cId="378794684" sldId="257"/>
        </pc:sldMkLst>
        <pc:graphicFrameChg chg="mod modGraphic">
          <ac:chgData name="Saira Khan (2311851)" userId="S::2311851@student.uwtsd.ac.uk::da7f09fb-8c22-4410-80e8-45b8ffc4af14" providerId="AD" clId="Web-{A234565A-6B20-4A5D-0446-824DAA57A4C1}" dt="2026-07-25T14:42:36.387" v="28"/>
          <ac:graphicFrameMkLst>
            <pc:docMk/>
            <pc:sldMk cId="378794684" sldId="257"/>
            <ac:graphicFrameMk id="4" creationId="{EE42D92B-1E26-51A7-C125-0ECFA5B19B61}"/>
          </ac:graphicFrameMkLst>
        </pc:graphicFrameChg>
        <pc:picChg chg="mod">
          <ac:chgData name="Saira Khan (2311851)" userId="S::2311851@student.uwtsd.ac.uk::da7f09fb-8c22-4410-80e8-45b8ffc4af14" providerId="AD" clId="Web-{A234565A-6B20-4A5D-0446-824DAA57A4C1}" dt="2026-07-25T14:38:22.096" v="22" actId="1076"/>
          <ac:picMkLst>
            <pc:docMk/>
            <pc:sldMk cId="378794684" sldId="257"/>
            <ac:picMk id="8" creationId="{832175F3-2BDD-38AF-D114-167C3565EB34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9B175-8E11-4EFA-91BD-2DA48CDDD435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E63B9-5484-4B9D-839B-6A2C4353C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6513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9B175-8E11-4EFA-91BD-2DA48CDDD435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E63B9-5484-4B9D-839B-6A2C4353C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6057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9B175-8E11-4EFA-91BD-2DA48CDDD435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E63B9-5484-4B9D-839B-6A2C4353C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4381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9B175-8E11-4EFA-91BD-2DA48CDDD435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E63B9-5484-4B9D-839B-6A2C4353C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8403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9B175-8E11-4EFA-91BD-2DA48CDDD435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E63B9-5484-4B9D-839B-6A2C4353C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015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9B175-8E11-4EFA-91BD-2DA48CDDD435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E63B9-5484-4B9D-839B-6A2C4353C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0670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9B175-8E11-4EFA-91BD-2DA48CDDD435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E63B9-5484-4B9D-839B-6A2C4353C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02896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9B175-8E11-4EFA-91BD-2DA48CDDD435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E63B9-5484-4B9D-839B-6A2C4353C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86446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9B175-8E11-4EFA-91BD-2DA48CDDD435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E63B9-5484-4B9D-839B-6A2C4353C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89987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9B175-8E11-4EFA-91BD-2DA48CDDD435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E63B9-5484-4B9D-839B-6A2C4353C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5578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9B175-8E11-4EFA-91BD-2DA48CDDD435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E63B9-5484-4B9D-839B-6A2C4353C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48402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889B175-8E11-4EFA-91BD-2DA48CDDD435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55E63B9-5484-4B9D-839B-6A2C4353C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4391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CVO | Sandwell Council of Voluntary Organisations.">
            <a:extLst>
              <a:ext uri="{FF2B5EF4-FFF2-40B4-BE49-F238E27FC236}">
                <a16:creationId xmlns:a16="http://schemas.microsoft.com/office/drawing/2014/main" id="{1D7709ED-598B-7B51-0759-0312F5C17D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0188" y="426855"/>
            <a:ext cx="3857624" cy="12268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B454B30-B480-3EBF-8C1A-8A6B8EFAD0C7}"/>
              </a:ext>
            </a:extLst>
          </p:cNvPr>
          <p:cNvSpPr txBox="1"/>
          <p:nvPr/>
        </p:nvSpPr>
        <p:spPr>
          <a:xfrm>
            <a:off x="957263" y="2185988"/>
            <a:ext cx="53578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/>
              <a:t>Methods and Search Strategy Academic Poster </a:t>
            </a:r>
            <a:r>
              <a:rPr lang="en-GB"/>
              <a:t>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E90A7D1-1D7D-41AA-B0C1-D4C48772237A}"/>
              </a:ext>
            </a:extLst>
          </p:cNvPr>
          <p:cNvSpPr txBox="1"/>
          <p:nvPr/>
        </p:nvSpPr>
        <p:spPr>
          <a:xfrm>
            <a:off x="1085850" y="3586163"/>
            <a:ext cx="48006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nl-NL" b="1"/>
              <a:t>Student name</a:t>
            </a:r>
            <a:r>
              <a:rPr lang="nl-NL"/>
              <a:t>: Saira Khan</a:t>
            </a:r>
            <a:r>
              <a:rPr lang="en-GB"/>
              <a:t> </a:t>
            </a:r>
          </a:p>
          <a:p>
            <a:pPr fontAlgn="base"/>
            <a:endParaRPr lang="en-GB"/>
          </a:p>
          <a:p>
            <a:pPr fontAlgn="base"/>
            <a:r>
              <a:rPr lang="nl-NL" b="1"/>
              <a:t>Student ID</a:t>
            </a:r>
            <a:r>
              <a:rPr lang="nl-NL"/>
              <a:t>: 2311851</a:t>
            </a:r>
            <a:r>
              <a:rPr lang="en-GB"/>
              <a:t> </a:t>
            </a:r>
          </a:p>
          <a:p>
            <a:pPr fontAlgn="base"/>
            <a:r>
              <a:rPr lang="en-GB"/>
              <a:t> </a:t>
            </a:r>
          </a:p>
          <a:p>
            <a:pPr fontAlgn="base"/>
            <a:r>
              <a:rPr lang="nl-NL" b="1"/>
              <a:t>Module name</a:t>
            </a:r>
            <a:r>
              <a:rPr lang="nl-NL"/>
              <a:t>: </a:t>
            </a:r>
            <a:r>
              <a:rPr lang="en-GB"/>
              <a:t>Independent Project </a:t>
            </a:r>
          </a:p>
          <a:p>
            <a:pPr fontAlgn="base"/>
            <a:r>
              <a:rPr lang="en-GB"/>
              <a:t> </a:t>
            </a:r>
          </a:p>
          <a:p>
            <a:pPr fontAlgn="base"/>
            <a:r>
              <a:rPr lang="en-US" b="1"/>
              <a:t>Module code</a:t>
            </a:r>
            <a:r>
              <a:rPr lang="en-US"/>
              <a:t>: BMHP6020</a:t>
            </a:r>
            <a:r>
              <a:rPr lang="en-GB"/>
              <a:t> 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2207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E42D92B-1E26-51A7-C125-0ECFA5B19B6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45785360"/>
              </p:ext>
            </p:extLst>
          </p:nvPr>
        </p:nvGraphicFramePr>
        <p:xfrm>
          <a:off x="0" y="0"/>
          <a:ext cx="6858000" cy="13087365"/>
        </p:xfrm>
        <a:graphic>
          <a:graphicData uri="http://schemas.openxmlformats.org/drawingml/2006/table">
            <a:tbl>
              <a:tblPr/>
              <a:tblGrid>
                <a:gridCol w="3974335">
                  <a:extLst>
                    <a:ext uri="{9D8B030D-6E8A-4147-A177-3AD203B41FA5}">
                      <a16:colId xmlns:a16="http://schemas.microsoft.com/office/drawing/2014/main" val="4190962261"/>
                    </a:ext>
                  </a:extLst>
                </a:gridCol>
                <a:gridCol w="2883665">
                  <a:extLst>
                    <a:ext uri="{9D8B030D-6E8A-4147-A177-3AD203B41FA5}">
                      <a16:colId xmlns:a16="http://schemas.microsoft.com/office/drawing/2014/main" val="696583476"/>
                    </a:ext>
                  </a:extLst>
                </a:gridCol>
              </a:tblGrid>
              <a:tr h="426693">
                <a:tc gridSpan="2">
                  <a:txBody>
                    <a:bodyPr/>
                    <a:lstStyle/>
                    <a:p>
                      <a:pPr marL="0" marR="0" indent="0" algn="ctr" rtl="0" fontAlgn="base">
                        <a:lnSpc>
                          <a:spcPts val="1781"/>
                        </a:lnSpc>
                        <a:spcAft>
                          <a:spcPts val="1100"/>
                        </a:spcAft>
                        <a:buNone/>
                      </a:pPr>
                      <a:r>
                        <a:rPr lang="en-US" sz="1100" b="1" i="0">
                          <a:solidFill>
                            <a:srgbClr val="FFFFFF"/>
                          </a:solidFill>
                          <a:effectLst/>
                          <a:latin typeface="Aptos" panose="020B0004020202020204" pitchFamily="34" charset="0"/>
                        </a:rPr>
                        <a:t> </a:t>
                      </a:r>
                      <a:r>
                        <a:rPr lang="en-US" sz="1100" b="1" i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Assessing the Role of Social Services in Safeguarding Vulnerable Adults in the United Kingdom</a:t>
                      </a:r>
                      <a:r>
                        <a:rPr lang="en-GB" sz="1100" b="0" i="0">
                          <a:solidFill>
                            <a:srgbClr val="F5F5F5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100" b="0" i="0">
                        <a:solidFill>
                          <a:srgbClr val="F5F5F5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47398" marR="47398" marT="23699" marB="23699" anchor="ctr">
                    <a:lnL w="50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0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0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0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472C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80584352"/>
                  </a:ext>
                </a:extLst>
              </a:tr>
              <a:tr h="2889893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76"/>
                        </a:lnSpc>
                        <a:spcAft>
                          <a:spcPts val="1100"/>
                        </a:spcAft>
                        <a:buNone/>
                      </a:pPr>
                      <a:r>
                        <a:rPr lang="en-US" sz="1100" b="0" i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r>
                        <a:rPr lang="en-US" sz="1100" b="1" i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Introduction and Research Aim </a:t>
                      </a:r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sz="11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  <a:p>
                      <a:pPr marL="0" marR="0" indent="0" algn="just" rtl="0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Methodology outlines a systematic secondary research approach using credible literature, clear search strategies, ethical considerations, and thematic analysis (Kumar, 2018).</a:t>
                      </a:r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  <a:p>
                      <a:pPr marL="0" marR="0" indent="0" algn="just" rtl="0" fontAlgn="base">
                        <a:lnSpc>
                          <a:spcPts val="1350"/>
                        </a:lnSpc>
                        <a:spcAft>
                          <a:spcPts val="1100"/>
                        </a:spcAft>
                        <a:buNone/>
                      </a:pPr>
                      <a:r>
                        <a:rPr lang="en-US" sz="1100" b="1" i="0" u="sng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Aim </a:t>
                      </a:r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1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  <a:p>
                      <a:pPr marL="0" marR="0" indent="0" algn="just" rtl="0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This project critically evaluates social services' role in safeguarding vulnerable adults in the UK, focusing on law, practice, partnership, and effectiveness (LGA, 2022).</a:t>
                      </a:r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  <a:p>
                      <a:pPr marL="0" marR="0" indent="0" algn="just" rtl="0" fontAlgn="base">
                        <a:lnSpc>
                          <a:spcPts val="2025"/>
                        </a:lnSpc>
                        <a:spcAft>
                          <a:spcPts val="1100"/>
                        </a:spcAft>
                        <a:buNone/>
                      </a:pPr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1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47398" marR="47398" marT="23699" marB="23699">
                    <a:lnL w="50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0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0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0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76"/>
                        </a:lnSpc>
                        <a:spcAft>
                          <a:spcPts val="1100"/>
                        </a:spcAft>
                        <a:buNone/>
                      </a:pPr>
                      <a:r>
                        <a:rPr lang="en-US" sz="1100" b="1" i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 Search Strategy</a:t>
                      </a:r>
                      <a:r>
                        <a:rPr lang="en-US" sz="1100" b="0" i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sz="11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  <a:p>
                      <a:pPr marL="0" marR="0" indent="0" algn="just" rtl="0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In secondary research, a systematic search strategy identified relevant literature using keywords, synonyms, Boolean operators, filters, abstract screening and reference checking across academic databases and official UK sources to ensure comprehensive, reliable evidence  </a:t>
                      </a:r>
                    </a:p>
                    <a:p>
                      <a:pPr marL="0" marR="0" indent="0" algn="just" rtl="0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(Booth, 2016). </a:t>
                      </a:r>
                    </a:p>
                    <a:p>
                      <a:pPr marL="457200" marR="0" indent="0" algn="just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1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  <a:p>
                      <a:pPr marL="0" marR="0" indent="0" algn="just" rtl="0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Keywords such as "adult safeguarding" AND "social services" were searched across databases. English-language, peer-reviewed studies (2016–2026) were filtered, with abstracts reviewed before selecting relevant full-text sources. </a:t>
                      </a:r>
                    </a:p>
                    <a:p>
                      <a:pPr marL="0" marR="0" indent="0" algn="just" rtl="0" fontAlgn="base">
                        <a:lnSpc>
                          <a:spcPts val="1913"/>
                        </a:lnSpc>
                        <a:spcAft>
                          <a:spcPts val="1100"/>
                        </a:spcAft>
                        <a:buNone/>
                      </a:pPr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sz="11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47398" marR="47398" marT="23699" marB="23699">
                    <a:lnL w="50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0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0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0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91590513"/>
                  </a:ext>
                </a:extLst>
              </a:tr>
              <a:tr h="1712614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76"/>
                        </a:lnSpc>
                        <a:spcAft>
                          <a:spcPts val="1100"/>
                        </a:spcAft>
                        <a:buNone/>
                      </a:pPr>
                      <a:r>
                        <a:rPr lang="en-US" sz="1100" b="1" i="0">
                          <a:solidFill>
                            <a:srgbClr val="FFFFFF"/>
                          </a:solidFill>
                          <a:effectLst/>
                          <a:latin typeface="Aptos" panose="020B0004020202020204" pitchFamily="34" charset="0"/>
                        </a:rPr>
                        <a:t>Searching for Information</a:t>
                      </a:r>
                      <a:r>
                        <a:rPr lang="en-US" sz="1100" b="0" i="0">
                          <a:solidFill>
                            <a:srgbClr val="FFFFFF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r>
                        <a:rPr lang="en-GB" sz="1100" b="0" i="0">
                          <a:solidFill>
                            <a:srgbClr val="F5F5F5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sz="1100" b="0" i="0">
                        <a:solidFill>
                          <a:srgbClr val="F5F5F5"/>
                        </a:solidFill>
                        <a:effectLst/>
                        <a:latin typeface="Segoe UI" panose="020B0502040204020203" pitchFamily="34" charset="0"/>
                      </a:endParaRPr>
                    </a:p>
                    <a:p>
                      <a:pPr marL="0" marR="0" indent="0" algn="l" rtl="0" fontAlgn="base">
                        <a:lnSpc>
                          <a:spcPts val="971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100" b="0" i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Google Scholar, PubMed and UWTSD Library provide peer-reviewed, credible and relevant evidence on adult safeguarding and UK social services.</a:t>
                      </a:r>
                      <a:r>
                        <a:rPr lang="en-GB" sz="1100" b="0" i="0">
                          <a:solidFill>
                            <a:srgbClr val="F5F5F5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  <a:p>
                      <a:pPr marL="457200" marR="0" indent="0" algn="l" rtl="0" fontAlgn="base">
                        <a:lnSpc>
                          <a:spcPts val="971"/>
                        </a:lnSpc>
                        <a:buNone/>
                      </a:pPr>
                      <a:r>
                        <a:rPr lang="en-GB" sz="1100" b="0" i="0">
                          <a:solidFill>
                            <a:srgbClr val="F5F5F5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100" b="0" i="0">
                        <a:solidFill>
                          <a:srgbClr val="F5F5F5"/>
                        </a:solidFill>
                        <a:effectLst/>
                        <a:latin typeface="Segoe UI" panose="020B0502040204020203" pitchFamily="34" charset="0"/>
                      </a:endParaRPr>
                    </a:p>
                    <a:p>
                      <a:pPr marL="0" marR="0" indent="0" algn="l" rtl="0" fontAlgn="base">
                        <a:lnSpc>
                          <a:spcPts val="971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100" b="0" i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A number of search filters were used to enhance relevance and quality of literature.</a:t>
                      </a:r>
                      <a:r>
                        <a:rPr lang="en-GB" sz="1100" b="0" i="0">
                          <a:solidFill>
                            <a:srgbClr val="F5F5F5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  <a:p>
                      <a:pPr marL="457200" marR="0" indent="0" algn="l" rtl="0" fontAlgn="base">
                        <a:lnSpc>
                          <a:spcPts val="971"/>
                        </a:lnSpc>
                        <a:buNone/>
                      </a:pPr>
                      <a:r>
                        <a:rPr lang="en-GB" sz="1100" b="0" i="0">
                          <a:solidFill>
                            <a:srgbClr val="F5F5F5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100" b="0" i="0">
                        <a:solidFill>
                          <a:srgbClr val="F5F5F5"/>
                        </a:solidFill>
                        <a:effectLst/>
                        <a:latin typeface="Segoe UI" panose="020B0502040204020203" pitchFamily="34" charset="0"/>
                      </a:endParaRPr>
                    </a:p>
                    <a:p>
                      <a:pPr marL="0" marR="0" indent="0" algn="l" rtl="0" fontAlgn="base">
                        <a:lnSpc>
                          <a:spcPts val="971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100" b="0" i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English, peer-reviewed UK studies (2016–2026) were selected to ensure current, credible evidence on adult safeguarding, legislation, policy and practice.</a:t>
                      </a:r>
                      <a:r>
                        <a:rPr lang="en-GB" sz="1100" b="0" i="0">
                          <a:solidFill>
                            <a:srgbClr val="F5F5F5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  <a:p>
                      <a:pPr marL="457200" marR="0" indent="0" algn="l" rtl="0" fontAlgn="base">
                        <a:lnSpc>
                          <a:spcPts val="971"/>
                        </a:lnSpc>
                        <a:buNone/>
                      </a:pPr>
                      <a:r>
                        <a:rPr lang="en-GB" sz="1100" b="0" i="0">
                          <a:solidFill>
                            <a:srgbClr val="F5F5F5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100" b="0" i="0">
                        <a:solidFill>
                          <a:srgbClr val="F5F5F5"/>
                        </a:solidFill>
                        <a:effectLst/>
                        <a:latin typeface="Segoe UI" panose="020B0502040204020203" pitchFamily="34" charset="0"/>
                      </a:endParaRPr>
                    </a:p>
                    <a:p>
                      <a:pPr marL="0" marR="0" indent="0" algn="just" rtl="0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 b="0" i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Adult safeguarding is protecting adults with care and support needs from abuse, neglect and exploitation (Care Act 2014).</a:t>
                      </a:r>
                      <a:r>
                        <a:rPr lang="en-GB" sz="1100" b="0" i="0">
                          <a:solidFill>
                            <a:srgbClr val="F5F5F5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  <a:p>
                      <a:pPr marL="0" marR="0" indent="0" algn="just" rtl="0" fontAlgn="base">
                        <a:lnSpc>
                          <a:spcPts val="1913"/>
                        </a:lnSpc>
                        <a:spcAft>
                          <a:spcPts val="1100"/>
                        </a:spcAft>
                        <a:buNone/>
                      </a:pPr>
                      <a:r>
                        <a:rPr lang="en-GB" sz="1100" b="0" i="0">
                          <a:solidFill>
                            <a:srgbClr val="F5F5F5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sz="1100" b="0" i="0">
                        <a:solidFill>
                          <a:srgbClr val="F5F5F5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47398" marR="47398" marT="23699" marB="23699">
                    <a:lnL w="50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0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0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0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472C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76"/>
                        </a:lnSpc>
                        <a:spcAft>
                          <a:spcPts val="1100"/>
                        </a:spcAft>
                        <a:buNone/>
                      </a:pPr>
                      <a:r>
                        <a:rPr lang="en-US" sz="1100" b="1" i="0">
                          <a:solidFill>
                            <a:srgbClr val="FFFFFF"/>
                          </a:solidFill>
                          <a:effectLst/>
                          <a:latin typeface="Aptos" panose="020B0004020202020204" pitchFamily="34" charset="0"/>
                        </a:rPr>
                        <a:t>Picture / Graph / Visual Aid / Statistics</a:t>
                      </a:r>
                      <a:r>
                        <a:rPr lang="en-US" sz="1100" b="0" i="0">
                          <a:solidFill>
                            <a:srgbClr val="FFFFFF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r>
                        <a:rPr lang="en-GB" sz="1100" b="0" i="0">
                          <a:solidFill>
                            <a:srgbClr val="F5F5F5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sz="1100" b="0" i="0">
                        <a:solidFill>
                          <a:srgbClr val="F5F5F5"/>
                        </a:solidFill>
                        <a:effectLst/>
                        <a:latin typeface="Segoe UI" panose="020B0502040204020203" pitchFamily="34" charset="0"/>
                      </a:endParaRPr>
                    </a:p>
                    <a:p>
                      <a:pPr marL="0" marR="0" indent="0" algn="just" rtl="0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100" b="0" i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Adult safeguarding remains a major social care issue. Between April 2022 and March 2023, England recorded 541,535 safeguarding concerns, leading to 192,730 Section 42 enquiries (NHS Digital, 2023).</a:t>
                      </a:r>
                      <a:r>
                        <a:rPr lang="en-GB" sz="1100" b="0" i="0">
                          <a:solidFill>
                            <a:srgbClr val="F5F5F5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  <a:p>
                      <a:pPr marL="457200" marR="0" indent="0" algn="just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100" b="0" i="0">
                          <a:solidFill>
                            <a:srgbClr val="F5F5F5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100" b="0" i="0">
                        <a:solidFill>
                          <a:srgbClr val="F5F5F5"/>
                        </a:solidFill>
                        <a:effectLst/>
                        <a:latin typeface="Segoe UI" panose="020B0502040204020203" pitchFamily="34" charset="0"/>
                      </a:endParaRPr>
                    </a:p>
                    <a:p>
                      <a:pPr marL="0" marR="0" indent="0" algn="just" rtl="0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100" b="0" i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Safeguarding incidents occurred across multiple settings, highlighting the need for partnership working and coordinating action under the Care Act 2014. Locations include own home (46%), care homes (20%), community services (12%), hospitals (8%), and other settings (14%).</a:t>
                      </a:r>
                      <a:r>
                        <a:rPr lang="en-GB" sz="1100" b="0" i="0">
                          <a:solidFill>
                            <a:srgbClr val="F5F5F5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47398" marR="47398" marT="23699" marB="23699">
                    <a:lnL w="50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0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0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0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472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20358520"/>
                  </a:ext>
                </a:extLst>
              </a:tr>
              <a:tr h="257842">
                <a:tc gridSpan="2"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457"/>
                        </a:lnSpc>
                        <a:spcAft>
                          <a:spcPts val="1100"/>
                        </a:spcAft>
                        <a:buNone/>
                      </a:pPr>
                      <a:r>
                        <a:rPr lang="en-US" sz="1100" b="0" i="0">
                          <a:solidFill>
                            <a:srgbClr val="000000"/>
                          </a:solidFill>
                          <a:effectLst/>
                          <a:latin typeface="Century Schoolbook" panose="02040604050505020304" pitchFamily="18" charset="0"/>
                        </a:rPr>
                        <a:t> </a:t>
                      </a:r>
                    </a:p>
                  </a:txBody>
                  <a:tcPr marL="47398" marR="47398" marT="23699" marB="23699">
                    <a:lnL w="50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0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0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0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6204057"/>
                  </a:ext>
                </a:extLst>
              </a:tr>
              <a:tr h="2259434">
                <a:tc gridSpan="2">
                  <a:txBody>
                    <a:bodyPr/>
                    <a:lstStyle/>
                    <a:p>
                      <a:pPr marL="0" marR="0" indent="0" algn="ctr" rtl="0" fontAlgn="base">
                        <a:lnSpc>
                          <a:spcPts val="1376"/>
                        </a:lnSpc>
                        <a:spcAft>
                          <a:spcPts val="1100"/>
                        </a:spcAft>
                        <a:buNone/>
                      </a:pPr>
                      <a:r>
                        <a:rPr lang="en-US" sz="1100" b="0" i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r>
                        <a:rPr lang="en-US" sz="1100" b="1" i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Research Validation and Analysis</a:t>
                      </a:r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</a:p>
                    <a:p>
                      <a:pPr marL="0" marR="0" indent="0" algn="l" rtl="0" fontAlgn="base">
                        <a:lnSpc>
                          <a:spcPts val="971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Articles were initially skimmed by reviewing the title, abstract, introduction, and conclusion to assess their relevance to the research topic.  </a:t>
                      </a:r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  <a:p>
                      <a:pPr marL="457200" marR="0" indent="0" algn="l" rtl="0" fontAlgn="base">
                        <a:lnSpc>
                          <a:spcPts val="971"/>
                        </a:lnSpc>
                        <a:buNone/>
                      </a:pPr>
                      <a:endParaRPr lang="en-GB" sz="1100" b="0" i="0">
                        <a:solidFill>
                          <a:srgbClr val="000000"/>
                        </a:solidFill>
                        <a:effectLst/>
                        <a:latin typeface="Arial"/>
                        <a:cs typeface="Arial"/>
                      </a:endParaRPr>
                    </a:p>
                    <a:p>
                      <a:pPr marL="0" marR="0" lvl="0" indent="0" algn="l">
                        <a:lnSpc>
                          <a:spcPts val="971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 b="0" i="0" u="none" strike="noStrike" noProof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This process determined if sources discussed or referred to UK adult </a:t>
                      </a:r>
                      <a:r>
                        <a:rPr lang="en-GB" sz="1100" b="0" i="0" u="none" strike="noStrike" noProof="0" err="1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safeguing</a:t>
                      </a:r>
                      <a:r>
                        <a:rPr lang="en-GB" sz="1100" b="0" i="0" u="none" strike="noStrike" noProof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 prior to full-text review and analysis (O'Reardon, 2024).</a:t>
                      </a:r>
                      <a:endParaRPr lang="en-GB">
                        <a:latin typeface="Arial"/>
                        <a:cs typeface="Arial"/>
                      </a:endParaRPr>
                    </a:p>
                    <a:p>
                      <a:pPr marL="457200" marR="0" indent="0" algn="l" rtl="0" fontAlgn="base">
                        <a:lnSpc>
                          <a:spcPts val="971"/>
                        </a:lnSpc>
                        <a:buNone/>
                      </a:pPr>
                      <a:endParaRPr lang="en-GB" sz="11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  <a:p>
                      <a:pPr marL="0" marR="0" indent="0" algn="l" rtl="0" fontAlgn="base">
                        <a:lnSpc>
                          <a:spcPts val="971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100" b="0" i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The CRAAP test evaluated currency, relevance, authority, accuracy and purpose, ensuring credible, recent, peer-reviewed UK evidence with minimal bias (Dehkordi, 2024).</a:t>
                      </a:r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  <a:p>
                      <a:pPr marL="457200" marR="0" indent="0" algn="l" rtl="0" fontAlgn="base">
                        <a:lnSpc>
                          <a:spcPts val="1133"/>
                        </a:lnSpc>
                        <a:buNone/>
                      </a:pPr>
                      <a:endParaRPr lang="en-GB" sz="11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  <a:p>
                      <a:pPr marL="0" marR="0" indent="0" algn="just" rtl="0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100" b="0" i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r>
                        <a:rPr lang="en-US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Current, peer-reviewed UK sources were included for credibility, while older non-reviewed sources were excluded due to limited reliability and potential bias.</a:t>
                      </a:r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  <a:p>
                      <a:pPr marL="457200" marR="0" indent="0" algn="just" rtl="0" fontAlgn="base">
                        <a:lnSpc>
                          <a:spcPts val="1350"/>
                        </a:lnSpc>
                        <a:buNone/>
                      </a:pPr>
                      <a:endParaRPr lang="en-GB" sz="11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  <a:p>
                      <a:pPr marL="0" marR="0" indent="0" algn="just" rtl="0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Secondary research was </a:t>
                      </a:r>
                      <a:r>
                        <a:rPr lang="en-US" sz="1100" b="0" i="0" err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analysed</a:t>
                      </a:r>
                      <a:r>
                        <a:rPr lang="en-US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using thematic analysis, identifying recurring patterns across literature. These themes structured Chapter 4 and evaluated social services' role in safeguarding vulnerable adults in the UK (Braun and Clarke, 2021).</a:t>
                      </a:r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47398" marR="47398" marT="23699" marB="23699">
                    <a:lnL w="50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0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0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0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1228242"/>
                  </a:ext>
                </a:extLst>
              </a:tr>
              <a:tr h="1949243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76"/>
                        </a:lnSpc>
                        <a:spcAft>
                          <a:spcPts val="1100"/>
                        </a:spcAft>
                        <a:buNone/>
                      </a:pPr>
                      <a:r>
                        <a:rPr lang="en-US" sz="1100" b="0" i="0">
                          <a:solidFill>
                            <a:srgbClr val="FFFFFF"/>
                          </a:solidFill>
                          <a:effectLst/>
                          <a:latin typeface="Arial"/>
                          <a:cs typeface="Arial"/>
                        </a:rPr>
                        <a:t> </a:t>
                      </a:r>
                      <a:r>
                        <a:rPr lang="en-US" sz="1100" b="1" i="0">
                          <a:solidFill>
                            <a:srgbClr val="FFFFFF"/>
                          </a:solidFill>
                          <a:effectLst/>
                          <a:latin typeface="Arial"/>
                          <a:cs typeface="Arial"/>
                        </a:rPr>
                        <a:t>Inclusion Criteria</a:t>
                      </a:r>
                      <a:r>
                        <a:rPr lang="en-US" sz="1100" b="0" i="0">
                          <a:solidFill>
                            <a:srgbClr val="FFFFFF"/>
                          </a:solidFill>
                          <a:effectLst/>
                          <a:latin typeface="Arial"/>
                          <a:cs typeface="Arial"/>
                        </a:rPr>
                        <a:t> </a:t>
                      </a:r>
                      <a:r>
                        <a:rPr lang="en-GB" sz="1100" b="0" i="0">
                          <a:solidFill>
                            <a:srgbClr val="F5F5F5"/>
                          </a:solidFill>
                          <a:effectLst/>
                          <a:latin typeface="Arial"/>
                          <a:cs typeface="Arial"/>
                        </a:rPr>
                        <a:t> </a:t>
                      </a:r>
                    </a:p>
                    <a:p>
                      <a:pPr marL="0" marR="0" indent="0" algn="l" rtl="0" fontAlgn="base">
                        <a:lnSpc>
                          <a:spcPts val="971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100" b="0" i="0">
                          <a:solidFill>
                            <a:srgbClr val="FFFFFF"/>
                          </a:solidFill>
                          <a:effectLst/>
                          <a:latin typeface="Arial"/>
                          <a:cs typeface="Arial"/>
                        </a:rPr>
                        <a:t>Inclusion criteria included peer-reviewed English-language UK studies</a:t>
                      </a:r>
                      <a:r>
                        <a:rPr lang="en-GB" sz="1100" b="0" i="0">
                          <a:solidFill>
                            <a:srgbClr val="F5F5F5"/>
                          </a:solidFill>
                          <a:effectLst/>
                          <a:latin typeface="Arial"/>
                          <a:cs typeface="Arial"/>
                        </a:rPr>
                        <a:t> </a:t>
                      </a:r>
                    </a:p>
                    <a:p>
                      <a:pPr marL="457200" marR="0" indent="0" algn="l" rtl="0" fontAlgn="base">
                        <a:lnSpc>
                          <a:spcPts val="971"/>
                        </a:lnSpc>
                        <a:buNone/>
                      </a:pPr>
                      <a:endParaRPr lang="en-GB" sz="1100" b="0" i="0">
                        <a:solidFill>
                          <a:srgbClr val="F5F5F5"/>
                        </a:solidFill>
                        <a:effectLst/>
                        <a:latin typeface="Arial"/>
                        <a:cs typeface="Arial"/>
                      </a:endParaRPr>
                    </a:p>
                    <a:p>
                      <a:pPr marL="0" marR="0" indent="0" algn="l" rtl="0" fontAlgn="base">
                        <a:lnSpc>
                          <a:spcPts val="971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100" b="0" i="0">
                          <a:solidFill>
                            <a:srgbClr val="FFFFFF"/>
                          </a:solidFill>
                          <a:effectLst/>
                          <a:latin typeface="Arial"/>
                          <a:cs typeface="Arial"/>
                        </a:rPr>
                        <a:t> (2016–2026), government guidance</a:t>
                      </a:r>
                      <a:r>
                        <a:rPr lang="en-GB" sz="1100" b="0" i="0">
                          <a:solidFill>
                            <a:srgbClr val="F5F5F5"/>
                          </a:solidFill>
                          <a:effectLst/>
                          <a:latin typeface="Arial"/>
                          <a:cs typeface="Arial"/>
                        </a:rPr>
                        <a:t> </a:t>
                      </a:r>
                    </a:p>
                    <a:p>
                      <a:pPr marL="457200" marR="0" indent="0" algn="l" rtl="0" fontAlgn="base">
                        <a:lnSpc>
                          <a:spcPts val="971"/>
                        </a:lnSpc>
                        <a:buNone/>
                      </a:pPr>
                      <a:endParaRPr lang="en-GB" sz="1100" b="0" i="0">
                        <a:solidFill>
                          <a:srgbClr val="F5F5F5"/>
                        </a:solidFill>
                        <a:effectLst/>
                        <a:latin typeface="Arial"/>
                        <a:cs typeface="Arial"/>
                      </a:endParaRPr>
                    </a:p>
                    <a:p>
                      <a:pPr marL="0" marR="0" indent="0" algn="l" rtl="0" fontAlgn="base">
                        <a:lnSpc>
                          <a:spcPts val="971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100" b="0" i="0">
                          <a:solidFill>
                            <a:srgbClr val="FFFFFF"/>
                          </a:solidFill>
                          <a:effectLst/>
                          <a:latin typeface="Arial"/>
                          <a:cs typeface="Arial"/>
                        </a:rPr>
                        <a:t> Safeguarding Adult Reviews and reputable social work literature to ensure relevant, high-quality evidence.</a:t>
                      </a:r>
                      <a:r>
                        <a:rPr lang="en-GB" sz="1100" b="0" i="0">
                          <a:solidFill>
                            <a:srgbClr val="F5F5F5"/>
                          </a:solidFill>
                          <a:effectLst/>
                          <a:latin typeface="Arial"/>
                          <a:cs typeface="Arial"/>
                        </a:rPr>
                        <a:t> </a:t>
                      </a:r>
                    </a:p>
                  </a:txBody>
                  <a:tcPr marL="47398" marR="47398" marT="23699" marB="23699">
                    <a:lnL w="50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0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0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0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472C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76"/>
                        </a:lnSpc>
                        <a:spcAft>
                          <a:spcPts val="1100"/>
                        </a:spcAft>
                        <a:buNone/>
                      </a:pPr>
                      <a:r>
                        <a:rPr lang="en-US" sz="1100" b="0" i="0">
                          <a:solidFill>
                            <a:srgbClr val="FFFFFF"/>
                          </a:solidFill>
                          <a:effectLst/>
                          <a:latin typeface="Arial"/>
                          <a:cs typeface="Arial"/>
                        </a:rPr>
                        <a:t> </a:t>
                      </a:r>
                      <a:r>
                        <a:rPr lang="en-US" sz="1100" b="1" i="0">
                          <a:solidFill>
                            <a:srgbClr val="FFFFFF"/>
                          </a:solidFill>
                          <a:effectLst/>
                          <a:latin typeface="Arial"/>
                          <a:cs typeface="Arial"/>
                        </a:rPr>
                        <a:t>Exclusion Criteria</a:t>
                      </a:r>
                      <a:r>
                        <a:rPr lang="en-US" sz="1100" b="0" i="0">
                          <a:solidFill>
                            <a:srgbClr val="FFFFFF"/>
                          </a:solidFill>
                          <a:effectLst/>
                          <a:latin typeface="Arial"/>
                          <a:cs typeface="Arial"/>
                        </a:rPr>
                        <a:t> </a:t>
                      </a:r>
                      <a:r>
                        <a:rPr lang="en-GB" sz="1100" b="0" i="0">
                          <a:solidFill>
                            <a:srgbClr val="F5F5F5"/>
                          </a:solidFill>
                          <a:effectLst/>
                          <a:latin typeface="Arial"/>
                          <a:cs typeface="Arial"/>
                        </a:rPr>
                        <a:t> </a:t>
                      </a:r>
                    </a:p>
                    <a:p>
                      <a:pPr marL="0" marR="0" indent="0" algn="just" rtl="0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100" b="1" i="0">
                          <a:solidFill>
                            <a:srgbClr val="FFFFFF"/>
                          </a:solidFill>
                          <a:effectLst/>
                          <a:latin typeface="Arial"/>
                          <a:cs typeface="Arial"/>
                        </a:rPr>
                        <a:t>Preston-Shoot (2020) exclusion criteria included: sources more than 10 years old </a:t>
                      </a:r>
                      <a:r>
                        <a:rPr lang="en-GB" sz="1100" b="0" i="0">
                          <a:solidFill>
                            <a:srgbClr val="FFFFFF"/>
                          </a:solidFill>
                          <a:effectLst/>
                          <a:latin typeface="Arial"/>
                          <a:cs typeface="Arial"/>
                        </a:rPr>
                        <a:t> </a:t>
                      </a:r>
                      <a:endParaRPr lang="en-GB" sz="1100" b="0" i="0">
                        <a:solidFill>
                          <a:srgbClr val="F5F5F5"/>
                        </a:solidFill>
                        <a:effectLst/>
                        <a:latin typeface="Arial"/>
                        <a:cs typeface="Arial"/>
                      </a:endParaRPr>
                    </a:p>
                    <a:p>
                      <a:pPr marL="457200" marR="0" indent="0" algn="just" rtl="0" fontAlgn="base">
                        <a:lnSpc>
                          <a:spcPts val="1350"/>
                        </a:lnSpc>
                        <a:buNone/>
                      </a:pPr>
                      <a:endParaRPr lang="en-GB" sz="1100" b="0" i="0">
                        <a:solidFill>
                          <a:srgbClr val="F5F5F5"/>
                        </a:solidFill>
                        <a:effectLst/>
                        <a:latin typeface="Arial"/>
                        <a:cs typeface="Arial"/>
                      </a:endParaRPr>
                    </a:p>
                    <a:p>
                      <a:pPr marL="0" marR="0" indent="0" algn="just" rtl="0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100" b="1" i="0">
                          <a:solidFill>
                            <a:srgbClr val="FFFFFF"/>
                          </a:solidFill>
                          <a:effectLst/>
                          <a:latin typeface="Arial"/>
                          <a:cs typeface="Arial"/>
                        </a:rPr>
                        <a:t>(Unless seminal), non-English or non-UK studies, opinion-based articles, newspaper, magazine</a:t>
                      </a:r>
                      <a:r>
                        <a:rPr lang="en-GB" sz="1100" b="0" i="0">
                          <a:solidFill>
                            <a:srgbClr val="FFFFFF"/>
                          </a:solidFill>
                          <a:effectLst/>
                          <a:latin typeface="Arial"/>
                          <a:cs typeface="Arial"/>
                        </a:rPr>
                        <a:t> </a:t>
                      </a:r>
                      <a:endParaRPr lang="en-GB" sz="1100" b="0" i="0">
                        <a:solidFill>
                          <a:srgbClr val="F5F5F5"/>
                        </a:solidFill>
                        <a:effectLst/>
                        <a:latin typeface="Arial"/>
                        <a:cs typeface="Arial"/>
                      </a:endParaRPr>
                    </a:p>
                    <a:p>
                      <a:pPr marL="457200" marR="0" indent="0" algn="just" rtl="0" fontAlgn="base">
                        <a:lnSpc>
                          <a:spcPts val="1350"/>
                        </a:lnSpc>
                        <a:buNone/>
                      </a:pPr>
                      <a:endParaRPr lang="en-GB" sz="1100" b="0" i="0">
                        <a:solidFill>
                          <a:srgbClr val="F5F5F5"/>
                        </a:solidFill>
                        <a:effectLst/>
                        <a:latin typeface="Arial"/>
                        <a:cs typeface="Arial"/>
                      </a:endParaRPr>
                    </a:p>
                    <a:p>
                      <a:pPr marL="0" marR="0" indent="0" algn="just" rtl="0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100" b="1" i="0">
                          <a:solidFill>
                            <a:srgbClr val="FFFFFF"/>
                          </a:solidFill>
                          <a:effectLst/>
                          <a:latin typeface="Arial"/>
                          <a:cs typeface="Arial"/>
                        </a:rPr>
                        <a:t>Unpublished research, child safeguarding studies, and sources not available as full text.  </a:t>
                      </a:r>
                      <a:r>
                        <a:rPr lang="en-GB" sz="1100" b="0" i="0">
                          <a:solidFill>
                            <a:srgbClr val="FFFFFF"/>
                          </a:solidFill>
                          <a:effectLst/>
                          <a:latin typeface="Arial"/>
                          <a:cs typeface="Arial"/>
                        </a:rPr>
                        <a:t> </a:t>
                      </a:r>
                      <a:endParaRPr lang="en-GB" sz="1100" b="0" i="0">
                        <a:solidFill>
                          <a:srgbClr val="F5F5F5"/>
                        </a:solidFill>
                        <a:effectLst/>
                        <a:latin typeface="Arial"/>
                        <a:cs typeface="Arial"/>
                      </a:endParaRPr>
                    </a:p>
                    <a:p>
                      <a:pPr marL="0" marR="0" indent="0" algn="l" rtl="0" fontAlgn="base">
                        <a:lnSpc>
                          <a:spcPts val="1376"/>
                        </a:lnSpc>
                        <a:spcAft>
                          <a:spcPts val="1100"/>
                        </a:spcAft>
                        <a:buNone/>
                      </a:pPr>
                      <a:endParaRPr lang="en-GB" sz="1100" b="0" i="0">
                        <a:solidFill>
                          <a:srgbClr val="F5F5F5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47398" marR="47398" marT="23699" marB="23699">
                    <a:lnL w="50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0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0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0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472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477811"/>
                  </a:ext>
                </a:extLst>
              </a:tr>
              <a:tr h="1292639">
                <a:tc gridSpan="2">
                  <a:txBody>
                    <a:bodyPr/>
                    <a:lstStyle/>
                    <a:p>
                      <a:pPr marL="0" marR="0" indent="0" algn="ctr" rtl="0" fontAlgn="base">
                        <a:lnSpc>
                          <a:spcPts val="1376"/>
                        </a:lnSpc>
                        <a:spcAft>
                          <a:spcPts val="1100"/>
                        </a:spcAft>
                        <a:buNone/>
                      </a:pPr>
                      <a:r>
                        <a:rPr lang="en-US" sz="1100" b="0" i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 Ethical Consideration</a:t>
                      </a:r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 </a:t>
                      </a:r>
                    </a:p>
                    <a:p>
                      <a:pPr marL="0" marR="0" indent="0" algn="l" rtl="0" fontAlgn="base">
                        <a:lnSpc>
                          <a:spcPts val="971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100" b="0" i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Secondary research ethics involved respecting copyright, intellectual property, and academic honesty (Bryman, 2016). </a:t>
                      </a:r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 </a:t>
                      </a:r>
                    </a:p>
                    <a:p>
                      <a:pPr marL="457200" marR="0" indent="0" algn="l" rtl="0" fontAlgn="base">
                        <a:lnSpc>
                          <a:spcPts val="971"/>
                        </a:lnSpc>
                        <a:buNone/>
                      </a:pPr>
                      <a:endParaRPr lang="en-GB" sz="1100" b="0" i="0">
                        <a:solidFill>
                          <a:srgbClr val="000000"/>
                        </a:solidFill>
                        <a:effectLst/>
                        <a:latin typeface="Arial"/>
                        <a:cs typeface="Arial"/>
                      </a:endParaRPr>
                    </a:p>
                    <a:p>
                      <a:pPr marL="0" marR="0" indent="0" algn="l" rtl="0" fontAlgn="base">
                        <a:lnSpc>
                          <a:spcPts val="971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100" b="0" i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No primary data or participants were involved. </a:t>
                      </a:r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 </a:t>
                      </a:r>
                    </a:p>
                    <a:p>
                      <a:pPr marL="457200" marR="0" indent="0" algn="l" rtl="0" fontAlgn="base">
                        <a:lnSpc>
                          <a:spcPts val="971"/>
                        </a:lnSpc>
                        <a:buNone/>
                      </a:pPr>
                      <a:endParaRPr lang="en-GB" sz="1100" b="0" i="0">
                        <a:solidFill>
                          <a:srgbClr val="000000"/>
                        </a:solidFill>
                        <a:effectLst/>
                        <a:latin typeface="Arial"/>
                        <a:cs typeface="Arial"/>
                      </a:endParaRPr>
                    </a:p>
                    <a:p>
                      <a:pPr marL="0" marR="0" indent="0" algn="l" rtl="0" fontAlgn="base">
                        <a:lnSpc>
                          <a:spcPts val="971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100" b="0" i="0" u="none" strike="noStrike" noProof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Academic </a:t>
                      </a:r>
                      <a:r>
                        <a:rPr lang="en-US" sz="1100" b="0" i="0" u="none" strike="noStrike" noProof="0" err="1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rigour</a:t>
                      </a:r>
                      <a:r>
                        <a:rPr lang="en-US" sz="1100" b="0" i="0" u="none" strike="noStrike" noProof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, ethical and reliable research, avoiding plagiarism, referencing correctly in Harvard style and using credible sources and reporting balanced.</a:t>
                      </a:r>
                      <a:endParaRPr lang="en-US" sz="1100" b="0" i="0">
                        <a:solidFill>
                          <a:srgbClr val="000000"/>
                        </a:solidFill>
                        <a:effectLst/>
                        <a:latin typeface="Arial"/>
                        <a:cs typeface="Arial"/>
                      </a:endParaRPr>
                    </a:p>
                    <a:p>
                      <a:pPr marL="0" marR="0" indent="0" algn="l" rtl="0" fontAlgn="base">
                        <a:lnSpc>
                          <a:spcPts val="1457"/>
                        </a:lnSpc>
                        <a:spcAft>
                          <a:spcPts val="1100"/>
                        </a:spcAft>
                        <a:buNone/>
                      </a:pPr>
                      <a:endParaRPr lang="en-GB" sz="1100" b="0" i="0">
                        <a:solidFill>
                          <a:srgbClr val="000000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47398" marR="47398" marT="23699" marB="23699">
                    <a:lnL w="50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0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0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0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5498863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856BCBA6-2D96-299E-FC95-2168D4989F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209799"/>
            <a:ext cx="2359769" cy="147730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32175F3-2BDD-38AF-D114-167C3565EB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743" y="10231362"/>
            <a:ext cx="3309257" cy="1139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7946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C4E1AC9-BF13-F9B1-08A9-E76491F48D5F}"/>
              </a:ext>
            </a:extLst>
          </p:cNvPr>
          <p:cNvSpPr txBox="1"/>
          <p:nvPr/>
        </p:nvSpPr>
        <p:spPr>
          <a:xfrm>
            <a:off x="141514" y="272143"/>
            <a:ext cx="6411686" cy="92640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US" b="1"/>
              <a:t>References</a:t>
            </a:r>
            <a:r>
              <a:rPr lang="en-GB"/>
              <a:t> </a:t>
            </a:r>
          </a:p>
          <a:p>
            <a:pPr fontAlgn="base"/>
            <a:r>
              <a:rPr lang="en-US" sz="1600"/>
              <a:t>Booth, A., (2016). Searching for qualitative research for inclusion in systematic reviews: a structured methodological review. Systematic Reviews, 5(1), p.74.</a:t>
            </a:r>
            <a:r>
              <a:rPr lang="en-GB" sz="1600"/>
              <a:t> </a:t>
            </a:r>
          </a:p>
          <a:p>
            <a:pPr fontAlgn="base"/>
            <a:endParaRPr lang="en-GB" sz="1600"/>
          </a:p>
          <a:p>
            <a:pPr fontAlgn="base"/>
            <a:r>
              <a:rPr lang="en-US" sz="1600"/>
              <a:t>Braun, V. and Clarke, V. (2021) Thematic analysis: A practical guide. London: SAGE.    </a:t>
            </a:r>
            <a:r>
              <a:rPr lang="en-GB" sz="1600"/>
              <a:t> </a:t>
            </a:r>
          </a:p>
          <a:p>
            <a:pPr fontAlgn="base"/>
            <a:endParaRPr lang="en-GB" sz="1600"/>
          </a:p>
          <a:p>
            <a:pPr fontAlgn="base"/>
            <a:r>
              <a:rPr lang="en-US" sz="1600"/>
              <a:t>Bryman, A., (2016). Social research methods. Oxford University Press.  </a:t>
            </a:r>
            <a:r>
              <a:rPr lang="en-GB" sz="1600"/>
              <a:t> </a:t>
            </a:r>
          </a:p>
          <a:p>
            <a:pPr fontAlgn="base"/>
            <a:endParaRPr lang="en-GB" sz="1600"/>
          </a:p>
          <a:p>
            <a:pPr fontAlgn="base"/>
            <a:r>
              <a:rPr lang="en-US" sz="1600"/>
              <a:t>Care Act (2014). Available at: https://www.legislation.gov.uk/ukpga/2014/23 (Accessed: 10 July 2026).  </a:t>
            </a:r>
            <a:r>
              <a:rPr lang="en-GB" sz="1600"/>
              <a:t> </a:t>
            </a:r>
          </a:p>
          <a:p>
            <a:pPr fontAlgn="base"/>
            <a:endParaRPr lang="en-GB" sz="1600"/>
          </a:p>
          <a:p>
            <a:pPr fontAlgn="base"/>
            <a:r>
              <a:rPr lang="en-US" sz="1600"/>
              <a:t>Karimi-</a:t>
            </a:r>
            <a:r>
              <a:rPr lang="en-US" sz="1600" err="1"/>
              <a:t>Dehkordi</a:t>
            </a:r>
            <a:r>
              <a:rPr lang="en-US" sz="1600"/>
              <a:t>, M., Hanson, H.M., Kennedy, M. and Wagg, A. (2024), July. Mapping quality indicators to assess older adult health and care in community-, continuing-, and acute-care settings: a systematic review of reviews and guidelines. In </a:t>
            </a:r>
            <a:r>
              <a:rPr lang="en-US" sz="1600" i="1"/>
              <a:t>Healthcare</a:t>
            </a:r>
            <a:r>
              <a:rPr lang="en-US" sz="1600"/>
              <a:t> (Vol. 12, No. 14, p. 1397). MDPI.</a:t>
            </a:r>
            <a:r>
              <a:rPr lang="en-GB" sz="1600"/>
              <a:t> </a:t>
            </a:r>
          </a:p>
          <a:p>
            <a:pPr fontAlgn="base"/>
            <a:endParaRPr lang="en-GB" sz="1600"/>
          </a:p>
          <a:p>
            <a:pPr fontAlgn="base"/>
            <a:r>
              <a:rPr lang="en-US" sz="1600"/>
              <a:t>Kumar, R. (2018). Research methodology: A step-by-step guide for beginners.  </a:t>
            </a:r>
            <a:r>
              <a:rPr lang="en-GB" sz="1600"/>
              <a:t> </a:t>
            </a:r>
          </a:p>
          <a:p>
            <a:pPr fontAlgn="base"/>
            <a:endParaRPr lang="en-GB" sz="1600"/>
          </a:p>
          <a:p>
            <a:pPr fontAlgn="base"/>
            <a:r>
              <a:rPr lang="en-US" sz="1600"/>
              <a:t>Local Government Association and Association of Directors of Adult Social Services (2020) Making Safeguarding Personal Guide (2020). London: LGA. </a:t>
            </a:r>
            <a:r>
              <a:rPr lang="en-GB" sz="1600"/>
              <a:t> </a:t>
            </a:r>
          </a:p>
          <a:p>
            <a:pPr fontAlgn="base"/>
            <a:endParaRPr lang="en-GB" sz="1600"/>
          </a:p>
          <a:p>
            <a:pPr fontAlgn="base"/>
            <a:r>
              <a:rPr lang="en-US" sz="1600" err="1"/>
              <a:t>O'Reardon</a:t>
            </a:r>
            <a:r>
              <a:rPr lang="en-US" sz="1600"/>
              <a:t>, M. (2024). The Contribution of Safeguarding Adult Reviews to The Social Construction of Social Work with Adults in England (Doctoral dissertation, University of East London). </a:t>
            </a:r>
          </a:p>
          <a:p>
            <a:pPr fontAlgn="base"/>
            <a:r>
              <a:rPr lang="en-US" sz="1600"/>
              <a:t> </a:t>
            </a:r>
            <a:r>
              <a:rPr lang="en-GB" sz="1600"/>
              <a:t> </a:t>
            </a:r>
          </a:p>
          <a:p>
            <a:pPr fontAlgn="base"/>
            <a:r>
              <a:rPr lang="en-US" sz="1600"/>
              <a:t>NHS Digital (2023) Safeguarding Adults Collection 2022–23. Leeds: NHS Digital.  </a:t>
            </a:r>
            <a:r>
              <a:rPr lang="en-GB" sz="1600"/>
              <a:t> </a:t>
            </a:r>
          </a:p>
          <a:p>
            <a:pPr fontAlgn="base"/>
            <a:r>
              <a:rPr lang="en-US" sz="1600"/>
              <a:t>Preston-Shoot, M. (2020). Safeguarding adult reviews: informing and enriching policy and practice on self-neglect. The Journal of Adult Protection, 22(4), pp. 199-215.  </a:t>
            </a:r>
            <a:r>
              <a:rPr lang="en-GB" sz="1600"/>
              <a:t> 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13857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7C9F88D65DB74786271CFA0B86C30A" ma:contentTypeVersion="12" ma:contentTypeDescription="Create a new document." ma:contentTypeScope="" ma:versionID="6e2f9aad0fe6fdba7dc189ded6722d52">
  <xsd:schema xmlns:xsd="http://www.w3.org/2001/XMLSchema" xmlns:xs="http://www.w3.org/2001/XMLSchema" xmlns:p="http://schemas.microsoft.com/office/2006/metadata/properties" xmlns:ns3="60ab93c2-c2e2-4a82-ab36-09e8ba3f753e" xmlns:ns4="47a3e2db-67be-4841-b3a5-2f2fb1d7c7b3" targetNamespace="http://schemas.microsoft.com/office/2006/metadata/properties" ma:root="true" ma:fieldsID="066c38b708e40c123a8fed0d41cc58c2" ns3:_="" ns4:_="">
    <xsd:import namespace="60ab93c2-c2e2-4a82-ab36-09e8ba3f753e"/>
    <xsd:import namespace="47a3e2db-67be-4841-b3a5-2f2fb1d7c7b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ab93c2-c2e2-4a82-ab36-09e8ba3f753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a3e2db-67be-4841-b3a5-2f2fb1d7c7b3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0ab93c2-c2e2-4a82-ab36-09e8ba3f753e" xsi:nil="true"/>
  </documentManagement>
</p:properties>
</file>

<file path=customXml/itemProps1.xml><?xml version="1.0" encoding="utf-8"?>
<ds:datastoreItem xmlns:ds="http://schemas.openxmlformats.org/officeDocument/2006/customXml" ds:itemID="{B2F340BE-8D1F-4213-826E-03A82D766E2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E84BF10-67DF-440F-9980-AC45D4FED4BE}">
  <ds:schemaRefs>
    <ds:schemaRef ds:uri="47a3e2db-67be-4841-b3a5-2f2fb1d7c7b3"/>
    <ds:schemaRef ds:uri="60ab93c2-c2e2-4a82-ab36-09e8ba3f753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BAE82955-8071-4073-B052-FC854707B0D9}">
  <ds:schemaRefs>
    <ds:schemaRef ds:uri="60ab93c2-c2e2-4a82-ab36-09e8ba3f753e"/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A4 Paper (210x297 mm)</PresentationFormat>
  <Slides>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Saira Khan (2311851)</dc:creator>
  <cp:revision>1</cp:revision>
  <dcterms:created xsi:type="dcterms:W3CDTF">2026-07-24T22:12:49Z</dcterms:created>
  <dcterms:modified xsi:type="dcterms:W3CDTF">2026-07-25T14:42:55Z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0x010100297C9F88D65DB74786271CFA0B86C30A</vt:lpwstr>
  </property>
</Properties>
</file>