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8" d="100"/>
          <a:sy n="88" d="100"/>
        </p:scale>
        <p:origin x="-1464"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Date Placeholder 27"/>
          <p:cNvSpPr>
            <a:spLocks noGrp="1"/>
          </p:cNvSpPr>
          <p:nvPr>
            <p:ph type="dt" sz="half" idx="10"/>
          </p:nvPr>
        </p:nvSpPr>
        <p:spPr/>
        <p:txBody>
          <a:bodyPr/>
          <a:lstStyle>
            <a:extLst/>
          </a:lstStyle>
          <a:p>
            <a:pPr>
              <a:defRPr/>
            </a:pPr>
            <a:fld id="{1632DDDA-A53B-41FA-834D-866C51CFDA1C}" type="datetimeFigureOut">
              <a:rPr lang="en-US" smtClean="0"/>
              <a:pPr>
                <a:defRPr/>
              </a:pPr>
              <a:t>2/12/2012</a:t>
            </a:fld>
            <a:endParaRPr lang="en-GB"/>
          </a:p>
        </p:txBody>
      </p:sp>
      <p:sp>
        <p:nvSpPr>
          <p:cNvPr id="17" name="Footer Placeholder 16"/>
          <p:cNvSpPr>
            <a:spLocks noGrp="1"/>
          </p:cNvSpPr>
          <p:nvPr>
            <p:ph type="ftr" sz="quarter" idx="11"/>
          </p:nvPr>
        </p:nvSpPr>
        <p:spPr/>
        <p:txBody>
          <a:bodyPr/>
          <a:lstStyle>
            <a:extLst/>
          </a:lstStyle>
          <a:p>
            <a:pPr>
              <a:defRPr/>
            </a:pPr>
            <a:endParaRPr lang="en-GB"/>
          </a:p>
        </p:txBody>
      </p:sp>
      <p:sp>
        <p:nvSpPr>
          <p:cNvPr id="29" name="Slide Number Placeholder 28"/>
          <p:cNvSpPr>
            <a:spLocks noGrp="1"/>
          </p:cNvSpPr>
          <p:nvPr>
            <p:ph type="sldNum" sz="quarter" idx="12"/>
          </p:nvPr>
        </p:nvSpPr>
        <p:spPr/>
        <p:txBody>
          <a:bodyPr/>
          <a:lstStyle>
            <a:extLst/>
          </a:lstStyle>
          <a:p>
            <a:pPr>
              <a:defRPr/>
            </a:pPr>
            <a:fld id="{5F6A913D-EADE-4B13-BFDA-856E2B7B1E58}" type="slidenum">
              <a:rPr lang="en-GB" smtClean="0"/>
              <a:pPr>
                <a:defRPr/>
              </a:pPr>
              <a:t>‹#›</a:t>
            </a:fld>
            <a:endParaRPr lang="en-GB"/>
          </a:p>
        </p:txBody>
      </p:sp>
      <p:sp>
        <p:nvSpPr>
          <p:cNvPr id="32" name="Rectangle 31"/>
          <p:cNvSpPr/>
          <p:nvPr/>
        </p:nvSpPr>
        <p:spPr>
          <a:xfrm>
            <a:off x="0" y="-1"/>
            <a:ext cx="365760" cy="6854456"/>
          </a:xfrm>
          <a:prstGeom prst="rect">
            <a:avLst/>
          </a:prstGeom>
          <a:solidFill>
            <a:srgbClr val="FFFFFF">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9" name="Rectangle 38"/>
          <p:cNvSpPr/>
          <p:nvPr/>
        </p:nvSpPr>
        <p:spPr>
          <a:xfrm>
            <a:off x="309558" y="680477"/>
            <a:ext cx="45720"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0" name="Rectangle 39"/>
          <p:cNvSpPr/>
          <p:nvPr/>
        </p:nvSpPr>
        <p:spPr>
          <a:xfrm>
            <a:off x="269073"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1" name="Rectangle 40"/>
          <p:cNvSpPr/>
          <p:nvPr/>
        </p:nvSpPr>
        <p:spPr>
          <a:xfrm>
            <a:off x="250020"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42" name="Rectangle 41"/>
          <p:cNvSpPr/>
          <p:nvPr/>
        </p:nvSpPr>
        <p:spPr>
          <a:xfrm>
            <a:off x="221768"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8" name="Title 7"/>
          <p:cNvSpPr>
            <a:spLocks noGrp="1"/>
          </p:cNvSpPr>
          <p:nvPr>
            <p:ph type="ctrTitle"/>
          </p:nvPr>
        </p:nvSpPr>
        <p:spPr>
          <a:xfrm>
            <a:off x="914400" y="4343400"/>
            <a:ext cx="7772400" cy="1975104"/>
          </a:xfrm>
        </p:spPr>
        <p:txBody>
          <a:bodyPr/>
          <a:lstStyle>
            <a:lvl1pPr marR="9144" algn="l">
              <a:defRPr sz="4000" b="1" cap="all" spc="0" baseline="0">
                <a:effectLst>
                  <a:reflection blurRad="12700" stA="34000" endA="740" endPos="53000" dir="5400000" sy="-100000" algn="bl" rotWithShape="0"/>
                </a:effectLst>
              </a:defRPr>
            </a:lvl1pPr>
            <a:extLst/>
          </a:lstStyle>
          <a:p>
            <a:r>
              <a:rPr kumimoji="0" lang="en-US" smtClean="0"/>
              <a:t>Click to edit Master title style</a:t>
            </a:r>
            <a:endParaRPr kumimoji="0" lang="en-US"/>
          </a:p>
        </p:txBody>
      </p:sp>
      <p:sp>
        <p:nvSpPr>
          <p:cNvPr id="9" name="Subtitle 8"/>
          <p:cNvSpPr>
            <a:spLocks noGrp="1"/>
          </p:cNvSpPr>
          <p:nvPr>
            <p:ph type="subTitle" idx="1"/>
          </p:nvPr>
        </p:nvSpPr>
        <p:spPr>
          <a:xfrm>
            <a:off x="914400" y="2834640"/>
            <a:ext cx="7772400" cy="1508760"/>
          </a:xfrm>
        </p:spPr>
        <p:txBody>
          <a:bodyPr lIns="100584" tIns="45720" anchor="b"/>
          <a:lstStyle>
            <a:lvl1pPr marL="0" indent="0" algn="l">
              <a:spcBef>
                <a:spcPts val="0"/>
              </a:spcBef>
              <a:buNone/>
              <a:defRPr sz="2000">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56" name="Rectangle 55"/>
          <p:cNvSpPr/>
          <p:nvPr/>
        </p:nvSpPr>
        <p:spPr>
          <a:xfrm>
            <a:off x="255291" y="5047394"/>
            <a:ext cx="73152" cy="169164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65" name="Rectangle 64"/>
          <p:cNvSpPr/>
          <p:nvPr/>
        </p:nvSpPr>
        <p:spPr>
          <a:xfrm>
            <a:off x="255291" y="4796819"/>
            <a:ext cx="73152" cy="228600"/>
          </a:xfrm>
          <a:prstGeom prst="rect">
            <a:avLst/>
          </a:prstGeom>
          <a:solidFill>
            <a:schemeClr val="accent3">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66" name="Rectangle 65"/>
          <p:cNvSpPr/>
          <p:nvPr/>
        </p:nvSpPr>
        <p:spPr>
          <a:xfrm>
            <a:off x="255291" y="4637685"/>
            <a:ext cx="73152" cy="137160"/>
          </a:xfrm>
          <a:prstGeom prst="rect">
            <a:avLst/>
          </a:prstGeom>
          <a:solidFill>
            <a:schemeClr val="bg2"/>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67" name="Rectangle 66"/>
          <p:cNvSpPr/>
          <p:nvPr/>
        </p:nvSpPr>
        <p:spPr>
          <a:xfrm>
            <a:off x="255291" y="4542559"/>
            <a:ext cx="73152" cy="7315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pPr>
              <a:defRPr/>
            </a:pPr>
            <a:fld id="{BEFE9AF3-083E-4C37-8E8C-2A4870E1A792}" type="datetimeFigureOut">
              <a:rPr lang="en-US" smtClean="0"/>
              <a:pPr>
                <a:defRPr/>
              </a:pPr>
              <a:t>2/12/2012</a:t>
            </a:fld>
            <a:endParaRPr lang="en-GB"/>
          </a:p>
        </p:txBody>
      </p:sp>
      <p:sp>
        <p:nvSpPr>
          <p:cNvPr id="5" name="Footer Placeholder 4"/>
          <p:cNvSpPr>
            <a:spLocks noGrp="1"/>
          </p:cNvSpPr>
          <p:nvPr>
            <p:ph type="ftr" sz="quarter" idx="11"/>
          </p:nvPr>
        </p:nvSpPr>
        <p:spPr/>
        <p:txBody>
          <a:bodyPr/>
          <a:lstStyle>
            <a:extLst/>
          </a:lstStyle>
          <a:p>
            <a:pPr>
              <a:defRPr/>
            </a:pPr>
            <a:endParaRPr lang="en-GB"/>
          </a:p>
        </p:txBody>
      </p:sp>
      <p:sp>
        <p:nvSpPr>
          <p:cNvPr id="6" name="Slide Number Placeholder 5"/>
          <p:cNvSpPr>
            <a:spLocks noGrp="1"/>
          </p:cNvSpPr>
          <p:nvPr>
            <p:ph type="sldNum" sz="quarter" idx="12"/>
          </p:nvPr>
        </p:nvSpPr>
        <p:spPr/>
        <p:txBody>
          <a:bodyPr/>
          <a:lstStyle>
            <a:extLst/>
          </a:lstStyle>
          <a:p>
            <a:pPr>
              <a:defRPr/>
            </a:pPr>
            <a:fld id="{AB9E1835-078E-40A1-8C6A-BF8B97D44ABA}" type="slidenum">
              <a:rPr lang="en-GB" smtClean="0"/>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4" name="Freeform 13"/>
          <p:cNvSpPr>
            <a:spLocks/>
          </p:cNvSpPr>
          <p:nvPr/>
        </p:nvSpPr>
        <p:spPr bwMode="auto">
          <a:xfrm>
            <a:off x="4828952" y="1073888"/>
            <a:ext cx="4322136" cy="5791200"/>
          </a:xfrm>
          <a:custGeom>
            <a:avLst>
              <a:gd name="A1" fmla="val 0"/>
              <a:gd name="A2" fmla="val 0"/>
              <a:gd name="A3" fmla="val 0"/>
              <a:gd name="A4" fmla="val 0"/>
              <a:gd name="A5" fmla="val 0"/>
              <a:gd name="A6" fmla="val 0"/>
              <a:gd name="A7" fmla="val 0"/>
              <a:gd name="A8" fmla="val 0"/>
            </a:avLst>
            <a:gdLst/>
            <a:ahLst/>
            <a:cxnLst>
              <a:cxn ang="0">
                <a:pos x="0" y="3648"/>
              </a:cxn>
              <a:cxn ang="0">
                <a:pos x="720" y="2016"/>
              </a:cxn>
              <a:cxn ang="0">
                <a:pos x="2736" y="0"/>
              </a:cxn>
              <a:cxn ang="0">
                <a:pos x="2736" y="96"/>
              </a:cxn>
              <a:cxn ang="0">
                <a:pos x="744" y="2038"/>
              </a:cxn>
              <a:cxn ang="0">
                <a:pos x="48" y="3648"/>
              </a:cxn>
              <a:cxn ang="0">
                <a:pos x="0" y="3648"/>
              </a:cxn>
            </a:cxnLst>
            <a:rect l="0" t="0" r="0" b="0"/>
            <a:pathLst>
              <a:path w="2736" h="3648">
                <a:moveTo>
                  <a:pt x="0" y="3648"/>
                </a:moveTo>
                <a:lnTo>
                  <a:pt x="720" y="2016"/>
                </a:lnTo>
                <a:lnTo>
                  <a:pt x="2736" y="672"/>
                </a:lnTo>
                <a:lnTo>
                  <a:pt x="2736" y="720"/>
                </a:lnTo>
                <a:lnTo>
                  <a:pt x="744" y="2038"/>
                </a:lnTo>
                <a:lnTo>
                  <a:pt x="48" y="3648"/>
                </a:lnTo>
                <a:lnTo>
                  <a:pt x="48" y="3648"/>
                </a:lnTo>
                <a:close/>
              </a:path>
            </a:pathLst>
          </a:custGeom>
          <a:noFill/>
          <a:ln w="3175" cap="flat" cmpd="sng" algn="ctr">
            <a:solidFill>
              <a:schemeClr val="accent2">
                <a:alpha val="53000"/>
              </a:schemeClr>
            </a:solid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5" name="Freeform 14"/>
          <p:cNvSpPr>
            <a:spLocks/>
          </p:cNvSpPr>
          <p:nvPr/>
        </p:nvSpPr>
        <p:spPr bwMode="auto">
          <a:xfrm>
            <a:off x="373966" y="0"/>
            <a:ext cx="5514536" cy="6615332"/>
          </a:xfrm>
          <a:custGeom>
            <a:avLst>
              <a:gd name="A1" fmla="val 0"/>
              <a:gd name="A2" fmla="val 0"/>
              <a:gd name="A3" fmla="val 0"/>
              <a:gd name="A4" fmla="val 0"/>
              <a:gd name="A5" fmla="val 0"/>
              <a:gd name="A6" fmla="val 0"/>
              <a:gd name="A7" fmla="val 0"/>
              <a:gd name="A8" fmla="val 0"/>
            </a:avLst>
            <a:gdLst/>
            <a:ahLst/>
            <a:cxnLst>
              <a:cxn ang="0">
                <a:pos x="0" y="4080"/>
              </a:cxn>
              <a:cxn ang="0">
                <a:pos x="0" y="4128"/>
              </a:cxn>
              <a:cxn ang="0">
                <a:pos x="3504" y="2640"/>
              </a:cxn>
              <a:cxn ang="0">
                <a:pos x="2880" y="0"/>
              </a:cxn>
              <a:cxn ang="0">
                <a:pos x="2832" y="0"/>
              </a:cxn>
              <a:cxn ang="0">
                <a:pos x="3465" y="2619"/>
              </a:cxn>
              <a:cxn ang="0">
                <a:pos x="0" y="4080"/>
              </a:cxn>
            </a:cxnLst>
            <a:rect l="0" t="0" r="0" b="0"/>
            <a:pathLst>
              <a:path w="3504" h="4128">
                <a:moveTo>
                  <a:pt x="0" y="4080"/>
                </a:moveTo>
                <a:lnTo>
                  <a:pt x="0" y="4128"/>
                </a:lnTo>
                <a:lnTo>
                  <a:pt x="3504" y="2640"/>
                </a:lnTo>
                <a:lnTo>
                  <a:pt x="2880" y="0"/>
                </a:lnTo>
                <a:lnTo>
                  <a:pt x="2832" y="0"/>
                </a:lnTo>
                <a:lnTo>
                  <a:pt x="3465" y="2619"/>
                </a:lnTo>
                <a:lnTo>
                  <a:pt x="0" y="4080"/>
                </a:lnTo>
                <a:close/>
              </a:path>
            </a:pathLst>
          </a:custGeom>
          <a:noFill/>
          <a:ln w="3175" cap="flat" cmpd="sng" algn="ctr">
            <a:solidFill>
              <a:schemeClr val="accent2">
                <a:alpha val="53000"/>
              </a:schemeClr>
            </a:solid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3" name="Freeform 12"/>
          <p:cNvSpPr>
            <a:spLocks/>
          </p:cNvSpPr>
          <p:nvPr/>
        </p:nvSpPr>
        <p:spPr bwMode="auto">
          <a:xfrm rot="5236414">
            <a:off x="4462128" y="1483600"/>
            <a:ext cx="4114800" cy="1188720"/>
          </a:xfrm>
          <a:custGeom>
            <a:avLst>
              <a:gd name="A1" fmla="val 0"/>
              <a:gd name="A2" fmla="val 0"/>
              <a:gd name="A3" fmla="val 0"/>
              <a:gd name="A4" fmla="val 0"/>
              <a:gd name="A5" fmla="val 0"/>
              <a:gd name="A6" fmla="val 0"/>
              <a:gd name="A7" fmla="val 0"/>
              <a:gd name="A8" fmla="val 0"/>
            </a:avLst>
            <a:gdLst/>
            <a:ahLst/>
            <a:cxnLst>
              <a:cxn ang="0">
                <a:pos x="0" y="0"/>
              </a:cxn>
              <a:cxn ang="0">
                <a:pos x="3552" y="1344"/>
              </a:cxn>
              <a:cxn ang="0">
                <a:pos x="0" y="48"/>
              </a:cxn>
              <a:cxn ang="0">
                <a:pos x="0" y="0"/>
              </a:cxn>
            </a:cxnLst>
            <a:rect l="0" t="0" r="0" b="0"/>
            <a:pathLst>
              <a:path w="3552" h="1344">
                <a:moveTo>
                  <a:pt x="0" y="0"/>
                </a:moveTo>
                <a:lnTo>
                  <a:pt x="3552" y="1344"/>
                </a:lnTo>
                <a:lnTo>
                  <a:pt x="0" y="48"/>
                </a:lnTo>
                <a:lnTo>
                  <a:pt x="0" y="0"/>
                </a:lnTo>
                <a:close/>
              </a:path>
            </a:pathLst>
          </a:custGeom>
          <a:solidFill>
            <a:schemeClr val="bg2">
              <a:tint val="95000"/>
              <a:satMod val="18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6" name="Freeform 15"/>
          <p:cNvSpPr>
            <a:spLocks/>
          </p:cNvSpPr>
          <p:nvPr/>
        </p:nvSpPr>
        <p:spPr bwMode="auto">
          <a:xfrm>
            <a:off x="5943600" y="0"/>
            <a:ext cx="2743200" cy="4267200"/>
          </a:xfrm>
          <a:custGeom>
            <a:avLst>
              <a:gd name="A1" fmla="val 0"/>
              <a:gd name="A2" fmla="val 0"/>
              <a:gd name="A3" fmla="val 0"/>
              <a:gd name="A4" fmla="val 0"/>
              <a:gd name="A5" fmla="val 0"/>
              <a:gd name="A6" fmla="val 0"/>
              <a:gd name="A7" fmla="val 0"/>
              <a:gd name="A8" fmla="val 0"/>
            </a:avLst>
            <a:gdLst/>
            <a:ahLst/>
            <a:cxnLst>
              <a:cxn ang="0">
                <a:pos x="1104" y="0"/>
              </a:cxn>
              <a:cxn ang="0">
                <a:pos x="1728" y="0"/>
              </a:cxn>
              <a:cxn ang="0">
                <a:pos x="0" y="2688"/>
              </a:cxn>
              <a:cxn ang="0">
                <a:pos x="1104" y="0"/>
              </a:cxn>
            </a:cxnLst>
            <a:rect l="0" t="0" r="0" b="0"/>
            <a:pathLst>
              <a:path w="1728" h="2688">
                <a:moveTo>
                  <a:pt x="1104" y="0"/>
                </a:moveTo>
                <a:lnTo>
                  <a:pt x="1728" y="0"/>
                </a:lnTo>
                <a:lnTo>
                  <a:pt x="0" y="2688"/>
                </a:lnTo>
                <a:lnTo>
                  <a:pt x="1104"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7" name="Freeform 16"/>
          <p:cNvSpPr>
            <a:spLocks/>
          </p:cNvSpPr>
          <p:nvPr/>
        </p:nvSpPr>
        <p:spPr bwMode="auto">
          <a:xfrm>
            <a:off x="5943600" y="4267200"/>
            <a:ext cx="3200400" cy="1143000"/>
          </a:xfrm>
          <a:custGeom>
            <a:avLst>
              <a:gd name="A1" fmla="val 0"/>
              <a:gd name="A2" fmla="val 0"/>
              <a:gd name="A3" fmla="val 0"/>
              <a:gd name="A4" fmla="val 0"/>
              <a:gd name="A5" fmla="val 0"/>
              <a:gd name="A6" fmla="val 0"/>
              <a:gd name="A7" fmla="val 0"/>
              <a:gd name="A8" fmla="val 0"/>
            </a:avLst>
            <a:gdLst/>
            <a:ahLst/>
            <a:cxnLst>
              <a:cxn ang="0">
                <a:pos x="0" y="0"/>
              </a:cxn>
              <a:cxn ang="0">
                <a:pos x="2016" y="240"/>
              </a:cxn>
              <a:cxn ang="0">
                <a:pos x="2016" y="720"/>
              </a:cxn>
              <a:cxn ang="0">
                <a:pos x="0" y="0"/>
              </a:cxn>
            </a:cxnLst>
            <a:rect l="0" t="0" r="0" b="0"/>
            <a:pathLst>
              <a:path w="2016" h="720">
                <a:moveTo>
                  <a:pt x="0" y="0"/>
                </a:moveTo>
                <a:lnTo>
                  <a:pt x="2016" y="240"/>
                </a:lnTo>
                <a:lnTo>
                  <a:pt x="2016" y="720"/>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8" name="Freeform 17"/>
          <p:cNvSpPr>
            <a:spLocks/>
          </p:cNvSpPr>
          <p:nvPr/>
        </p:nvSpPr>
        <p:spPr bwMode="auto">
          <a:xfrm>
            <a:off x="5943600" y="0"/>
            <a:ext cx="1371600" cy="4267200"/>
          </a:xfrm>
          <a:custGeom>
            <a:avLst>
              <a:gd name="A1" fmla="val 0"/>
              <a:gd name="A2" fmla="val 0"/>
              <a:gd name="A3" fmla="val 0"/>
              <a:gd name="A4" fmla="val 0"/>
              <a:gd name="A5" fmla="val 0"/>
              <a:gd name="A6" fmla="val 0"/>
              <a:gd name="A7" fmla="val 0"/>
              <a:gd name="A8" fmla="val 0"/>
            </a:avLst>
            <a:gdLst/>
            <a:ahLst/>
            <a:cxnLst>
              <a:cxn ang="0">
                <a:pos x="864" y="0"/>
              </a:cxn>
              <a:cxn ang="0">
                <a:pos x="0" y="2688"/>
              </a:cxn>
              <a:cxn ang="0">
                <a:pos x="768" y="0"/>
              </a:cxn>
              <a:cxn ang="0">
                <a:pos x="864" y="0"/>
              </a:cxn>
            </a:cxnLst>
            <a:rect l="0" t="0" r="0" b="0"/>
            <a:pathLst>
              <a:path w="864" h="2688">
                <a:moveTo>
                  <a:pt x="864" y="0"/>
                </a:moveTo>
                <a:lnTo>
                  <a:pt x="0" y="2688"/>
                </a:lnTo>
                <a:lnTo>
                  <a:pt x="768" y="0"/>
                </a:lnTo>
                <a:lnTo>
                  <a:pt x="864"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9" name="Freeform 18"/>
          <p:cNvSpPr>
            <a:spLocks/>
          </p:cNvSpPr>
          <p:nvPr/>
        </p:nvSpPr>
        <p:spPr bwMode="auto">
          <a:xfrm>
            <a:off x="5948363" y="4246563"/>
            <a:ext cx="2090737" cy="2611437"/>
          </a:xfrm>
          <a:custGeom>
            <a:avLst>
              <a:gd name="A1" fmla="val 0"/>
              <a:gd name="A2" fmla="val 0"/>
              <a:gd name="A3" fmla="val 0"/>
              <a:gd name="A4" fmla="val 0"/>
              <a:gd name="A5" fmla="val 0"/>
              <a:gd name="A6" fmla="val 0"/>
              <a:gd name="A7" fmla="val 0"/>
              <a:gd name="A8" fmla="val 0"/>
            </a:avLst>
            <a:gdLst/>
            <a:ahLst/>
            <a:cxnLst>
              <a:cxn ang="0">
                <a:pos x="1071" y="1645"/>
              </a:cxn>
              <a:cxn ang="0">
                <a:pos x="1317" y="1645"/>
              </a:cxn>
              <a:cxn ang="0">
                <a:pos x="0" y="0"/>
              </a:cxn>
              <a:cxn ang="0">
                <a:pos x="1071" y="1645"/>
              </a:cxn>
            </a:cxnLst>
            <a:rect l="0" t="0" r="0" b="0"/>
            <a:pathLst>
              <a:path w="1317" h="1645">
                <a:moveTo>
                  <a:pt x="1071" y="1645"/>
                </a:moveTo>
                <a:lnTo>
                  <a:pt x="1317" y="1645"/>
                </a:lnTo>
                <a:lnTo>
                  <a:pt x="0" y="0"/>
                </a:lnTo>
                <a:lnTo>
                  <a:pt x="1071" y="1645"/>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0" name="Freeform 19"/>
          <p:cNvSpPr>
            <a:spLocks/>
          </p:cNvSpPr>
          <p:nvPr/>
        </p:nvSpPr>
        <p:spPr bwMode="auto">
          <a:xfrm>
            <a:off x="5943600" y="4267200"/>
            <a:ext cx="1600200" cy="2590800"/>
          </a:xfrm>
          <a:custGeom>
            <a:avLst>
              <a:gd name="A1" fmla="val 0"/>
              <a:gd name="A2" fmla="val 0"/>
              <a:gd name="A3" fmla="val 0"/>
              <a:gd name="A4" fmla="val 0"/>
              <a:gd name="A5" fmla="val 0"/>
              <a:gd name="A6" fmla="val 0"/>
              <a:gd name="A7" fmla="val 0"/>
              <a:gd name="A8" fmla="val 0"/>
            </a:avLst>
            <a:gdLst/>
            <a:ahLst/>
            <a:cxnLst>
              <a:cxn ang="0">
                <a:pos x="1008" y="1632"/>
              </a:cxn>
              <a:cxn ang="0">
                <a:pos x="0" y="0"/>
              </a:cxn>
              <a:cxn ang="0">
                <a:pos x="960" y="1632"/>
              </a:cxn>
              <a:cxn ang="0">
                <a:pos x="1008" y="1632"/>
              </a:cxn>
            </a:cxnLst>
            <a:rect l="0" t="0" r="0" b="0"/>
            <a:pathLst>
              <a:path w="1008" h="1632">
                <a:moveTo>
                  <a:pt x="1008" y="1632"/>
                </a:moveTo>
                <a:lnTo>
                  <a:pt x="0" y="0"/>
                </a:lnTo>
                <a:lnTo>
                  <a:pt x="960" y="1632"/>
                </a:lnTo>
                <a:lnTo>
                  <a:pt x="1008"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1" name="Freeform 20"/>
          <p:cNvSpPr>
            <a:spLocks/>
          </p:cNvSpPr>
          <p:nvPr/>
        </p:nvSpPr>
        <p:spPr bwMode="auto">
          <a:xfrm>
            <a:off x="5943600" y="1371600"/>
            <a:ext cx="3200400" cy="2895600"/>
          </a:xfrm>
          <a:custGeom>
            <a:avLst>
              <a:gd name="A1" fmla="val 0"/>
              <a:gd name="A2" fmla="val 0"/>
              <a:gd name="A3" fmla="val 0"/>
              <a:gd name="A4" fmla="val 0"/>
              <a:gd name="A5" fmla="val 0"/>
              <a:gd name="A6" fmla="val 0"/>
              <a:gd name="A7" fmla="val 0"/>
              <a:gd name="A8" fmla="val 0"/>
            </a:avLst>
            <a:gdLst/>
            <a:ahLst/>
            <a:cxnLst>
              <a:cxn ang="0">
                <a:pos x="2016" y="0"/>
              </a:cxn>
              <a:cxn ang="0">
                <a:pos x="2016" y="144"/>
              </a:cxn>
              <a:cxn ang="0">
                <a:pos x="0" y="1824"/>
              </a:cxn>
              <a:cxn ang="0">
                <a:pos x="2016" y="0"/>
              </a:cxn>
            </a:cxnLst>
            <a:rect l="0" t="0" r="0" b="0"/>
            <a:pathLst>
              <a:path w="2016" h="1824">
                <a:moveTo>
                  <a:pt x="2016" y="0"/>
                </a:moveTo>
                <a:lnTo>
                  <a:pt x="2016" y="144"/>
                </a:lnTo>
                <a:lnTo>
                  <a:pt x="0" y="1824"/>
                </a:lnTo>
                <a:lnTo>
                  <a:pt x="2016"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2" name="Freeform 21"/>
          <p:cNvSpPr>
            <a:spLocks/>
          </p:cNvSpPr>
          <p:nvPr/>
        </p:nvSpPr>
        <p:spPr bwMode="auto">
          <a:xfrm>
            <a:off x="5943600" y="1752600"/>
            <a:ext cx="3200400" cy="2514600"/>
          </a:xfrm>
          <a:custGeom>
            <a:avLst>
              <a:gd name="A1" fmla="val 0"/>
              <a:gd name="A2" fmla="val 0"/>
              <a:gd name="A3" fmla="val 0"/>
              <a:gd name="A4" fmla="val 0"/>
              <a:gd name="A5" fmla="val 0"/>
              <a:gd name="A6" fmla="val 0"/>
              <a:gd name="A7" fmla="val 0"/>
              <a:gd name="A8" fmla="val 0"/>
            </a:avLst>
            <a:gdLst/>
            <a:ahLst/>
            <a:cxnLst>
              <a:cxn ang="0">
                <a:pos x="2016" y="0"/>
              </a:cxn>
              <a:cxn ang="0">
                <a:pos x="0" y="1584"/>
              </a:cxn>
              <a:cxn ang="0">
                <a:pos x="2016" y="48"/>
              </a:cxn>
              <a:cxn ang="0">
                <a:pos x="2016" y="0"/>
              </a:cxn>
            </a:cxnLst>
            <a:rect l="0" t="0" r="0" b="0"/>
            <a:pathLst>
              <a:path w="2016" h="1584">
                <a:moveTo>
                  <a:pt x="2016" y="0"/>
                </a:moveTo>
                <a:lnTo>
                  <a:pt x="0" y="1584"/>
                </a:lnTo>
                <a:lnTo>
                  <a:pt x="2016" y="48"/>
                </a:lnTo>
                <a:lnTo>
                  <a:pt x="2016"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3" name="Freeform 22"/>
          <p:cNvSpPr>
            <a:spLocks/>
          </p:cNvSpPr>
          <p:nvPr/>
        </p:nvSpPr>
        <p:spPr bwMode="auto">
          <a:xfrm>
            <a:off x="990600" y="4267200"/>
            <a:ext cx="4953000" cy="2590800"/>
          </a:xfrm>
          <a:custGeom>
            <a:avLst>
              <a:gd name="A1" fmla="val 0"/>
              <a:gd name="A2" fmla="val 0"/>
              <a:gd name="A3" fmla="val 0"/>
              <a:gd name="A4" fmla="val 0"/>
              <a:gd name="A5" fmla="val 0"/>
              <a:gd name="A6" fmla="val 0"/>
              <a:gd name="A7" fmla="val 0"/>
              <a:gd name="A8" fmla="val 0"/>
            </a:avLst>
            <a:gdLst/>
            <a:ahLst/>
            <a:cxnLst>
              <a:cxn ang="0">
                <a:pos x="0" y="1632"/>
              </a:cxn>
              <a:cxn ang="0">
                <a:pos x="3120" y="0"/>
              </a:cxn>
              <a:cxn ang="0">
                <a:pos x="1056" y="1632"/>
              </a:cxn>
              <a:cxn ang="0">
                <a:pos x="0" y="1632"/>
              </a:cxn>
            </a:cxnLst>
            <a:rect l="0" t="0" r="0" b="0"/>
            <a:pathLst>
              <a:path w="3120" h="1632">
                <a:moveTo>
                  <a:pt x="0" y="1632"/>
                </a:moveTo>
                <a:lnTo>
                  <a:pt x="3120" y="0"/>
                </a:lnTo>
                <a:lnTo>
                  <a:pt x="1056" y="1632"/>
                </a:lnTo>
                <a:lnTo>
                  <a:pt x="0"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4" name="Freeform 23"/>
          <p:cNvSpPr>
            <a:spLocks/>
          </p:cNvSpPr>
          <p:nvPr/>
        </p:nvSpPr>
        <p:spPr bwMode="auto">
          <a:xfrm>
            <a:off x="533400" y="4267200"/>
            <a:ext cx="5334000" cy="2590800"/>
          </a:xfrm>
          <a:custGeom>
            <a:avLst>
              <a:gd name="A1" fmla="val 0"/>
              <a:gd name="A2" fmla="val 0"/>
              <a:gd name="A3" fmla="val 0"/>
              <a:gd name="A4" fmla="val 0"/>
              <a:gd name="A5" fmla="val 0"/>
              <a:gd name="A6" fmla="val 0"/>
              <a:gd name="A7" fmla="val 0"/>
              <a:gd name="A8" fmla="val 0"/>
            </a:avLst>
            <a:gdLst/>
            <a:ahLst/>
            <a:cxnLst>
              <a:cxn ang="0">
                <a:pos x="0" y="1632"/>
              </a:cxn>
              <a:cxn ang="0">
                <a:pos x="3360" y="0"/>
              </a:cxn>
              <a:cxn ang="0">
                <a:pos x="144" y="1632"/>
              </a:cxn>
              <a:cxn ang="0">
                <a:pos x="0" y="1632"/>
              </a:cxn>
            </a:cxnLst>
            <a:rect l="0" t="0" r="0" b="0"/>
            <a:pathLst>
              <a:path w="3360" h="1632">
                <a:moveTo>
                  <a:pt x="0" y="1632"/>
                </a:moveTo>
                <a:lnTo>
                  <a:pt x="3360" y="0"/>
                </a:lnTo>
                <a:lnTo>
                  <a:pt x="144" y="1632"/>
                </a:lnTo>
                <a:lnTo>
                  <a:pt x="0"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5" name="Freeform 24"/>
          <p:cNvSpPr>
            <a:spLocks/>
          </p:cNvSpPr>
          <p:nvPr/>
        </p:nvSpPr>
        <p:spPr bwMode="auto">
          <a:xfrm>
            <a:off x="366824" y="2438400"/>
            <a:ext cx="5638800" cy="1828800"/>
          </a:xfrm>
          <a:custGeom>
            <a:avLst>
              <a:gd name="A1" fmla="val 0"/>
              <a:gd name="A2" fmla="val 0"/>
              <a:gd name="A3" fmla="val 0"/>
              <a:gd name="A4" fmla="val 0"/>
              <a:gd name="A5" fmla="val 0"/>
              <a:gd name="A6" fmla="val 0"/>
              <a:gd name="A7" fmla="val 0"/>
              <a:gd name="A8" fmla="val 0"/>
            </a:avLst>
            <a:gdLst/>
            <a:ahLst/>
            <a:cxnLst>
              <a:cxn ang="0">
                <a:pos x="0" y="0"/>
              </a:cxn>
              <a:cxn ang="0">
                <a:pos x="3552" y="1152"/>
              </a:cxn>
              <a:cxn ang="0">
                <a:pos x="0" y="384"/>
              </a:cxn>
              <a:cxn ang="0">
                <a:pos x="0" y="0"/>
              </a:cxn>
            </a:cxnLst>
            <a:rect l="0" t="0" r="0" b="0"/>
            <a:pathLst>
              <a:path w="3552" h="1152">
                <a:moveTo>
                  <a:pt x="0" y="0"/>
                </a:moveTo>
                <a:lnTo>
                  <a:pt x="3504" y="1152"/>
                </a:lnTo>
                <a:lnTo>
                  <a:pt x="0" y="384"/>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6" name="Freeform 25"/>
          <p:cNvSpPr>
            <a:spLocks/>
          </p:cNvSpPr>
          <p:nvPr/>
        </p:nvSpPr>
        <p:spPr bwMode="auto">
          <a:xfrm>
            <a:off x="366824" y="2133600"/>
            <a:ext cx="5638800" cy="2133600"/>
          </a:xfrm>
          <a:custGeom>
            <a:avLst>
              <a:gd name="A1" fmla="val 0"/>
              <a:gd name="A2" fmla="val 0"/>
              <a:gd name="A3" fmla="val 0"/>
              <a:gd name="A4" fmla="val 0"/>
              <a:gd name="A5" fmla="val 0"/>
              <a:gd name="A6" fmla="val 0"/>
              <a:gd name="A7" fmla="val 0"/>
              <a:gd name="A8" fmla="val 0"/>
            </a:avLst>
            <a:gdLst/>
            <a:ahLst/>
            <a:cxnLst>
              <a:cxn ang="0">
                <a:pos x="0" y="0"/>
              </a:cxn>
              <a:cxn ang="0">
                <a:pos x="3552" y="1344"/>
              </a:cxn>
              <a:cxn ang="0">
                <a:pos x="0" y="48"/>
              </a:cxn>
              <a:cxn ang="0">
                <a:pos x="0" y="0"/>
              </a:cxn>
            </a:cxnLst>
            <a:rect l="0" t="0" r="0" b="0"/>
            <a:pathLst>
              <a:path w="3552" h="1344">
                <a:moveTo>
                  <a:pt x="0" y="0"/>
                </a:moveTo>
                <a:lnTo>
                  <a:pt x="3552" y="1344"/>
                </a:lnTo>
                <a:lnTo>
                  <a:pt x="0" y="48"/>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7" name="Freeform 26"/>
          <p:cNvSpPr>
            <a:spLocks/>
          </p:cNvSpPr>
          <p:nvPr/>
        </p:nvSpPr>
        <p:spPr bwMode="auto">
          <a:xfrm>
            <a:off x="4572000" y="4267200"/>
            <a:ext cx="1371600" cy="2590800"/>
          </a:xfrm>
          <a:custGeom>
            <a:avLst>
              <a:gd name="A1" fmla="val 0"/>
              <a:gd name="A2" fmla="val 0"/>
              <a:gd name="A3" fmla="val 0"/>
              <a:gd name="A4" fmla="val 0"/>
              <a:gd name="A5" fmla="val 0"/>
              <a:gd name="A6" fmla="val 0"/>
              <a:gd name="A7" fmla="val 0"/>
              <a:gd name="A8" fmla="val 0"/>
            </a:avLst>
            <a:gdLst/>
            <a:ahLst/>
            <a:cxnLst>
              <a:cxn ang="0">
                <a:pos x="0" y="1632"/>
              </a:cxn>
              <a:cxn ang="0">
                <a:pos x="96" y="1632"/>
              </a:cxn>
              <a:cxn ang="0">
                <a:pos x="864" y="0"/>
              </a:cxn>
              <a:cxn ang="0">
                <a:pos x="0" y="1632"/>
              </a:cxn>
            </a:cxnLst>
            <a:rect l="0" t="0" r="0" b="0"/>
            <a:pathLst>
              <a:path w="864" h="1632">
                <a:moveTo>
                  <a:pt x="0" y="1632"/>
                </a:moveTo>
                <a:lnTo>
                  <a:pt x="96" y="1632"/>
                </a:lnTo>
                <a:lnTo>
                  <a:pt x="864" y="0"/>
                </a:lnTo>
                <a:lnTo>
                  <a:pt x="0" y="1632"/>
                </a:lnTo>
                <a:close/>
              </a:path>
            </a:pathLst>
          </a:custGeom>
          <a:solidFill>
            <a:schemeClr val="bg2">
              <a:tint val="95000"/>
              <a:satMod val="18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3" name="Text Placeholder 2"/>
          <p:cNvSpPr>
            <a:spLocks noGrp="1"/>
          </p:cNvSpPr>
          <p:nvPr>
            <p:ph type="body" idx="1"/>
          </p:nvPr>
        </p:nvSpPr>
        <p:spPr>
          <a:xfrm>
            <a:off x="706902" y="1351672"/>
            <a:ext cx="5718048" cy="977486"/>
          </a:xfrm>
        </p:spPr>
        <p:txBody>
          <a:bodyPr lIns="82296" tIns="45720" bIns="0" anchor="t"/>
          <a:lstStyle>
            <a:lvl1pPr marL="54864" indent="0">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pPr>
              <a:defRPr/>
            </a:pPr>
            <a:fld id="{9E03E53C-8FCD-4E3A-AE64-3B48BA7BF5FA}" type="datetimeFigureOut">
              <a:rPr lang="en-US" smtClean="0"/>
              <a:pPr>
                <a:defRPr/>
              </a:pPr>
              <a:t>2/12/2012</a:t>
            </a:fld>
            <a:endParaRPr lang="en-GB"/>
          </a:p>
        </p:txBody>
      </p:sp>
      <p:sp>
        <p:nvSpPr>
          <p:cNvPr id="5" name="Footer Placeholder 4"/>
          <p:cNvSpPr>
            <a:spLocks noGrp="1"/>
          </p:cNvSpPr>
          <p:nvPr>
            <p:ph type="ftr" sz="quarter" idx="11"/>
          </p:nvPr>
        </p:nvSpPr>
        <p:spPr/>
        <p:txBody>
          <a:bodyPr/>
          <a:lstStyle>
            <a:extLst/>
          </a:lstStyle>
          <a:p>
            <a:pPr>
              <a:defRPr/>
            </a:pPr>
            <a:endParaRPr lang="en-GB"/>
          </a:p>
        </p:txBody>
      </p:sp>
      <p:sp>
        <p:nvSpPr>
          <p:cNvPr id="6" name="Slide Number Placeholder 5"/>
          <p:cNvSpPr>
            <a:spLocks noGrp="1"/>
          </p:cNvSpPr>
          <p:nvPr>
            <p:ph type="sldNum" sz="quarter" idx="12"/>
          </p:nvPr>
        </p:nvSpPr>
        <p:spPr/>
        <p:txBody>
          <a:bodyPr/>
          <a:lstStyle>
            <a:extLst/>
          </a:lstStyle>
          <a:p>
            <a:pPr>
              <a:defRPr/>
            </a:pPr>
            <a:fld id="{91647397-C8D8-43F4-8BC7-0D2195AE359B}" type="slidenum">
              <a:rPr lang="en-GB" smtClean="0"/>
              <a:pPr>
                <a:defRPr/>
              </a:pPr>
              <a:t>‹#›</a:t>
            </a:fld>
            <a:endParaRPr lang="en-GB"/>
          </a:p>
        </p:txBody>
      </p:sp>
      <p:sp>
        <p:nvSpPr>
          <p:cNvPr id="7" name="Rectangle 6"/>
          <p:cNvSpPr/>
          <p:nvPr/>
        </p:nvSpPr>
        <p:spPr>
          <a:xfrm>
            <a:off x="363160" y="402264"/>
            <a:ext cx="8503920" cy="886265"/>
          </a:xfrm>
          <a:prstGeom prst="rect">
            <a:avLst/>
          </a:prstGeom>
          <a:solidFill>
            <a:schemeClr val="bg2">
              <a:tint val="95000"/>
              <a:satMod val="180000"/>
              <a:alpha val="4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706902" y="512064"/>
            <a:ext cx="8156448" cy="777240"/>
          </a:xfrm>
        </p:spPr>
        <p:txBody>
          <a:bodyPr tIns="64008"/>
          <a:lstStyle>
            <a:lvl1pPr algn="l">
              <a:buNone/>
              <a:defRPr sz="3800" b="0" cap="none" spc="-150" baseline="0"/>
            </a:lvl1pPr>
            <a:extLst/>
          </a:lstStyle>
          <a:p>
            <a:r>
              <a:rPr kumimoji="0" lang="en-US" smtClean="0"/>
              <a:t>Click to edit Master title style</a:t>
            </a:r>
            <a:endParaRPr kumimoji="0" lang="en-US"/>
          </a:p>
        </p:txBody>
      </p:sp>
      <p:sp>
        <p:nvSpPr>
          <p:cNvPr id="8" name="Rectangle 7"/>
          <p:cNvSpPr/>
          <p:nvPr/>
        </p:nvSpPr>
        <p:spPr>
          <a:xfrm flipH="1">
            <a:off x="371538"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9" name="Rectangle 8"/>
          <p:cNvSpPr/>
          <p:nvPr/>
        </p:nvSpPr>
        <p:spPr>
          <a:xfrm flipH="1">
            <a:off x="411109"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0" name="Rectangle 9"/>
          <p:cNvSpPr/>
          <p:nvPr/>
        </p:nvSpPr>
        <p:spPr>
          <a:xfrm flipH="1">
            <a:off x="448450"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Rectangle 10"/>
          <p:cNvSpPr/>
          <p:nvPr/>
        </p:nvSpPr>
        <p:spPr>
          <a:xfrm flipH="1">
            <a:off x="476702"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2" name="Rectangle 11"/>
          <p:cNvSpPr/>
          <p:nvPr/>
        </p:nvSpPr>
        <p:spPr>
          <a:xfrm>
            <a:off x="500478" y="680477"/>
            <a:ext cx="36576"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512064"/>
            <a:ext cx="8229600" cy="9144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64344" y="1770501"/>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55344" y="1770501"/>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pPr>
              <a:defRPr/>
            </a:pPr>
            <a:fld id="{7011B3D3-E69B-4663-8AB0-C9734F936375}" type="datetimeFigureOut">
              <a:rPr lang="en-US" smtClean="0"/>
              <a:pPr>
                <a:defRPr/>
              </a:pPr>
              <a:t>2/12/2012</a:t>
            </a:fld>
            <a:endParaRPr lang="en-GB"/>
          </a:p>
        </p:txBody>
      </p:sp>
      <p:sp>
        <p:nvSpPr>
          <p:cNvPr id="6" name="Footer Placeholder 5"/>
          <p:cNvSpPr>
            <a:spLocks noGrp="1"/>
          </p:cNvSpPr>
          <p:nvPr>
            <p:ph type="ftr" sz="quarter" idx="11"/>
          </p:nvPr>
        </p:nvSpPr>
        <p:spPr/>
        <p:txBody>
          <a:bodyPr/>
          <a:lstStyle>
            <a:extLst/>
          </a:lstStyle>
          <a:p>
            <a:pPr>
              <a:defRPr/>
            </a:pPr>
            <a:endParaRPr lang="en-GB"/>
          </a:p>
        </p:txBody>
      </p:sp>
      <p:sp>
        <p:nvSpPr>
          <p:cNvPr id="7" name="Slide Number Placeholder 6"/>
          <p:cNvSpPr>
            <a:spLocks noGrp="1"/>
          </p:cNvSpPr>
          <p:nvPr>
            <p:ph type="sldNum" sz="quarter" idx="12"/>
          </p:nvPr>
        </p:nvSpPr>
        <p:spPr/>
        <p:txBody>
          <a:bodyPr/>
          <a:lstStyle>
            <a:extLst/>
          </a:lstStyle>
          <a:p>
            <a:pPr>
              <a:defRPr/>
            </a:pPr>
            <a:fld id="{612B25EA-1181-4B75-B82B-97E1A03E8F5A}"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5" name="Rectangle 24"/>
          <p:cNvSpPr/>
          <p:nvPr/>
        </p:nvSpPr>
        <p:spPr>
          <a:xfrm>
            <a:off x="0" y="402265"/>
            <a:ext cx="8867080" cy="886265"/>
          </a:xfrm>
          <a:prstGeom prst="rect">
            <a:avLst/>
          </a:prstGeom>
          <a:solidFill>
            <a:schemeClr val="bg2">
              <a:tint val="95000"/>
              <a:satMod val="180000"/>
              <a:alpha val="4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504824" y="512064"/>
            <a:ext cx="7772400" cy="914400"/>
          </a:xfrm>
        </p:spPr>
        <p:txBody>
          <a:bodyPr anchor="t"/>
          <a:lstStyle>
            <a:lvl1pPr>
              <a:defRPr sz="400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09750"/>
            <a:ext cx="4040188" cy="639762"/>
          </a:xfrm>
        </p:spPr>
        <p:txBody>
          <a:bodyPr anchor="ctr"/>
          <a:lstStyle>
            <a:lvl1pPr marL="73152" indent="0" algn="l">
              <a:buNone/>
              <a:defRPr sz="2400" b="1">
                <a:solidFill>
                  <a:schemeClr val="accent2"/>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09750"/>
            <a:ext cx="4041775" cy="639762"/>
          </a:xfrm>
        </p:spPr>
        <p:txBody>
          <a:bodyPr anchor="ctr"/>
          <a:lstStyle>
            <a:lvl1pPr marL="73152" indent="0">
              <a:buNone/>
              <a:defRPr sz="2400" b="1">
                <a:solidFill>
                  <a:schemeClr val="accent2"/>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459037"/>
            <a:ext cx="4040188" cy="3959352"/>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459037"/>
            <a:ext cx="4041775" cy="3959352"/>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pPr>
              <a:defRPr/>
            </a:pPr>
            <a:fld id="{A6B361D8-6FD4-4AE7-A054-9B7758407FE4}" type="datetimeFigureOut">
              <a:rPr lang="en-US" smtClean="0"/>
              <a:pPr>
                <a:defRPr/>
              </a:pPr>
              <a:t>2/12/2012</a:t>
            </a:fld>
            <a:endParaRPr lang="en-GB"/>
          </a:p>
        </p:txBody>
      </p:sp>
      <p:sp>
        <p:nvSpPr>
          <p:cNvPr id="8" name="Footer Placeholder 7"/>
          <p:cNvSpPr>
            <a:spLocks noGrp="1"/>
          </p:cNvSpPr>
          <p:nvPr>
            <p:ph type="ftr" sz="quarter" idx="11"/>
          </p:nvPr>
        </p:nvSpPr>
        <p:spPr/>
        <p:txBody>
          <a:bodyPr/>
          <a:lstStyle>
            <a:extLst/>
          </a:lstStyle>
          <a:p>
            <a:pPr>
              <a:defRPr/>
            </a:pPr>
            <a:endParaRPr lang="en-GB"/>
          </a:p>
        </p:txBody>
      </p:sp>
      <p:sp>
        <p:nvSpPr>
          <p:cNvPr id="9" name="Slide Number Placeholder 8"/>
          <p:cNvSpPr>
            <a:spLocks noGrp="1"/>
          </p:cNvSpPr>
          <p:nvPr>
            <p:ph type="sldNum" sz="quarter" idx="12"/>
          </p:nvPr>
        </p:nvSpPr>
        <p:spPr/>
        <p:txBody>
          <a:bodyPr/>
          <a:lstStyle>
            <a:extLst/>
          </a:lstStyle>
          <a:p>
            <a:pPr>
              <a:defRPr/>
            </a:pPr>
            <a:fld id="{3FA59898-7548-4C3F-838D-F50A4A708A72}" type="slidenum">
              <a:rPr lang="en-GB" smtClean="0"/>
              <a:pPr>
                <a:defRPr/>
              </a:pPr>
              <a:t>‹#›</a:t>
            </a:fld>
            <a:endParaRPr lang="en-GB"/>
          </a:p>
        </p:txBody>
      </p:sp>
      <p:sp>
        <p:nvSpPr>
          <p:cNvPr id="16" name="Rectangle 15"/>
          <p:cNvSpPr/>
          <p:nvPr/>
        </p:nvSpPr>
        <p:spPr>
          <a:xfrm>
            <a:off x="87790" y="680477"/>
            <a:ext cx="45720"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7" name="Rectangle 16"/>
          <p:cNvSpPr/>
          <p:nvPr/>
        </p:nvSpPr>
        <p:spPr>
          <a:xfrm>
            <a:off x="47305"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8" name="Rectangle 17"/>
          <p:cNvSpPr/>
          <p:nvPr/>
        </p:nvSpPr>
        <p:spPr>
          <a:xfrm>
            <a:off x="28252"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9" name="Rectangle 18"/>
          <p:cNvSpPr/>
          <p:nvPr/>
        </p:nvSpPr>
        <p:spPr>
          <a:xfrm>
            <a:off x="0"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0" name="Rectangle 19"/>
          <p:cNvSpPr/>
          <p:nvPr/>
        </p:nvSpPr>
        <p:spPr>
          <a:xfrm flipH="1">
            <a:off x="149770"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1" name="Rectangle 20"/>
          <p:cNvSpPr/>
          <p:nvPr/>
        </p:nvSpPr>
        <p:spPr>
          <a:xfrm flipH="1">
            <a:off x="189341"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2" name="Rectangle 21"/>
          <p:cNvSpPr/>
          <p:nvPr/>
        </p:nvSpPr>
        <p:spPr>
          <a:xfrm flipH="1">
            <a:off x="226682"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9" name="Rectangle 28"/>
          <p:cNvSpPr/>
          <p:nvPr/>
        </p:nvSpPr>
        <p:spPr>
          <a:xfrm flipH="1">
            <a:off x="254934"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30" name="Rectangle 29"/>
          <p:cNvSpPr/>
          <p:nvPr/>
        </p:nvSpPr>
        <p:spPr>
          <a:xfrm>
            <a:off x="278710" y="680477"/>
            <a:ext cx="36576"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914400" y="512064"/>
            <a:ext cx="7772400" cy="914400"/>
          </a:xfrm>
        </p:spPr>
        <p:txBody>
          <a:bodyPr/>
          <a:lstStyle>
            <a:lvl1pPr>
              <a:defRPr sz="4000" cap="none" baseline="0"/>
            </a:lvl1pPr>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pPr>
              <a:defRPr/>
            </a:pPr>
            <a:fld id="{247AE750-0004-4758-B1EF-FB55E2771DBE}" type="datetimeFigureOut">
              <a:rPr lang="en-US" smtClean="0"/>
              <a:pPr>
                <a:defRPr/>
              </a:pPr>
              <a:t>2/12/2012</a:t>
            </a:fld>
            <a:endParaRPr lang="en-GB"/>
          </a:p>
        </p:txBody>
      </p:sp>
      <p:sp>
        <p:nvSpPr>
          <p:cNvPr id="4" name="Footer Placeholder 3"/>
          <p:cNvSpPr>
            <a:spLocks noGrp="1"/>
          </p:cNvSpPr>
          <p:nvPr>
            <p:ph type="ftr" sz="quarter" idx="11"/>
          </p:nvPr>
        </p:nvSpPr>
        <p:spPr/>
        <p:txBody>
          <a:bodyPr/>
          <a:lstStyle>
            <a:extLst/>
          </a:lstStyle>
          <a:p>
            <a:pPr>
              <a:defRPr/>
            </a:pPr>
            <a:endParaRPr lang="en-GB"/>
          </a:p>
        </p:txBody>
      </p:sp>
      <p:sp>
        <p:nvSpPr>
          <p:cNvPr id="5" name="Slide Number Placeholder 4"/>
          <p:cNvSpPr>
            <a:spLocks noGrp="1"/>
          </p:cNvSpPr>
          <p:nvPr>
            <p:ph type="sldNum" sz="quarter" idx="12"/>
          </p:nvPr>
        </p:nvSpPr>
        <p:spPr/>
        <p:txBody>
          <a:bodyPr/>
          <a:lstStyle>
            <a:extLst/>
          </a:lstStyle>
          <a:p>
            <a:pPr>
              <a:defRPr/>
            </a:pPr>
            <a:fld id="{FB1467BB-A5A7-47E4-AB3C-D489C40287EC}"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pPr>
              <a:defRPr/>
            </a:pPr>
            <a:fld id="{23DF6933-8E0F-4770-AB00-2DD102F6427C}" type="datetimeFigureOut">
              <a:rPr lang="en-US" smtClean="0"/>
              <a:pPr>
                <a:defRPr/>
              </a:pPr>
              <a:t>2/12/2012</a:t>
            </a:fld>
            <a:endParaRPr lang="en-GB"/>
          </a:p>
        </p:txBody>
      </p:sp>
      <p:sp>
        <p:nvSpPr>
          <p:cNvPr id="3" name="Footer Placeholder 2"/>
          <p:cNvSpPr>
            <a:spLocks noGrp="1"/>
          </p:cNvSpPr>
          <p:nvPr>
            <p:ph type="ftr" sz="quarter" idx="11"/>
          </p:nvPr>
        </p:nvSpPr>
        <p:spPr/>
        <p:txBody>
          <a:bodyPr/>
          <a:lstStyle>
            <a:extLst/>
          </a:lstStyle>
          <a:p>
            <a:pPr>
              <a:defRPr/>
            </a:pPr>
            <a:endParaRPr lang="en-GB"/>
          </a:p>
        </p:txBody>
      </p:sp>
      <p:sp>
        <p:nvSpPr>
          <p:cNvPr id="4" name="Slide Number Placeholder 3"/>
          <p:cNvSpPr>
            <a:spLocks noGrp="1"/>
          </p:cNvSpPr>
          <p:nvPr>
            <p:ph type="sldNum" sz="quarter" idx="12"/>
          </p:nvPr>
        </p:nvSpPr>
        <p:spPr/>
        <p:txBody>
          <a:bodyPr/>
          <a:lstStyle>
            <a:extLst/>
          </a:lstStyle>
          <a:p>
            <a:pPr>
              <a:defRPr/>
            </a:pPr>
            <a:fld id="{3EC85BE3-4F15-4A17-A5B1-BA8840CD079C}"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273050"/>
            <a:ext cx="8229600" cy="1162050"/>
          </a:xfrm>
        </p:spPr>
        <p:txBody>
          <a:bodyPr anchor="ctr"/>
          <a:lstStyle>
            <a:lvl1pPr algn="l">
              <a:buNone/>
              <a:defRPr sz="3600" b="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435100"/>
            <a:ext cx="2514600" cy="4572000"/>
          </a:xfrm>
        </p:spPr>
        <p:txBody>
          <a:bodyPr/>
          <a:lstStyle>
            <a:lvl1pPr marL="54864" indent="0">
              <a:buNone/>
              <a:defRPr sz="18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429000" y="1435100"/>
            <a:ext cx="5486400"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pPr>
              <a:defRPr/>
            </a:pPr>
            <a:fld id="{8807ADDE-8742-4ED6-A4B0-AF427AEEB273}" type="datetimeFigureOut">
              <a:rPr lang="en-US" smtClean="0"/>
              <a:pPr>
                <a:defRPr/>
              </a:pPr>
              <a:t>2/12/2012</a:t>
            </a:fld>
            <a:endParaRPr lang="en-GB"/>
          </a:p>
        </p:txBody>
      </p:sp>
      <p:sp>
        <p:nvSpPr>
          <p:cNvPr id="6" name="Footer Placeholder 5"/>
          <p:cNvSpPr>
            <a:spLocks noGrp="1"/>
          </p:cNvSpPr>
          <p:nvPr>
            <p:ph type="ftr" sz="quarter" idx="11"/>
          </p:nvPr>
        </p:nvSpPr>
        <p:spPr/>
        <p:txBody>
          <a:bodyPr/>
          <a:lstStyle>
            <a:extLst/>
          </a:lstStyle>
          <a:p>
            <a:pPr>
              <a:defRPr/>
            </a:pPr>
            <a:endParaRPr lang="en-GB"/>
          </a:p>
        </p:txBody>
      </p:sp>
      <p:sp>
        <p:nvSpPr>
          <p:cNvPr id="7" name="Slide Number Placeholder 6"/>
          <p:cNvSpPr>
            <a:spLocks noGrp="1"/>
          </p:cNvSpPr>
          <p:nvPr>
            <p:ph type="sldNum" sz="quarter" idx="12"/>
          </p:nvPr>
        </p:nvSpPr>
        <p:spPr/>
        <p:txBody>
          <a:bodyPr/>
          <a:lstStyle>
            <a:extLst/>
          </a:lstStyle>
          <a:p>
            <a:pPr>
              <a:defRPr/>
            </a:pPr>
            <a:fld id="{CDAEC076-3FCA-4481-A52C-856B9CE6D98B}" type="slidenum">
              <a:rPr lang="en-GB" smtClean="0"/>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368032" y="0"/>
            <a:ext cx="8778240" cy="1878037"/>
          </a:xfrm>
          <a:prstGeom prst="rect">
            <a:avLst/>
          </a:prstGeom>
          <a:solidFill>
            <a:srgbClr val="000000">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cxnSp>
        <p:nvCxnSpPr>
          <p:cNvPr id="9" name="Straight Connector 8"/>
          <p:cNvCxnSpPr/>
          <p:nvPr/>
        </p:nvCxnSpPr>
        <p:spPr>
          <a:xfrm flipV="1">
            <a:off x="363195" y="1885028"/>
            <a:ext cx="8782622" cy="0"/>
          </a:xfrm>
          <a:prstGeom prst="line">
            <a:avLst/>
          </a:prstGeom>
          <a:noFill/>
          <a:ln w="19050" cap="flat" cmpd="sng" algn="ctr">
            <a:solidFill>
              <a:srgbClr val="FFFFFF">
                <a:alpha val="100000"/>
              </a:srgbClr>
            </a:solidFill>
            <a:prstDash val="solid"/>
            <a:miter lim="800000"/>
          </a:ln>
          <a:effectLst/>
        </p:spPr>
        <p:style>
          <a:lnRef idx="2">
            <a:schemeClr val="accent1"/>
          </a:lnRef>
          <a:fillRef idx="0">
            <a:schemeClr val="accent1"/>
          </a:fillRef>
          <a:effectRef idx="1">
            <a:schemeClr val="accent1"/>
          </a:effectRef>
          <a:fontRef idx="minor">
            <a:schemeClr val="tx1"/>
          </a:fontRef>
        </p:style>
      </p:cxnSp>
      <p:grpSp>
        <p:nvGrpSpPr>
          <p:cNvPr id="10" name="Group 9"/>
          <p:cNvGrpSpPr/>
          <p:nvPr/>
        </p:nvGrpSpPr>
        <p:grpSpPr>
          <a:xfrm rot="5400000">
            <a:off x="8514581" y="1219200"/>
            <a:ext cx="132763" cy="128466"/>
            <a:chOff x="6668087" y="1297746"/>
            <a:chExt cx="161840" cy="156602"/>
          </a:xfrm>
        </p:grpSpPr>
        <p:cxnSp>
          <p:nvCxnSpPr>
            <p:cNvPr id="15" name="Straight Connector 14"/>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6" name="Straight Connector 15"/>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title"/>
          </p:nvPr>
        </p:nvSpPr>
        <p:spPr bwMode="grayWhite">
          <a:xfrm>
            <a:off x="914400" y="441251"/>
            <a:ext cx="6858000" cy="701749"/>
          </a:xfrm>
        </p:spPr>
        <p:txBody>
          <a:bodyPr anchor="b"/>
          <a:lstStyle>
            <a:lvl1pPr algn="l">
              <a:buNone/>
              <a:defRPr sz="21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368032" y="1893781"/>
            <a:ext cx="8778240" cy="4960144"/>
          </a:xfrm>
          <a:solidFill>
            <a:schemeClr val="bg2"/>
          </a:solidFill>
        </p:spPr>
        <p:txBody>
          <a:bodyPr/>
          <a:lstStyle>
            <a:lvl1pPr marL="0" indent="0">
              <a:buNone/>
              <a:defRPr sz="3200"/>
            </a:lvl1pPr>
            <a:extLst/>
          </a:lstStyle>
          <a:p>
            <a:r>
              <a:rPr kumimoji="0" lang="en-US" smtClean="0"/>
              <a:t>Click icon to add picture</a:t>
            </a:r>
            <a:endParaRPr kumimoji="0" lang="en-US"/>
          </a:p>
        </p:txBody>
      </p:sp>
      <p:sp>
        <p:nvSpPr>
          <p:cNvPr id="4" name="Text Placeholder 3"/>
          <p:cNvSpPr>
            <a:spLocks noGrp="1"/>
          </p:cNvSpPr>
          <p:nvPr>
            <p:ph type="body" sz="half" idx="2"/>
          </p:nvPr>
        </p:nvSpPr>
        <p:spPr bwMode="grayWhite">
          <a:xfrm>
            <a:off x="914400" y="1150144"/>
            <a:ext cx="6858000" cy="685800"/>
          </a:xfrm>
        </p:spPr>
        <p:txBody>
          <a:bodyPr/>
          <a:lstStyle>
            <a:lvl1pPr marL="27432" indent="0">
              <a:spcBef>
                <a:spcPts val="0"/>
              </a:spcBef>
              <a:buNone/>
              <a:defRPr sz="1400">
                <a:solidFill>
                  <a:srgbClr val="FFFFFF"/>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grpSp>
        <p:nvGrpSpPr>
          <p:cNvPr id="14" name="Group 13"/>
          <p:cNvGrpSpPr/>
          <p:nvPr/>
        </p:nvGrpSpPr>
        <p:grpSpPr>
          <a:xfrm rot="5400000">
            <a:off x="8666981" y="1371600"/>
            <a:ext cx="132763" cy="128466"/>
            <a:chOff x="6668087" y="1297746"/>
            <a:chExt cx="161840" cy="156602"/>
          </a:xfrm>
        </p:grpSpPr>
        <p:cxnSp>
          <p:nvCxnSpPr>
            <p:cNvPr id="11" name="Straight Connector 10"/>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3" name="Straight Connector 12"/>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grpSp>
        <p:nvGrpSpPr>
          <p:cNvPr id="18" name="Group 17"/>
          <p:cNvGrpSpPr/>
          <p:nvPr/>
        </p:nvGrpSpPr>
        <p:grpSpPr>
          <a:xfrm rot="5400000">
            <a:off x="8320088" y="1474763"/>
            <a:ext cx="132763" cy="128466"/>
            <a:chOff x="6668087" y="1297746"/>
            <a:chExt cx="161840" cy="156602"/>
          </a:xfrm>
        </p:grpSpPr>
        <p:cxnSp>
          <p:nvCxnSpPr>
            <p:cNvPr id="19" name="Straight Connector 18"/>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5" name="Date Placeholder 4"/>
          <p:cNvSpPr>
            <a:spLocks noGrp="1"/>
          </p:cNvSpPr>
          <p:nvPr>
            <p:ph type="dt" sz="half" idx="10"/>
          </p:nvPr>
        </p:nvSpPr>
        <p:spPr>
          <a:xfrm>
            <a:off x="6477000" y="55499"/>
            <a:ext cx="2133600" cy="365125"/>
          </a:xfrm>
        </p:spPr>
        <p:txBody>
          <a:bodyPr/>
          <a:lstStyle>
            <a:extLst/>
          </a:lstStyle>
          <a:p>
            <a:pPr>
              <a:defRPr/>
            </a:pPr>
            <a:fld id="{10CCDC10-188C-4DE5-916B-2B6FF7F8AA65}" type="datetimeFigureOut">
              <a:rPr lang="en-US" smtClean="0"/>
              <a:pPr>
                <a:defRPr/>
              </a:pPr>
              <a:t>2/12/2012</a:t>
            </a:fld>
            <a:endParaRPr lang="en-GB"/>
          </a:p>
        </p:txBody>
      </p:sp>
      <p:sp>
        <p:nvSpPr>
          <p:cNvPr id="6" name="Footer Placeholder 5"/>
          <p:cNvSpPr>
            <a:spLocks noGrp="1"/>
          </p:cNvSpPr>
          <p:nvPr>
            <p:ph type="ftr" sz="quarter" idx="11"/>
          </p:nvPr>
        </p:nvSpPr>
        <p:spPr>
          <a:xfrm>
            <a:off x="914400" y="55499"/>
            <a:ext cx="5562600" cy="365125"/>
          </a:xfrm>
        </p:spPr>
        <p:txBody>
          <a:bodyPr/>
          <a:lstStyle>
            <a:extLst/>
          </a:lstStyle>
          <a:p>
            <a:pPr>
              <a:defRPr/>
            </a:pPr>
            <a:endParaRPr lang="en-GB"/>
          </a:p>
        </p:txBody>
      </p:sp>
      <p:sp>
        <p:nvSpPr>
          <p:cNvPr id="7" name="Slide Number Placeholder 6"/>
          <p:cNvSpPr>
            <a:spLocks noGrp="1"/>
          </p:cNvSpPr>
          <p:nvPr>
            <p:ph type="sldNum" sz="quarter" idx="12"/>
          </p:nvPr>
        </p:nvSpPr>
        <p:spPr>
          <a:xfrm>
            <a:off x="8610600" y="55499"/>
            <a:ext cx="457200" cy="365125"/>
          </a:xfrm>
        </p:spPr>
        <p:txBody>
          <a:bodyPr/>
          <a:lstStyle>
            <a:extLst/>
          </a:lstStyle>
          <a:p>
            <a:pPr>
              <a:defRPr/>
            </a:pPr>
            <a:fld id="{ED4CDE03-71D3-4332-86FA-D5B336B0DB80}" type="slidenum">
              <a:rPr lang="en-GB" smtClean="0"/>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pPr>
              <a:defRPr/>
            </a:pPr>
            <a:fld id="{05C48D28-4AFC-44E8-B331-A1B603451308}" type="datetimeFigureOut">
              <a:rPr lang="en-US" smtClean="0"/>
              <a:pPr>
                <a:defRPr/>
              </a:pPr>
              <a:t>2/12/2012</a:t>
            </a:fld>
            <a:endParaRPr lang="en-GB"/>
          </a:p>
        </p:txBody>
      </p:sp>
      <p:sp>
        <p:nvSpPr>
          <p:cNvPr id="5" name="Footer Placeholder 4"/>
          <p:cNvSpPr>
            <a:spLocks noGrp="1"/>
          </p:cNvSpPr>
          <p:nvPr>
            <p:ph type="ftr" sz="quarter" idx="11"/>
          </p:nvPr>
        </p:nvSpPr>
        <p:spPr/>
        <p:txBody>
          <a:bodyPr/>
          <a:lstStyle>
            <a:extLst/>
          </a:lstStyle>
          <a:p>
            <a:pPr>
              <a:defRPr/>
            </a:pPr>
            <a:endParaRPr lang="en-GB"/>
          </a:p>
        </p:txBody>
      </p:sp>
      <p:sp>
        <p:nvSpPr>
          <p:cNvPr id="6" name="Slide Number Placeholder 5"/>
          <p:cNvSpPr>
            <a:spLocks noGrp="1"/>
          </p:cNvSpPr>
          <p:nvPr>
            <p:ph type="sldNum" sz="quarter" idx="12"/>
          </p:nvPr>
        </p:nvSpPr>
        <p:spPr/>
        <p:txBody>
          <a:bodyPr/>
          <a:lstStyle>
            <a:extLst/>
          </a:lstStyle>
          <a:p>
            <a:pPr>
              <a:defRPr/>
            </a:pPr>
            <a:fld id="{A0BAFEF3-A4A3-47C9-91C3-637943352F83}"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981200" cy="5851525"/>
          </a:xfrm>
        </p:spPr>
        <p:txBody>
          <a:bodyPr vert="eaVert" anchor="ct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274639"/>
            <a:ext cx="58674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pPr>
              <a:defRPr/>
            </a:pPr>
            <a:fld id="{FA2F31E1-1EA4-46F2-B4B3-0C5B6168642D}" type="datetimeFigureOut">
              <a:rPr lang="en-US" smtClean="0"/>
              <a:pPr>
                <a:defRPr/>
              </a:pPr>
              <a:t>2/12/2012</a:t>
            </a:fld>
            <a:endParaRPr lang="en-GB"/>
          </a:p>
        </p:txBody>
      </p:sp>
      <p:sp>
        <p:nvSpPr>
          <p:cNvPr id="5" name="Footer Placeholder 4"/>
          <p:cNvSpPr>
            <a:spLocks noGrp="1"/>
          </p:cNvSpPr>
          <p:nvPr>
            <p:ph type="ftr" sz="quarter" idx="11"/>
          </p:nvPr>
        </p:nvSpPr>
        <p:spPr/>
        <p:txBody>
          <a:bodyPr/>
          <a:lstStyle>
            <a:extLst/>
          </a:lstStyle>
          <a:p>
            <a:pPr>
              <a:defRPr/>
            </a:pPr>
            <a:endParaRPr lang="en-GB"/>
          </a:p>
        </p:txBody>
      </p:sp>
      <p:sp>
        <p:nvSpPr>
          <p:cNvPr id="6" name="Slide Number Placeholder 5"/>
          <p:cNvSpPr>
            <a:spLocks noGrp="1"/>
          </p:cNvSpPr>
          <p:nvPr>
            <p:ph type="sldNum" sz="quarter" idx="12"/>
          </p:nvPr>
        </p:nvSpPr>
        <p:spPr/>
        <p:txBody>
          <a:bodyPr/>
          <a:lstStyle>
            <a:extLst/>
          </a:lstStyle>
          <a:p>
            <a:pPr>
              <a:defRPr/>
            </a:pPr>
            <a:fld id="{1BC6230E-03B2-4574-A44C-35780DDBF3DD}" type="slidenum">
              <a:rPr lang="en-GB" smtClean="0"/>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1"/>
            <a:ext cx="365760" cy="6854456"/>
          </a:xfrm>
          <a:prstGeom prst="rect">
            <a:avLst/>
          </a:prstGeom>
          <a:solidFill>
            <a:srgbClr val="FFFFFF">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Rectangle 7"/>
          <p:cNvSpPr/>
          <p:nvPr/>
        </p:nvSpPr>
        <p:spPr>
          <a:xfrm>
            <a:off x="255291" y="5047394"/>
            <a:ext cx="73152" cy="169164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Rectangle 8"/>
          <p:cNvSpPr/>
          <p:nvPr/>
        </p:nvSpPr>
        <p:spPr>
          <a:xfrm>
            <a:off x="255291" y="4796819"/>
            <a:ext cx="73152" cy="228600"/>
          </a:xfrm>
          <a:prstGeom prst="rect">
            <a:avLst/>
          </a:prstGeom>
          <a:solidFill>
            <a:schemeClr val="accent3">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Rectangle 9"/>
          <p:cNvSpPr/>
          <p:nvPr/>
        </p:nvSpPr>
        <p:spPr>
          <a:xfrm>
            <a:off x="255291" y="4637685"/>
            <a:ext cx="73152" cy="137160"/>
          </a:xfrm>
          <a:prstGeom prst="rect">
            <a:avLst/>
          </a:prstGeom>
          <a:solidFill>
            <a:schemeClr val="bg2"/>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Rectangle 10"/>
          <p:cNvSpPr/>
          <p:nvPr/>
        </p:nvSpPr>
        <p:spPr>
          <a:xfrm>
            <a:off x="255291" y="4542559"/>
            <a:ext cx="73152" cy="7315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2" name="Rectangle 11"/>
          <p:cNvSpPr/>
          <p:nvPr/>
        </p:nvSpPr>
        <p:spPr>
          <a:xfrm>
            <a:off x="309558" y="680477"/>
            <a:ext cx="45720"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5" name="Rectangle 14"/>
          <p:cNvSpPr/>
          <p:nvPr/>
        </p:nvSpPr>
        <p:spPr>
          <a:xfrm>
            <a:off x="269073" y="680477"/>
            <a:ext cx="27432"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6" name="Rectangle 15"/>
          <p:cNvSpPr/>
          <p:nvPr/>
        </p:nvSpPr>
        <p:spPr>
          <a:xfrm>
            <a:off x="250020" y="680477"/>
            <a:ext cx="9144"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7" name="Rectangle 16"/>
          <p:cNvSpPr/>
          <p:nvPr/>
        </p:nvSpPr>
        <p:spPr>
          <a:xfrm>
            <a:off x="221768" y="680477"/>
            <a:ext cx="9144"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2" name="Title Placeholder 21"/>
          <p:cNvSpPr>
            <a:spLocks noGrp="1"/>
          </p:cNvSpPr>
          <p:nvPr>
            <p:ph type="title"/>
          </p:nvPr>
        </p:nvSpPr>
        <p:spPr>
          <a:xfrm>
            <a:off x="914400" y="512064"/>
            <a:ext cx="7772400" cy="914400"/>
          </a:xfrm>
          <a:prstGeom prst="rect">
            <a:avLst/>
          </a:prstGeom>
        </p:spPr>
        <p:txBody>
          <a:bodyPr vert="horz" anchor="t">
            <a:noAutofit/>
          </a:bodyPr>
          <a:lstStyle>
            <a:extLst/>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783560"/>
            <a:ext cx="7772400" cy="4572000"/>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77000" y="6416675"/>
            <a:ext cx="2133600" cy="365125"/>
          </a:xfrm>
          <a:prstGeom prst="rect">
            <a:avLst/>
          </a:prstGeom>
        </p:spPr>
        <p:txBody>
          <a:bodyPr vert="horz" anchor="b"/>
          <a:lstStyle>
            <a:lvl1pPr algn="l" eaLnBrk="1" latinLnBrk="0" hangingPunct="1">
              <a:defRPr kumimoji="0" sz="1100">
                <a:solidFill>
                  <a:schemeClr val="tx2"/>
                </a:solidFill>
              </a:defRPr>
            </a:lvl1pPr>
            <a:extLst/>
          </a:lstStyle>
          <a:p>
            <a:pPr>
              <a:defRPr/>
            </a:pPr>
            <a:fld id="{92A7FA55-534C-4E32-9572-AA2C8D4646AF}" type="datetimeFigureOut">
              <a:rPr lang="en-US" smtClean="0"/>
              <a:pPr>
                <a:defRPr/>
              </a:pPr>
              <a:t>2/12/2012</a:t>
            </a:fld>
            <a:endParaRPr lang="en-GB"/>
          </a:p>
        </p:txBody>
      </p:sp>
      <p:sp>
        <p:nvSpPr>
          <p:cNvPr id="3" name="Footer Placeholder 2"/>
          <p:cNvSpPr>
            <a:spLocks noGrp="1"/>
          </p:cNvSpPr>
          <p:nvPr>
            <p:ph type="ftr" sz="quarter" idx="3"/>
          </p:nvPr>
        </p:nvSpPr>
        <p:spPr>
          <a:xfrm>
            <a:off x="914400" y="6416675"/>
            <a:ext cx="5562600" cy="365125"/>
          </a:xfrm>
          <a:prstGeom prst="rect">
            <a:avLst/>
          </a:prstGeom>
        </p:spPr>
        <p:txBody>
          <a:bodyPr vert="horz" anchor="b"/>
          <a:lstStyle>
            <a:lvl1pPr algn="r" eaLnBrk="1" latinLnBrk="0" hangingPunct="1">
              <a:defRPr kumimoji="0" sz="1100">
                <a:solidFill>
                  <a:schemeClr val="tx2"/>
                </a:solidFill>
              </a:defRPr>
            </a:lvl1pPr>
            <a:extLst/>
          </a:lstStyle>
          <a:p>
            <a:pPr>
              <a:defRPr/>
            </a:pPr>
            <a:endParaRPr lang="en-GB"/>
          </a:p>
        </p:txBody>
      </p:sp>
      <p:sp>
        <p:nvSpPr>
          <p:cNvPr id="23" name="Slide Number Placeholder 22"/>
          <p:cNvSpPr>
            <a:spLocks noGrp="1"/>
          </p:cNvSpPr>
          <p:nvPr>
            <p:ph type="sldNum" sz="quarter" idx="4"/>
          </p:nvPr>
        </p:nvSpPr>
        <p:spPr>
          <a:xfrm>
            <a:off x="8610600" y="6416675"/>
            <a:ext cx="457200" cy="365125"/>
          </a:xfrm>
          <a:prstGeom prst="rect">
            <a:avLst/>
          </a:prstGeom>
        </p:spPr>
        <p:txBody>
          <a:bodyPr vert="horz" anchor="b"/>
          <a:lstStyle>
            <a:lvl1pPr algn="l" eaLnBrk="1" latinLnBrk="0" hangingPunct="1">
              <a:defRPr kumimoji="0" sz="1200">
                <a:solidFill>
                  <a:schemeClr val="tx2"/>
                </a:solidFill>
              </a:defRPr>
            </a:lvl1pPr>
            <a:extLst/>
          </a:lstStyle>
          <a:p>
            <a:pPr>
              <a:defRPr/>
            </a:pPr>
            <a:fld id="{1F7A8605-FED9-4A05-B1DC-6CD672EB1EA1}" type="slidenum">
              <a:rPr lang="en-GB" smtClean="0"/>
              <a:pPr>
                <a:defRPr/>
              </a:pPr>
              <a:t>‹#›</a:t>
            </a:fld>
            <a:endParaRPr lang="en-GB"/>
          </a:p>
        </p:txBody>
      </p:sp>
    </p:spTree>
  </p:cSld>
  <p:clrMap bg1="dk1" tx1="lt1" bg2="dk2" tx2="lt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l" rtl="0" eaLnBrk="1" latinLnBrk="0" hangingPunct="1">
        <a:spcBef>
          <a:spcPct val="0"/>
        </a:spcBef>
        <a:buNone/>
        <a:defRPr kumimoji="0" sz="4000" kern="1200" spc="-100" baseline="0">
          <a:solidFill>
            <a:schemeClr val="tx2">
              <a:satMod val="200000"/>
            </a:schemeClr>
          </a:solidFill>
          <a:latin typeface="+mj-lt"/>
          <a:ea typeface="+mj-ea"/>
          <a:cs typeface="+mj-cs"/>
        </a:defRPr>
      </a:lvl1pPr>
      <a:extLst/>
    </p:titleStyle>
    <p:body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268760"/>
            <a:ext cx="7772400" cy="1975104"/>
          </a:xfrm>
        </p:spPr>
        <p:txBody>
          <a:bodyPr/>
          <a:lstStyle/>
          <a:p>
            <a:pPr eaLnBrk="1" fontAlgn="auto" hangingPunct="1">
              <a:spcAft>
                <a:spcPts val="0"/>
              </a:spcAft>
              <a:defRPr/>
            </a:pPr>
            <a:r>
              <a:rPr lang="en-GB" dirty="0" smtClean="0"/>
              <a:t>Data analysis in the built environment </a:t>
            </a:r>
            <a:endParaRPr lang="en-GB" dirty="0"/>
          </a:p>
        </p:txBody>
      </p:sp>
      <p:sp>
        <p:nvSpPr>
          <p:cNvPr id="3075" name="Subtitle 2"/>
          <p:cNvSpPr>
            <a:spLocks noGrp="1"/>
          </p:cNvSpPr>
          <p:nvPr>
            <p:ph type="subTitle" idx="1"/>
          </p:nvPr>
        </p:nvSpPr>
        <p:spPr>
          <a:xfrm>
            <a:off x="1331640" y="2636912"/>
            <a:ext cx="6400800" cy="1752600"/>
          </a:xfrm>
        </p:spPr>
        <p:txBody>
          <a:bodyPr/>
          <a:lstStyle/>
          <a:p>
            <a:pPr eaLnBrk="1" hangingPunct="1"/>
            <a:r>
              <a:rPr lang="en-GB" dirty="0" smtClean="0"/>
              <a:t>Descriptive Statistics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eaLnBrk="1" fontAlgn="auto" hangingPunct="1">
              <a:spcAft>
                <a:spcPts val="0"/>
              </a:spcAft>
              <a:defRPr/>
            </a:pPr>
            <a:r>
              <a:rPr lang="en-GB" dirty="0" smtClean="0"/>
              <a:t>Plotting Data</a:t>
            </a:r>
            <a:endParaRPr lang="en-GB" dirty="0"/>
          </a:p>
        </p:txBody>
      </p:sp>
      <p:sp>
        <p:nvSpPr>
          <p:cNvPr id="5" name="Content Placeholder 4"/>
          <p:cNvSpPr>
            <a:spLocks noGrp="1"/>
          </p:cNvSpPr>
          <p:nvPr>
            <p:ph idx="1"/>
          </p:nvPr>
        </p:nvSpPr>
        <p:spPr>
          <a:xfrm>
            <a:off x="457200" y="1600200"/>
            <a:ext cx="8229600" cy="5043488"/>
          </a:xfrm>
        </p:spPr>
        <p:txBody>
          <a:bodyPr>
            <a:noAutofit/>
          </a:bodyPr>
          <a:lstStyle/>
          <a:p>
            <a:pPr marL="548640" indent="-411480" eaLnBrk="1" fontAlgn="auto" hangingPunct="1">
              <a:spcAft>
                <a:spcPts val="0"/>
              </a:spcAft>
              <a:buClr>
                <a:schemeClr val="tx1">
                  <a:shade val="95000"/>
                </a:schemeClr>
              </a:buClr>
              <a:buFont typeface="Wingdings 2"/>
              <a:buChar char=""/>
              <a:defRPr/>
            </a:pPr>
            <a:r>
              <a:rPr lang="en-GB" sz="2000" b="1" dirty="0" smtClean="0">
                <a:solidFill>
                  <a:srgbClr val="FFFF00"/>
                </a:solidFill>
              </a:rPr>
              <a:t>Introduction</a:t>
            </a:r>
          </a:p>
          <a:p>
            <a:pPr marL="877824" lvl="1" indent="-411480">
              <a:buClr>
                <a:schemeClr val="tx1">
                  <a:shade val="95000"/>
                </a:schemeClr>
              </a:buClr>
              <a:buFont typeface="Wingdings 2"/>
              <a:buChar char=""/>
              <a:defRPr/>
            </a:pPr>
            <a:r>
              <a:rPr lang="en-GB" sz="1600" dirty="0" smtClean="0"/>
              <a:t>Imagine this hypothetical set of data.</a:t>
            </a:r>
          </a:p>
          <a:p>
            <a:pPr marL="877824" lvl="1" indent="-411480">
              <a:buClr>
                <a:schemeClr val="tx1">
                  <a:shade val="95000"/>
                </a:schemeClr>
              </a:buClr>
              <a:buFont typeface="Wingdings 2"/>
              <a:buChar char=""/>
              <a:defRPr/>
            </a:pPr>
            <a:r>
              <a:rPr lang="en-GB" sz="1600" dirty="0" smtClean="0"/>
              <a:t> Little Bustard </a:t>
            </a:r>
            <a:r>
              <a:rPr lang="en-GB" sz="1600" i="1" dirty="0" err="1" smtClean="0"/>
              <a:t>Tetrax</a:t>
            </a:r>
            <a:r>
              <a:rPr lang="en-GB" sz="1600" i="1" dirty="0" smtClean="0"/>
              <a:t> </a:t>
            </a:r>
            <a:r>
              <a:rPr lang="en-GB" sz="1600" i="1" dirty="0" err="1" smtClean="0"/>
              <a:t>tetrax</a:t>
            </a:r>
            <a:r>
              <a:rPr lang="en-GB" sz="1600" i="1" dirty="0" smtClean="0"/>
              <a:t> </a:t>
            </a:r>
            <a:r>
              <a:rPr lang="en-GB" sz="1600" dirty="0" smtClean="0"/>
              <a:t>weights in Kg Spain</a:t>
            </a:r>
            <a:endParaRPr lang="en-GB" sz="1600" dirty="0" smtClean="0"/>
          </a:p>
          <a:p>
            <a:pPr marL="877824" lvl="1" indent="-411480">
              <a:buClr>
                <a:schemeClr val="tx1">
                  <a:shade val="95000"/>
                </a:schemeClr>
              </a:buClr>
              <a:buFont typeface="Wingdings 2"/>
              <a:buChar char=""/>
              <a:defRPr/>
            </a:pPr>
            <a:endParaRPr lang="en-GB" sz="1600" dirty="0" smtClean="0"/>
          </a:p>
          <a:p>
            <a:pPr marL="1124712" lvl="2" indent="-283464">
              <a:buFont typeface="Wingdings 2"/>
              <a:buChar char=""/>
              <a:defRPr/>
            </a:pPr>
            <a:r>
              <a:rPr lang="en-GB" sz="1800" dirty="0" smtClean="0"/>
              <a:t> </a:t>
            </a:r>
            <a:r>
              <a:rPr lang="en-GB" sz="1800" dirty="0" smtClean="0">
                <a:solidFill>
                  <a:srgbClr val="FFFF00"/>
                </a:solidFill>
              </a:rPr>
              <a:t>0.9  0.9  0.7  0.8  0.7  1.0  0.8  0.8  0.9  0.7  1.2  0.6  0.5 0.8  1.0  1.0  0.8  0.6  </a:t>
            </a:r>
            <a:r>
              <a:rPr lang="en-GB" sz="1800" dirty="0" smtClean="0">
                <a:solidFill>
                  <a:srgbClr val="FFFF00"/>
                </a:solidFill>
              </a:rPr>
              <a:t>0.8</a:t>
            </a:r>
            <a:endParaRPr lang="en-GB" sz="1600" dirty="0" smtClean="0"/>
          </a:p>
          <a:p>
            <a:pPr marL="877824" lvl="1" indent="-411480">
              <a:buClr>
                <a:schemeClr val="tx1">
                  <a:shade val="95000"/>
                </a:schemeClr>
              </a:buClr>
              <a:buFont typeface="Wingdings 2"/>
              <a:buChar char=""/>
              <a:defRPr/>
            </a:pPr>
            <a:r>
              <a:rPr lang="en-GB" sz="1600" dirty="0" smtClean="0"/>
              <a:t>This data can be presented in a tabular or graphical form to make its interpretation easier.  </a:t>
            </a:r>
            <a:r>
              <a:rPr lang="en-GB" sz="1600" dirty="0" smtClean="0"/>
              <a:t>Statistical tests can then be used to reduce the data into a smaller but representative form</a:t>
            </a:r>
            <a:r>
              <a:rPr lang="en-GB" sz="1600" dirty="0" smtClean="0"/>
              <a:t>.</a:t>
            </a:r>
            <a:endParaRPr lang="en-GB" sz="1600" dirty="0" smtClean="0"/>
          </a:p>
          <a:p>
            <a:pPr marL="548640" indent="-411480" eaLnBrk="1" fontAlgn="auto" hangingPunct="1">
              <a:spcAft>
                <a:spcPts val="0"/>
              </a:spcAft>
              <a:buClr>
                <a:schemeClr val="tx1">
                  <a:shade val="95000"/>
                </a:schemeClr>
              </a:buClr>
              <a:buFont typeface="Wingdings 2"/>
              <a:buChar char=""/>
              <a:defRPr/>
            </a:pPr>
            <a:r>
              <a:rPr lang="en-GB" sz="1800" b="1" dirty="0" smtClean="0">
                <a:solidFill>
                  <a:srgbClr val="FFFF00"/>
                </a:solidFill>
              </a:rPr>
              <a:t>Frequency tables</a:t>
            </a:r>
            <a:r>
              <a:rPr lang="en-GB" sz="1800" b="1" dirty="0" smtClean="0"/>
              <a:t>								</a:t>
            </a:r>
            <a:endParaRPr lang="en-GB" sz="1800" dirty="0" smtClean="0"/>
          </a:p>
          <a:p>
            <a:pPr marL="877824" lvl="1" indent="-411480">
              <a:buClr>
                <a:schemeClr val="tx1">
                  <a:shade val="95000"/>
                </a:schemeClr>
              </a:buClr>
              <a:buFont typeface="Wingdings 2"/>
              <a:buChar char=""/>
              <a:defRPr/>
            </a:pPr>
            <a:r>
              <a:rPr lang="en-GB" sz="1400" dirty="0" smtClean="0"/>
              <a:t>x = data value </a:t>
            </a:r>
          </a:p>
          <a:p>
            <a:pPr marL="877824" lvl="1" indent="-411480">
              <a:buClr>
                <a:schemeClr val="tx1">
                  <a:shade val="95000"/>
                </a:schemeClr>
              </a:buClr>
              <a:buFont typeface="Wingdings 2"/>
              <a:buChar char=""/>
              <a:defRPr/>
            </a:pPr>
            <a:r>
              <a:rPr lang="en-GB" sz="1400" dirty="0" smtClean="0"/>
              <a:t>f = frequency</a:t>
            </a:r>
          </a:p>
          <a:p>
            <a:pPr marL="877824" lvl="1" indent="-411480">
              <a:buClr>
                <a:schemeClr val="tx1">
                  <a:shade val="95000"/>
                </a:schemeClr>
              </a:buClr>
              <a:buFont typeface="Wingdings 2"/>
              <a:buChar char=""/>
              <a:defRPr/>
            </a:pPr>
            <a:r>
              <a:rPr lang="en-GB" sz="1400" dirty="0" smtClean="0"/>
              <a:t>n = Sample size </a:t>
            </a:r>
          </a:p>
          <a:p>
            <a:pPr marL="877824" lvl="1" indent="-411480">
              <a:buClr>
                <a:schemeClr val="tx1">
                  <a:shade val="95000"/>
                </a:schemeClr>
              </a:buClr>
              <a:buFont typeface="Wingdings 2"/>
              <a:buChar char=""/>
              <a:defRPr/>
            </a:pPr>
            <a:r>
              <a:rPr lang="en-GB" sz="1400" dirty="0" smtClean="0"/>
              <a:t>Spread combine data into classes of equal size (Boundaries should be mutually exclusive (don’t overlap)</a:t>
            </a:r>
          </a:p>
          <a:p>
            <a:pPr marL="877824" lvl="1" indent="-411480">
              <a:buClr>
                <a:schemeClr val="tx1">
                  <a:shade val="95000"/>
                </a:schemeClr>
              </a:buClr>
              <a:buFont typeface="Wingdings 2"/>
              <a:buChar char=""/>
              <a:defRPr/>
            </a:pPr>
            <a:r>
              <a:rPr lang="en-GB" sz="1400" i="1" dirty="0" smtClean="0">
                <a:solidFill>
                  <a:srgbClr val="FFFF00"/>
                </a:solidFill>
              </a:rPr>
              <a:t>Ex 1</a:t>
            </a:r>
            <a:r>
              <a:rPr lang="en-GB" sz="1400" dirty="0" smtClean="0">
                <a:solidFill>
                  <a:srgbClr val="FFFF00"/>
                </a:solidFill>
              </a:rPr>
              <a:t>   </a:t>
            </a:r>
            <a:r>
              <a:rPr lang="en-GB" sz="1400" i="1" dirty="0" smtClean="0">
                <a:solidFill>
                  <a:srgbClr val="FFFF00"/>
                </a:solidFill>
              </a:rPr>
              <a:t>Construct a FT of the above values and one of classes</a:t>
            </a:r>
            <a:r>
              <a:rPr lang="en-GB" sz="1400" i="1" dirty="0" smtClean="0"/>
              <a:t>.</a:t>
            </a:r>
            <a:endParaRPr lang="en-GB" sz="1400" dirty="0" smtClean="0"/>
          </a:p>
          <a:p>
            <a:pPr marL="548640" indent="-411480" eaLnBrk="1" fontAlgn="auto" hangingPunct="1">
              <a:spcAft>
                <a:spcPts val="0"/>
              </a:spcAft>
              <a:buClr>
                <a:schemeClr val="tx1">
                  <a:shade val="95000"/>
                </a:schemeClr>
              </a:buClr>
              <a:buFont typeface="Wingdings 2"/>
              <a:buChar char=""/>
              <a:defRPr/>
            </a:pPr>
            <a:endParaRPr lang="en-GB" sz="600" dirty="0" smtClean="0"/>
          </a:p>
          <a:p>
            <a:pPr marL="548640" indent="-411480" eaLnBrk="1" fontAlgn="auto" hangingPunct="1">
              <a:spcAft>
                <a:spcPts val="0"/>
              </a:spcAft>
              <a:buClr>
                <a:schemeClr val="tx1">
                  <a:shade val="95000"/>
                </a:schemeClr>
              </a:buClr>
              <a:buFont typeface="Wingdings 2"/>
              <a:buChar char=""/>
              <a:defRPr/>
            </a:pPr>
            <a:endParaRPr lang="en-GB" sz="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pPr eaLnBrk="1" fontAlgn="auto" hangingPunct="1">
              <a:spcAft>
                <a:spcPts val="0"/>
              </a:spcAft>
              <a:defRPr/>
            </a:pPr>
            <a:r>
              <a:rPr lang="en-GB" dirty="0" smtClean="0"/>
              <a:t>Answer Exercise 1</a:t>
            </a:r>
            <a:endParaRPr lang="en-GB" dirty="0"/>
          </a:p>
        </p:txBody>
      </p:sp>
      <p:graphicFrame>
        <p:nvGraphicFramePr>
          <p:cNvPr id="10" name="Content Placeholder 9"/>
          <p:cNvGraphicFramePr>
            <a:graphicFrameLocks noGrp="1"/>
          </p:cNvGraphicFramePr>
          <p:nvPr>
            <p:ph idx="1"/>
          </p:nvPr>
        </p:nvGraphicFramePr>
        <p:xfrm>
          <a:off x="914400" y="1784350"/>
          <a:ext cx="7772400" cy="4889520"/>
        </p:xfrm>
        <a:graphic>
          <a:graphicData uri="http://schemas.openxmlformats.org/drawingml/2006/table">
            <a:tbl>
              <a:tblPr firstRow="1" bandRow="1">
                <a:tableStyleId>{5C22544A-7EE6-4342-B048-85BDC9FD1C3A}</a:tableStyleId>
              </a:tblPr>
              <a:tblGrid>
                <a:gridCol w="1943100"/>
                <a:gridCol w="1943100"/>
                <a:gridCol w="1943100"/>
                <a:gridCol w="1943100"/>
              </a:tblGrid>
              <a:tr h="488952">
                <a:tc>
                  <a:txBody>
                    <a:bodyPr/>
                    <a:lstStyle/>
                    <a:p>
                      <a:pPr algn="ctr">
                        <a:spcAft>
                          <a:spcPts val="0"/>
                        </a:spcAft>
                      </a:pPr>
                      <a:r>
                        <a:rPr lang="en-GB" sz="2400" b="1" dirty="0">
                          <a:latin typeface="Times New Roman"/>
                          <a:ea typeface="Times New Roman"/>
                        </a:rPr>
                        <a:t>x</a:t>
                      </a:r>
                      <a:endParaRPr lang="en-GB" sz="2400" dirty="0">
                        <a:latin typeface="Times New Roman"/>
                        <a:ea typeface="Times New Roman"/>
                      </a:endParaRPr>
                    </a:p>
                  </a:txBody>
                  <a:tcPr marL="64770" marR="64770" marT="0" marB="0"/>
                </a:tc>
                <a:tc>
                  <a:txBody>
                    <a:bodyPr/>
                    <a:lstStyle/>
                    <a:p>
                      <a:pPr algn="ctr">
                        <a:spcAft>
                          <a:spcPts val="0"/>
                        </a:spcAft>
                      </a:pPr>
                      <a:r>
                        <a:rPr lang="en-GB" sz="2400" b="1" dirty="0">
                          <a:latin typeface="Times New Roman"/>
                          <a:ea typeface="Times New Roman"/>
                        </a:rPr>
                        <a:t>f</a:t>
                      </a:r>
                      <a:endParaRPr lang="en-GB" sz="2400" dirty="0">
                        <a:latin typeface="Times New Roman"/>
                        <a:ea typeface="Times New Roman"/>
                      </a:endParaRPr>
                    </a:p>
                  </a:txBody>
                  <a:tcPr marL="64770" marR="64770" marT="0" marB="0"/>
                </a:tc>
                <a:tc>
                  <a:txBody>
                    <a:bodyPr/>
                    <a:lstStyle/>
                    <a:p>
                      <a:pPr algn="ctr">
                        <a:spcAft>
                          <a:spcPts val="0"/>
                        </a:spcAft>
                      </a:pPr>
                      <a:r>
                        <a:rPr lang="en-GB" sz="2400" b="1" dirty="0">
                          <a:latin typeface="Times New Roman"/>
                          <a:ea typeface="Times New Roman"/>
                        </a:rPr>
                        <a:t>x</a:t>
                      </a:r>
                      <a:endParaRPr lang="en-GB" sz="2400" dirty="0">
                        <a:latin typeface="Times New Roman"/>
                        <a:ea typeface="Times New Roman"/>
                      </a:endParaRPr>
                    </a:p>
                  </a:txBody>
                  <a:tcPr marL="64770" marR="64770" marT="0" marB="0"/>
                </a:tc>
                <a:tc>
                  <a:txBody>
                    <a:bodyPr/>
                    <a:lstStyle/>
                    <a:p>
                      <a:pPr algn="ctr">
                        <a:spcAft>
                          <a:spcPts val="0"/>
                        </a:spcAft>
                      </a:pPr>
                      <a:r>
                        <a:rPr lang="en-GB" sz="2400" b="1" dirty="0">
                          <a:latin typeface="Times New Roman"/>
                          <a:ea typeface="Times New Roman"/>
                        </a:rPr>
                        <a:t>f</a:t>
                      </a:r>
                      <a:endParaRPr lang="en-GB" sz="2400" dirty="0">
                        <a:latin typeface="Times New Roman"/>
                        <a:ea typeface="Times New Roman"/>
                      </a:endParaRPr>
                    </a:p>
                  </a:txBody>
                  <a:tcPr marL="64770" marR="64770" marT="0" marB="0"/>
                </a:tc>
              </a:tr>
              <a:tr h="488952">
                <a:tc>
                  <a:txBody>
                    <a:bodyPr/>
                    <a:lstStyle/>
                    <a:p>
                      <a:pPr algn="ctr">
                        <a:spcAft>
                          <a:spcPts val="0"/>
                        </a:spcAft>
                      </a:pPr>
                      <a:r>
                        <a:rPr lang="en-GB" sz="2000" dirty="0">
                          <a:latin typeface="Times New Roman"/>
                          <a:ea typeface="Times New Roman"/>
                        </a:rPr>
                        <a:t>0.5</a:t>
                      </a:r>
                    </a:p>
                  </a:txBody>
                  <a:tcPr marL="64770" marR="64770" marT="0" marB="0"/>
                </a:tc>
                <a:tc>
                  <a:txBody>
                    <a:bodyPr/>
                    <a:lstStyle/>
                    <a:p>
                      <a:pPr algn="ctr">
                        <a:spcAft>
                          <a:spcPts val="0"/>
                        </a:spcAft>
                      </a:pPr>
                      <a:r>
                        <a:rPr lang="en-GB" sz="2000">
                          <a:latin typeface="Times New Roman"/>
                          <a:ea typeface="Times New Roman"/>
                        </a:rPr>
                        <a:t>1</a:t>
                      </a:r>
                    </a:p>
                  </a:txBody>
                  <a:tcPr marL="64770" marR="64770" marT="0" marB="0"/>
                </a:tc>
                <a:tc>
                  <a:txBody>
                    <a:bodyPr/>
                    <a:lstStyle/>
                    <a:p>
                      <a:pPr algn="ctr">
                        <a:spcAft>
                          <a:spcPts val="0"/>
                        </a:spcAft>
                      </a:pPr>
                      <a:r>
                        <a:rPr lang="en-GB" sz="2000">
                          <a:latin typeface="Times New Roman"/>
                          <a:ea typeface="Times New Roman"/>
                        </a:rPr>
                        <a:t>0.40-0.49</a:t>
                      </a:r>
                    </a:p>
                  </a:txBody>
                  <a:tcPr marL="64770" marR="64770" marT="0" marB="0"/>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800" dirty="0" smtClean="0">
                          <a:latin typeface="Times New Roman"/>
                          <a:ea typeface="Times New Roman"/>
                        </a:rPr>
                        <a:t>0</a:t>
                      </a:r>
                    </a:p>
                  </a:txBody>
                  <a:tcPr marL="64770" marR="64770" marT="0" marB="0"/>
                </a:tc>
              </a:tr>
              <a:tr h="488952">
                <a:tc>
                  <a:txBody>
                    <a:bodyPr/>
                    <a:lstStyle/>
                    <a:p>
                      <a:pPr algn="ctr">
                        <a:spcAft>
                          <a:spcPts val="0"/>
                        </a:spcAft>
                      </a:pPr>
                      <a:r>
                        <a:rPr lang="en-GB" sz="2000">
                          <a:latin typeface="Times New Roman"/>
                          <a:ea typeface="Times New Roman"/>
                        </a:rPr>
                        <a:t>0.6</a:t>
                      </a:r>
                    </a:p>
                  </a:txBody>
                  <a:tcPr marL="64770" marR="64770" marT="0" marB="0"/>
                </a:tc>
                <a:tc>
                  <a:txBody>
                    <a:bodyPr/>
                    <a:lstStyle/>
                    <a:p>
                      <a:pPr algn="ctr">
                        <a:spcAft>
                          <a:spcPts val="0"/>
                        </a:spcAft>
                      </a:pPr>
                      <a:r>
                        <a:rPr lang="en-GB" sz="2000" dirty="0">
                          <a:latin typeface="Times New Roman"/>
                          <a:ea typeface="Times New Roman"/>
                        </a:rPr>
                        <a:t>2</a:t>
                      </a:r>
                    </a:p>
                  </a:txBody>
                  <a:tcPr marL="64770" marR="64770" marT="0" marB="0"/>
                </a:tc>
                <a:tc>
                  <a:txBody>
                    <a:bodyPr/>
                    <a:lstStyle/>
                    <a:p>
                      <a:pPr algn="ctr">
                        <a:spcAft>
                          <a:spcPts val="0"/>
                        </a:spcAft>
                      </a:pPr>
                      <a:r>
                        <a:rPr lang="en-GB" sz="2000">
                          <a:latin typeface="Times New Roman"/>
                          <a:ea typeface="Times New Roman"/>
                        </a:rPr>
                        <a:t>0.50-0.59</a:t>
                      </a:r>
                    </a:p>
                  </a:txBody>
                  <a:tcPr marL="64770" marR="64770" marT="0" marB="0"/>
                </a:tc>
                <a:tc>
                  <a:txBody>
                    <a:bodyPr/>
                    <a:lstStyle/>
                    <a:p>
                      <a:pPr algn="ctr">
                        <a:spcAft>
                          <a:spcPts val="0"/>
                        </a:spcAft>
                      </a:pPr>
                      <a:r>
                        <a:rPr lang="en-GB" sz="2000" dirty="0">
                          <a:latin typeface="Times New Roman"/>
                          <a:ea typeface="Times New Roman"/>
                        </a:rPr>
                        <a:t>1</a:t>
                      </a:r>
                    </a:p>
                  </a:txBody>
                  <a:tcPr marL="64770" marR="64770" marT="0" marB="0"/>
                </a:tc>
              </a:tr>
              <a:tr h="488952">
                <a:tc>
                  <a:txBody>
                    <a:bodyPr/>
                    <a:lstStyle/>
                    <a:p>
                      <a:pPr algn="ctr">
                        <a:spcAft>
                          <a:spcPts val="0"/>
                        </a:spcAft>
                      </a:pPr>
                      <a:r>
                        <a:rPr lang="en-GB" sz="2000">
                          <a:latin typeface="Times New Roman"/>
                          <a:ea typeface="Times New Roman"/>
                        </a:rPr>
                        <a:t>0.7</a:t>
                      </a:r>
                    </a:p>
                  </a:txBody>
                  <a:tcPr marL="64770" marR="64770" marT="0" marB="0"/>
                </a:tc>
                <a:tc>
                  <a:txBody>
                    <a:bodyPr/>
                    <a:lstStyle/>
                    <a:p>
                      <a:pPr algn="ctr">
                        <a:spcAft>
                          <a:spcPts val="0"/>
                        </a:spcAft>
                      </a:pPr>
                      <a:r>
                        <a:rPr lang="en-GB" sz="2000" dirty="0">
                          <a:latin typeface="Times New Roman"/>
                          <a:ea typeface="Times New Roman"/>
                        </a:rPr>
                        <a:t>4</a:t>
                      </a:r>
                    </a:p>
                  </a:txBody>
                  <a:tcPr marL="64770" marR="64770" marT="0" marB="0"/>
                </a:tc>
                <a:tc>
                  <a:txBody>
                    <a:bodyPr/>
                    <a:lstStyle/>
                    <a:p>
                      <a:pPr algn="ctr">
                        <a:spcAft>
                          <a:spcPts val="0"/>
                        </a:spcAft>
                      </a:pPr>
                      <a:r>
                        <a:rPr lang="en-GB" sz="2000">
                          <a:latin typeface="Times New Roman"/>
                          <a:ea typeface="Times New Roman"/>
                        </a:rPr>
                        <a:t>0.60-0.69</a:t>
                      </a:r>
                    </a:p>
                  </a:txBody>
                  <a:tcPr marL="64770" marR="64770" marT="0" marB="0"/>
                </a:tc>
                <a:tc>
                  <a:txBody>
                    <a:bodyPr/>
                    <a:lstStyle/>
                    <a:p>
                      <a:pPr algn="ctr">
                        <a:spcAft>
                          <a:spcPts val="0"/>
                        </a:spcAft>
                      </a:pPr>
                      <a:r>
                        <a:rPr lang="en-GB" sz="2000" dirty="0">
                          <a:latin typeface="Times New Roman"/>
                          <a:ea typeface="Times New Roman"/>
                        </a:rPr>
                        <a:t>1</a:t>
                      </a:r>
                    </a:p>
                  </a:txBody>
                  <a:tcPr marL="64770" marR="64770" marT="0" marB="0"/>
                </a:tc>
              </a:tr>
              <a:tr h="488952">
                <a:tc>
                  <a:txBody>
                    <a:bodyPr/>
                    <a:lstStyle/>
                    <a:p>
                      <a:pPr algn="ctr">
                        <a:spcAft>
                          <a:spcPts val="0"/>
                        </a:spcAft>
                      </a:pPr>
                      <a:r>
                        <a:rPr lang="en-GB" sz="2000">
                          <a:latin typeface="Times New Roman"/>
                          <a:ea typeface="Times New Roman"/>
                        </a:rPr>
                        <a:t>0.8</a:t>
                      </a:r>
                    </a:p>
                  </a:txBody>
                  <a:tcPr marL="64770" marR="64770" marT="0" marB="0"/>
                </a:tc>
                <a:tc>
                  <a:txBody>
                    <a:bodyPr/>
                    <a:lstStyle/>
                    <a:p>
                      <a:pPr algn="ctr">
                        <a:spcAft>
                          <a:spcPts val="0"/>
                        </a:spcAft>
                      </a:pPr>
                      <a:r>
                        <a:rPr lang="en-GB" sz="2000" dirty="0">
                          <a:latin typeface="Times New Roman"/>
                          <a:ea typeface="Times New Roman"/>
                        </a:rPr>
                        <a:t>6</a:t>
                      </a:r>
                    </a:p>
                  </a:txBody>
                  <a:tcPr marL="64770" marR="64770" marT="0" marB="0"/>
                </a:tc>
                <a:tc>
                  <a:txBody>
                    <a:bodyPr/>
                    <a:lstStyle/>
                    <a:p>
                      <a:pPr algn="ctr">
                        <a:spcAft>
                          <a:spcPts val="0"/>
                        </a:spcAft>
                      </a:pPr>
                      <a:r>
                        <a:rPr lang="en-GB" sz="2000" dirty="0">
                          <a:latin typeface="Times New Roman"/>
                          <a:ea typeface="Times New Roman"/>
                        </a:rPr>
                        <a:t>0.70-0.79</a:t>
                      </a:r>
                    </a:p>
                  </a:txBody>
                  <a:tcPr marL="64770" marR="64770" marT="0" marB="0"/>
                </a:tc>
                <a:tc>
                  <a:txBody>
                    <a:bodyPr/>
                    <a:lstStyle/>
                    <a:p>
                      <a:pPr algn="ctr">
                        <a:spcAft>
                          <a:spcPts val="0"/>
                        </a:spcAft>
                      </a:pPr>
                      <a:r>
                        <a:rPr lang="en-GB" sz="2000" dirty="0">
                          <a:latin typeface="Times New Roman"/>
                          <a:ea typeface="Times New Roman"/>
                        </a:rPr>
                        <a:t>2</a:t>
                      </a:r>
                    </a:p>
                  </a:txBody>
                  <a:tcPr marL="64770" marR="64770" marT="0" marB="0"/>
                </a:tc>
              </a:tr>
              <a:tr h="488952">
                <a:tc>
                  <a:txBody>
                    <a:bodyPr/>
                    <a:lstStyle/>
                    <a:p>
                      <a:pPr algn="ctr">
                        <a:spcAft>
                          <a:spcPts val="0"/>
                        </a:spcAft>
                      </a:pPr>
                      <a:r>
                        <a:rPr lang="en-GB" sz="2000">
                          <a:latin typeface="Times New Roman"/>
                          <a:ea typeface="Times New Roman"/>
                        </a:rPr>
                        <a:t>0.9</a:t>
                      </a:r>
                    </a:p>
                  </a:txBody>
                  <a:tcPr marL="64770" marR="64770" marT="0" marB="0"/>
                </a:tc>
                <a:tc>
                  <a:txBody>
                    <a:bodyPr/>
                    <a:lstStyle/>
                    <a:p>
                      <a:pPr algn="ctr">
                        <a:spcAft>
                          <a:spcPts val="0"/>
                        </a:spcAft>
                      </a:pPr>
                      <a:r>
                        <a:rPr lang="en-GB" sz="2000">
                          <a:latin typeface="Times New Roman"/>
                          <a:ea typeface="Times New Roman"/>
                        </a:rPr>
                        <a:t>3</a:t>
                      </a:r>
                    </a:p>
                  </a:txBody>
                  <a:tcPr marL="64770" marR="64770" marT="0" marB="0"/>
                </a:tc>
                <a:tc>
                  <a:txBody>
                    <a:bodyPr/>
                    <a:lstStyle/>
                    <a:p>
                      <a:pPr algn="ctr">
                        <a:spcAft>
                          <a:spcPts val="0"/>
                        </a:spcAft>
                      </a:pPr>
                      <a:r>
                        <a:rPr lang="en-GB" sz="2000" dirty="0">
                          <a:latin typeface="Times New Roman"/>
                          <a:ea typeface="Times New Roman"/>
                        </a:rPr>
                        <a:t>0.80-0.89</a:t>
                      </a:r>
                    </a:p>
                  </a:txBody>
                  <a:tcPr marL="64770" marR="64770" marT="0" marB="0"/>
                </a:tc>
                <a:tc>
                  <a:txBody>
                    <a:bodyPr/>
                    <a:lstStyle/>
                    <a:p>
                      <a:pPr algn="ctr">
                        <a:spcAft>
                          <a:spcPts val="0"/>
                        </a:spcAft>
                      </a:pPr>
                      <a:r>
                        <a:rPr lang="en-GB" sz="2000" dirty="0">
                          <a:latin typeface="Times New Roman"/>
                          <a:ea typeface="Times New Roman"/>
                        </a:rPr>
                        <a:t>5</a:t>
                      </a:r>
                    </a:p>
                  </a:txBody>
                  <a:tcPr marL="64770" marR="64770" marT="0" marB="0"/>
                </a:tc>
              </a:tr>
              <a:tr h="488952">
                <a:tc>
                  <a:txBody>
                    <a:bodyPr/>
                    <a:lstStyle/>
                    <a:p>
                      <a:pPr algn="ctr">
                        <a:spcAft>
                          <a:spcPts val="0"/>
                        </a:spcAft>
                      </a:pPr>
                      <a:r>
                        <a:rPr lang="en-GB" sz="2000">
                          <a:latin typeface="Times New Roman"/>
                          <a:ea typeface="Times New Roman"/>
                        </a:rPr>
                        <a:t>1.0</a:t>
                      </a:r>
                    </a:p>
                  </a:txBody>
                  <a:tcPr marL="64770" marR="64770" marT="0" marB="0"/>
                </a:tc>
                <a:tc>
                  <a:txBody>
                    <a:bodyPr/>
                    <a:lstStyle/>
                    <a:p>
                      <a:pPr algn="ctr">
                        <a:spcAft>
                          <a:spcPts val="0"/>
                        </a:spcAft>
                      </a:pPr>
                      <a:r>
                        <a:rPr lang="en-GB" sz="2000">
                          <a:latin typeface="Times New Roman"/>
                          <a:ea typeface="Times New Roman"/>
                        </a:rPr>
                        <a:t>3</a:t>
                      </a:r>
                    </a:p>
                  </a:txBody>
                  <a:tcPr marL="64770" marR="64770" marT="0" marB="0"/>
                </a:tc>
                <a:tc>
                  <a:txBody>
                    <a:bodyPr/>
                    <a:lstStyle/>
                    <a:p>
                      <a:pPr algn="ctr">
                        <a:spcAft>
                          <a:spcPts val="0"/>
                        </a:spcAft>
                      </a:pPr>
                      <a:r>
                        <a:rPr lang="en-GB" sz="2000" dirty="0">
                          <a:latin typeface="Times New Roman"/>
                          <a:ea typeface="Times New Roman"/>
                        </a:rPr>
                        <a:t>0.90-0.99</a:t>
                      </a:r>
                    </a:p>
                  </a:txBody>
                  <a:tcPr marL="64770" marR="64770" marT="0" marB="0"/>
                </a:tc>
                <a:tc>
                  <a:txBody>
                    <a:bodyPr/>
                    <a:lstStyle/>
                    <a:p>
                      <a:pPr algn="ctr">
                        <a:spcAft>
                          <a:spcPts val="0"/>
                        </a:spcAft>
                      </a:pPr>
                      <a:r>
                        <a:rPr lang="en-GB" sz="2000" dirty="0">
                          <a:latin typeface="Times New Roman"/>
                          <a:ea typeface="Times New Roman"/>
                        </a:rPr>
                        <a:t>5</a:t>
                      </a:r>
                    </a:p>
                  </a:txBody>
                  <a:tcPr marL="64770" marR="64770" marT="0" marB="0"/>
                </a:tc>
              </a:tr>
              <a:tr h="488952">
                <a:tc>
                  <a:txBody>
                    <a:bodyPr/>
                    <a:lstStyle/>
                    <a:p>
                      <a:pPr algn="ctr">
                        <a:spcAft>
                          <a:spcPts val="0"/>
                        </a:spcAft>
                      </a:pPr>
                      <a:r>
                        <a:rPr lang="en-GB" sz="2000">
                          <a:latin typeface="Times New Roman"/>
                          <a:ea typeface="Times New Roman"/>
                        </a:rPr>
                        <a:t>1.1</a:t>
                      </a:r>
                    </a:p>
                  </a:txBody>
                  <a:tcPr marL="64770" marR="64770" marT="0" marB="0"/>
                </a:tc>
                <a:tc>
                  <a:txBody>
                    <a:bodyPr/>
                    <a:lstStyle/>
                    <a:p>
                      <a:pPr algn="ctr">
                        <a:spcAft>
                          <a:spcPts val="0"/>
                        </a:spcAft>
                      </a:pPr>
                      <a:r>
                        <a:rPr lang="en-GB" sz="2000">
                          <a:latin typeface="Times New Roman"/>
                          <a:ea typeface="Times New Roman"/>
                        </a:rPr>
                        <a:t>0</a:t>
                      </a:r>
                    </a:p>
                  </a:txBody>
                  <a:tcPr marL="64770" marR="64770" marT="0" marB="0"/>
                </a:tc>
                <a:tc>
                  <a:txBody>
                    <a:bodyPr/>
                    <a:lstStyle/>
                    <a:p>
                      <a:pPr algn="ctr">
                        <a:spcAft>
                          <a:spcPts val="0"/>
                        </a:spcAft>
                      </a:pPr>
                      <a:r>
                        <a:rPr lang="en-GB" sz="2000" dirty="0">
                          <a:latin typeface="Times New Roman"/>
                          <a:ea typeface="Times New Roman"/>
                        </a:rPr>
                        <a:t>1.00-1.09</a:t>
                      </a:r>
                    </a:p>
                  </a:txBody>
                  <a:tcPr marL="64770" marR="64770" marT="0" marB="0"/>
                </a:tc>
                <a:tc>
                  <a:txBody>
                    <a:bodyPr/>
                    <a:lstStyle/>
                    <a:p>
                      <a:pPr algn="ctr">
                        <a:spcAft>
                          <a:spcPts val="0"/>
                        </a:spcAft>
                      </a:pPr>
                      <a:r>
                        <a:rPr lang="en-GB" sz="2000" dirty="0">
                          <a:latin typeface="Times New Roman"/>
                          <a:ea typeface="Times New Roman"/>
                        </a:rPr>
                        <a:t>5</a:t>
                      </a:r>
                    </a:p>
                  </a:txBody>
                  <a:tcPr marL="64770" marR="64770" marT="0" marB="0"/>
                </a:tc>
              </a:tr>
              <a:tr h="488952">
                <a:tc>
                  <a:txBody>
                    <a:bodyPr/>
                    <a:lstStyle/>
                    <a:p>
                      <a:pPr algn="ctr">
                        <a:spcAft>
                          <a:spcPts val="0"/>
                        </a:spcAft>
                      </a:pPr>
                      <a:r>
                        <a:rPr lang="en-GB" sz="2000">
                          <a:latin typeface="Times New Roman"/>
                          <a:ea typeface="Times New Roman"/>
                        </a:rPr>
                        <a:t>1.2</a:t>
                      </a:r>
                    </a:p>
                  </a:txBody>
                  <a:tcPr marL="64770" marR="64770" marT="0" marB="0"/>
                </a:tc>
                <a:tc>
                  <a:txBody>
                    <a:bodyPr/>
                    <a:lstStyle/>
                    <a:p>
                      <a:pPr algn="ctr">
                        <a:spcAft>
                          <a:spcPts val="0"/>
                        </a:spcAft>
                      </a:pPr>
                      <a:r>
                        <a:rPr lang="en-GB" sz="2000">
                          <a:latin typeface="Times New Roman"/>
                          <a:ea typeface="Times New Roman"/>
                        </a:rPr>
                        <a:t>1</a:t>
                      </a:r>
                    </a:p>
                  </a:txBody>
                  <a:tcPr marL="64770" marR="64770" marT="0" marB="0"/>
                </a:tc>
                <a:tc>
                  <a:txBody>
                    <a:bodyPr/>
                    <a:lstStyle/>
                    <a:p>
                      <a:pPr algn="ctr">
                        <a:spcAft>
                          <a:spcPts val="0"/>
                        </a:spcAft>
                      </a:pPr>
                      <a:r>
                        <a:rPr lang="en-GB" sz="2000">
                          <a:latin typeface="Times New Roman"/>
                          <a:ea typeface="Times New Roman"/>
                        </a:rPr>
                        <a:t>1.10-1.19</a:t>
                      </a:r>
                    </a:p>
                  </a:txBody>
                  <a:tcPr marL="64770" marR="64770" marT="0" marB="0"/>
                </a:tc>
                <a:tc>
                  <a:txBody>
                    <a:bodyPr/>
                    <a:lstStyle/>
                    <a:p>
                      <a:pPr algn="ctr">
                        <a:spcAft>
                          <a:spcPts val="0"/>
                        </a:spcAft>
                      </a:pPr>
                      <a:r>
                        <a:rPr lang="en-GB" sz="2000" dirty="0">
                          <a:latin typeface="Times New Roman"/>
                          <a:ea typeface="Times New Roman"/>
                        </a:rPr>
                        <a:t>0</a:t>
                      </a:r>
                    </a:p>
                  </a:txBody>
                  <a:tcPr marL="64770" marR="64770" marT="0" marB="0"/>
                </a:tc>
              </a:tr>
              <a:tr h="488952">
                <a:tc>
                  <a:txBody>
                    <a:bodyPr/>
                    <a:lstStyle/>
                    <a:p>
                      <a:pPr algn="ctr">
                        <a:spcAft>
                          <a:spcPts val="0"/>
                        </a:spcAft>
                      </a:pPr>
                      <a:endParaRPr lang="en-GB" sz="2000">
                        <a:latin typeface="Times New Roman"/>
                        <a:ea typeface="Times New Roman"/>
                      </a:endParaRPr>
                    </a:p>
                  </a:txBody>
                  <a:tcPr marL="64770" marR="64770" marT="0" marB="0"/>
                </a:tc>
                <a:tc>
                  <a:txBody>
                    <a:bodyPr/>
                    <a:lstStyle/>
                    <a:p>
                      <a:pPr algn="ctr">
                        <a:spcAft>
                          <a:spcPts val="0"/>
                        </a:spcAft>
                      </a:pPr>
                      <a:endParaRPr lang="en-GB" sz="2000">
                        <a:latin typeface="Times New Roman"/>
                        <a:ea typeface="Times New Roman"/>
                      </a:endParaRPr>
                    </a:p>
                  </a:txBody>
                  <a:tcPr marL="64770" marR="64770" marT="0" marB="0"/>
                </a:tc>
                <a:tc>
                  <a:txBody>
                    <a:bodyPr/>
                    <a:lstStyle/>
                    <a:p>
                      <a:pPr algn="ctr">
                        <a:spcAft>
                          <a:spcPts val="0"/>
                        </a:spcAft>
                      </a:pPr>
                      <a:r>
                        <a:rPr lang="en-GB" sz="2000" dirty="0" smtClean="0">
                          <a:latin typeface="Times New Roman"/>
                          <a:ea typeface="Times New Roman"/>
                        </a:rPr>
                        <a:t>1.20-1.19</a:t>
                      </a:r>
                      <a:endParaRPr lang="en-GB" sz="2000" dirty="0">
                        <a:latin typeface="Times New Roman"/>
                        <a:ea typeface="Times New Roman"/>
                      </a:endParaRPr>
                    </a:p>
                  </a:txBody>
                  <a:tcPr marL="64770" marR="64770" marT="0" marB="0"/>
                </a:tc>
                <a:tc>
                  <a:txBody>
                    <a:bodyPr/>
                    <a:lstStyle/>
                    <a:p>
                      <a:pPr algn="ctr">
                        <a:spcAft>
                          <a:spcPts val="0"/>
                        </a:spcAft>
                      </a:pPr>
                      <a:r>
                        <a:rPr lang="en-GB" sz="2000" dirty="0" smtClean="0">
                          <a:latin typeface="Times New Roman"/>
                          <a:ea typeface="Times New Roman"/>
                        </a:rPr>
                        <a:t>1</a:t>
                      </a:r>
                    </a:p>
                  </a:txBody>
                  <a:tcPr marL="64770" marR="64770" marT="0" marB="0"/>
                </a:tc>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smtClean="0"/>
              <a:t>Frequency histograms</a:t>
            </a:r>
            <a:br>
              <a:rPr lang="en-GB" dirty="0" smtClean="0"/>
            </a:br>
            <a:endParaRPr lang="en-GB" dirty="0"/>
          </a:p>
        </p:txBody>
      </p:sp>
      <p:sp>
        <p:nvSpPr>
          <p:cNvPr id="6147" name="Content Placeholder 2"/>
          <p:cNvSpPr>
            <a:spLocks noGrp="1"/>
          </p:cNvSpPr>
          <p:nvPr>
            <p:ph idx="1"/>
          </p:nvPr>
        </p:nvSpPr>
        <p:spPr/>
        <p:txBody>
          <a:bodyPr>
            <a:normAutofit fontScale="92500"/>
          </a:bodyPr>
          <a:lstStyle/>
          <a:p>
            <a:pPr eaLnBrk="1" hangingPunct="1"/>
            <a:r>
              <a:rPr lang="en-GB" dirty="0" smtClean="0"/>
              <a:t>Graphically presents the data most frequent is the mode.  Helps assess symmetry and when plotted is called a frequency distribution.  Symmetry increases (generally) with sample size (normal distribution).  Many stats assume ND for their tests.  Positive and negative skew.  If there are 2 peaks it is called bimodal.  </a:t>
            </a:r>
          </a:p>
          <a:p>
            <a:pPr eaLnBrk="1" hangingPunct="1"/>
            <a:endParaRPr lang="en-GB" dirty="0" smtClean="0"/>
          </a:p>
          <a:p>
            <a:pPr eaLnBrk="1" hangingPunct="1"/>
            <a:r>
              <a:rPr lang="en-GB" i="1" dirty="0" smtClean="0">
                <a:solidFill>
                  <a:srgbClr val="FFFF00"/>
                </a:solidFill>
              </a:rPr>
              <a:t>Construct a histogram and frequency curve of the data.</a:t>
            </a:r>
            <a:endParaRPr lang="en-GB" dirty="0" smtClean="0">
              <a:solidFill>
                <a:srgbClr val="FFFF00"/>
              </a:solidFill>
            </a:endParaRPr>
          </a:p>
          <a:p>
            <a:pPr eaLnBrk="1" hangingPunct="1"/>
            <a:endParaRPr lang="en-GB" dirty="0" smtClean="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smtClean="0"/>
              <a:t>Bar chart</a:t>
            </a:r>
            <a:br>
              <a:rPr lang="en-GB" dirty="0" smtClean="0"/>
            </a:br>
            <a:endParaRPr lang="en-GB" dirty="0"/>
          </a:p>
        </p:txBody>
      </p:sp>
      <p:sp>
        <p:nvSpPr>
          <p:cNvPr id="3" name="Content Placeholder 2"/>
          <p:cNvSpPr>
            <a:spLocks noGrp="1"/>
          </p:cNvSpPr>
          <p:nvPr>
            <p:ph idx="1"/>
          </p:nvPr>
        </p:nvSpPr>
        <p:spPr/>
        <p:txBody>
          <a:bodyPr>
            <a:normAutofit fontScale="62500" lnSpcReduction="20000"/>
          </a:bodyPr>
          <a:lstStyle/>
          <a:p>
            <a:pPr marL="548640" indent="-411480" eaLnBrk="1" fontAlgn="auto" hangingPunct="1">
              <a:spcAft>
                <a:spcPts val="0"/>
              </a:spcAft>
              <a:buClr>
                <a:schemeClr val="tx1">
                  <a:shade val="95000"/>
                </a:schemeClr>
              </a:buClr>
              <a:buFont typeface="Wingdings 2"/>
              <a:buChar char=""/>
              <a:defRPr/>
            </a:pPr>
            <a:r>
              <a:rPr lang="en-GB" dirty="0" smtClean="0"/>
              <a:t>Gaps between columns and is used for </a:t>
            </a:r>
            <a:r>
              <a:rPr lang="en-GB" dirty="0" smtClean="0">
                <a:solidFill>
                  <a:srgbClr val="FFFF00"/>
                </a:solidFill>
              </a:rPr>
              <a:t>discrete data  (4.5 people, abstract) and not continuous data (4.5 metre </a:t>
            </a:r>
            <a:r>
              <a:rPr lang="en-GB" dirty="0" smtClean="0">
                <a:solidFill>
                  <a:srgbClr val="FFFF00"/>
                </a:solidFill>
              </a:rPr>
              <a:t>tree) </a:t>
            </a:r>
            <a:r>
              <a:rPr lang="en-GB" dirty="0" smtClean="0">
                <a:solidFill>
                  <a:srgbClr val="FFFF00"/>
                </a:solidFill>
              </a:rPr>
              <a:t>(histogram)</a:t>
            </a:r>
            <a:r>
              <a:rPr lang="en-GB" dirty="0" smtClean="0"/>
              <a:t>.  Number of places in a site with </a:t>
            </a:r>
            <a:r>
              <a:rPr lang="en-GB" dirty="0" smtClean="0"/>
              <a:t>Japanese knotweed </a:t>
            </a:r>
            <a:r>
              <a:rPr lang="en-GB" dirty="0" smtClean="0"/>
              <a:t>identified at different sites.</a:t>
            </a:r>
            <a:endParaRPr lang="en-GB" dirty="0" smtClean="0"/>
          </a:p>
          <a:p>
            <a:pPr marL="548640" indent="-411480" algn="r" eaLnBrk="1" fontAlgn="auto" hangingPunct="1">
              <a:spcAft>
                <a:spcPts val="0"/>
              </a:spcAft>
              <a:buClr>
                <a:schemeClr val="tx1">
                  <a:shade val="95000"/>
                </a:schemeClr>
              </a:buClr>
              <a:buFont typeface="Wingdings 2"/>
              <a:buNone/>
              <a:defRPr/>
            </a:pPr>
            <a:r>
              <a:rPr lang="en-GB" dirty="0" smtClean="0">
                <a:solidFill>
                  <a:schemeClr val="accent1">
                    <a:lumMod val="60000"/>
                    <a:lumOff val="40000"/>
                  </a:schemeClr>
                </a:solidFill>
              </a:rPr>
              <a:t>Site 	Frequency</a:t>
            </a:r>
          </a:p>
          <a:p>
            <a:pPr marL="548640" indent="-411480" algn="r" eaLnBrk="1" fontAlgn="auto" hangingPunct="1">
              <a:spcAft>
                <a:spcPts val="0"/>
              </a:spcAft>
              <a:buClr>
                <a:schemeClr val="tx1">
                  <a:shade val="95000"/>
                </a:schemeClr>
              </a:buClr>
              <a:buFont typeface="Wingdings 2"/>
              <a:buNone/>
              <a:defRPr/>
            </a:pPr>
            <a:r>
              <a:rPr lang="en-GB" dirty="0" smtClean="0"/>
              <a:t>1			3</a:t>
            </a:r>
          </a:p>
          <a:p>
            <a:pPr marL="548640" indent="-411480" algn="r" eaLnBrk="1" fontAlgn="auto" hangingPunct="1">
              <a:spcAft>
                <a:spcPts val="0"/>
              </a:spcAft>
              <a:buClr>
                <a:schemeClr val="tx1">
                  <a:shade val="95000"/>
                </a:schemeClr>
              </a:buClr>
              <a:buFont typeface="Wingdings 2"/>
              <a:buNone/>
              <a:defRPr/>
            </a:pPr>
            <a:r>
              <a:rPr lang="en-GB" dirty="0" smtClean="0"/>
              <a:t>2			4</a:t>
            </a:r>
          </a:p>
          <a:p>
            <a:pPr marL="548640" indent="-411480" algn="r" eaLnBrk="1" fontAlgn="auto" hangingPunct="1">
              <a:spcAft>
                <a:spcPts val="0"/>
              </a:spcAft>
              <a:buClr>
                <a:schemeClr val="tx1">
                  <a:shade val="95000"/>
                </a:schemeClr>
              </a:buClr>
              <a:buFont typeface="Wingdings 2"/>
              <a:buNone/>
              <a:defRPr/>
            </a:pPr>
            <a:r>
              <a:rPr lang="en-GB" dirty="0" smtClean="0"/>
              <a:t>3			8</a:t>
            </a:r>
          </a:p>
          <a:p>
            <a:pPr marL="548640" indent="-411480" algn="r" eaLnBrk="1" fontAlgn="auto" hangingPunct="1">
              <a:spcAft>
                <a:spcPts val="0"/>
              </a:spcAft>
              <a:buClr>
                <a:schemeClr val="tx1">
                  <a:shade val="95000"/>
                </a:schemeClr>
              </a:buClr>
              <a:buFont typeface="Wingdings 2"/>
              <a:buNone/>
              <a:defRPr/>
            </a:pPr>
            <a:r>
              <a:rPr lang="en-GB" dirty="0" smtClean="0"/>
              <a:t>4			5</a:t>
            </a:r>
          </a:p>
          <a:p>
            <a:pPr marL="548640" indent="-411480" algn="r" eaLnBrk="1" fontAlgn="auto" hangingPunct="1">
              <a:spcAft>
                <a:spcPts val="0"/>
              </a:spcAft>
              <a:buClr>
                <a:schemeClr val="tx1">
                  <a:shade val="95000"/>
                </a:schemeClr>
              </a:buClr>
              <a:buFont typeface="Wingdings 2"/>
              <a:buNone/>
              <a:defRPr/>
            </a:pPr>
            <a:r>
              <a:rPr lang="en-GB" dirty="0" smtClean="0"/>
              <a:t>5			2</a:t>
            </a:r>
          </a:p>
          <a:p>
            <a:pPr marL="548640" indent="-411480" algn="r" eaLnBrk="1" fontAlgn="auto" hangingPunct="1">
              <a:spcAft>
                <a:spcPts val="0"/>
              </a:spcAft>
              <a:buClr>
                <a:schemeClr val="tx1">
                  <a:shade val="95000"/>
                </a:schemeClr>
              </a:buClr>
              <a:buFont typeface="Wingdings 2"/>
              <a:buNone/>
              <a:defRPr/>
            </a:pPr>
            <a:r>
              <a:rPr lang="en-GB" dirty="0" smtClean="0"/>
              <a:t>6			4</a:t>
            </a:r>
          </a:p>
          <a:p>
            <a:pPr marL="548640" indent="-411480" algn="r" eaLnBrk="1" fontAlgn="auto" hangingPunct="1">
              <a:spcAft>
                <a:spcPts val="0"/>
              </a:spcAft>
              <a:buClr>
                <a:schemeClr val="tx1">
                  <a:shade val="95000"/>
                </a:schemeClr>
              </a:buClr>
              <a:buFont typeface="Wingdings 2"/>
              <a:buNone/>
              <a:defRPr/>
            </a:pPr>
            <a:r>
              <a:rPr lang="en-GB" dirty="0" smtClean="0"/>
              <a:t>7			5</a:t>
            </a:r>
          </a:p>
          <a:p>
            <a:pPr marL="548640" indent="-411480" algn="r" eaLnBrk="1" fontAlgn="auto" hangingPunct="1">
              <a:spcAft>
                <a:spcPts val="0"/>
              </a:spcAft>
              <a:buClr>
                <a:schemeClr val="tx1">
                  <a:shade val="95000"/>
                </a:schemeClr>
              </a:buClr>
              <a:buFont typeface="Wingdings 2"/>
              <a:buNone/>
              <a:defRPr/>
            </a:pPr>
            <a:r>
              <a:rPr lang="en-GB" dirty="0" smtClean="0"/>
              <a:t>8			1</a:t>
            </a:r>
          </a:p>
          <a:p>
            <a:pPr marL="548640" indent="-411480" algn="ctr" eaLnBrk="1" fontAlgn="auto" hangingPunct="1">
              <a:spcAft>
                <a:spcPts val="0"/>
              </a:spcAft>
              <a:buClr>
                <a:schemeClr val="tx1">
                  <a:shade val="95000"/>
                </a:schemeClr>
              </a:buClr>
              <a:buFont typeface="Wingdings 2"/>
              <a:buNone/>
              <a:defRPr/>
            </a:pPr>
            <a:endParaRPr lang="en-GB" dirty="0" smtClean="0"/>
          </a:p>
          <a:p>
            <a:pPr marL="548640" indent="-411480" eaLnBrk="1" fontAlgn="auto" hangingPunct="1">
              <a:spcAft>
                <a:spcPts val="0"/>
              </a:spcAft>
              <a:buClr>
                <a:schemeClr val="tx1">
                  <a:shade val="95000"/>
                </a:schemeClr>
              </a:buClr>
              <a:buFont typeface="Wingdings 2"/>
              <a:buChar char=""/>
              <a:defRPr/>
            </a:pPr>
            <a:r>
              <a:rPr lang="en-GB" i="1" dirty="0" smtClean="0">
                <a:solidFill>
                  <a:srgbClr val="FFFF00"/>
                </a:solidFill>
              </a:rPr>
              <a:t>Construct a frequency distribution of the above data (Bar chart).</a:t>
            </a:r>
            <a:endParaRPr lang="en-GB" dirty="0" smtClean="0">
              <a:solidFill>
                <a:srgbClr val="FFFF00"/>
              </a:solidFill>
            </a:endParaRPr>
          </a:p>
          <a:p>
            <a:pPr marL="548640" indent="-411480" eaLnBrk="1" fontAlgn="auto" hangingPunct="1">
              <a:spcAft>
                <a:spcPts val="0"/>
              </a:spcAft>
              <a:buClr>
                <a:schemeClr val="tx1">
                  <a:shade val="95000"/>
                </a:schemeClr>
              </a:buClr>
              <a:buFont typeface="Wingdings 2"/>
              <a:buChar char=""/>
              <a:defRPr/>
            </a:pPr>
            <a:endParaRPr lang="en-GB" dirty="0"/>
          </a:p>
        </p:txBody>
      </p:sp>
      <p:pic>
        <p:nvPicPr>
          <p:cNvPr id="7172" name="Picture 7" descr="vi_CLV7.jpg"/>
          <p:cNvPicPr>
            <a:picLocks noChangeAspect="1"/>
          </p:cNvPicPr>
          <p:nvPr/>
        </p:nvPicPr>
        <p:blipFill>
          <a:blip r:embed="rId2" cstate="print"/>
          <a:srcRect/>
          <a:stretch>
            <a:fillRect/>
          </a:stretch>
        </p:blipFill>
        <p:spPr bwMode="auto">
          <a:xfrm>
            <a:off x="1071563" y="3071813"/>
            <a:ext cx="3929062" cy="22161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smtClean="0"/>
              <a:t>Measures of central tendency</a:t>
            </a:r>
            <a:br>
              <a:rPr lang="en-GB" dirty="0" smtClean="0"/>
            </a:br>
            <a:endParaRPr lang="en-GB" dirty="0"/>
          </a:p>
        </p:txBody>
      </p:sp>
      <p:sp>
        <p:nvSpPr>
          <p:cNvPr id="3" name="Content Placeholder 2"/>
          <p:cNvSpPr>
            <a:spLocks noGrp="1"/>
          </p:cNvSpPr>
          <p:nvPr>
            <p:ph idx="1"/>
          </p:nvPr>
        </p:nvSpPr>
        <p:spPr/>
        <p:txBody>
          <a:bodyPr>
            <a:normAutofit fontScale="70000" lnSpcReduction="20000"/>
          </a:bodyPr>
          <a:lstStyle/>
          <a:p>
            <a:pPr marL="548640" indent="-411480" eaLnBrk="1" fontAlgn="auto" hangingPunct="1">
              <a:spcAft>
                <a:spcPts val="0"/>
              </a:spcAft>
              <a:buClr>
                <a:schemeClr val="tx1">
                  <a:shade val="95000"/>
                </a:schemeClr>
              </a:buClr>
              <a:buFont typeface="Wingdings 2"/>
              <a:buChar char=""/>
              <a:defRPr/>
            </a:pPr>
            <a:r>
              <a:rPr lang="en-GB" dirty="0" smtClean="0"/>
              <a:t>Distributions are not always appropriate descriptions therefore single values can be more useful</a:t>
            </a:r>
          </a:p>
          <a:p>
            <a:pPr marL="548640" indent="-411480" eaLnBrk="1" fontAlgn="auto" hangingPunct="1">
              <a:spcAft>
                <a:spcPts val="0"/>
              </a:spcAft>
              <a:buClr>
                <a:schemeClr val="tx1">
                  <a:shade val="95000"/>
                </a:schemeClr>
              </a:buClr>
              <a:buFont typeface="Wingdings 2"/>
              <a:buChar char=""/>
              <a:defRPr/>
            </a:pPr>
            <a:endParaRPr lang="en-GB" dirty="0" smtClean="0"/>
          </a:p>
          <a:p>
            <a:pPr marL="548640" indent="-411480" eaLnBrk="1" fontAlgn="auto" hangingPunct="1">
              <a:spcAft>
                <a:spcPts val="0"/>
              </a:spcAft>
              <a:buClr>
                <a:schemeClr val="tx1">
                  <a:shade val="95000"/>
                </a:schemeClr>
              </a:buClr>
              <a:buFont typeface="Wingdings 2"/>
              <a:buChar char=""/>
              <a:defRPr/>
            </a:pPr>
            <a:r>
              <a:rPr lang="en-GB" b="1" dirty="0" smtClean="0">
                <a:solidFill>
                  <a:srgbClr val="FFFF00"/>
                </a:solidFill>
              </a:rPr>
              <a:t>Mode: </a:t>
            </a:r>
            <a:endParaRPr lang="en-GB" dirty="0" smtClean="0">
              <a:solidFill>
                <a:srgbClr val="FFFF00"/>
              </a:solidFill>
            </a:endParaRPr>
          </a:p>
          <a:p>
            <a:pPr marL="877824" lvl="1" indent="-411480">
              <a:buClr>
                <a:schemeClr val="tx1">
                  <a:shade val="95000"/>
                </a:schemeClr>
              </a:buClr>
              <a:buFont typeface="Wingdings 2"/>
              <a:buChar char=""/>
              <a:defRPr/>
            </a:pPr>
            <a:r>
              <a:rPr lang="en-GB" dirty="0" smtClean="0"/>
              <a:t>Most frequently occurring (particularly useful in nominal data) (How 100 </a:t>
            </a:r>
            <a:r>
              <a:rPr lang="en-GB" dirty="0" smtClean="0"/>
              <a:t>conservation </a:t>
            </a:r>
            <a:r>
              <a:rPr lang="en-GB" dirty="0" smtClean="0"/>
              <a:t>workers travel to work)</a:t>
            </a:r>
          </a:p>
          <a:p>
            <a:pPr marL="548640" indent="-411480" eaLnBrk="1" fontAlgn="auto" hangingPunct="1">
              <a:spcAft>
                <a:spcPts val="0"/>
              </a:spcAft>
              <a:buClr>
                <a:schemeClr val="tx1">
                  <a:shade val="95000"/>
                </a:schemeClr>
              </a:buClr>
              <a:buFont typeface="Wingdings 2"/>
              <a:buChar char=""/>
              <a:defRPr/>
            </a:pPr>
            <a:endParaRPr lang="en-GB" dirty="0" smtClean="0"/>
          </a:p>
          <a:p>
            <a:pPr marL="548640" indent="-411480" eaLnBrk="1" fontAlgn="auto" hangingPunct="1">
              <a:spcAft>
                <a:spcPts val="0"/>
              </a:spcAft>
              <a:buClr>
                <a:schemeClr val="tx1">
                  <a:shade val="95000"/>
                </a:schemeClr>
              </a:buClr>
              <a:buFont typeface="Wingdings 2"/>
              <a:buChar char=""/>
              <a:defRPr/>
            </a:pPr>
            <a:r>
              <a:rPr lang="en-GB" b="1" dirty="0" smtClean="0">
                <a:solidFill>
                  <a:srgbClr val="FFFF00"/>
                </a:solidFill>
              </a:rPr>
              <a:t>Arithmetic mean </a:t>
            </a:r>
            <a:endParaRPr lang="en-GB" dirty="0" smtClean="0">
              <a:solidFill>
                <a:srgbClr val="FFFF00"/>
              </a:solidFill>
            </a:endParaRPr>
          </a:p>
          <a:p>
            <a:pPr marL="877824" lvl="1" indent="-411480">
              <a:buClr>
                <a:schemeClr val="tx1">
                  <a:shade val="95000"/>
                </a:schemeClr>
              </a:buClr>
              <a:buFont typeface="Wingdings 2"/>
              <a:buChar char=""/>
              <a:defRPr/>
            </a:pPr>
            <a:r>
              <a:rPr lang="en-GB" dirty="0" smtClean="0"/>
              <a:t>Calculate the sample mean and use it to estimate the population mean (‘ex bar’).  NB only useful if you have a normal distribution.</a:t>
            </a:r>
          </a:p>
          <a:p>
            <a:pPr marL="548640" indent="-411480" eaLnBrk="1" fontAlgn="auto" hangingPunct="1">
              <a:spcAft>
                <a:spcPts val="0"/>
              </a:spcAft>
              <a:buClr>
                <a:schemeClr val="tx1">
                  <a:shade val="95000"/>
                </a:schemeClr>
              </a:buClr>
              <a:buFont typeface="Wingdings 2"/>
              <a:buChar char=""/>
              <a:defRPr/>
            </a:pPr>
            <a:endParaRPr lang="en-GB" dirty="0" smtClean="0"/>
          </a:p>
          <a:p>
            <a:pPr marL="548640" indent="-411480" eaLnBrk="1" fontAlgn="auto" hangingPunct="1">
              <a:spcAft>
                <a:spcPts val="0"/>
              </a:spcAft>
              <a:buClr>
                <a:schemeClr val="tx1">
                  <a:shade val="95000"/>
                </a:schemeClr>
              </a:buClr>
              <a:buFont typeface="Wingdings 2"/>
              <a:buChar char=""/>
              <a:defRPr/>
            </a:pPr>
            <a:r>
              <a:rPr lang="en-GB" b="1" dirty="0" smtClean="0">
                <a:solidFill>
                  <a:srgbClr val="FFFF00"/>
                </a:solidFill>
              </a:rPr>
              <a:t>Median</a:t>
            </a:r>
            <a:endParaRPr lang="en-GB" dirty="0" smtClean="0">
              <a:solidFill>
                <a:srgbClr val="FFFF00"/>
              </a:solidFill>
            </a:endParaRPr>
          </a:p>
          <a:p>
            <a:pPr marL="877824" lvl="1" indent="-411480">
              <a:buClr>
                <a:schemeClr val="tx1">
                  <a:shade val="95000"/>
                </a:schemeClr>
              </a:buClr>
              <a:buFont typeface="Wingdings 2"/>
              <a:buChar char=""/>
              <a:defRPr/>
            </a:pPr>
            <a:r>
              <a:rPr lang="en-GB" dirty="0" smtClean="0"/>
              <a:t>Middle data point in order.  Particularly useful when you have outliers since the value is not influenced by these outliers.</a:t>
            </a:r>
          </a:p>
          <a:p>
            <a:pPr marL="548640" indent="-411480" eaLnBrk="1" fontAlgn="auto" hangingPunct="1">
              <a:spcAft>
                <a:spcPts val="0"/>
              </a:spcAft>
              <a:buClr>
                <a:schemeClr val="tx1">
                  <a:shade val="95000"/>
                </a:schemeClr>
              </a:buClr>
              <a:buFont typeface="Wingdings 2"/>
              <a:buChar char=""/>
              <a:defRPr/>
            </a:pPr>
            <a:endParaRPr lang="en-GB" dirty="0" smtClean="0"/>
          </a:p>
          <a:p>
            <a:pPr marL="548640" indent="-411480" eaLnBrk="1" fontAlgn="auto" hangingPunct="1">
              <a:spcAft>
                <a:spcPts val="0"/>
              </a:spcAft>
              <a:buClr>
                <a:schemeClr val="tx1">
                  <a:shade val="95000"/>
                </a:schemeClr>
              </a:buClr>
              <a:buFont typeface="Wingdings 2"/>
              <a:buChar char=""/>
              <a:defRPr/>
            </a:pP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smtClean="0"/>
              <a:t>Measures of central tendency 2</a:t>
            </a:r>
            <a:endParaRPr lang="en-GB" dirty="0"/>
          </a:p>
        </p:txBody>
      </p:sp>
      <p:sp>
        <p:nvSpPr>
          <p:cNvPr id="3" name="Content Placeholder 2"/>
          <p:cNvSpPr>
            <a:spLocks noGrp="1"/>
          </p:cNvSpPr>
          <p:nvPr>
            <p:ph idx="1"/>
          </p:nvPr>
        </p:nvSpPr>
        <p:spPr/>
        <p:txBody>
          <a:bodyPr>
            <a:normAutofit fontScale="85000" lnSpcReduction="20000"/>
          </a:bodyPr>
          <a:lstStyle/>
          <a:p>
            <a:pPr marL="548640" indent="-411480" eaLnBrk="1" fontAlgn="auto" hangingPunct="1">
              <a:spcAft>
                <a:spcPts val="0"/>
              </a:spcAft>
              <a:buClr>
                <a:schemeClr val="tx1">
                  <a:shade val="95000"/>
                </a:schemeClr>
              </a:buClr>
              <a:buFont typeface="Wingdings 2"/>
              <a:buChar char=""/>
              <a:defRPr/>
            </a:pPr>
            <a:r>
              <a:rPr lang="en-GB" dirty="0" smtClean="0"/>
              <a:t>If the distribution is symmetrical then all 3 will be the same but any other pattern will give different figures for each form of central tendency.  Always include (n) because it demonstrates the level of representation of your measure of CT</a:t>
            </a:r>
          </a:p>
          <a:p>
            <a:pPr marL="877824" lvl="1" indent="-411480">
              <a:buClr>
                <a:schemeClr val="tx1">
                  <a:shade val="95000"/>
                </a:schemeClr>
              </a:buClr>
              <a:buFont typeface="Wingdings 2"/>
              <a:buChar char=""/>
              <a:defRPr/>
            </a:pPr>
            <a:r>
              <a:rPr lang="en-GB" dirty="0" smtClean="0">
                <a:solidFill>
                  <a:srgbClr val="FFFF00"/>
                </a:solidFill>
              </a:rPr>
              <a:t>N+1/2</a:t>
            </a:r>
          </a:p>
          <a:p>
            <a:pPr marL="877824" lvl="1" indent="-411480">
              <a:buClr>
                <a:schemeClr val="tx1">
                  <a:shade val="95000"/>
                </a:schemeClr>
              </a:buClr>
              <a:buFont typeface="Wingdings 2"/>
              <a:buChar char=""/>
              <a:defRPr/>
            </a:pPr>
            <a:r>
              <a:rPr lang="en-GB" dirty="0" err="1" smtClean="0"/>
              <a:t>e.g</a:t>
            </a:r>
            <a:r>
              <a:rPr lang="en-GB" dirty="0" smtClean="0"/>
              <a:t>  cost of construction in millions £</a:t>
            </a:r>
          </a:p>
          <a:p>
            <a:pPr marL="877824" lvl="1" indent="-411480">
              <a:buClr>
                <a:schemeClr val="tx1">
                  <a:shade val="95000"/>
                </a:schemeClr>
              </a:buClr>
              <a:buFont typeface="Wingdings 2"/>
              <a:buChar char=""/>
              <a:defRPr/>
            </a:pPr>
            <a:r>
              <a:rPr lang="en-GB" dirty="0" smtClean="0">
                <a:solidFill>
                  <a:srgbClr val="FFFF00"/>
                </a:solidFill>
              </a:rPr>
              <a:t>2 4 3 5 6 6 5 4 3</a:t>
            </a:r>
          </a:p>
          <a:p>
            <a:pPr marL="877824" lvl="1" indent="-411480">
              <a:buClr>
                <a:schemeClr val="tx1">
                  <a:shade val="95000"/>
                </a:schemeClr>
              </a:buClr>
              <a:buFont typeface="Wingdings 2"/>
              <a:buChar char=""/>
              <a:defRPr/>
            </a:pPr>
            <a:r>
              <a:rPr lang="en-GB" dirty="0" smtClean="0"/>
              <a:t>Ascending  	2 3 3 4 4 5 5 6 6</a:t>
            </a:r>
          </a:p>
          <a:p>
            <a:pPr marL="877824" lvl="1" indent="-411480">
              <a:buClr>
                <a:schemeClr val="tx1">
                  <a:shade val="95000"/>
                </a:schemeClr>
              </a:buClr>
              <a:buFont typeface="Wingdings 2"/>
              <a:buChar char=""/>
              <a:defRPr/>
            </a:pPr>
            <a:r>
              <a:rPr lang="en-GB" dirty="0" smtClean="0"/>
              <a:t>9+1/2=5</a:t>
            </a:r>
          </a:p>
          <a:p>
            <a:pPr marL="877824" lvl="1" indent="-411480">
              <a:buClr>
                <a:schemeClr val="tx1">
                  <a:shade val="95000"/>
                </a:schemeClr>
              </a:buClr>
              <a:buFont typeface="Wingdings 2"/>
              <a:buChar char=""/>
              <a:defRPr/>
            </a:pPr>
            <a:r>
              <a:rPr lang="en-GB" dirty="0" smtClean="0"/>
              <a:t>Then the median is the middle value 4 (i.e. fifth point)</a:t>
            </a:r>
          </a:p>
          <a:p>
            <a:pPr marL="877824" lvl="1" indent="-411480">
              <a:buClr>
                <a:schemeClr val="tx1">
                  <a:shade val="95000"/>
                </a:schemeClr>
              </a:buClr>
              <a:buFont typeface="Wingdings 2"/>
              <a:buChar char=""/>
              <a:defRPr/>
            </a:pPr>
            <a:r>
              <a:rPr lang="en-GB" dirty="0" smtClean="0"/>
              <a:t>When 10 values 10+1/2=5.5</a:t>
            </a:r>
          </a:p>
          <a:p>
            <a:pPr marL="877824" lvl="1" indent="-411480">
              <a:buClr>
                <a:schemeClr val="tx1">
                  <a:shade val="95000"/>
                </a:schemeClr>
              </a:buClr>
              <a:buFont typeface="Wingdings 2"/>
              <a:buChar char=""/>
              <a:defRPr/>
            </a:pPr>
            <a:r>
              <a:rPr lang="en-GB" dirty="0" smtClean="0"/>
              <a:t>2 3 3 4 4 5 5 6 6 6 </a:t>
            </a:r>
            <a:r>
              <a:rPr lang="en-GB" dirty="0" smtClean="0">
                <a:solidFill>
                  <a:srgbClr val="FFFF00"/>
                </a:solidFill>
              </a:rPr>
              <a:t>median 4.5</a:t>
            </a:r>
          </a:p>
          <a:p>
            <a:pPr marL="548640" indent="-411480" eaLnBrk="1" fontAlgn="auto" hangingPunct="1">
              <a:spcAft>
                <a:spcPts val="0"/>
              </a:spcAft>
              <a:buClr>
                <a:schemeClr val="tx1">
                  <a:shade val="95000"/>
                </a:schemeClr>
              </a:buClr>
              <a:buFont typeface="Wingdings 2"/>
              <a:buChar char=""/>
              <a:defRPr/>
            </a:pP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Exercise</a:t>
            </a:r>
            <a:endParaRPr lang="en-GB" dirty="0"/>
          </a:p>
        </p:txBody>
      </p:sp>
      <p:sp>
        <p:nvSpPr>
          <p:cNvPr id="10243" name="Content Placeholder 2"/>
          <p:cNvSpPr>
            <a:spLocks noGrp="1"/>
          </p:cNvSpPr>
          <p:nvPr>
            <p:ph idx="1"/>
          </p:nvPr>
        </p:nvSpPr>
        <p:spPr/>
        <p:txBody>
          <a:bodyPr/>
          <a:lstStyle/>
          <a:p>
            <a:pPr eaLnBrk="1" hangingPunct="1"/>
            <a:r>
              <a:rPr lang="en-GB" i="1" dirty="0" smtClean="0">
                <a:solidFill>
                  <a:srgbClr val="FFFF00"/>
                </a:solidFill>
              </a:rPr>
              <a:t>What are the Mode, Mean and Median of the following?</a:t>
            </a:r>
            <a:endParaRPr lang="en-GB" dirty="0" smtClean="0">
              <a:solidFill>
                <a:srgbClr val="FFFF00"/>
              </a:solidFill>
            </a:endParaRPr>
          </a:p>
          <a:p>
            <a:pPr eaLnBrk="1" hangingPunct="1"/>
            <a:endParaRPr lang="en-GB" dirty="0" smtClean="0">
              <a:solidFill>
                <a:srgbClr val="FFFF00"/>
              </a:solidFill>
            </a:endParaRPr>
          </a:p>
          <a:p>
            <a:pPr eaLnBrk="1" hangingPunct="1"/>
            <a:r>
              <a:rPr lang="en-GB" dirty="0" smtClean="0">
                <a:solidFill>
                  <a:schemeClr val="tx1">
                    <a:lumMod val="95000"/>
                  </a:schemeClr>
                </a:solidFill>
              </a:rPr>
              <a:t>Tree heights in metres</a:t>
            </a:r>
            <a:endParaRPr lang="en-GB" dirty="0" smtClean="0">
              <a:solidFill>
                <a:schemeClr val="tx1">
                  <a:lumMod val="95000"/>
                </a:schemeClr>
              </a:solidFill>
            </a:endParaRPr>
          </a:p>
          <a:p>
            <a:pPr eaLnBrk="1" hangingPunct="1"/>
            <a:r>
              <a:rPr lang="en-US" dirty="0" smtClean="0">
                <a:solidFill>
                  <a:srgbClr val="FFFF00"/>
                </a:solidFill>
              </a:rPr>
              <a:t>15  </a:t>
            </a:r>
            <a:r>
              <a:rPr lang="en-US" dirty="0" smtClean="0">
                <a:solidFill>
                  <a:srgbClr val="FFFF00"/>
                </a:solidFill>
              </a:rPr>
              <a:t>24  28  25  18  24  27  16  20  22  23  18  22  28  19  16  22  26  15  26  24  21  19  27  16  23  26  25  18  27  17  20  19  25  23  24</a:t>
            </a:r>
            <a:endParaRPr lang="en-GB" dirty="0" smtClean="0">
              <a:solidFill>
                <a:srgbClr val="FFFF00"/>
              </a:solidFill>
            </a:endParaRPr>
          </a:p>
          <a:p>
            <a:pPr eaLnBrk="1" hangingPunct="1">
              <a:buNone/>
            </a:pPr>
            <a:endParaRPr lang="en-GB" dirty="0" smtClean="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472518" cy="1143000"/>
          </a:xfrm>
        </p:spPr>
        <p:txBody>
          <a:bodyPr>
            <a:normAutofit fontScale="90000"/>
          </a:bodyPr>
          <a:lstStyle/>
          <a:p>
            <a:pPr eaLnBrk="1" fontAlgn="auto" hangingPunct="1">
              <a:spcAft>
                <a:spcPts val="0"/>
              </a:spcAft>
              <a:defRPr/>
            </a:pPr>
            <a:r>
              <a:rPr lang="en-GB" dirty="0" smtClean="0"/>
              <a:t>Cumulative Frequency Curves(</a:t>
            </a:r>
            <a:r>
              <a:rPr lang="en-GB" dirty="0" err="1" smtClean="0"/>
              <a:t>Ogive</a:t>
            </a:r>
            <a:r>
              <a:rPr lang="en-GB" dirty="0" smtClean="0"/>
              <a:t>)(Hammond &amp; </a:t>
            </a:r>
            <a:r>
              <a:rPr lang="en-GB" dirty="0" err="1" smtClean="0"/>
              <a:t>McCullagh</a:t>
            </a:r>
            <a:r>
              <a:rPr lang="en-GB" dirty="0" smtClean="0"/>
              <a:t>, 1998:7) </a:t>
            </a:r>
            <a:br>
              <a:rPr lang="en-GB" dirty="0" smtClean="0"/>
            </a:br>
            <a:endParaRPr lang="en-GB" dirty="0"/>
          </a:p>
        </p:txBody>
      </p:sp>
      <p:sp>
        <p:nvSpPr>
          <p:cNvPr id="3" name="Content Placeholder 2"/>
          <p:cNvSpPr>
            <a:spLocks noGrp="1"/>
          </p:cNvSpPr>
          <p:nvPr>
            <p:ph idx="1"/>
          </p:nvPr>
        </p:nvSpPr>
        <p:spPr>
          <a:xfrm>
            <a:off x="500063" y="1928813"/>
            <a:ext cx="8229600" cy="4708525"/>
          </a:xfrm>
        </p:spPr>
        <p:txBody>
          <a:bodyPr>
            <a:normAutofit fontScale="92500" lnSpcReduction="10000"/>
          </a:bodyPr>
          <a:lstStyle/>
          <a:p>
            <a:pPr marL="548640" indent="-411480" eaLnBrk="1" fontAlgn="auto" hangingPunct="1">
              <a:spcAft>
                <a:spcPts val="0"/>
              </a:spcAft>
              <a:buClr>
                <a:schemeClr val="tx1">
                  <a:shade val="95000"/>
                </a:schemeClr>
              </a:buClr>
              <a:buFont typeface="Wingdings 2"/>
              <a:buChar char=""/>
              <a:defRPr/>
            </a:pPr>
            <a:r>
              <a:rPr lang="en-GB" dirty="0" smtClean="0"/>
              <a:t>Another method of depicting distribution</a:t>
            </a:r>
            <a:r>
              <a:rPr lang="en-GB" dirty="0" smtClean="0"/>
              <a:t>.</a:t>
            </a:r>
            <a:endParaRPr lang="en-GB" dirty="0" smtClean="0"/>
          </a:p>
          <a:p>
            <a:pPr marL="548640" indent="-411480" eaLnBrk="1" fontAlgn="auto" hangingPunct="1">
              <a:spcAft>
                <a:spcPts val="0"/>
              </a:spcAft>
              <a:buClr>
                <a:schemeClr val="tx1">
                  <a:shade val="95000"/>
                </a:schemeClr>
              </a:buClr>
              <a:buFont typeface="Wingdings 2"/>
              <a:buChar char=""/>
              <a:defRPr/>
            </a:pPr>
            <a:r>
              <a:rPr lang="en-GB" dirty="0" smtClean="0"/>
              <a:t>e.g. </a:t>
            </a:r>
            <a:r>
              <a:rPr lang="en-GB" dirty="0" smtClean="0"/>
              <a:t>population is normally presented in a pyramid format but a CF curve has this adv.</a:t>
            </a:r>
          </a:p>
          <a:p>
            <a:pPr marL="548640" indent="-411480" eaLnBrk="1" fontAlgn="auto" hangingPunct="1">
              <a:spcAft>
                <a:spcPts val="0"/>
              </a:spcAft>
              <a:buClr>
                <a:schemeClr val="tx1">
                  <a:shade val="95000"/>
                </a:schemeClr>
              </a:buClr>
              <a:buFont typeface="Wingdings 2"/>
              <a:buChar char=""/>
              <a:defRPr/>
            </a:pPr>
            <a:r>
              <a:rPr lang="en-GB" dirty="0" smtClean="0"/>
              <a:t>Visual comparison between age structures</a:t>
            </a:r>
          </a:p>
          <a:p>
            <a:pPr marL="548640" indent="-411480" eaLnBrk="1" fontAlgn="auto" hangingPunct="1">
              <a:spcAft>
                <a:spcPts val="0"/>
              </a:spcAft>
              <a:buClr>
                <a:schemeClr val="tx1">
                  <a:shade val="95000"/>
                </a:schemeClr>
              </a:buClr>
              <a:buFont typeface="Wingdings 2"/>
              <a:buChar char=""/>
              <a:defRPr/>
            </a:pPr>
            <a:r>
              <a:rPr lang="en-GB" dirty="0" smtClean="0"/>
              <a:t>Pattern is not influenced by unequal age bands</a:t>
            </a:r>
          </a:p>
          <a:p>
            <a:pPr marL="548640" indent="-411480" eaLnBrk="1" fontAlgn="auto" hangingPunct="1">
              <a:spcAft>
                <a:spcPts val="0"/>
              </a:spcAft>
              <a:buClr>
                <a:schemeClr val="tx1">
                  <a:shade val="95000"/>
                </a:schemeClr>
              </a:buClr>
              <a:buFont typeface="Wingdings 2"/>
              <a:buChar char=""/>
              <a:defRPr/>
            </a:pPr>
            <a:r>
              <a:rPr lang="en-GB" dirty="0" smtClean="0"/>
              <a:t>Statistics can be easily read from curve</a:t>
            </a:r>
          </a:p>
          <a:p>
            <a:pPr marL="548640" indent="-411480" eaLnBrk="1" fontAlgn="auto" hangingPunct="1">
              <a:spcAft>
                <a:spcPts val="0"/>
              </a:spcAft>
              <a:buClr>
                <a:schemeClr val="tx1">
                  <a:shade val="95000"/>
                </a:schemeClr>
              </a:buClr>
              <a:buFont typeface="Wingdings 2"/>
              <a:buChar char=""/>
              <a:defRPr/>
            </a:pPr>
            <a:endParaRPr lang="en-GB" dirty="0" smtClean="0"/>
          </a:p>
          <a:p>
            <a:pPr marL="877824" lvl="1" indent="-411480">
              <a:buClr>
                <a:schemeClr val="tx1">
                  <a:shade val="95000"/>
                </a:schemeClr>
              </a:buClr>
              <a:buFont typeface="Wingdings 2"/>
              <a:buChar char=""/>
              <a:defRPr/>
            </a:pPr>
            <a:r>
              <a:rPr lang="en-GB" i="1" dirty="0" smtClean="0">
                <a:solidFill>
                  <a:srgbClr val="FFFF00"/>
                </a:solidFill>
              </a:rPr>
              <a:t>From the handout assess what points ABC represent.  </a:t>
            </a:r>
          </a:p>
          <a:p>
            <a:pPr marL="877824" lvl="1" indent="-411480">
              <a:buClr>
                <a:schemeClr val="tx1">
                  <a:shade val="95000"/>
                </a:schemeClr>
              </a:buClr>
              <a:buFont typeface="Wingdings 2"/>
              <a:buChar char=""/>
              <a:defRPr/>
            </a:pPr>
            <a:r>
              <a:rPr lang="en-GB" i="1" dirty="0" smtClean="0">
                <a:solidFill>
                  <a:srgbClr val="FFFF00"/>
                </a:solidFill>
              </a:rPr>
              <a:t>Draw an </a:t>
            </a:r>
            <a:r>
              <a:rPr lang="en-GB" i="1" dirty="0" err="1" smtClean="0">
                <a:solidFill>
                  <a:srgbClr val="FFFF00"/>
                </a:solidFill>
              </a:rPr>
              <a:t>Ogive</a:t>
            </a:r>
            <a:r>
              <a:rPr lang="en-GB" i="1" dirty="0" smtClean="0">
                <a:solidFill>
                  <a:srgbClr val="FFFF00"/>
                </a:solidFill>
              </a:rPr>
              <a:t> for the age structure of England &amp; Wales 1971 and compare it to the 1861 curve.</a:t>
            </a:r>
            <a:endParaRPr lang="en-GB" dirty="0" smtClean="0">
              <a:solidFill>
                <a:srgbClr val="FFFF00"/>
              </a:solidFill>
            </a:endParaRPr>
          </a:p>
          <a:p>
            <a:pPr marL="548640" indent="-411480" eaLnBrk="1" fontAlgn="auto" hangingPunct="1">
              <a:spcAft>
                <a:spcPts val="0"/>
              </a:spcAft>
              <a:buClr>
                <a:schemeClr val="tx1">
                  <a:shade val="95000"/>
                </a:schemeClr>
              </a:buClr>
              <a:buFont typeface="Wingdings 2"/>
              <a:buChar char=""/>
              <a:defRPr/>
            </a:pPr>
            <a:endParaRPr lang="en-GB" dirty="0" smtClean="0">
              <a:solidFill>
                <a:srgbClr val="FFFF00"/>
              </a:solidFill>
            </a:endParaRPr>
          </a:p>
          <a:p>
            <a:pPr marL="548640" indent="-411480" eaLnBrk="1" fontAlgn="auto" hangingPunct="1">
              <a:spcAft>
                <a:spcPts val="0"/>
              </a:spcAft>
              <a:buClr>
                <a:schemeClr val="tx1">
                  <a:shade val="95000"/>
                </a:schemeClr>
              </a:buClr>
              <a:buFont typeface="Wingdings 2"/>
              <a:buChar char=""/>
              <a:defRPr/>
            </a:pP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smtClean="0"/>
              <a:t>The Lorenz curve</a:t>
            </a:r>
            <a:br>
              <a:rPr lang="en-GB" dirty="0" smtClean="0"/>
            </a:br>
            <a:endParaRPr lang="en-GB" dirty="0"/>
          </a:p>
        </p:txBody>
      </p:sp>
      <p:sp>
        <p:nvSpPr>
          <p:cNvPr id="3" name="Content Placeholder 2"/>
          <p:cNvSpPr>
            <a:spLocks noGrp="1"/>
          </p:cNvSpPr>
          <p:nvPr>
            <p:ph idx="1"/>
          </p:nvPr>
        </p:nvSpPr>
        <p:spPr/>
        <p:txBody>
          <a:bodyPr>
            <a:normAutofit fontScale="77500" lnSpcReduction="20000"/>
          </a:bodyPr>
          <a:lstStyle/>
          <a:p>
            <a:pPr marL="548640" indent="-411480" eaLnBrk="1" fontAlgn="auto" hangingPunct="1">
              <a:spcAft>
                <a:spcPts val="0"/>
              </a:spcAft>
              <a:buClr>
                <a:schemeClr val="tx1">
                  <a:shade val="95000"/>
                </a:schemeClr>
              </a:buClr>
              <a:buFont typeface="Wingdings 2"/>
              <a:buChar char=""/>
              <a:defRPr/>
            </a:pPr>
            <a:r>
              <a:rPr lang="en-GB" dirty="0" smtClean="0"/>
              <a:t>Used with nominal scales (category) and helps measure dispersion.  For example, industrial employment structure (industrial diversification).  How it differs from a hypothetical even distribution.  </a:t>
            </a:r>
          </a:p>
          <a:p>
            <a:pPr marL="548640" indent="-411480" eaLnBrk="1" fontAlgn="auto" hangingPunct="1">
              <a:spcAft>
                <a:spcPts val="0"/>
              </a:spcAft>
              <a:buClr>
                <a:schemeClr val="tx1">
                  <a:shade val="95000"/>
                </a:schemeClr>
              </a:buClr>
              <a:buFont typeface="Wingdings 2"/>
              <a:buChar char=""/>
              <a:defRPr/>
            </a:pPr>
            <a:r>
              <a:rPr lang="en-GB" dirty="0" smtClean="0"/>
              <a:t>Based on percentages therefore comparable.  </a:t>
            </a:r>
          </a:p>
          <a:p>
            <a:pPr marL="548640" indent="-411480" eaLnBrk="1" fontAlgn="auto" hangingPunct="1">
              <a:spcAft>
                <a:spcPts val="0"/>
              </a:spcAft>
              <a:buClr>
                <a:schemeClr val="tx1">
                  <a:shade val="95000"/>
                </a:schemeClr>
              </a:buClr>
              <a:buFont typeface="Wingdings 2"/>
              <a:buChar char=""/>
              <a:defRPr/>
            </a:pPr>
            <a:r>
              <a:rPr lang="en-GB" dirty="0" smtClean="0"/>
              <a:t>Standard Industrial classification orders.  </a:t>
            </a:r>
          </a:p>
          <a:p>
            <a:pPr marL="548640" indent="-411480" eaLnBrk="1" fontAlgn="auto" hangingPunct="1">
              <a:spcAft>
                <a:spcPts val="0"/>
              </a:spcAft>
              <a:buClr>
                <a:schemeClr val="tx1">
                  <a:shade val="95000"/>
                </a:schemeClr>
              </a:buClr>
              <a:buFont typeface="Wingdings 2"/>
              <a:buNone/>
              <a:defRPr/>
            </a:pPr>
            <a:r>
              <a:rPr lang="en-GB" dirty="0" smtClean="0"/>
              <a:t> </a:t>
            </a:r>
          </a:p>
          <a:p>
            <a:pPr marL="548640" indent="-411480" eaLnBrk="1" fontAlgn="auto" hangingPunct="1">
              <a:spcAft>
                <a:spcPts val="0"/>
              </a:spcAft>
              <a:buClr>
                <a:schemeClr val="tx1">
                  <a:shade val="95000"/>
                </a:schemeClr>
              </a:buClr>
              <a:buFont typeface="Wingdings 2"/>
              <a:buChar char=""/>
              <a:defRPr/>
            </a:pPr>
            <a:r>
              <a:rPr lang="en-GB" dirty="0" smtClean="0"/>
              <a:t>Can work out the area of the curve to give a clear measurement, but this is time-consuming.  However, if you add the cumulative frequencies a crude index is identified.  Nottingham 1156 shows more diversification of industry than Coventry 1311.</a:t>
            </a:r>
          </a:p>
          <a:p>
            <a:pPr marL="548640" indent="-411480" eaLnBrk="1" fontAlgn="auto" hangingPunct="1">
              <a:spcAft>
                <a:spcPts val="0"/>
              </a:spcAft>
              <a:buClr>
                <a:schemeClr val="tx1">
                  <a:shade val="95000"/>
                </a:schemeClr>
              </a:buClr>
              <a:buFont typeface="Wingdings 2"/>
              <a:buNone/>
              <a:defRPr/>
            </a:pPr>
            <a:r>
              <a:rPr lang="en-GB" b="1" dirty="0" smtClean="0"/>
              <a:t> </a:t>
            </a:r>
            <a:endParaRPr lang="en-GB" dirty="0" smtClean="0"/>
          </a:p>
          <a:p>
            <a:pPr marL="548640" indent="-411480" eaLnBrk="1" fontAlgn="auto" hangingPunct="1">
              <a:spcAft>
                <a:spcPts val="0"/>
              </a:spcAft>
              <a:buClr>
                <a:schemeClr val="tx1">
                  <a:shade val="95000"/>
                </a:schemeClr>
              </a:buClr>
              <a:buFont typeface="Wingdings 2"/>
              <a:buChar char=""/>
              <a:defRPr/>
            </a:pPr>
            <a:r>
              <a:rPr lang="en-GB" b="1" i="1" dirty="0" smtClean="0">
                <a:solidFill>
                  <a:srgbClr val="FFFF00"/>
                </a:solidFill>
              </a:rPr>
              <a:t>Construct a LC of the data in the handout</a:t>
            </a:r>
            <a:endParaRPr lang="en-GB" dirty="0" smtClean="0">
              <a:solidFill>
                <a:srgbClr val="FFFF00"/>
              </a:solidFill>
            </a:endParaRPr>
          </a:p>
          <a:p>
            <a:pPr marL="548640" indent="-411480" eaLnBrk="1" fontAlgn="auto" hangingPunct="1">
              <a:spcAft>
                <a:spcPts val="0"/>
              </a:spcAft>
              <a:buClr>
                <a:schemeClr val="tx1">
                  <a:shade val="95000"/>
                </a:schemeClr>
              </a:buClr>
              <a:buFont typeface="Wingdings 2"/>
              <a:buChar char=""/>
              <a:defRPr/>
            </a:pP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smtClean="0"/>
              <a:t>Measurement of Variation</a:t>
            </a:r>
            <a:br>
              <a:rPr lang="en-GB" dirty="0" smtClean="0"/>
            </a:br>
            <a:endParaRPr lang="en-GB" dirty="0"/>
          </a:p>
        </p:txBody>
      </p:sp>
      <p:sp>
        <p:nvSpPr>
          <p:cNvPr id="3" name="Content Placeholder 2"/>
          <p:cNvSpPr>
            <a:spLocks noGrp="1"/>
          </p:cNvSpPr>
          <p:nvPr>
            <p:ph idx="1"/>
          </p:nvPr>
        </p:nvSpPr>
        <p:spPr/>
        <p:txBody>
          <a:bodyPr>
            <a:normAutofit fontScale="92500" lnSpcReduction="10000"/>
          </a:bodyPr>
          <a:lstStyle/>
          <a:p>
            <a:pPr marL="548640" indent="-411480" eaLnBrk="1" fontAlgn="auto" hangingPunct="1">
              <a:spcAft>
                <a:spcPts val="0"/>
              </a:spcAft>
              <a:buClr>
                <a:schemeClr val="tx1">
                  <a:shade val="95000"/>
                </a:schemeClr>
              </a:buClr>
              <a:buFont typeface="Wingdings 2"/>
              <a:buChar char=""/>
              <a:defRPr/>
            </a:pPr>
            <a:r>
              <a:rPr lang="en-GB" dirty="0" smtClean="0"/>
              <a:t>Central T does not describe the variation in the data.  The range is a simple measure of variation but outliers misrepresent the data set.  </a:t>
            </a:r>
            <a:r>
              <a:rPr lang="en-GB" dirty="0" err="1" smtClean="0"/>
              <a:t>E.g</a:t>
            </a:r>
            <a:endParaRPr lang="en-GB" dirty="0" smtClean="0"/>
          </a:p>
          <a:p>
            <a:pPr marL="548640" indent="-411480" eaLnBrk="1" fontAlgn="auto" hangingPunct="1">
              <a:spcAft>
                <a:spcPts val="0"/>
              </a:spcAft>
              <a:buClr>
                <a:schemeClr val="tx1">
                  <a:shade val="95000"/>
                </a:schemeClr>
              </a:buClr>
              <a:buFont typeface="Wingdings 2"/>
              <a:buChar char=""/>
              <a:defRPr/>
            </a:pPr>
            <a:r>
              <a:rPr lang="en-GB" dirty="0" smtClean="0"/>
              <a:t>Age </a:t>
            </a:r>
            <a:r>
              <a:rPr lang="en-GB" dirty="0" smtClean="0"/>
              <a:t>of carrion Crows in Brecon Beacons National Park:</a:t>
            </a:r>
            <a:endParaRPr lang="en-GB" dirty="0" smtClean="0"/>
          </a:p>
          <a:p>
            <a:pPr marL="548640" indent="-411480" eaLnBrk="1" fontAlgn="auto" hangingPunct="1">
              <a:spcAft>
                <a:spcPts val="0"/>
              </a:spcAft>
              <a:buClr>
                <a:schemeClr val="tx1">
                  <a:shade val="95000"/>
                </a:schemeClr>
              </a:buClr>
              <a:buFont typeface="Wingdings 2"/>
              <a:buChar char=""/>
              <a:defRPr/>
            </a:pPr>
            <a:r>
              <a:rPr lang="en-GB" dirty="0" smtClean="0">
                <a:solidFill>
                  <a:srgbClr val="FFFF00"/>
                </a:solidFill>
              </a:rPr>
              <a:t>16, 17, 18, 18, 19, 20, 20, 20, 21,21, 22, 23, 23, 24, 26, 29, 55.  </a:t>
            </a:r>
            <a:r>
              <a:rPr lang="en-GB" dirty="0" smtClean="0"/>
              <a:t>The mean and range would be biased due to the 55 year old.  Hence we need a form of measurement that reduces the influence of outliers.  Standard Deviation is one such method for normally distributed data.</a:t>
            </a:r>
          </a:p>
          <a:p>
            <a:pPr marL="548640" indent="-411480" eaLnBrk="1" fontAlgn="auto" hangingPunct="1">
              <a:spcAft>
                <a:spcPts val="0"/>
              </a:spcAft>
              <a:buClr>
                <a:schemeClr val="tx1">
                  <a:shade val="95000"/>
                </a:schemeClr>
              </a:buClr>
              <a:buFont typeface="Wingdings 2"/>
              <a:buChar char=""/>
              <a:defRPr/>
            </a:pP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smtClean="0"/>
              <a:t>Standard Deviation</a:t>
            </a:r>
            <a:br>
              <a:rPr lang="en-GB" dirty="0" smtClean="0"/>
            </a:br>
            <a:endParaRPr lang="en-GB" dirty="0"/>
          </a:p>
        </p:txBody>
      </p:sp>
      <p:sp>
        <p:nvSpPr>
          <p:cNvPr id="3" name="Content Placeholder 2"/>
          <p:cNvSpPr>
            <a:spLocks noGrp="1"/>
          </p:cNvSpPr>
          <p:nvPr>
            <p:ph idx="1"/>
          </p:nvPr>
        </p:nvSpPr>
        <p:spPr/>
        <p:txBody>
          <a:bodyPr>
            <a:normAutofit fontScale="62500" lnSpcReduction="20000"/>
          </a:bodyPr>
          <a:lstStyle/>
          <a:p>
            <a:pPr marL="548640" indent="-411480" eaLnBrk="1" fontAlgn="auto" hangingPunct="1">
              <a:spcAft>
                <a:spcPts val="0"/>
              </a:spcAft>
              <a:buClr>
                <a:schemeClr val="tx1">
                  <a:shade val="95000"/>
                </a:schemeClr>
              </a:buClr>
              <a:buFont typeface="Wingdings 2"/>
              <a:buNone/>
              <a:defRPr/>
            </a:pPr>
            <a:r>
              <a:rPr lang="en-GB" b="1" dirty="0" smtClean="0"/>
              <a:t> </a:t>
            </a:r>
            <a:endParaRPr lang="en-GB" dirty="0" smtClean="0"/>
          </a:p>
          <a:p>
            <a:pPr marL="548640" indent="-411480" eaLnBrk="1" fontAlgn="auto" hangingPunct="1">
              <a:spcAft>
                <a:spcPts val="0"/>
              </a:spcAft>
              <a:buClr>
                <a:schemeClr val="tx1">
                  <a:shade val="95000"/>
                </a:schemeClr>
              </a:buClr>
              <a:buFont typeface="Wingdings 2"/>
              <a:buChar char=""/>
              <a:defRPr/>
            </a:pPr>
            <a:r>
              <a:rPr lang="en-GB" dirty="0" smtClean="0">
                <a:solidFill>
                  <a:srgbClr val="FFFF00"/>
                </a:solidFill>
              </a:rPr>
              <a:t>S=√ ∑(x - x)</a:t>
            </a:r>
            <a:r>
              <a:rPr lang="en-GB" baseline="30000" dirty="0" smtClean="0">
                <a:solidFill>
                  <a:srgbClr val="FFFF00"/>
                </a:solidFill>
              </a:rPr>
              <a:t>2</a:t>
            </a:r>
            <a:endParaRPr lang="en-GB" dirty="0" smtClean="0">
              <a:solidFill>
                <a:srgbClr val="FFFF00"/>
              </a:solidFill>
            </a:endParaRPr>
          </a:p>
          <a:p>
            <a:pPr marL="548640" indent="-411480" eaLnBrk="1" fontAlgn="auto" hangingPunct="1">
              <a:spcAft>
                <a:spcPts val="0"/>
              </a:spcAft>
              <a:buClr>
                <a:schemeClr val="tx1">
                  <a:shade val="95000"/>
                </a:schemeClr>
              </a:buClr>
              <a:buFont typeface="Wingdings 2"/>
              <a:buChar char=""/>
              <a:defRPr/>
            </a:pPr>
            <a:endParaRPr lang="en-GB" dirty="0" smtClean="0">
              <a:solidFill>
                <a:srgbClr val="FFFF00"/>
              </a:solidFill>
            </a:endParaRPr>
          </a:p>
          <a:p>
            <a:pPr marL="548640" indent="-411480" eaLnBrk="1" fontAlgn="auto" hangingPunct="1">
              <a:spcAft>
                <a:spcPts val="0"/>
              </a:spcAft>
              <a:buClr>
                <a:schemeClr val="tx1">
                  <a:shade val="95000"/>
                </a:schemeClr>
              </a:buClr>
              <a:buFont typeface="Wingdings 2"/>
              <a:buChar char=""/>
              <a:defRPr/>
            </a:pPr>
            <a:r>
              <a:rPr lang="en-GB" baseline="30000" dirty="0" smtClean="0">
                <a:solidFill>
                  <a:srgbClr val="FFFF00"/>
                </a:solidFill>
              </a:rPr>
              <a:t>	</a:t>
            </a:r>
            <a:r>
              <a:rPr lang="en-GB" dirty="0" smtClean="0">
                <a:solidFill>
                  <a:srgbClr val="FFFF00"/>
                </a:solidFill>
              </a:rPr>
              <a:t>  n - 1</a:t>
            </a:r>
          </a:p>
          <a:p>
            <a:pPr marL="548640" indent="-411480" eaLnBrk="1" fontAlgn="auto" hangingPunct="1">
              <a:spcAft>
                <a:spcPts val="0"/>
              </a:spcAft>
              <a:buClr>
                <a:schemeClr val="tx1">
                  <a:shade val="95000"/>
                </a:schemeClr>
              </a:buClr>
              <a:buFont typeface="Wingdings 2"/>
              <a:buChar char=""/>
              <a:defRPr/>
            </a:pPr>
            <a:endParaRPr lang="en-GB" dirty="0" smtClean="0"/>
          </a:p>
          <a:p>
            <a:pPr marL="548640" indent="-411480" eaLnBrk="1" fontAlgn="auto" hangingPunct="1">
              <a:spcAft>
                <a:spcPts val="0"/>
              </a:spcAft>
              <a:buClr>
                <a:schemeClr val="tx1">
                  <a:shade val="95000"/>
                </a:schemeClr>
              </a:buClr>
              <a:buFont typeface="Wingdings 2"/>
              <a:buChar char=""/>
              <a:defRPr/>
            </a:pPr>
            <a:r>
              <a:rPr lang="en-GB" dirty="0" smtClean="0"/>
              <a:t>Refer to handout</a:t>
            </a:r>
          </a:p>
          <a:p>
            <a:pPr marL="548640" indent="-411480" eaLnBrk="1" fontAlgn="auto" hangingPunct="1">
              <a:spcAft>
                <a:spcPts val="0"/>
              </a:spcAft>
              <a:buClr>
                <a:schemeClr val="tx1">
                  <a:shade val="95000"/>
                </a:schemeClr>
              </a:buClr>
              <a:buFont typeface="Wingdings 2"/>
              <a:buChar char=""/>
              <a:defRPr/>
            </a:pPr>
            <a:r>
              <a:rPr lang="en-GB" dirty="0" smtClean="0"/>
              <a:t>Using the data below:</a:t>
            </a:r>
          </a:p>
          <a:p>
            <a:pPr marL="548640" indent="-411480" eaLnBrk="1" fontAlgn="auto" hangingPunct="1">
              <a:spcAft>
                <a:spcPts val="0"/>
              </a:spcAft>
              <a:buClr>
                <a:schemeClr val="tx1">
                  <a:shade val="95000"/>
                </a:schemeClr>
              </a:buClr>
              <a:buFont typeface="Wingdings 2"/>
              <a:buChar char=""/>
              <a:defRPr/>
            </a:pPr>
            <a:r>
              <a:rPr lang="en-GB" dirty="0" smtClean="0"/>
              <a:t>Calculate the mean </a:t>
            </a:r>
          </a:p>
          <a:p>
            <a:pPr marL="548640" indent="-411480" eaLnBrk="1" fontAlgn="auto" hangingPunct="1">
              <a:spcAft>
                <a:spcPts val="0"/>
              </a:spcAft>
              <a:buClr>
                <a:schemeClr val="tx1">
                  <a:shade val="95000"/>
                </a:schemeClr>
              </a:buClr>
              <a:buFont typeface="Wingdings 2"/>
              <a:buChar char=""/>
              <a:defRPr/>
            </a:pPr>
            <a:r>
              <a:rPr lang="en-GB" i="1" dirty="0" smtClean="0">
                <a:solidFill>
                  <a:srgbClr val="FFFF00"/>
                </a:solidFill>
              </a:rPr>
              <a:t>Note</a:t>
            </a:r>
            <a:r>
              <a:rPr lang="en-GB" i="1" baseline="30000" dirty="0" smtClean="0">
                <a:solidFill>
                  <a:srgbClr val="FFFF00"/>
                </a:solidFill>
              </a:rPr>
              <a:t> </a:t>
            </a:r>
            <a:r>
              <a:rPr lang="en-GB" i="1" dirty="0" smtClean="0">
                <a:solidFill>
                  <a:srgbClr val="FFFF00"/>
                </a:solidFill>
              </a:rPr>
              <a:t>∑x is the sum of the x values, and is given at the base of the column</a:t>
            </a:r>
            <a:endParaRPr lang="en-GB" dirty="0" smtClean="0">
              <a:solidFill>
                <a:srgbClr val="FFFF00"/>
              </a:solidFill>
            </a:endParaRPr>
          </a:p>
          <a:p>
            <a:pPr marL="548640" indent="-411480" eaLnBrk="1" fontAlgn="auto" hangingPunct="1">
              <a:spcAft>
                <a:spcPts val="0"/>
              </a:spcAft>
              <a:buClr>
                <a:schemeClr val="tx1">
                  <a:shade val="95000"/>
                </a:schemeClr>
              </a:buClr>
              <a:buFont typeface="Wingdings 2"/>
              <a:buChar char=""/>
              <a:defRPr/>
            </a:pPr>
            <a:endParaRPr lang="en-GB" dirty="0" smtClean="0"/>
          </a:p>
          <a:p>
            <a:pPr marL="548640" indent="-411480" eaLnBrk="1" fontAlgn="auto" hangingPunct="1">
              <a:spcAft>
                <a:spcPts val="0"/>
              </a:spcAft>
              <a:buClr>
                <a:schemeClr val="tx1">
                  <a:shade val="95000"/>
                </a:schemeClr>
              </a:buClr>
              <a:buFont typeface="Wingdings 2"/>
              <a:buChar char=""/>
              <a:defRPr/>
            </a:pPr>
            <a:r>
              <a:rPr lang="en-GB" dirty="0" smtClean="0"/>
              <a:t>Calculate the square of each of the values of x</a:t>
            </a:r>
          </a:p>
          <a:p>
            <a:pPr marL="548640" indent="-411480" eaLnBrk="1" fontAlgn="auto" hangingPunct="1">
              <a:spcAft>
                <a:spcPts val="0"/>
              </a:spcAft>
              <a:buClr>
                <a:schemeClr val="tx1">
                  <a:shade val="95000"/>
                </a:schemeClr>
              </a:buClr>
              <a:buFont typeface="Wingdings 2"/>
              <a:buChar char=""/>
              <a:defRPr/>
            </a:pPr>
            <a:r>
              <a:rPr lang="en-GB" dirty="0" smtClean="0"/>
              <a:t>Then follow the formula.  The result  is one decimal place more than the mean.</a:t>
            </a:r>
          </a:p>
          <a:p>
            <a:pPr marL="548640" indent="-411480" eaLnBrk="1" fontAlgn="auto" hangingPunct="1">
              <a:spcAft>
                <a:spcPts val="0"/>
              </a:spcAft>
              <a:buClr>
                <a:schemeClr val="tx1">
                  <a:shade val="95000"/>
                </a:schemeClr>
              </a:buClr>
              <a:buFont typeface="Wingdings 2"/>
              <a:buChar char=""/>
              <a:defRPr/>
            </a:pP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Standard Deviation 2</a:t>
            </a:r>
            <a:endParaRPr lang="en-GB" dirty="0"/>
          </a:p>
        </p:txBody>
      </p:sp>
      <p:graphicFrame>
        <p:nvGraphicFramePr>
          <p:cNvPr id="4" name="Content Placeholder 3"/>
          <p:cNvGraphicFramePr>
            <a:graphicFrameLocks noGrp="1"/>
          </p:cNvGraphicFramePr>
          <p:nvPr>
            <p:ph idx="1"/>
          </p:nvPr>
        </p:nvGraphicFramePr>
        <p:xfrm>
          <a:off x="214313" y="2714625"/>
          <a:ext cx="8586792" cy="2286016"/>
        </p:xfrm>
        <a:graphic>
          <a:graphicData uri="http://schemas.openxmlformats.org/drawingml/2006/table">
            <a:tbl>
              <a:tblPr firstRow="1" bandRow="1">
                <a:tableStyleId>{5C22544A-7EE6-4342-B048-85BDC9FD1C3A}</a:tableStyleId>
              </a:tblPr>
              <a:tblGrid>
                <a:gridCol w="1073349"/>
                <a:gridCol w="1073349"/>
                <a:gridCol w="1073349"/>
                <a:gridCol w="1073349"/>
                <a:gridCol w="1073349"/>
                <a:gridCol w="1073349"/>
                <a:gridCol w="1073349"/>
                <a:gridCol w="1073349"/>
              </a:tblGrid>
              <a:tr h="1143008">
                <a:tc>
                  <a:txBody>
                    <a:bodyPr/>
                    <a:lstStyle/>
                    <a:p>
                      <a:pPr>
                        <a:spcAft>
                          <a:spcPts val="0"/>
                        </a:spcAft>
                      </a:pPr>
                      <a:r>
                        <a:rPr lang="en-GB" sz="1600">
                          <a:solidFill>
                            <a:srgbClr val="993366"/>
                          </a:solidFill>
                          <a:latin typeface="Times New Roman"/>
                          <a:ea typeface="Times New Roman"/>
                        </a:rPr>
                        <a:t>0.7</a:t>
                      </a:r>
                      <a:endParaRPr lang="en-GB" sz="1200">
                        <a:latin typeface="Times New Roman"/>
                        <a:ea typeface="Times New Roman"/>
                      </a:endParaRPr>
                    </a:p>
                  </a:txBody>
                  <a:tcPr marL="68580" marR="68580" marT="0" marB="0"/>
                </a:tc>
                <a:tc>
                  <a:txBody>
                    <a:bodyPr/>
                    <a:lstStyle/>
                    <a:p>
                      <a:pPr>
                        <a:spcAft>
                          <a:spcPts val="0"/>
                        </a:spcAft>
                      </a:pPr>
                      <a:r>
                        <a:rPr lang="en-GB" sz="1600">
                          <a:solidFill>
                            <a:srgbClr val="993366"/>
                          </a:solidFill>
                          <a:latin typeface="Times New Roman"/>
                          <a:ea typeface="Times New Roman"/>
                        </a:rPr>
                        <a:t>0.9</a:t>
                      </a:r>
                      <a:endParaRPr lang="en-GB" sz="1200">
                        <a:latin typeface="Times New Roman"/>
                        <a:ea typeface="Times New Roman"/>
                      </a:endParaRPr>
                    </a:p>
                  </a:txBody>
                  <a:tcPr marL="68580" marR="68580" marT="0" marB="0"/>
                </a:tc>
                <a:tc>
                  <a:txBody>
                    <a:bodyPr/>
                    <a:lstStyle/>
                    <a:p>
                      <a:pPr>
                        <a:spcAft>
                          <a:spcPts val="0"/>
                        </a:spcAft>
                      </a:pPr>
                      <a:r>
                        <a:rPr lang="en-GB" sz="1600">
                          <a:solidFill>
                            <a:srgbClr val="993366"/>
                          </a:solidFill>
                          <a:latin typeface="Times New Roman"/>
                          <a:ea typeface="Times New Roman"/>
                        </a:rPr>
                        <a:t>0.9</a:t>
                      </a:r>
                      <a:endParaRPr lang="en-GB" sz="1200">
                        <a:latin typeface="Times New Roman"/>
                        <a:ea typeface="Times New Roman"/>
                      </a:endParaRPr>
                    </a:p>
                  </a:txBody>
                  <a:tcPr marL="68580" marR="68580" marT="0" marB="0"/>
                </a:tc>
                <a:tc>
                  <a:txBody>
                    <a:bodyPr/>
                    <a:lstStyle/>
                    <a:p>
                      <a:pPr>
                        <a:spcAft>
                          <a:spcPts val="0"/>
                        </a:spcAft>
                      </a:pPr>
                      <a:r>
                        <a:rPr lang="en-GB" sz="1600">
                          <a:solidFill>
                            <a:srgbClr val="993366"/>
                          </a:solidFill>
                          <a:latin typeface="Times New Roman"/>
                          <a:ea typeface="Times New Roman"/>
                        </a:rPr>
                        <a:t>0.7</a:t>
                      </a:r>
                      <a:endParaRPr lang="en-GB" sz="1200">
                        <a:latin typeface="Times New Roman"/>
                        <a:ea typeface="Times New Roman"/>
                      </a:endParaRPr>
                    </a:p>
                  </a:txBody>
                  <a:tcPr marL="68580" marR="68580" marT="0" marB="0"/>
                </a:tc>
                <a:tc>
                  <a:txBody>
                    <a:bodyPr/>
                    <a:lstStyle/>
                    <a:p>
                      <a:pPr>
                        <a:spcAft>
                          <a:spcPts val="0"/>
                        </a:spcAft>
                      </a:pPr>
                      <a:r>
                        <a:rPr lang="en-GB" sz="1600">
                          <a:solidFill>
                            <a:srgbClr val="993366"/>
                          </a:solidFill>
                          <a:latin typeface="Times New Roman"/>
                          <a:ea typeface="Times New Roman"/>
                        </a:rPr>
                        <a:t>0.8</a:t>
                      </a:r>
                      <a:endParaRPr lang="en-GB" sz="1200">
                        <a:latin typeface="Times New Roman"/>
                        <a:ea typeface="Times New Roman"/>
                      </a:endParaRPr>
                    </a:p>
                  </a:txBody>
                  <a:tcPr marL="68580" marR="68580" marT="0" marB="0"/>
                </a:tc>
                <a:tc>
                  <a:txBody>
                    <a:bodyPr/>
                    <a:lstStyle/>
                    <a:p>
                      <a:pPr>
                        <a:spcAft>
                          <a:spcPts val="0"/>
                        </a:spcAft>
                      </a:pPr>
                      <a:r>
                        <a:rPr lang="en-GB" sz="1600">
                          <a:solidFill>
                            <a:srgbClr val="993366"/>
                          </a:solidFill>
                          <a:latin typeface="Times New Roman"/>
                          <a:ea typeface="Times New Roman"/>
                        </a:rPr>
                        <a:t>0.7</a:t>
                      </a:r>
                      <a:endParaRPr lang="en-GB" sz="1200">
                        <a:latin typeface="Times New Roman"/>
                        <a:ea typeface="Times New Roman"/>
                      </a:endParaRPr>
                    </a:p>
                  </a:txBody>
                  <a:tcPr marL="68580" marR="68580" marT="0" marB="0"/>
                </a:tc>
                <a:tc>
                  <a:txBody>
                    <a:bodyPr/>
                    <a:lstStyle/>
                    <a:p>
                      <a:pPr>
                        <a:spcAft>
                          <a:spcPts val="0"/>
                        </a:spcAft>
                      </a:pPr>
                      <a:r>
                        <a:rPr lang="en-GB" sz="1600">
                          <a:solidFill>
                            <a:srgbClr val="993366"/>
                          </a:solidFill>
                          <a:latin typeface="Times New Roman"/>
                          <a:ea typeface="Times New Roman"/>
                        </a:rPr>
                        <a:t>1.0</a:t>
                      </a:r>
                      <a:endParaRPr lang="en-GB" sz="1200">
                        <a:latin typeface="Times New Roman"/>
                        <a:ea typeface="Times New Roman"/>
                      </a:endParaRPr>
                    </a:p>
                  </a:txBody>
                  <a:tcPr marL="68580" marR="68580" marT="0" marB="0"/>
                </a:tc>
                <a:tc>
                  <a:txBody>
                    <a:bodyPr/>
                    <a:lstStyle/>
                    <a:p>
                      <a:pPr>
                        <a:spcAft>
                          <a:spcPts val="0"/>
                        </a:spcAft>
                      </a:pPr>
                      <a:r>
                        <a:rPr lang="en-GB" sz="1600">
                          <a:solidFill>
                            <a:srgbClr val="993366"/>
                          </a:solidFill>
                          <a:latin typeface="Times New Roman"/>
                          <a:ea typeface="Times New Roman"/>
                        </a:rPr>
                        <a:t>0.8</a:t>
                      </a:r>
                      <a:endParaRPr lang="en-GB" sz="1200">
                        <a:latin typeface="Times New Roman"/>
                        <a:ea typeface="Times New Roman"/>
                      </a:endParaRPr>
                    </a:p>
                  </a:txBody>
                  <a:tcPr marL="68580" marR="68580" marT="0" marB="0"/>
                </a:tc>
              </a:tr>
              <a:tr h="1143008">
                <a:tc>
                  <a:txBody>
                    <a:bodyPr/>
                    <a:lstStyle/>
                    <a:p>
                      <a:pPr>
                        <a:spcAft>
                          <a:spcPts val="0"/>
                        </a:spcAft>
                      </a:pPr>
                      <a:r>
                        <a:rPr lang="en-GB" sz="1600">
                          <a:solidFill>
                            <a:srgbClr val="993366"/>
                          </a:solidFill>
                          <a:latin typeface="Times New Roman"/>
                          <a:ea typeface="Times New Roman"/>
                        </a:rPr>
                        <a:t>0.7</a:t>
                      </a:r>
                      <a:endParaRPr lang="en-GB" sz="1200">
                        <a:latin typeface="Times New Roman"/>
                        <a:ea typeface="Times New Roman"/>
                      </a:endParaRPr>
                    </a:p>
                  </a:txBody>
                  <a:tcPr marL="68580" marR="68580" marT="0" marB="0"/>
                </a:tc>
                <a:tc>
                  <a:txBody>
                    <a:bodyPr/>
                    <a:lstStyle/>
                    <a:p>
                      <a:pPr>
                        <a:spcAft>
                          <a:spcPts val="0"/>
                        </a:spcAft>
                      </a:pPr>
                      <a:r>
                        <a:rPr lang="en-GB" sz="1600">
                          <a:solidFill>
                            <a:srgbClr val="993366"/>
                          </a:solidFill>
                          <a:latin typeface="Times New Roman"/>
                          <a:ea typeface="Times New Roman"/>
                        </a:rPr>
                        <a:t>1.2</a:t>
                      </a:r>
                      <a:endParaRPr lang="en-GB" sz="1200">
                        <a:latin typeface="Times New Roman"/>
                        <a:ea typeface="Times New Roman"/>
                      </a:endParaRPr>
                    </a:p>
                  </a:txBody>
                  <a:tcPr marL="68580" marR="68580" marT="0" marB="0"/>
                </a:tc>
                <a:tc>
                  <a:txBody>
                    <a:bodyPr/>
                    <a:lstStyle/>
                    <a:p>
                      <a:pPr>
                        <a:spcAft>
                          <a:spcPts val="0"/>
                        </a:spcAft>
                      </a:pPr>
                      <a:r>
                        <a:rPr lang="en-GB" sz="1600">
                          <a:solidFill>
                            <a:srgbClr val="993366"/>
                          </a:solidFill>
                          <a:latin typeface="Times New Roman"/>
                          <a:ea typeface="Times New Roman"/>
                        </a:rPr>
                        <a:t>0.6</a:t>
                      </a:r>
                      <a:endParaRPr lang="en-GB" sz="1200">
                        <a:latin typeface="Times New Roman"/>
                        <a:ea typeface="Times New Roman"/>
                      </a:endParaRPr>
                    </a:p>
                  </a:txBody>
                  <a:tcPr marL="68580" marR="68580" marT="0" marB="0"/>
                </a:tc>
                <a:tc>
                  <a:txBody>
                    <a:bodyPr/>
                    <a:lstStyle/>
                    <a:p>
                      <a:pPr>
                        <a:spcAft>
                          <a:spcPts val="0"/>
                        </a:spcAft>
                      </a:pPr>
                      <a:r>
                        <a:rPr lang="en-GB" sz="1600">
                          <a:solidFill>
                            <a:srgbClr val="993366"/>
                          </a:solidFill>
                          <a:latin typeface="Times New Roman"/>
                          <a:ea typeface="Times New Roman"/>
                        </a:rPr>
                        <a:t>0.5</a:t>
                      </a:r>
                      <a:endParaRPr lang="en-GB" sz="1200">
                        <a:latin typeface="Times New Roman"/>
                        <a:ea typeface="Times New Roman"/>
                      </a:endParaRPr>
                    </a:p>
                  </a:txBody>
                  <a:tcPr marL="68580" marR="68580" marT="0" marB="0"/>
                </a:tc>
                <a:tc>
                  <a:txBody>
                    <a:bodyPr/>
                    <a:lstStyle/>
                    <a:p>
                      <a:pPr>
                        <a:spcAft>
                          <a:spcPts val="0"/>
                        </a:spcAft>
                      </a:pPr>
                      <a:r>
                        <a:rPr lang="en-GB" sz="1600">
                          <a:solidFill>
                            <a:srgbClr val="993366"/>
                          </a:solidFill>
                          <a:latin typeface="Times New Roman"/>
                          <a:ea typeface="Times New Roman"/>
                        </a:rPr>
                        <a:t>0.8</a:t>
                      </a:r>
                      <a:endParaRPr lang="en-GB" sz="1200">
                        <a:latin typeface="Times New Roman"/>
                        <a:ea typeface="Times New Roman"/>
                      </a:endParaRPr>
                    </a:p>
                  </a:txBody>
                  <a:tcPr marL="68580" marR="68580" marT="0" marB="0"/>
                </a:tc>
                <a:tc>
                  <a:txBody>
                    <a:bodyPr/>
                    <a:lstStyle/>
                    <a:p>
                      <a:pPr>
                        <a:spcAft>
                          <a:spcPts val="0"/>
                        </a:spcAft>
                      </a:pPr>
                      <a:r>
                        <a:rPr lang="en-GB" sz="1600">
                          <a:solidFill>
                            <a:srgbClr val="993366"/>
                          </a:solidFill>
                          <a:latin typeface="Times New Roman"/>
                          <a:ea typeface="Times New Roman"/>
                        </a:rPr>
                        <a:t>1.0</a:t>
                      </a:r>
                      <a:endParaRPr lang="en-GB" sz="1200">
                        <a:latin typeface="Times New Roman"/>
                        <a:ea typeface="Times New Roman"/>
                      </a:endParaRPr>
                    </a:p>
                  </a:txBody>
                  <a:tcPr marL="68580" marR="68580" marT="0" marB="0"/>
                </a:tc>
                <a:tc>
                  <a:txBody>
                    <a:bodyPr/>
                    <a:lstStyle/>
                    <a:p>
                      <a:pPr>
                        <a:spcAft>
                          <a:spcPts val="0"/>
                        </a:spcAft>
                      </a:pPr>
                      <a:r>
                        <a:rPr lang="en-GB" sz="1600">
                          <a:solidFill>
                            <a:srgbClr val="993366"/>
                          </a:solidFill>
                          <a:latin typeface="Times New Roman"/>
                          <a:ea typeface="Times New Roman"/>
                        </a:rPr>
                        <a:t>1.0</a:t>
                      </a:r>
                      <a:endParaRPr lang="en-GB" sz="1200">
                        <a:latin typeface="Times New Roman"/>
                        <a:ea typeface="Times New Roman"/>
                      </a:endParaRPr>
                    </a:p>
                  </a:txBody>
                  <a:tcPr marL="68580" marR="68580" marT="0" marB="0"/>
                </a:tc>
                <a:tc>
                  <a:txBody>
                    <a:bodyPr/>
                    <a:lstStyle/>
                    <a:p>
                      <a:pPr>
                        <a:spcAft>
                          <a:spcPts val="0"/>
                        </a:spcAft>
                      </a:pPr>
                      <a:r>
                        <a:rPr lang="en-GB" sz="1600" dirty="0">
                          <a:solidFill>
                            <a:srgbClr val="993366"/>
                          </a:solidFill>
                          <a:latin typeface="Times New Roman"/>
                          <a:ea typeface="Times New Roman"/>
                        </a:rPr>
                        <a:t>0.8</a:t>
                      </a:r>
                      <a:endParaRPr lang="en-GB" sz="1200" dirty="0">
                        <a:latin typeface="Times New Roman"/>
                        <a:ea typeface="Times New Roman"/>
                      </a:endParaRPr>
                    </a:p>
                  </a:txBody>
                  <a:tcPr marL="68580" marR="68580" marT="0" marB="0"/>
                </a:tc>
              </a:tr>
            </a:tbl>
          </a:graphicData>
        </a:graphic>
      </p:graphicFrame>
      <p:sp>
        <p:nvSpPr>
          <p:cNvPr id="15392" name="Rectangle 1"/>
          <p:cNvSpPr>
            <a:spLocks noChangeArrowheads="1"/>
          </p:cNvSpPr>
          <p:nvPr/>
        </p:nvSpPr>
        <p:spPr bwMode="auto">
          <a:xfrm>
            <a:off x="1331640" y="1556792"/>
            <a:ext cx="5929313" cy="830997"/>
          </a:xfrm>
          <a:prstGeom prst="rect">
            <a:avLst/>
          </a:prstGeom>
          <a:noFill/>
          <a:ln w="9525">
            <a:noFill/>
            <a:miter lim="800000"/>
            <a:headEnd/>
            <a:tailEnd/>
          </a:ln>
        </p:spPr>
        <p:txBody>
          <a:bodyPr anchor="ctr">
            <a:spAutoFit/>
          </a:bodyPr>
          <a:lstStyle/>
          <a:p>
            <a:r>
              <a:rPr lang="en-GB" sz="2400" dirty="0" smtClean="0">
                <a:solidFill>
                  <a:srgbClr val="FFFF00"/>
                </a:solidFill>
                <a:latin typeface="Times New Roman" pitchFamily="18" charset="0"/>
                <a:cs typeface="Times New Roman" pitchFamily="18" charset="0"/>
              </a:rPr>
              <a:t>Weight of Great Bustard chicks </a:t>
            </a:r>
            <a:r>
              <a:rPr lang="en-GB" sz="2400" i="1" dirty="0" smtClean="0">
                <a:solidFill>
                  <a:srgbClr val="FFFF00"/>
                </a:solidFill>
                <a:latin typeface="Times New Roman" pitchFamily="18" charset="0"/>
                <a:cs typeface="Times New Roman" pitchFamily="18" charset="0"/>
              </a:rPr>
              <a:t>Otis </a:t>
            </a:r>
            <a:r>
              <a:rPr lang="en-GB" sz="2400" i="1" dirty="0" err="1" smtClean="0">
                <a:solidFill>
                  <a:srgbClr val="FFFF00"/>
                </a:solidFill>
                <a:latin typeface="Times New Roman" pitchFamily="18" charset="0"/>
                <a:cs typeface="Times New Roman" pitchFamily="18" charset="0"/>
              </a:rPr>
              <a:t>tarda</a:t>
            </a:r>
            <a:r>
              <a:rPr lang="en-GB" sz="2400" i="1" dirty="0" smtClean="0">
                <a:solidFill>
                  <a:srgbClr val="FFFF00"/>
                </a:solidFill>
                <a:latin typeface="Times New Roman" pitchFamily="18" charset="0"/>
                <a:cs typeface="Times New Roman" pitchFamily="18" charset="0"/>
              </a:rPr>
              <a:t> </a:t>
            </a:r>
            <a:r>
              <a:rPr lang="en-GB" sz="2400" dirty="0" smtClean="0">
                <a:solidFill>
                  <a:srgbClr val="FFFF00"/>
                </a:solidFill>
                <a:latin typeface="Times New Roman" pitchFamily="18" charset="0"/>
                <a:cs typeface="Times New Roman" pitchFamily="18" charset="0"/>
              </a:rPr>
              <a:t>(Salisbury Common) </a:t>
            </a:r>
            <a:endParaRPr lang="en-GB" sz="2400" dirty="0">
              <a:solidFill>
                <a:srgbClr val="FFFF00"/>
              </a:solidFill>
              <a:latin typeface="Times New Roman" pitchFamily="18" charset="0"/>
              <a:cs typeface="Times New Roman"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Standard Deviation 3</a:t>
            </a:r>
            <a:endParaRPr lang="en-GB" dirty="0"/>
          </a:p>
        </p:txBody>
      </p:sp>
      <p:sp>
        <p:nvSpPr>
          <p:cNvPr id="3" name="Content Placeholder 2"/>
          <p:cNvSpPr>
            <a:spLocks noGrp="1"/>
          </p:cNvSpPr>
          <p:nvPr>
            <p:ph idx="1"/>
          </p:nvPr>
        </p:nvSpPr>
        <p:spPr/>
        <p:txBody>
          <a:bodyPr>
            <a:normAutofit fontScale="77500" lnSpcReduction="20000"/>
          </a:bodyPr>
          <a:lstStyle/>
          <a:p>
            <a:pPr marL="548640" indent="-411480" eaLnBrk="1" fontAlgn="auto" hangingPunct="1">
              <a:spcAft>
                <a:spcPts val="0"/>
              </a:spcAft>
              <a:buClr>
                <a:schemeClr val="tx1">
                  <a:shade val="95000"/>
                </a:schemeClr>
              </a:buClr>
              <a:buFont typeface="Wingdings 2"/>
              <a:buChar char=""/>
              <a:defRPr/>
            </a:pPr>
            <a:r>
              <a:rPr lang="en-GB" dirty="0" smtClean="0"/>
              <a:t>The SD gives a measure of variability.  Larger SD (relative to the mean) show a larger variation in the data.</a:t>
            </a:r>
          </a:p>
          <a:p>
            <a:pPr marL="548640" indent="-411480" eaLnBrk="1" fontAlgn="auto" hangingPunct="1">
              <a:spcAft>
                <a:spcPts val="0"/>
              </a:spcAft>
              <a:buClr>
                <a:schemeClr val="tx1">
                  <a:shade val="95000"/>
                </a:schemeClr>
              </a:buClr>
              <a:buFont typeface="Wingdings 2"/>
              <a:buChar char=""/>
              <a:defRPr/>
            </a:pPr>
            <a:r>
              <a:rPr lang="en-GB" dirty="0" smtClean="0"/>
              <a:t>Mean 0.81</a:t>
            </a:r>
          </a:p>
          <a:p>
            <a:pPr marL="548640" indent="-411480" eaLnBrk="1" fontAlgn="auto" hangingPunct="1">
              <a:spcAft>
                <a:spcPts val="0"/>
              </a:spcAft>
              <a:buClr>
                <a:schemeClr val="tx1">
                  <a:shade val="95000"/>
                </a:schemeClr>
              </a:buClr>
              <a:buFont typeface="Wingdings 2"/>
              <a:buChar char=""/>
              <a:defRPr/>
            </a:pPr>
            <a:r>
              <a:rPr lang="en-GB" dirty="0" smtClean="0"/>
              <a:t>SD 0.165</a:t>
            </a:r>
          </a:p>
          <a:p>
            <a:pPr marL="548640" indent="-411480" eaLnBrk="1" fontAlgn="auto" hangingPunct="1">
              <a:spcAft>
                <a:spcPts val="0"/>
              </a:spcAft>
              <a:buClr>
                <a:schemeClr val="tx1">
                  <a:shade val="95000"/>
                </a:schemeClr>
              </a:buClr>
              <a:buFont typeface="Wingdings 2"/>
              <a:buChar char=""/>
              <a:defRPr/>
            </a:pPr>
            <a:r>
              <a:rPr lang="en-GB" dirty="0" smtClean="0"/>
              <a:t>Mean plus 1 SD = 0.975N/mm2</a:t>
            </a:r>
          </a:p>
          <a:p>
            <a:pPr marL="548640" indent="-411480" eaLnBrk="1" fontAlgn="auto" hangingPunct="1">
              <a:spcAft>
                <a:spcPts val="0"/>
              </a:spcAft>
              <a:buClr>
                <a:schemeClr val="tx1">
                  <a:shade val="95000"/>
                </a:schemeClr>
              </a:buClr>
              <a:buFont typeface="Wingdings 2"/>
              <a:buChar char=""/>
              <a:defRPr/>
            </a:pPr>
            <a:r>
              <a:rPr lang="en-GB" dirty="0" smtClean="0"/>
              <a:t>Mean minus 1 SD =0.645N/mm2</a:t>
            </a:r>
          </a:p>
          <a:p>
            <a:pPr marL="548640" indent="-411480" eaLnBrk="1" fontAlgn="auto" hangingPunct="1">
              <a:spcAft>
                <a:spcPts val="0"/>
              </a:spcAft>
              <a:buClr>
                <a:schemeClr val="tx1">
                  <a:shade val="95000"/>
                </a:schemeClr>
              </a:buClr>
              <a:buFont typeface="Wingdings 2"/>
              <a:buChar char=""/>
              <a:defRPr/>
            </a:pPr>
            <a:r>
              <a:rPr lang="en-GB" dirty="0" smtClean="0"/>
              <a:t>Therefore within a normal distribution 68.27% of the data points are within these boundaries.  Probability (see handout)</a:t>
            </a:r>
          </a:p>
          <a:p>
            <a:pPr marL="548640" indent="-411480" eaLnBrk="1" fontAlgn="auto" hangingPunct="1">
              <a:spcAft>
                <a:spcPts val="0"/>
              </a:spcAft>
              <a:buClr>
                <a:schemeClr val="tx1">
                  <a:shade val="95000"/>
                </a:schemeClr>
              </a:buClr>
              <a:buFont typeface="Wingdings 2"/>
              <a:buChar char=""/>
              <a:defRPr/>
            </a:pPr>
            <a:r>
              <a:rPr lang="en-GB" dirty="0" smtClean="0"/>
              <a:t> </a:t>
            </a:r>
          </a:p>
          <a:p>
            <a:pPr marL="548640" indent="-411480" eaLnBrk="1" fontAlgn="auto" hangingPunct="1">
              <a:spcAft>
                <a:spcPts val="0"/>
              </a:spcAft>
              <a:buClr>
                <a:schemeClr val="tx1">
                  <a:shade val="95000"/>
                </a:schemeClr>
              </a:buClr>
              <a:buFont typeface="Wingdings 2"/>
              <a:buChar char=""/>
              <a:defRPr/>
            </a:pPr>
            <a:r>
              <a:rPr lang="en-GB" b="1" dirty="0" smtClean="0">
                <a:solidFill>
                  <a:schemeClr val="accent1">
                    <a:lumMod val="60000"/>
                    <a:lumOff val="40000"/>
                  </a:schemeClr>
                </a:solidFill>
              </a:rPr>
              <a:t>Standard Error</a:t>
            </a:r>
            <a:endParaRPr lang="en-GB" dirty="0" smtClean="0">
              <a:solidFill>
                <a:schemeClr val="accent1">
                  <a:lumMod val="60000"/>
                  <a:lumOff val="40000"/>
                </a:schemeClr>
              </a:solidFill>
            </a:endParaRPr>
          </a:p>
          <a:p>
            <a:pPr marL="548640" indent="-411480" eaLnBrk="1" fontAlgn="auto" hangingPunct="1">
              <a:spcAft>
                <a:spcPts val="0"/>
              </a:spcAft>
              <a:buClr>
                <a:schemeClr val="tx1">
                  <a:shade val="95000"/>
                </a:schemeClr>
              </a:buClr>
              <a:buFont typeface="Wingdings 2"/>
              <a:buChar char=""/>
              <a:defRPr/>
            </a:pPr>
            <a:r>
              <a:rPr lang="en-GB" dirty="0" smtClean="0"/>
              <a:t>Reliability of sample mean: Divide the sample variance by n then square root</a:t>
            </a:r>
          </a:p>
          <a:p>
            <a:pPr marL="548640" indent="-411480" eaLnBrk="1" fontAlgn="auto" hangingPunct="1">
              <a:spcAft>
                <a:spcPts val="0"/>
              </a:spcAft>
              <a:buClr>
                <a:schemeClr val="tx1">
                  <a:shade val="95000"/>
                </a:schemeClr>
              </a:buClr>
              <a:buFont typeface="Wingdings 2"/>
              <a:buChar char=""/>
              <a:defRPr/>
            </a:pP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tro">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Metro">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tro">
      <a:fillStyleLst>
        <a:solidFill>
          <a:schemeClr val="phClr"/>
        </a:solidFill>
        <a:gradFill rotWithShape="1">
          <a:gsLst>
            <a:gs pos="0">
              <a:schemeClr val="phClr">
                <a:tint val="25000"/>
                <a:satMod val="125000"/>
              </a:schemeClr>
            </a:gs>
            <a:gs pos="40000">
              <a:schemeClr val="phClr">
                <a:tint val="55000"/>
                <a:satMod val="130000"/>
              </a:schemeClr>
            </a:gs>
            <a:gs pos="50000">
              <a:schemeClr val="phClr">
                <a:tint val="59000"/>
                <a:satMod val="130000"/>
              </a:schemeClr>
            </a:gs>
            <a:gs pos="65000">
              <a:schemeClr val="phClr">
                <a:tint val="55000"/>
                <a:satMod val="130000"/>
              </a:schemeClr>
            </a:gs>
            <a:gs pos="100000">
              <a:schemeClr val="phClr">
                <a:tint val="20000"/>
                <a:satMod val="125000"/>
              </a:schemeClr>
            </a:gs>
          </a:gsLst>
          <a:lin ang="5400000" scaled="0"/>
        </a:gradFill>
        <a:gradFill rotWithShape="1">
          <a:gsLst>
            <a:gs pos="0">
              <a:schemeClr val="phClr">
                <a:tint val="48000"/>
                <a:satMod val="138000"/>
              </a:schemeClr>
            </a:gs>
            <a:gs pos="25000">
              <a:schemeClr val="phClr">
                <a:tint val="85000"/>
              </a:schemeClr>
            </a:gs>
            <a:gs pos="40000">
              <a:schemeClr val="phClr">
                <a:tint val="92000"/>
              </a:schemeClr>
            </a:gs>
            <a:gs pos="50000">
              <a:schemeClr val="phClr">
                <a:tint val="93000"/>
              </a:schemeClr>
            </a:gs>
            <a:gs pos="60000">
              <a:schemeClr val="phClr">
                <a:tint val="92000"/>
              </a:schemeClr>
            </a:gs>
            <a:gs pos="75000">
              <a:schemeClr val="phClr">
                <a:tint val="83000"/>
                <a:satMod val="108000"/>
              </a:schemeClr>
            </a:gs>
            <a:gs pos="100000">
              <a:schemeClr val="phClr">
                <a:tint val="48000"/>
                <a:satMod val="150000"/>
              </a:schemeClr>
            </a:gs>
          </a:gsLst>
          <a:lin ang="5400000" scaled="0"/>
        </a:gradFill>
      </a:fillStyleLst>
      <a:lnStyleLst>
        <a:ln w="12000" cap="flat" cmpd="sng" algn="ctr">
          <a:solidFill>
            <a:schemeClr val="phClr"/>
          </a:solidFill>
          <a:prstDash val="solid"/>
        </a:ln>
        <a:ln w="19050" cap="flat" cmpd="sng" algn="ctr">
          <a:solidFill>
            <a:schemeClr val="phClr"/>
          </a:solidFill>
          <a:prstDash val="solid"/>
        </a:ln>
        <a:ln w="38100" cap="flat" cmpd="sng" algn="ctr">
          <a:solidFill>
            <a:schemeClr val="phClr"/>
          </a:solidFill>
          <a:prstDash val="solid"/>
        </a:ln>
      </a:lnStyleLst>
      <a:effectStyleLst>
        <a:effectStyle>
          <a:effectLst>
            <a:glow rad="63500">
              <a:schemeClr val="phClr">
                <a:alpha val="45000"/>
                <a:satMod val="120000"/>
              </a:schemeClr>
            </a:glow>
          </a:effectLst>
        </a:effectStyle>
        <a:effectStyle>
          <a:effectLst>
            <a:glow rad="63500">
              <a:schemeClr val="phClr">
                <a:alpha val="45000"/>
                <a:satMod val="120000"/>
              </a:schemeClr>
            </a:glow>
          </a:effectLst>
          <a:scene3d>
            <a:camera prst="orthographicFront" fov="0">
              <a:rot lat="0" lon="0" rev="0"/>
            </a:camera>
            <a:lightRig rig="brightRoom" dir="tl">
              <a:rot lat="0" lon="0" rev="8700000"/>
            </a:lightRig>
          </a:scene3d>
          <a:sp3d>
            <a:bevelT w="0" h="0"/>
            <a:contourClr>
              <a:schemeClr val="phClr">
                <a:tint val="70000"/>
              </a:schemeClr>
            </a:contourClr>
          </a:sp3d>
        </a:effectStyle>
        <a:effectStyle>
          <a:effectLst>
            <a:glow rad="101500">
              <a:schemeClr val="phClr">
                <a:alpha val="42000"/>
                <a:satMod val="120000"/>
              </a:schemeClr>
            </a:glow>
          </a:effectLst>
          <a:scene3d>
            <a:camera prst="orthographicFront" fov="0">
              <a:rot lat="0" lon="0" rev="0"/>
            </a:camera>
            <a:lightRig rig="glow" dir="t">
              <a:rot lat="0" lon="0" rev="4800000"/>
            </a:lightRig>
          </a:scene3d>
          <a:sp3d prstMaterial="powder">
            <a:bevelT w="50800" h="50800"/>
            <a:contourClr>
              <a:schemeClr val="phClr"/>
            </a:contourClr>
          </a:sp3d>
        </a:effectStyle>
      </a:effectStyleLst>
      <a:bgFillStyleLst>
        <a:solidFill>
          <a:schemeClr val="phClr"/>
        </a:solidFill>
        <a:gradFill rotWithShape="1">
          <a:gsLst>
            <a:gs pos="0">
              <a:schemeClr val="bg1">
                <a:shade val="100000"/>
                <a:satMod val="150000"/>
              </a:schemeClr>
            </a:gs>
            <a:gs pos="65000">
              <a:schemeClr val="bg1">
                <a:shade val="90000"/>
                <a:satMod val="375000"/>
              </a:schemeClr>
            </a:gs>
            <a:gs pos="100000">
              <a:schemeClr val="phClr">
                <a:tint val="88000"/>
                <a:satMod val="400000"/>
              </a:schemeClr>
            </a:gs>
          </a:gsLst>
          <a:lin ang="5400000" scaled="0"/>
        </a:gradFill>
        <a:blipFill>
          <a:blip xmlns:r="http://schemas.openxmlformats.org/officeDocument/2006/relationships" r:embed="rId1">
            <a:duotone>
              <a:schemeClr val="phClr">
                <a:shade val="40000"/>
                <a:satMod val="180000"/>
              </a:schemeClr>
              <a:schemeClr val="phClr">
                <a:tint val="90000"/>
                <a:satMod val="200000"/>
              </a:schemeClr>
            </a:duotone>
          </a:blip>
          <a:tile tx="0" ty="0" sx="80000" sy="8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Metro</Template>
  <TotalTime>151</TotalTime>
  <Words>781</Words>
  <Application>Microsoft Office PowerPoint</Application>
  <PresentationFormat>On-screen Show (4:3)</PresentationFormat>
  <Paragraphs>159</Paragraphs>
  <Slides>14</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Arial</vt:lpstr>
      <vt:lpstr>Lucida Sans</vt:lpstr>
      <vt:lpstr>Book Antiqua</vt:lpstr>
      <vt:lpstr>Wingdings 2</vt:lpstr>
      <vt:lpstr>Wingdings</vt:lpstr>
      <vt:lpstr>Wingdings 3</vt:lpstr>
      <vt:lpstr>Calibri</vt:lpstr>
      <vt:lpstr>Times New Roman</vt:lpstr>
      <vt:lpstr>Metro</vt:lpstr>
      <vt:lpstr>Data analysis in the built environment </vt:lpstr>
      <vt:lpstr>Plotting Data</vt:lpstr>
      <vt:lpstr>Answer Exercise 1</vt:lpstr>
      <vt:lpstr>Frequency histograms </vt:lpstr>
      <vt:lpstr>Bar chart </vt:lpstr>
      <vt:lpstr>Measures of central tendency </vt:lpstr>
      <vt:lpstr>Measures of central tendency 2</vt:lpstr>
      <vt:lpstr>Exercise</vt:lpstr>
      <vt:lpstr>Cumulative Frequency Curves(Ogive)(Hammond &amp; McCullagh, 1998:7)  </vt:lpstr>
      <vt:lpstr>The Lorenz curve </vt:lpstr>
      <vt:lpstr>Measurement of Variation </vt:lpstr>
      <vt:lpstr>Standard Deviation </vt:lpstr>
      <vt:lpstr>Standard Deviation 2</vt:lpstr>
      <vt:lpstr>Standard Deviation 3</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analysis in the built environment</dc:title>
  <dc:creator>Christopher House</dc:creator>
  <cp:lastModifiedBy>Chris House</cp:lastModifiedBy>
  <cp:revision>9</cp:revision>
  <dcterms:created xsi:type="dcterms:W3CDTF">2008-03-11T19:19:31Z</dcterms:created>
  <dcterms:modified xsi:type="dcterms:W3CDTF">2012-02-12T10:34:56Z</dcterms:modified>
</cp:coreProperties>
</file>