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4630400" cy="8229600"/>
  <p:notesSz cx="8229600" cy="14630400"/>
  <p:embeddedFontLst>
    <p:embeddedFont>
      <p:font typeface="Calibri" panose="020F0502020204030204" pitchFamily="34" charset="0"/>
      <p:regular r:id="rId14"/>
      <p:bold r:id="rId15"/>
      <p:italic r:id="rId16"/>
      <p:boldItalic r:id="rId17"/>
    </p:embeddedFont>
    <p:embeddedFont>
      <p:font typeface="Sora" panose="020B0604020202020204"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754"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t>‹#›</a:t>
            </a:fld>
            <a:endParaRPr sz="1200" b="0" i="0" u="none" strike="noStrike" cap="non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
        <p:cNvGrpSpPr/>
        <p:nvPr/>
      </p:nvGrpSpPr>
      <p:grpSpPr>
        <a:xfrm>
          <a:off x="0" y="0"/>
          <a:ext cx="0" cy="0"/>
          <a:chOff x="0" y="0"/>
          <a:chExt cx="0" cy="0"/>
        </a:xfrm>
      </p:grpSpPr>
      <p:sp>
        <p:nvSpPr>
          <p:cNvPr id="39" name="Google Shape;39;g3a583acb2c0_0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 name="Google Shape;40;g3a583acb2c0_0_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 name="Google Shape;41;g3a583acb2c0_0_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
        <p:cNvGrpSpPr/>
        <p:nvPr/>
      </p:nvGrpSpPr>
      <p:grpSpPr>
        <a:xfrm>
          <a:off x="0" y="0"/>
          <a:ext cx="0" cy="0"/>
          <a:chOff x="0" y="0"/>
          <a:chExt cx="0" cy="0"/>
        </a:xfrm>
      </p:grpSpPr>
      <p:sp>
        <p:nvSpPr>
          <p:cNvPr id="47" name="Google Shape;4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 name="Google Shape;4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800">
                <a:latin typeface="Sora"/>
                <a:ea typeface="Sora"/>
                <a:cs typeface="Sora"/>
                <a:sym typeface="Sora"/>
              </a:rPr>
              <a:t>This presentation discusses the strategic position of Volkswagen in terms of SWOT and PEST, globalisation and technological changes that are driven by EVs, and provides recommendations on the company to enhance its competitiveness in the changing automotive market.</a:t>
            </a:r>
            <a:endParaRPr sz="1800">
              <a:latin typeface="Sora"/>
              <a:ea typeface="Sora"/>
              <a:cs typeface="Sora"/>
              <a:sym typeface="Sora"/>
            </a:endParaRPr>
          </a:p>
          <a:p>
            <a:pPr marL="0" lvl="0" indent="0" algn="l" rtl="0">
              <a:spcBef>
                <a:spcPts val="1200"/>
              </a:spcBef>
              <a:spcAft>
                <a:spcPts val="0"/>
              </a:spcAft>
              <a:buNone/>
            </a:pPr>
            <a:endParaRPr sz="1800">
              <a:latin typeface="Sora"/>
              <a:ea typeface="Sora"/>
              <a:cs typeface="Sora"/>
              <a:sym typeface="Sora"/>
            </a:endParaRPr>
          </a:p>
        </p:txBody>
      </p:sp>
      <p:sp>
        <p:nvSpPr>
          <p:cNvPr id="49" name="Google Shape;49;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 name="Google Shape;56;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800">
                <a:latin typeface="Sora"/>
                <a:ea typeface="Sora"/>
                <a:cs typeface="Sora"/>
                <a:sym typeface="Sora"/>
              </a:rPr>
              <a:t>The size, the revenues of Volkswagen, 324.7 billion, and its portfolio make it competitive, and its leadership in Europe and China provide greater stability in the market. Nonetheless, its high number of employees and quick change to EVs imposes a strategic strain on it, which has to be efficiently innovated to ensure a global leadership (Focus2Move, 2020; Volkswagen Group, 2025).</a:t>
            </a:r>
            <a:endParaRPr sz="1800">
              <a:latin typeface="Sora"/>
              <a:ea typeface="Sora"/>
              <a:cs typeface="Sora"/>
              <a:sym typeface="Sora"/>
            </a:endParaRPr>
          </a:p>
          <a:p>
            <a:pPr marL="0" lvl="0" indent="0" algn="l" rtl="0">
              <a:spcBef>
                <a:spcPts val="1200"/>
              </a:spcBef>
              <a:spcAft>
                <a:spcPts val="0"/>
              </a:spcAft>
              <a:buNone/>
            </a:pPr>
            <a:endParaRPr sz="1800">
              <a:latin typeface="Sora"/>
              <a:ea typeface="Sora"/>
              <a:cs typeface="Sora"/>
              <a:sym typeface="Sora"/>
            </a:endParaRPr>
          </a:p>
        </p:txBody>
      </p:sp>
      <p:sp>
        <p:nvSpPr>
          <p:cNvPr id="57" name="Google Shape;57;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9" name="Google Shape;6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800">
                <a:latin typeface="Sora"/>
                <a:ea typeface="Sora"/>
                <a:cs typeface="Sora"/>
                <a:sym typeface="Sora"/>
              </a:rPr>
              <a:t>Good global production and successful ID.4 make Volkswagen more competitive, whereas the slow software development at Cariad undermines the ability to innovate. Growth opportunities exist in the Rivian deal, but there is a growing risk of competitive threats due to price wars with Tesla and the rapidly-developing Chinese competitors (Trinkler, 2021).</a:t>
            </a:r>
            <a:endParaRPr sz="1800">
              <a:latin typeface="Sora"/>
              <a:ea typeface="Sora"/>
              <a:cs typeface="Sora"/>
              <a:sym typeface="Sora"/>
            </a:endParaRPr>
          </a:p>
          <a:p>
            <a:pPr marL="0" lvl="0" indent="0" algn="l" rtl="0">
              <a:spcBef>
                <a:spcPts val="1200"/>
              </a:spcBef>
              <a:spcAft>
                <a:spcPts val="0"/>
              </a:spcAft>
              <a:buNone/>
            </a:pPr>
            <a:endParaRPr sz="1800">
              <a:latin typeface="Sora"/>
              <a:ea typeface="Sora"/>
              <a:cs typeface="Sora"/>
              <a:sym typeface="Sora"/>
            </a:endParaRPr>
          </a:p>
        </p:txBody>
      </p:sp>
      <p:sp>
        <p:nvSpPr>
          <p:cNvPr id="70" name="Google Shape;7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9" name="Google Shape;8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800">
                <a:latin typeface="Sora"/>
                <a:ea typeface="Sora"/>
                <a:cs typeface="Sora"/>
                <a:sym typeface="Sora"/>
              </a:rPr>
              <a:t>The long-term strategy of Volkswagen is formed by the compliance with Euro 7 and carbon-neutral goals, and inflation increases the cost of production. The customer need of sustainable mobility in the society promotes the adoption of EVs, and solid-state battery development by PowerCo makes technology strong. Nevertheless, the stricter global data-privacy regulations make digital activities more difficult (VW Group, 2023; Volkswagen Group, 2024).</a:t>
            </a:r>
            <a:endParaRPr sz="1800">
              <a:latin typeface="Sora"/>
              <a:ea typeface="Sora"/>
              <a:cs typeface="Sora"/>
              <a:sym typeface="Sora"/>
            </a:endParaRPr>
          </a:p>
          <a:p>
            <a:pPr marL="0" lvl="0" indent="0" algn="l" rtl="0">
              <a:spcBef>
                <a:spcPts val="1200"/>
              </a:spcBef>
              <a:spcAft>
                <a:spcPts val="0"/>
              </a:spcAft>
              <a:buNone/>
            </a:pPr>
            <a:endParaRPr sz="1800">
              <a:latin typeface="Sora"/>
              <a:ea typeface="Sora"/>
              <a:cs typeface="Sora"/>
              <a:sym typeface="Sora"/>
            </a:endParaRPr>
          </a:p>
        </p:txBody>
      </p:sp>
      <p:sp>
        <p:nvSpPr>
          <p:cNvPr id="90" name="Google Shape;9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800">
                <a:latin typeface="Sora"/>
                <a:ea typeface="Sora"/>
                <a:cs typeface="Sora"/>
                <a:sym typeface="Sora"/>
              </a:rPr>
              <a:t>The internationalisation strategies of Volkswagen include the localisation strategy in China and U.S. growth using Scout Motors, and the cross-border battery arrangement enhances resilience. Nevertheless, complicated supply chains and tariff issues are weaknesses. Innovation is market-specific, which is improved by Global research centres (Volkswagen Group, 2024).</a:t>
            </a:r>
            <a:endParaRPr sz="1800">
              <a:latin typeface="Sora"/>
              <a:ea typeface="Sora"/>
              <a:cs typeface="Sora"/>
              <a:sym typeface="Sora"/>
            </a:endParaRPr>
          </a:p>
          <a:p>
            <a:pPr marL="0" lvl="0" indent="0" algn="l" rtl="0">
              <a:spcBef>
                <a:spcPts val="1200"/>
              </a:spcBef>
              <a:spcAft>
                <a:spcPts val="0"/>
              </a:spcAft>
              <a:buNone/>
            </a:pPr>
            <a:endParaRPr sz="1800">
              <a:latin typeface="Sora"/>
              <a:ea typeface="Sora"/>
              <a:cs typeface="Sora"/>
              <a:sym typeface="Sora"/>
            </a:endParaRPr>
          </a:p>
        </p:txBody>
      </p:sp>
      <p:sp>
        <p:nvSpPr>
          <p:cNvPr id="118" name="Google Shape;11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US" sz="1800">
                <a:latin typeface="Sora"/>
                <a:ea typeface="Sora"/>
                <a:cs typeface="Sora"/>
                <a:sym typeface="Sora"/>
              </a:rPr>
              <a:t>The 180bn innovation drive by Volkswagen enhances EV and digitalization, aided by single-cell battery and the scalable SSP platform. The efficiency provided by AI and the $5 billion Rivian investment project increase the level of competition, and the software-defined car improves the value of users (Volkswagen Group, 2023).</a:t>
            </a:r>
            <a:endParaRPr sz="1800">
              <a:latin typeface="Sora"/>
              <a:ea typeface="Sora"/>
              <a:cs typeface="Sora"/>
              <a:sym typeface="Sora"/>
            </a:endParaRPr>
          </a:p>
        </p:txBody>
      </p:sp>
      <p:sp>
        <p:nvSpPr>
          <p:cNvPr id="148" name="Google Shape;14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800">
                <a:latin typeface="Sora"/>
                <a:ea typeface="Sora"/>
                <a:cs typeface="Sora"/>
                <a:sym typeface="Sora"/>
              </a:rPr>
              <a:t>Wolff Volkswagen ought to integrate Rivian more intensively, roll out the low-end ID.2all sooner, and spread out supply chains to reduce geopolitical exposure (Zhu et al., 2025). Increasing the U.S. presence, reducing expenses, and improving sustainability will also ensure long-term competitiveness.</a:t>
            </a:r>
            <a:endParaRPr sz="1800">
              <a:latin typeface="Sora"/>
              <a:ea typeface="Sora"/>
              <a:cs typeface="Sora"/>
              <a:sym typeface="Sora"/>
            </a:endParaRPr>
          </a:p>
          <a:p>
            <a:pPr marL="0" lvl="0" indent="0" algn="l" rtl="0">
              <a:spcBef>
                <a:spcPts val="1200"/>
              </a:spcBef>
              <a:spcAft>
                <a:spcPts val="0"/>
              </a:spcAft>
              <a:buNone/>
            </a:pPr>
            <a:endParaRPr sz="1800">
              <a:latin typeface="Sora"/>
              <a:ea typeface="Sora"/>
              <a:cs typeface="Sora"/>
              <a:sym typeface="Sora"/>
            </a:endParaRPr>
          </a:p>
        </p:txBody>
      </p:sp>
      <p:sp>
        <p:nvSpPr>
          <p:cNvPr id="156" name="Google Shape;15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US" sz="1800">
                <a:latin typeface="Sora"/>
                <a:ea typeface="Sora"/>
                <a:cs typeface="Sora"/>
                <a:sym typeface="Sora"/>
              </a:rPr>
              <a:t>The company of Volkswagen is in the process of making a crucial shift in the industry, which is backed by the good financial health. It is its future to be electrified successfully, to act on constant innovation, and to be alert in responding to global marketing changes. The long term picture of the company is on the safe side.</a:t>
            </a:r>
            <a:endParaRPr sz="1800">
              <a:latin typeface="Sora"/>
              <a:ea typeface="Sora"/>
              <a:cs typeface="Sora"/>
              <a:sym typeface="Sora"/>
            </a:endParaRPr>
          </a:p>
          <a:p>
            <a:pPr marL="0" lvl="0" indent="0" algn="l" rtl="0">
              <a:spcBef>
                <a:spcPts val="1200"/>
              </a:spcBef>
              <a:spcAft>
                <a:spcPts val="0"/>
              </a:spcAft>
              <a:buNone/>
            </a:pPr>
            <a:endParaRPr sz="1800">
              <a:latin typeface="Sora"/>
              <a:ea typeface="Sora"/>
              <a:cs typeface="Sora"/>
              <a:sym typeface="Sora"/>
            </a:endParaRPr>
          </a:p>
        </p:txBody>
      </p:sp>
      <p:sp>
        <p:nvSpPr>
          <p:cNvPr id="180" name="Google Shape;18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2" name="Google Shape;192;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a583acb2c0_0_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a583acb2c0_0_1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g3a583acb2c0_0_1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1 master">
  <p:cSld name="Slide 1 master">
    <p:spTree>
      <p:nvGrpSpPr>
        <p:cNvPr id="1" name="Shape 10"/>
        <p:cNvGrpSpPr/>
        <p:nvPr/>
      </p:nvGrpSpPr>
      <p:grpSpPr>
        <a:xfrm>
          <a:off x="0" y="0"/>
          <a:ext cx="0" cy="0"/>
          <a:chOff x="0" y="0"/>
          <a:chExt cx="0" cy="0"/>
        </a:xfrm>
      </p:grpSpPr>
      <p:pic>
        <p:nvPicPr>
          <p:cNvPr id="11" name="Google Shape;11;p2"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2" name="Google Shape;12;p2"/>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2 master">
  <p:cSld name="Slide 2 master">
    <p:spTree>
      <p:nvGrpSpPr>
        <p:cNvPr id="1" name="Shape 13"/>
        <p:cNvGrpSpPr/>
        <p:nvPr/>
      </p:nvGrpSpPr>
      <p:grpSpPr>
        <a:xfrm>
          <a:off x="0" y="0"/>
          <a:ext cx="0" cy="0"/>
          <a:chOff x="0" y="0"/>
          <a:chExt cx="0" cy="0"/>
        </a:xfrm>
      </p:grpSpPr>
      <p:pic>
        <p:nvPicPr>
          <p:cNvPr id="14" name="Google Shape;14;p3"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5" name="Google Shape;15;p3"/>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3 master">
  <p:cSld name="Slide 3 master">
    <p:spTree>
      <p:nvGrpSpPr>
        <p:cNvPr id="1" name="Shape 16"/>
        <p:cNvGrpSpPr/>
        <p:nvPr/>
      </p:nvGrpSpPr>
      <p:grpSpPr>
        <a:xfrm>
          <a:off x="0" y="0"/>
          <a:ext cx="0" cy="0"/>
          <a:chOff x="0" y="0"/>
          <a:chExt cx="0" cy="0"/>
        </a:xfrm>
      </p:grpSpPr>
      <p:pic>
        <p:nvPicPr>
          <p:cNvPr id="17" name="Google Shape;17;p4"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8" name="Google Shape;18;p4"/>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4 master">
  <p:cSld name="Slide 4 master">
    <p:spTree>
      <p:nvGrpSpPr>
        <p:cNvPr id="1" name="Shape 19"/>
        <p:cNvGrpSpPr/>
        <p:nvPr/>
      </p:nvGrpSpPr>
      <p:grpSpPr>
        <a:xfrm>
          <a:off x="0" y="0"/>
          <a:ext cx="0" cy="0"/>
          <a:chOff x="0" y="0"/>
          <a:chExt cx="0" cy="0"/>
        </a:xfrm>
      </p:grpSpPr>
      <p:pic>
        <p:nvPicPr>
          <p:cNvPr id="20" name="Google Shape;20;p5"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21" name="Google Shape;21;p5"/>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5 master">
  <p:cSld name="Slide 5 master">
    <p:spTree>
      <p:nvGrpSpPr>
        <p:cNvPr id="1" name="Shape 22"/>
        <p:cNvGrpSpPr/>
        <p:nvPr/>
      </p:nvGrpSpPr>
      <p:grpSpPr>
        <a:xfrm>
          <a:off x="0" y="0"/>
          <a:ext cx="0" cy="0"/>
          <a:chOff x="0" y="0"/>
          <a:chExt cx="0" cy="0"/>
        </a:xfrm>
      </p:grpSpPr>
      <p:pic>
        <p:nvPicPr>
          <p:cNvPr id="23" name="Google Shape;23;p6"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24" name="Google Shape;24;p6"/>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lide 6 master">
  <p:cSld name="Slide 6 master">
    <p:spTree>
      <p:nvGrpSpPr>
        <p:cNvPr id="1" name="Shape 25"/>
        <p:cNvGrpSpPr/>
        <p:nvPr/>
      </p:nvGrpSpPr>
      <p:grpSpPr>
        <a:xfrm>
          <a:off x="0" y="0"/>
          <a:ext cx="0" cy="0"/>
          <a:chOff x="0" y="0"/>
          <a:chExt cx="0" cy="0"/>
        </a:xfrm>
      </p:grpSpPr>
      <p:pic>
        <p:nvPicPr>
          <p:cNvPr id="26" name="Google Shape;26;p7"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27" name="Google Shape;27;p7"/>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lide 7 master">
  <p:cSld name="Slide 7 master">
    <p:spTree>
      <p:nvGrpSpPr>
        <p:cNvPr id="1" name="Shape 28"/>
        <p:cNvGrpSpPr/>
        <p:nvPr/>
      </p:nvGrpSpPr>
      <p:grpSpPr>
        <a:xfrm>
          <a:off x="0" y="0"/>
          <a:ext cx="0" cy="0"/>
          <a:chOff x="0" y="0"/>
          <a:chExt cx="0" cy="0"/>
        </a:xfrm>
      </p:grpSpPr>
      <p:pic>
        <p:nvPicPr>
          <p:cNvPr id="29" name="Google Shape;29;p8"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30" name="Google Shape;30;p8"/>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lide 8 master">
  <p:cSld name="Slide 8 master">
    <p:spTree>
      <p:nvGrpSpPr>
        <p:cNvPr id="1" name="Shape 31"/>
        <p:cNvGrpSpPr/>
        <p:nvPr/>
      </p:nvGrpSpPr>
      <p:grpSpPr>
        <a:xfrm>
          <a:off x="0" y="0"/>
          <a:ext cx="0" cy="0"/>
          <a:chOff x="0" y="0"/>
          <a:chExt cx="0" cy="0"/>
        </a:xfrm>
      </p:grpSpPr>
      <p:pic>
        <p:nvPicPr>
          <p:cNvPr id="32" name="Google Shape;32;p9"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33" name="Google Shape;33;p9"/>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lide 9 master">
  <p:cSld name="Slide 9 master">
    <p:spTree>
      <p:nvGrpSpPr>
        <p:cNvPr id="1" name="Shape 34"/>
        <p:cNvGrpSpPr/>
        <p:nvPr/>
      </p:nvGrpSpPr>
      <p:grpSpPr>
        <a:xfrm>
          <a:off x="0" y="0"/>
          <a:ext cx="0" cy="0"/>
          <a:chOff x="0" y="0"/>
          <a:chExt cx="0" cy="0"/>
        </a:xfrm>
      </p:grpSpPr>
      <p:pic>
        <p:nvPicPr>
          <p:cNvPr id="35" name="Google Shape;35;p10"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36" name="Google Shape;36;p10"/>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3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www.volkswagen-group.com/en/annual-report-and-full-year-results-2024-19005" TargetMode="External"/><Relationship Id="rId3" Type="http://schemas.openxmlformats.org/officeDocument/2006/relationships/hyperlink" Target="https://www.focus2move.com/world-car-group-ranking/" TargetMode="External"/><Relationship Id="rId7" Type="http://schemas.openxmlformats.org/officeDocument/2006/relationships/hyperlink" Target="https://www.volkswagen-group.com/en/press-releases/volkswagen-group-takes-the-offensive-in-china-by-strengthening-tech-capabilities-and-reducing-costs-18350"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hyperlink" Target="https://www.volkswagen-group.com/en/nature-18174" TargetMode="External"/><Relationship Id="rId5" Type="http://schemas.openxmlformats.org/officeDocument/2006/relationships/hyperlink" Target="https://www.volkswagen-group.com/en/press-releases/volkswagen-group-focuses-its-strategic-alignment-and-launches-performance-programs-at-all-brands-to-strengthen-profitability-and-cash-flow-17385" TargetMode="External"/><Relationship Id="rId10" Type="http://schemas.openxmlformats.org/officeDocument/2006/relationships/hyperlink" Target="https://annualreport2023.volkswagen-group.com/group-management-report/report-on-risks-and-opportunities/risks-and-opportunities/environmental-and-social-risks.html" TargetMode="External"/><Relationship Id="rId4" Type="http://schemas.openxmlformats.org/officeDocument/2006/relationships/hyperlink" Target="https://www.scoutmotors.com/newsroom/scout-motors-makes-additional-usd300-million-investment-in-south-carolina-to" TargetMode="External"/><Relationship Id="rId9" Type="http://schemas.openxmlformats.org/officeDocument/2006/relationships/hyperlink" Target="https://www.volkswagen-group.com/en/press-releases/volkswagen-groups-solid-financial-performance-lays-basis-for-profitable-growth-in-key-markets-1694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42"/>
        <p:cNvGrpSpPr/>
        <p:nvPr/>
      </p:nvGrpSpPr>
      <p:grpSpPr>
        <a:xfrm>
          <a:off x="0" y="0"/>
          <a:ext cx="0" cy="0"/>
          <a:chOff x="0" y="0"/>
          <a:chExt cx="0" cy="0"/>
        </a:xfrm>
      </p:grpSpPr>
      <p:sp>
        <p:nvSpPr>
          <p:cNvPr id="43" name="Google Shape;43;p12"/>
          <p:cNvSpPr txBox="1"/>
          <p:nvPr/>
        </p:nvSpPr>
        <p:spPr>
          <a:xfrm>
            <a:off x="7209300" y="0"/>
            <a:ext cx="7421100" cy="1883100"/>
          </a:xfrm>
          <a:prstGeom prst="rect">
            <a:avLst/>
          </a:prstGeom>
          <a:solidFill>
            <a:srgbClr val="F9D2D6"/>
          </a:solid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0"/>
              </a:spcAft>
              <a:buNone/>
            </a:pPr>
            <a:r>
              <a:rPr lang="en-US" sz="4800" b="1">
                <a:solidFill>
                  <a:srgbClr val="DA1B2E"/>
                </a:solidFill>
                <a:latin typeface="Sora"/>
                <a:ea typeface="Sora"/>
                <a:cs typeface="Sora"/>
                <a:sym typeface="Sora"/>
              </a:rPr>
              <a:t>LCN 4014 </a:t>
            </a:r>
            <a:endParaRPr sz="4800" b="1">
              <a:solidFill>
                <a:srgbClr val="DA1B2E"/>
              </a:solidFill>
              <a:latin typeface="Sora"/>
              <a:ea typeface="Sora"/>
              <a:cs typeface="Sora"/>
              <a:sym typeface="Sora"/>
            </a:endParaRPr>
          </a:p>
          <a:p>
            <a:pPr marL="0" lvl="0" indent="0" algn="ctr" rtl="0">
              <a:lnSpc>
                <a:spcPct val="150000"/>
              </a:lnSpc>
              <a:spcBef>
                <a:spcPts val="1000"/>
              </a:spcBef>
              <a:spcAft>
                <a:spcPts val="1000"/>
              </a:spcAft>
              <a:buNone/>
            </a:pPr>
            <a:r>
              <a:rPr lang="en-US" sz="3000" b="1">
                <a:solidFill>
                  <a:srgbClr val="DA1B2E"/>
                </a:solidFill>
                <a:latin typeface="Sora"/>
                <a:ea typeface="Sora"/>
                <a:cs typeface="Sora"/>
                <a:sym typeface="Sora"/>
              </a:rPr>
              <a:t>COMPONENT 1:  PRESENTATION</a:t>
            </a:r>
            <a:endParaRPr sz="3000" b="1">
              <a:solidFill>
                <a:srgbClr val="DA1B2E"/>
              </a:solidFill>
              <a:latin typeface="Sora"/>
              <a:ea typeface="Sora"/>
              <a:cs typeface="Sora"/>
              <a:sym typeface="Sora"/>
            </a:endParaRPr>
          </a:p>
        </p:txBody>
      </p:sp>
      <p:sp>
        <p:nvSpPr>
          <p:cNvPr id="44" name="Google Shape;44;p12"/>
          <p:cNvSpPr txBox="1"/>
          <p:nvPr/>
        </p:nvSpPr>
        <p:spPr>
          <a:xfrm>
            <a:off x="5589270" y="7675500"/>
            <a:ext cx="9041130" cy="1990258"/>
          </a:xfrm>
          <a:prstGeom prst="rect">
            <a:avLst/>
          </a:prstGeom>
          <a:solidFill>
            <a:srgbClr val="F9D2D6"/>
          </a:solidFill>
          <a:ln>
            <a:noFill/>
          </a:ln>
        </p:spPr>
        <p:txBody>
          <a:bodyPr spcFirstLastPara="1" wrap="square" lIns="91425" tIns="91425" rIns="91425" bIns="91425" anchor="t" anchorCtr="0">
            <a:spAutoFit/>
          </a:bodyPr>
          <a:lstStyle/>
          <a:p>
            <a:pPr algn="just">
              <a:lnSpc>
                <a:spcPct val="150000"/>
              </a:lnSpc>
              <a:spcBef>
                <a:spcPts val="1000"/>
              </a:spcBef>
              <a:spcAft>
                <a:spcPts val="1000"/>
              </a:spcAft>
            </a:pPr>
            <a:r>
              <a:rPr lang="en-US" sz="2400" b="1" dirty="0">
                <a:solidFill>
                  <a:srgbClr val="DA1B2E"/>
                </a:solidFill>
                <a:latin typeface="Sora"/>
                <a:ea typeface="Sora"/>
                <a:cs typeface="Sora"/>
                <a:sym typeface="Sora"/>
              </a:rPr>
              <a:t>SUBMITTED BY: </a:t>
            </a:r>
            <a:r>
              <a:rPr lang="en-US" sz="3200" b="1" i="0" dirty="0" err="1">
                <a:solidFill>
                  <a:srgbClr val="1D2125"/>
                </a:solidFill>
                <a:effectLst/>
                <a:latin typeface="-apple-system"/>
              </a:rPr>
              <a:t>Rares</a:t>
            </a:r>
            <a:r>
              <a:rPr lang="en-US" sz="3200" b="1" i="0" dirty="0">
                <a:solidFill>
                  <a:srgbClr val="1D2125"/>
                </a:solidFill>
                <a:effectLst/>
                <a:latin typeface="-apple-system"/>
              </a:rPr>
              <a:t> Constantinescu</a:t>
            </a:r>
          </a:p>
          <a:p>
            <a:pPr marL="0" lvl="0" indent="0" algn="just" rtl="0">
              <a:lnSpc>
                <a:spcPct val="150000"/>
              </a:lnSpc>
              <a:spcBef>
                <a:spcPts val="1000"/>
              </a:spcBef>
              <a:spcAft>
                <a:spcPts val="1000"/>
              </a:spcAft>
              <a:buNone/>
            </a:pPr>
            <a:endParaRPr lang="en-US" sz="2400" b="1" dirty="0">
              <a:solidFill>
                <a:srgbClr val="DA1B2E"/>
              </a:solidFill>
              <a:latin typeface="Sora"/>
              <a:ea typeface="Sora"/>
              <a:cs typeface="Sora"/>
              <a:sym typeface="Sora"/>
            </a:endParaRPr>
          </a:p>
        </p:txBody>
      </p:sp>
      <p:pic>
        <p:nvPicPr>
          <p:cNvPr id="45" name="Google Shape;45;p12"/>
          <p:cNvPicPr preferRelativeResize="0"/>
          <p:nvPr/>
        </p:nvPicPr>
        <p:blipFill>
          <a:blip r:embed="rId3">
            <a:alphaModFix/>
          </a:blip>
          <a:stretch>
            <a:fillRect/>
          </a:stretch>
        </p:blipFill>
        <p:spPr>
          <a:xfrm>
            <a:off x="0" y="1883100"/>
            <a:ext cx="14630401" cy="56307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0"/>
        <p:cNvGrpSpPr/>
        <p:nvPr/>
      </p:nvGrpSpPr>
      <p:grpSpPr>
        <a:xfrm>
          <a:off x="0" y="0"/>
          <a:ext cx="0" cy="0"/>
          <a:chOff x="0" y="0"/>
          <a:chExt cx="0" cy="0"/>
        </a:xfrm>
      </p:grpSpPr>
      <p:pic>
        <p:nvPicPr>
          <p:cNvPr id="51" name="Google Shape;51;p13" descr="preencoded.png"/>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144000" y="0"/>
            <a:ext cx="5486400" cy="8229600"/>
          </a:xfrm>
          <a:prstGeom prst="rect">
            <a:avLst/>
          </a:prstGeom>
          <a:noFill/>
          <a:ln>
            <a:noFill/>
          </a:ln>
        </p:spPr>
      </p:pic>
      <p:sp>
        <p:nvSpPr>
          <p:cNvPr id="52" name="Google Shape;52;p13"/>
          <p:cNvSpPr/>
          <p:nvPr/>
        </p:nvSpPr>
        <p:spPr>
          <a:xfrm>
            <a:off x="1576200" y="598500"/>
            <a:ext cx="5339400" cy="1247100"/>
          </a:xfrm>
          <a:prstGeom prst="rect">
            <a:avLst/>
          </a:prstGeom>
          <a:solidFill>
            <a:schemeClr val="lt1"/>
          </a:solid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1F1E1E"/>
              </a:buClr>
              <a:buSzPts val="3900"/>
              <a:buFont typeface="Sora"/>
              <a:buNone/>
            </a:pPr>
            <a:r>
              <a:rPr lang="en-US" sz="6000" b="1">
                <a:solidFill>
                  <a:srgbClr val="DA1B2E"/>
                </a:solidFill>
                <a:latin typeface="Sora"/>
                <a:ea typeface="Sora"/>
                <a:cs typeface="Sora"/>
                <a:sym typeface="Sora"/>
              </a:rPr>
              <a:t>Introduction</a:t>
            </a:r>
            <a:endParaRPr sz="6000" b="1" i="0" u="none" strike="noStrike" cap="none">
              <a:solidFill>
                <a:srgbClr val="DA1B2E"/>
              </a:solidFill>
              <a:latin typeface="Sora"/>
              <a:ea typeface="Sora"/>
              <a:cs typeface="Sora"/>
              <a:sym typeface="Sora"/>
            </a:endParaRPr>
          </a:p>
        </p:txBody>
      </p:sp>
      <p:sp>
        <p:nvSpPr>
          <p:cNvPr id="53" name="Google Shape;53;p13"/>
          <p:cNvSpPr/>
          <p:nvPr/>
        </p:nvSpPr>
        <p:spPr>
          <a:xfrm>
            <a:off x="787150" y="2433075"/>
            <a:ext cx="7627500" cy="4194000"/>
          </a:xfrm>
          <a:prstGeom prst="rect">
            <a:avLst/>
          </a:prstGeom>
          <a:noFill/>
          <a:ln>
            <a:noFill/>
          </a:ln>
        </p:spPr>
        <p:txBody>
          <a:bodyPr spcFirstLastPara="1" wrap="square" lIns="0" tIns="0" rIns="0" bIns="0" anchor="t" anchorCtr="0">
            <a:noAutofit/>
          </a:bodyPr>
          <a:lstStyle/>
          <a:p>
            <a:pPr marL="457200" lvl="0" indent="-342900" algn="just" rtl="0">
              <a:lnSpc>
                <a:spcPct val="15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The presentation on the strategic analysis of Volkswagen (Volkswagen, 2023)</a:t>
            </a:r>
            <a:endParaRPr sz="1800">
              <a:solidFill>
                <a:srgbClr val="DA1B2E"/>
              </a:solidFill>
              <a:latin typeface="Sora"/>
              <a:ea typeface="Sora"/>
              <a:cs typeface="Sora"/>
              <a:sym typeface="Sora"/>
            </a:endParaRPr>
          </a:p>
          <a:p>
            <a:pPr marL="457200" lvl="0" indent="-342900" algn="just" rtl="0">
              <a:lnSpc>
                <a:spcPct val="15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It covers company structure and key global markets.</a:t>
            </a:r>
            <a:endParaRPr sz="1800">
              <a:solidFill>
                <a:srgbClr val="DA1B2E"/>
              </a:solidFill>
              <a:latin typeface="Sora"/>
              <a:ea typeface="Sora"/>
              <a:cs typeface="Sora"/>
              <a:sym typeface="Sora"/>
            </a:endParaRPr>
          </a:p>
          <a:p>
            <a:pPr marL="457200" lvl="0" indent="-342900" algn="just" rtl="0">
              <a:lnSpc>
                <a:spcPct val="15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Detailed application of SWOT and PEST analysis frameworks.</a:t>
            </a:r>
            <a:endParaRPr sz="1800">
              <a:solidFill>
                <a:srgbClr val="DA1B2E"/>
              </a:solidFill>
              <a:latin typeface="Sora"/>
              <a:ea typeface="Sora"/>
              <a:cs typeface="Sora"/>
              <a:sym typeface="Sora"/>
            </a:endParaRPr>
          </a:p>
          <a:p>
            <a:pPr marL="457200" lvl="0" indent="-342900" algn="just" rtl="0">
              <a:lnSpc>
                <a:spcPct val="15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Impacts of global innovation and technological trends.</a:t>
            </a:r>
            <a:endParaRPr sz="1800">
              <a:solidFill>
                <a:srgbClr val="DA1B2E"/>
              </a:solidFill>
              <a:latin typeface="Sora"/>
              <a:ea typeface="Sora"/>
              <a:cs typeface="Sora"/>
              <a:sym typeface="Sora"/>
            </a:endParaRPr>
          </a:p>
          <a:p>
            <a:pPr marL="457200" lvl="0" indent="-342900" algn="just" rtl="0">
              <a:lnSpc>
                <a:spcPct val="15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Focusing on electric vehicles and digital transformation.</a:t>
            </a:r>
            <a:endParaRPr sz="1800">
              <a:solidFill>
                <a:srgbClr val="DA1B2E"/>
              </a:solidFill>
              <a:latin typeface="Sora"/>
              <a:ea typeface="Sora"/>
              <a:cs typeface="Sora"/>
              <a:sym typeface="Sora"/>
            </a:endParaRPr>
          </a:p>
          <a:p>
            <a:pPr marL="457200" lvl="0" indent="-342900" algn="just" rtl="0">
              <a:lnSpc>
                <a:spcPct val="15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Future recommendations ensuring sustainable long term business growth.</a:t>
            </a:r>
            <a:endParaRPr sz="1800">
              <a:solidFill>
                <a:srgbClr val="DA1B2E"/>
              </a:solidFill>
              <a:latin typeface="Sora"/>
              <a:ea typeface="Sora"/>
              <a:cs typeface="Sora"/>
              <a:sym typeface="Sora"/>
            </a:endParaRPr>
          </a:p>
          <a:p>
            <a:pPr marL="0" marR="0" lvl="0" indent="0" algn="just" rtl="0">
              <a:lnSpc>
                <a:spcPct val="162068"/>
              </a:lnSpc>
              <a:spcBef>
                <a:spcPts val="1000"/>
              </a:spcBef>
              <a:spcAft>
                <a:spcPts val="0"/>
              </a:spcAft>
              <a:buClr>
                <a:srgbClr val="3B3535"/>
              </a:buClr>
              <a:buSzPts val="1450"/>
              <a:buFont typeface="Sora"/>
              <a:buNone/>
            </a:pPr>
            <a:endParaRPr sz="1800">
              <a:solidFill>
                <a:srgbClr val="DA1B2E"/>
              </a:solidFill>
              <a:latin typeface="Sora"/>
              <a:ea typeface="Sora"/>
              <a:cs typeface="Sora"/>
              <a:sym typeface="Sor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59" name="Google Shape;59;p14" descr="preencoded.png"/>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0" y="0"/>
            <a:ext cx="14630400" cy="2369701"/>
          </a:xfrm>
          <a:prstGeom prst="rect">
            <a:avLst/>
          </a:prstGeom>
          <a:noFill/>
          <a:ln>
            <a:noFill/>
          </a:ln>
        </p:spPr>
      </p:pic>
      <p:sp>
        <p:nvSpPr>
          <p:cNvPr id="60" name="Google Shape;60;p14"/>
          <p:cNvSpPr/>
          <p:nvPr/>
        </p:nvSpPr>
        <p:spPr>
          <a:xfrm>
            <a:off x="1278050" y="2750075"/>
            <a:ext cx="9189300" cy="10614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DA1B2E"/>
              </a:buClr>
              <a:buSzPts val="3900"/>
              <a:buFont typeface="Sora"/>
              <a:buNone/>
            </a:pPr>
            <a:r>
              <a:rPr lang="en-US" sz="6000" b="1" i="0" u="none" strike="noStrike" cap="none">
                <a:solidFill>
                  <a:srgbClr val="DA1B2E"/>
                </a:solidFill>
                <a:latin typeface="Sora"/>
                <a:ea typeface="Sora"/>
                <a:cs typeface="Sora"/>
                <a:sym typeface="Sora"/>
              </a:rPr>
              <a:t>Company Overview</a:t>
            </a:r>
            <a:endParaRPr sz="6000" b="1" i="0" u="none" strike="noStrike" cap="none">
              <a:latin typeface="Sora"/>
              <a:ea typeface="Sora"/>
              <a:cs typeface="Sora"/>
              <a:sym typeface="Sora"/>
            </a:endParaRPr>
          </a:p>
        </p:txBody>
      </p:sp>
      <p:sp>
        <p:nvSpPr>
          <p:cNvPr id="61" name="Google Shape;61;p14"/>
          <p:cNvSpPr/>
          <p:nvPr/>
        </p:nvSpPr>
        <p:spPr>
          <a:xfrm>
            <a:off x="397384" y="4391620"/>
            <a:ext cx="6325800" cy="606600"/>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Volkswagen ranks second largest global automaker by sales (‌Focus2Move, 2020).</a:t>
            </a:r>
            <a:endParaRPr sz="1800" i="0" u="none" strike="noStrike" cap="none">
              <a:solidFill>
                <a:srgbClr val="DA1B2E"/>
              </a:solidFill>
              <a:latin typeface="Sora"/>
              <a:ea typeface="Sora"/>
              <a:cs typeface="Sora"/>
              <a:sym typeface="Sora"/>
            </a:endParaRPr>
          </a:p>
        </p:txBody>
      </p:sp>
      <p:sp>
        <p:nvSpPr>
          <p:cNvPr id="62" name="Google Shape;62;p14"/>
          <p:cNvSpPr/>
          <p:nvPr/>
        </p:nvSpPr>
        <p:spPr>
          <a:xfrm>
            <a:off x="397375" y="5320277"/>
            <a:ext cx="6325800" cy="782400"/>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Annual revenue was </a:t>
            </a:r>
            <a:r>
              <a:rPr lang="en-US" sz="1800" b="1" i="0" u="none" strike="noStrike" cap="none">
                <a:solidFill>
                  <a:srgbClr val="DA1B2E"/>
                </a:solidFill>
                <a:latin typeface="Sora"/>
                <a:ea typeface="Sora"/>
                <a:cs typeface="Sora"/>
                <a:sym typeface="Sora"/>
              </a:rPr>
              <a:t>€324.7 billion</a:t>
            </a:r>
            <a:r>
              <a:rPr lang="en-US" sz="1800" i="0" u="none" strike="noStrike" cap="none">
                <a:solidFill>
                  <a:srgbClr val="DA1B2E"/>
                </a:solidFill>
                <a:latin typeface="Sora"/>
                <a:ea typeface="Sora"/>
                <a:cs typeface="Sora"/>
                <a:sym typeface="Sora"/>
              </a:rPr>
              <a:t> for the full year 2024 (Volkswagen Group, 2025).</a:t>
            </a:r>
            <a:endParaRPr sz="1800" i="0" u="none" strike="noStrike" cap="none">
              <a:solidFill>
                <a:srgbClr val="DA1B2E"/>
              </a:solidFill>
              <a:latin typeface="Sora"/>
              <a:ea typeface="Sora"/>
              <a:cs typeface="Sora"/>
              <a:sym typeface="Sora"/>
            </a:endParaRPr>
          </a:p>
        </p:txBody>
      </p:sp>
      <p:sp>
        <p:nvSpPr>
          <p:cNvPr id="63" name="Google Shape;63;p14"/>
          <p:cNvSpPr/>
          <p:nvPr/>
        </p:nvSpPr>
        <p:spPr>
          <a:xfrm>
            <a:off x="325200" y="6321219"/>
            <a:ext cx="6325800" cy="464700"/>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Portfolio includes brands like Audi Porsche and Scout.</a:t>
            </a:r>
            <a:endParaRPr sz="1800" i="0" u="none" strike="noStrike" cap="none">
              <a:solidFill>
                <a:srgbClr val="DA1B2E"/>
              </a:solidFill>
              <a:latin typeface="Sora"/>
              <a:ea typeface="Sora"/>
              <a:cs typeface="Sora"/>
              <a:sym typeface="Sora"/>
            </a:endParaRPr>
          </a:p>
        </p:txBody>
      </p:sp>
      <p:sp>
        <p:nvSpPr>
          <p:cNvPr id="64" name="Google Shape;64;p14"/>
          <p:cNvSpPr/>
          <p:nvPr/>
        </p:nvSpPr>
        <p:spPr>
          <a:xfrm>
            <a:off x="7481875" y="4391632"/>
            <a:ext cx="6325800" cy="693300"/>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Maintains strong market presence in Europe and China.</a:t>
            </a:r>
            <a:endParaRPr sz="1800" i="0" u="none" strike="noStrike" cap="none">
              <a:solidFill>
                <a:srgbClr val="DA1B2E"/>
              </a:solidFill>
              <a:latin typeface="Sora"/>
              <a:ea typeface="Sora"/>
              <a:cs typeface="Sora"/>
              <a:sym typeface="Sora"/>
            </a:endParaRPr>
          </a:p>
        </p:txBody>
      </p:sp>
      <p:sp>
        <p:nvSpPr>
          <p:cNvPr id="65" name="Google Shape;65;p14"/>
          <p:cNvSpPr/>
          <p:nvPr/>
        </p:nvSpPr>
        <p:spPr>
          <a:xfrm>
            <a:off x="7481864" y="5471913"/>
            <a:ext cx="6325800" cy="303300"/>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The group employs over six hundred thousand people.</a:t>
            </a:r>
            <a:endParaRPr sz="1800" i="0" u="none" strike="noStrike" cap="none">
              <a:solidFill>
                <a:srgbClr val="DA1B2E"/>
              </a:solidFill>
              <a:latin typeface="Sora"/>
              <a:ea typeface="Sora"/>
              <a:cs typeface="Sora"/>
              <a:sym typeface="Sora"/>
            </a:endParaRPr>
          </a:p>
        </p:txBody>
      </p:sp>
      <p:sp>
        <p:nvSpPr>
          <p:cNvPr id="66" name="Google Shape;66;p14"/>
          <p:cNvSpPr/>
          <p:nvPr/>
        </p:nvSpPr>
        <p:spPr>
          <a:xfrm>
            <a:off x="7481875" y="6162314"/>
            <a:ext cx="6325800" cy="782400"/>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Rapid transition towards electric vehicle production is underway.</a:t>
            </a:r>
            <a:endParaRPr sz="1800" i="0" u="none" strike="noStrike" cap="none">
              <a:solidFill>
                <a:srgbClr val="DA1B2E"/>
              </a:solidFill>
              <a:latin typeface="Sora"/>
              <a:ea typeface="Sora"/>
              <a:cs typeface="Sora"/>
              <a:sym typeface="Sor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p:nvPr/>
        </p:nvSpPr>
        <p:spPr>
          <a:xfrm>
            <a:off x="1696775" y="644500"/>
            <a:ext cx="6374100" cy="10935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DA1B2E"/>
              </a:buClr>
              <a:buSzPts val="3900"/>
              <a:buFont typeface="Sora"/>
              <a:buNone/>
            </a:pPr>
            <a:r>
              <a:rPr lang="en-US" sz="6000" b="1" i="0" u="none" strike="noStrike" cap="none">
                <a:solidFill>
                  <a:srgbClr val="DA1B2E"/>
                </a:solidFill>
                <a:latin typeface="Sora"/>
                <a:ea typeface="Sora"/>
                <a:cs typeface="Sora"/>
                <a:sym typeface="Sora"/>
              </a:rPr>
              <a:t>SWOT Analysis</a:t>
            </a:r>
            <a:endParaRPr sz="6000" b="1" i="0" u="none" strike="noStrike" cap="none">
              <a:latin typeface="Sora"/>
              <a:ea typeface="Sora"/>
              <a:cs typeface="Sora"/>
              <a:sym typeface="Sora"/>
            </a:endParaRPr>
          </a:p>
        </p:txBody>
      </p:sp>
      <p:sp>
        <p:nvSpPr>
          <p:cNvPr id="73" name="Google Shape;73;p15"/>
          <p:cNvSpPr/>
          <p:nvPr/>
        </p:nvSpPr>
        <p:spPr>
          <a:xfrm>
            <a:off x="758309" y="2374821"/>
            <a:ext cx="6462117" cy="2146459"/>
          </a:xfrm>
          <a:prstGeom prst="roundRect">
            <a:avLst>
              <a:gd name="adj" fmla="val 3710"/>
            </a:avLst>
          </a:prstGeom>
          <a:solidFill>
            <a:srgbClr val="F9D2D6"/>
          </a:solidFill>
          <a:ln w="9525"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rgbClr val="DA1B2E"/>
              </a:solidFill>
              <a:latin typeface="Sora"/>
              <a:ea typeface="Sora"/>
              <a:cs typeface="Sora"/>
              <a:sym typeface="Sora"/>
            </a:endParaRPr>
          </a:p>
        </p:txBody>
      </p:sp>
      <p:sp>
        <p:nvSpPr>
          <p:cNvPr id="74" name="Google Shape;74;p15"/>
          <p:cNvSpPr/>
          <p:nvPr/>
        </p:nvSpPr>
        <p:spPr>
          <a:xfrm>
            <a:off x="2861276" y="2571948"/>
            <a:ext cx="1398000" cy="3033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Strengths</a:t>
            </a:r>
            <a:endParaRPr sz="2000" b="1" i="0" u="none" strike="noStrike" cap="none">
              <a:solidFill>
                <a:srgbClr val="DA1B2E"/>
              </a:solidFill>
              <a:latin typeface="Sora"/>
              <a:ea typeface="Sora"/>
              <a:cs typeface="Sora"/>
              <a:sym typeface="Sora"/>
            </a:endParaRPr>
          </a:p>
        </p:txBody>
      </p:sp>
      <p:sp>
        <p:nvSpPr>
          <p:cNvPr id="75" name="Google Shape;75;p15"/>
          <p:cNvSpPr/>
          <p:nvPr/>
        </p:nvSpPr>
        <p:spPr>
          <a:xfrm>
            <a:off x="955477" y="2997398"/>
            <a:ext cx="6067782"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Good brand portfolio has successful ID.4 electric model (Trinkler, 2021).</a:t>
            </a:r>
            <a:endParaRPr sz="1800" i="0" u="none" strike="noStrike" cap="none">
              <a:solidFill>
                <a:srgbClr val="DA1B2E"/>
              </a:solidFill>
              <a:latin typeface="Sora"/>
              <a:ea typeface="Sora"/>
              <a:cs typeface="Sora"/>
              <a:sym typeface="Sora"/>
            </a:endParaRPr>
          </a:p>
        </p:txBody>
      </p:sp>
      <p:sp>
        <p:nvSpPr>
          <p:cNvPr id="76" name="Google Shape;76;p15"/>
          <p:cNvSpPr/>
          <p:nvPr/>
        </p:nvSpPr>
        <p:spPr>
          <a:xfrm>
            <a:off x="955477" y="3717608"/>
            <a:ext cx="6067782"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Strong globalised network of manufacturing offers important working power.</a:t>
            </a:r>
            <a:endParaRPr sz="1800" i="0" u="none" strike="noStrike" cap="none">
              <a:solidFill>
                <a:srgbClr val="DA1B2E"/>
              </a:solidFill>
              <a:latin typeface="Sora"/>
              <a:ea typeface="Sora"/>
              <a:cs typeface="Sora"/>
              <a:sym typeface="Sora"/>
            </a:endParaRPr>
          </a:p>
        </p:txBody>
      </p:sp>
      <p:sp>
        <p:nvSpPr>
          <p:cNvPr id="77" name="Google Shape;77;p15"/>
          <p:cNvSpPr/>
          <p:nvPr/>
        </p:nvSpPr>
        <p:spPr>
          <a:xfrm>
            <a:off x="7409974" y="2374821"/>
            <a:ext cx="6462117" cy="2146459"/>
          </a:xfrm>
          <a:prstGeom prst="roundRect">
            <a:avLst>
              <a:gd name="adj" fmla="val 3710"/>
            </a:avLst>
          </a:prstGeom>
          <a:solidFill>
            <a:srgbClr val="F9D2D6"/>
          </a:solidFill>
          <a:ln w="9525"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rgbClr val="DA1B2E"/>
              </a:solidFill>
              <a:latin typeface="Sora"/>
              <a:ea typeface="Sora"/>
              <a:cs typeface="Sora"/>
              <a:sym typeface="Sora"/>
            </a:endParaRPr>
          </a:p>
        </p:txBody>
      </p:sp>
      <p:sp>
        <p:nvSpPr>
          <p:cNvPr id="78" name="Google Shape;78;p15"/>
          <p:cNvSpPr/>
          <p:nvPr/>
        </p:nvSpPr>
        <p:spPr>
          <a:xfrm>
            <a:off x="9007616" y="2499813"/>
            <a:ext cx="2494500" cy="311700"/>
          </a:xfrm>
          <a:prstGeom prst="rect">
            <a:avLst/>
          </a:prstGeom>
          <a:noFill/>
          <a:ln>
            <a:noFill/>
          </a:ln>
        </p:spPr>
        <p:txBody>
          <a:bodyPr spcFirstLastPara="1" wrap="square" lIns="0" tIns="0" rIns="0" bIns="0" anchor="t" anchorCtr="0">
            <a:noAutofit/>
          </a:bodyPr>
          <a:lstStyle/>
          <a:p>
            <a:pPr marL="0" marR="0" lvl="0" indent="0" algn="ctr"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Weaknesses</a:t>
            </a:r>
            <a:endParaRPr sz="2000" b="1" i="0" u="none" strike="noStrike" cap="none">
              <a:solidFill>
                <a:srgbClr val="DA1B2E"/>
              </a:solidFill>
              <a:latin typeface="Sora"/>
              <a:ea typeface="Sora"/>
              <a:cs typeface="Sora"/>
              <a:sym typeface="Sora"/>
            </a:endParaRPr>
          </a:p>
        </p:txBody>
      </p:sp>
      <p:sp>
        <p:nvSpPr>
          <p:cNvPr id="79" name="Google Shape;79;p15"/>
          <p:cNvSpPr/>
          <p:nvPr/>
        </p:nvSpPr>
        <p:spPr>
          <a:xfrm>
            <a:off x="7607141" y="2997398"/>
            <a:ext cx="6067782"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Cariad software development unit has persistent delays which are some of the challenges.</a:t>
            </a:r>
            <a:endParaRPr sz="1800" i="0" u="none" strike="noStrike" cap="none">
              <a:solidFill>
                <a:srgbClr val="DA1B2E"/>
              </a:solidFill>
              <a:latin typeface="Sora"/>
              <a:ea typeface="Sora"/>
              <a:cs typeface="Sora"/>
              <a:sym typeface="Sora"/>
            </a:endParaRPr>
          </a:p>
        </p:txBody>
      </p:sp>
      <p:sp>
        <p:nvSpPr>
          <p:cNvPr id="80" name="Google Shape;80;p15"/>
          <p:cNvSpPr/>
          <p:nvPr/>
        </p:nvSpPr>
        <p:spPr>
          <a:xfrm>
            <a:off x="758309" y="4710827"/>
            <a:ext cx="6462117" cy="2146459"/>
          </a:xfrm>
          <a:prstGeom prst="roundRect">
            <a:avLst>
              <a:gd name="adj" fmla="val 3710"/>
            </a:avLst>
          </a:prstGeom>
          <a:solidFill>
            <a:srgbClr val="F9D2D6"/>
          </a:solidFill>
          <a:ln w="9525"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rgbClr val="DA1B2E"/>
              </a:solidFill>
              <a:latin typeface="Sora"/>
              <a:ea typeface="Sora"/>
              <a:cs typeface="Sora"/>
              <a:sym typeface="Sora"/>
            </a:endParaRPr>
          </a:p>
        </p:txBody>
      </p:sp>
      <p:sp>
        <p:nvSpPr>
          <p:cNvPr id="81" name="Google Shape;81;p15"/>
          <p:cNvSpPr/>
          <p:nvPr/>
        </p:nvSpPr>
        <p:spPr>
          <a:xfrm>
            <a:off x="2644700" y="4863301"/>
            <a:ext cx="2076600" cy="3117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Opportunities</a:t>
            </a:r>
            <a:endParaRPr sz="2000" b="1" i="0" u="none" strike="noStrike" cap="none">
              <a:solidFill>
                <a:srgbClr val="DA1B2E"/>
              </a:solidFill>
              <a:latin typeface="Sora"/>
              <a:ea typeface="Sora"/>
              <a:cs typeface="Sora"/>
              <a:sym typeface="Sora"/>
            </a:endParaRPr>
          </a:p>
        </p:txBody>
      </p:sp>
      <p:sp>
        <p:nvSpPr>
          <p:cNvPr id="82" name="Google Shape;82;p15"/>
          <p:cNvSpPr/>
          <p:nvPr/>
        </p:nvSpPr>
        <p:spPr>
          <a:xfrm>
            <a:off x="955477" y="5333405"/>
            <a:ext cx="6067782" cy="303252"/>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Rivian alliance presents action on tech acceleration.</a:t>
            </a:r>
            <a:endParaRPr sz="1800" i="0" u="none" strike="noStrike" cap="none">
              <a:solidFill>
                <a:srgbClr val="DA1B2E"/>
              </a:solidFill>
              <a:latin typeface="Sora"/>
              <a:ea typeface="Sora"/>
              <a:cs typeface="Sora"/>
              <a:sym typeface="Sora"/>
            </a:endParaRPr>
          </a:p>
        </p:txBody>
      </p:sp>
      <p:sp>
        <p:nvSpPr>
          <p:cNvPr id="83" name="Google Shape;83;p15"/>
          <p:cNvSpPr/>
          <p:nvPr/>
        </p:nvSpPr>
        <p:spPr>
          <a:xfrm>
            <a:off x="7409974" y="4710827"/>
            <a:ext cx="6462000" cy="2146500"/>
          </a:xfrm>
          <a:prstGeom prst="roundRect">
            <a:avLst>
              <a:gd name="adj" fmla="val 3710"/>
            </a:avLst>
          </a:prstGeom>
          <a:solidFill>
            <a:srgbClr val="F9D2D6"/>
          </a:solidFill>
          <a:ln w="9525"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rgbClr val="DA1B2E"/>
              </a:solidFill>
              <a:latin typeface="Sora"/>
              <a:ea typeface="Sora"/>
              <a:cs typeface="Sora"/>
              <a:sym typeface="Sora"/>
            </a:endParaRPr>
          </a:p>
        </p:txBody>
      </p:sp>
      <p:sp>
        <p:nvSpPr>
          <p:cNvPr id="84" name="Google Shape;84;p15"/>
          <p:cNvSpPr/>
          <p:nvPr/>
        </p:nvSpPr>
        <p:spPr>
          <a:xfrm>
            <a:off x="9455191" y="4835819"/>
            <a:ext cx="2494500" cy="311700"/>
          </a:xfrm>
          <a:prstGeom prst="rect">
            <a:avLst/>
          </a:prstGeom>
          <a:noFill/>
          <a:ln>
            <a:noFill/>
          </a:ln>
        </p:spPr>
        <p:txBody>
          <a:bodyPr spcFirstLastPara="1" wrap="square" lIns="0" tIns="0" rIns="0" bIns="0" anchor="t" anchorCtr="0">
            <a:noAutofit/>
          </a:bodyPr>
          <a:lstStyle/>
          <a:p>
            <a:pPr marL="0" marR="0" lvl="0" indent="0" algn="ctr"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Threats</a:t>
            </a:r>
            <a:endParaRPr sz="2000" b="1" i="0" u="none" strike="noStrike" cap="none">
              <a:solidFill>
                <a:srgbClr val="DA1B2E"/>
              </a:solidFill>
              <a:latin typeface="Sora"/>
              <a:ea typeface="Sora"/>
              <a:cs typeface="Sora"/>
              <a:sym typeface="Sora"/>
            </a:endParaRPr>
          </a:p>
        </p:txBody>
      </p:sp>
      <p:sp>
        <p:nvSpPr>
          <p:cNvPr id="85" name="Google Shape;85;p15"/>
          <p:cNvSpPr/>
          <p:nvPr/>
        </p:nvSpPr>
        <p:spPr>
          <a:xfrm>
            <a:off x="7668554" y="5239518"/>
            <a:ext cx="6067800" cy="60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The presence of strong price fights with Tesla endangers market share.</a:t>
            </a:r>
            <a:endParaRPr sz="1800" i="0" u="none" strike="noStrike" cap="none">
              <a:solidFill>
                <a:srgbClr val="DA1B2E"/>
              </a:solidFill>
              <a:latin typeface="Sora"/>
              <a:ea typeface="Sora"/>
              <a:cs typeface="Sora"/>
              <a:sym typeface="Sora"/>
            </a:endParaRPr>
          </a:p>
        </p:txBody>
      </p:sp>
      <p:sp>
        <p:nvSpPr>
          <p:cNvPr id="86" name="Google Shape;86;p15"/>
          <p:cNvSpPr/>
          <p:nvPr/>
        </p:nvSpPr>
        <p:spPr>
          <a:xfrm>
            <a:off x="7668550" y="5938103"/>
            <a:ext cx="6067800" cy="789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Threat of rapid emergence of Chinese competitors is also a major threat.</a:t>
            </a:r>
            <a:endParaRPr sz="1800" i="0" u="none" strike="noStrike" cap="none">
              <a:solidFill>
                <a:srgbClr val="DA1B2E"/>
              </a:solidFill>
              <a:latin typeface="Sora"/>
              <a:ea typeface="Sora"/>
              <a:cs typeface="Sora"/>
              <a:sym typeface="Sor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6"/>
          <p:cNvSpPr/>
          <p:nvPr/>
        </p:nvSpPr>
        <p:spPr>
          <a:xfrm>
            <a:off x="758300" y="455525"/>
            <a:ext cx="6416400" cy="9696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DA1B2E"/>
              </a:buClr>
              <a:buSzPts val="3900"/>
              <a:buFont typeface="Sora"/>
              <a:buNone/>
            </a:pPr>
            <a:r>
              <a:rPr lang="en-US" sz="6000" b="1" i="0" u="none" strike="noStrike" cap="none">
                <a:solidFill>
                  <a:srgbClr val="DA1B2E"/>
                </a:solidFill>
                <a:latin typeface="Sora"/>
                <a:ea typeface="Sora"/>
                <a:cs typeface="Sora"/>
                <a:sym typeface="Sora"/>
              </a:rPr>
              <a:t>PEST Analysis</a:t>
            </a:r>
            <a:endParaRPr sz="6000" b="1" i="0" u="none" strike="noStrike" cap="none"/>
          </a:p>
        </p:txBody>
      </p:sp>
      <p:sp>
        <p:nvSpPr>
          <p:cNvPr id="93" name="Google Shape;93;p16"/>
          <p:cNvSpPr/>
          <p:nvPr/>
        </p:nvSpPr>
        <p:spPr>
          <a:xfrm>
            <a:off x="758309" y="1775698"/>
            <a:ext cx="6462117" cy="2745581"/>
          </a:xfrm>
          <a:prstGeom prst="roundRect">
            <a:avLst>
              <a:gd name="adj" fmla="val 2900"/>
            </a:avLst>
          </a:prstGeom>
          <a:solidFill>
            <a:srgbClr val="FFFFFF"/>
          </a:solidFill>
          <a:ln w="22850"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6"/>
          <p:cNvSpPr/>
          <p:nvPr/>
        </p:nvSpPr>
        <p:spPr>
          <a:xfrm>
            <a:off x="781169" y="1798558"/>
            <a:ext cx="6416397" cy="568643"/>
          </a:xfrm>
          <a:prstGeom prst="roundRect">
            <a:avLst>
              <a:gd name="adj" fmla="val 9178"/>
            </a:avLst>
          </a:prstGeom>
          <a:solidFill>
            <a:srgbClr val="F9D2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5" name="Google Shape;95;p16" descr="preencoded.png"/>
          <p:cNvPicPr preferRelativeResize="0"/>
          <p:nvPr/>
        </p:nvPicPr>
        <p:blipFill rotWithShape="1">
          <a:blip r:embed="rId3">
            <a:alphaModFix/>
          </a:blip>
          <a:srcRect/>
          <a:stretch/>
        </p:blipFill>
        <p:spPr>
          <a:xfrm>
            <a:off x="3847148" y="1936790"/>
            <a:ext cx="284321" cy="284321"/>
          </a:xfrm>
          <a:prstGeom prst="rect">
            <a:avLst/>
          </a:prstGeom>
          <a:noFill/>
          <a:ln>
            <a:noFill/>
          </a:ln>
        </p:spPr>
      </p:pic>
      <p:sp>
        <p:nvSpPr>
          <p:cNvPr id="96" name="Google Shape;96;p16"/>
          <p:cNvSpPr/>
          <p:nvPr/>
        </p:nvSpPr>
        <p:spPr>
          <a:xfrm>
            <a:off x="3078647" y="2421550"/>
            <a:ext cx="1498200" cy="2844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Political</a:t>
            </a:r>
            <a:endParaRPr sz="2000" b="1" i="0" u="none" strike="noStrike" cap="none">
              <a:solidFill>
                <a:srgbClr val="DA1B2E"/>
              </a:solidFill>
            </a:endParaRPr>
          </a:p>
        </p:txBody>
      </p:sp>
      <p:sp>
        <p:nvSpPr>
          <p:cNvPr id="97" name="Google Shape;97;p16"/>
          <p:cNvSpPr/>
          <p:nvPr/>
        </p:nvSpPr>
        <p:spPr>
          <a:xfrm>
            <a:off x="970717" y="2982158"/>
            <a:ext cx="6037302"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Strict compliance with Euro 7 standards drives strategy (VW Group, 2023).</a:t>
            </a:r>
            <a:endParaRPr sz="1800" b="0" i="0" u="none" strike="noStrike" cap="none">
              <a:solidFill>
                <a:srgbClr val="DA1B2E"/>
              </a:solidFill>
            </a:endParaRPr>
          </a:p>
        </p:txBody>
      </p:sp>
      <p:sp>
        <p:nvSpPr>
          <p:cNvPr id="98" name="Google Shape;98;p16"/>
          <p:cNvSpPr/>
          <p:nvPr/>
        </p:nvSpPr>
        <p:spPr>
          <a:xfrm>
            <a:off x="970717" y="3702368"/>
            <a:ext cx="6037200" cy="60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Evolving global data privacy regulations impact digital operations.</a:t>
            </a:r>
            <a:endParaRPr sz="1800" b="0" i="0" u="none" strike="noStrike" cap="none">
              <a:solidFill>
                <a:srgbClr val="DA1B2E"/>
              </a:solidFill>
            </a:endParaRPr>
          </a:p>
        </p:txBody>
      </p:sp>
      <p:sp>
        <p:nvSpPr>
          <p:cNvPr id="99" name="Google Shape;99;p16"/>
          <p:cNvSpPr/>
          <p:nvPr/>
        </p:nvSpPr>
        <p:spPr>
          <a:xfrm>
            <a:off x="7409974" y="1775698"/>
            <a:ext cx="6462117" cy="2745581"/>
          </a:xfrm>
          <a:prstGeom prst="roundRect">
            <a:avLst>
              <a:gd name="adj" fmla="val 2900"/>
            </a:avLst>
          </a:prstGeom>
          <a:solidFill>
            <a:srgbClr val="FFFFFF"/>
          </a:solidFill>
          <a:ln w="22850"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6"/>
          <p:cNvSpPr/>
          <p:nvPr/>
        </p:nvSpPr>
        <p:spPr>
          <a:xfrm>
            <a:off x="7432834" y="1798558"/>
            <a:ext cx="6416397" cy="568643"/>
          </a:xfrm>
          <a:prstGeom prst="roundRect">
            <a:avLst>
              <a:gd name="adj" fmla="val 9178"/>
            </a:avLst>
          </a:prstGeom>
          <a:solidFill>
            <a:srgbClr val="F9D2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1" name="Google Shape;101;p16" descr="preencoded.png"/>
          <p:cNvPicPr preferRelativeResize="0"/>
          <p:nvPr/>
        </p:nvPicPr>
        <p:blipFill rotWithShape="1">
          <a:blip r:embed="rId4">
            <a:alphaModFix/>
          </a:blip>
          <a:srcRect/>
          <a:stretch/>
        </p:blipFill>
        <p:spPr>
          <a:xfrm>
            <a:off x="10498812" y="1936790"/>
            <a:ext cx="284321" cy="284321"/>
          </a:xfrm>
          <a:prstGeom prst="rect">
            <a:avLst/>
          </a:prstGeom>
          <a:noFill/>
          <a:ln>
            <a:noFill/>
          </a:ln>
        </p:spPr>
      </p:pic>
      <p:sp>
        <p:nvSpPr>
          <p:cNvPr id="102" name="Google Shape;102;p16"/>
          <p:cNvSpPr/>
          <p:nvPr/>
        </p:nvSpPr>
        <p:spPr>
          <a:xfrm>
            <a:off x="9788052" y="2445775"/>
            <a:ext cx="1498200" cy="3117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Economic</a:t>
            </a:r>
            <a:endParaRPr sz="2000" b="1" i="0" u="none" strike="noStrike" cap="none">
              <a:solidFill>
                <a:srgbClr val="DA1B2E"/>
              </a:solidFill>
            </a:endParaRPr>
          </a:p>
        </p:txBody>
      </p:sp>
      <p:sp>
        <p:nvSpPr>
          <p:cNvPr id="103" name="Google Shape;103;p16"/>
          <p:cNvSpPr/>
          <p:nvPr/>
        </p:nvSpPr>
        <p:spPr>
          <a:xfrm>
            <a:off x="7622381" y="2982158"/>
            <a:ext cx="6037302" cy="303252"/>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Rising inflation increases raw material and battery costs.</a:t>
            </a:r>
            <a:endParaRPr sz="1800" b="0" i="0" u="none" strike="noStrike" cap="none">
              <a:solidFill>
                <a:srgbClr val="DA1B2E"/>
              </a:solidFill>
            </a:endParaRPr>
          </a:p>
        </p:txBody>
      </p:sp>
      <p:sp>
        <p:nvSpPr>
          <p:cNvPr id="104" name="Google Shape;104;p16"/>
          <p:cNvSpPr/>
          <p:nvPr/>
        </p:nvSpPr>
        <p:spPr>
          <a:xfrm>
            <a:off x="758309" y="4710827"/>
            <a:ext cx="6462117" cy="2745581"/>
          </a:xfrm>
          <a:prstGeom prst="roundRect">
            <a:avLst>
              <a:gd name="adj" fmla="val 2900"/>
            </a:avLst>
          </a:prstGeom>
          <a:solidFill>
            <a:srgbClr val="FFFFFF"/>
          </a:solidFill>
          <a:ln w="22850"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6"/>
          <p:cNvSpPr/>
          <p:nvPr/>
        </p:nvSpPr>
        <p:spPr>
          <a:xfrm>
            <a:off x="781169" y="4733687"/>
            <a:ext cx="6416397" cy="568643"/>
          </a:xfrm>
          <a:prstGeom prst="roundRect">
            <a:avLst>
              <a:gd name="adj" fmla="val 9178"/>
            </a:avLst>
          </a:prstGeom>
          <a:solidFill>
            <a:srgbClr val="F9D2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6" name="Google Shape;106;p16" descr="preencoded.png"/>
          <p:cNvPicPr preferRelativeResize="0"/>
          <p:nvPr/>
        </p:nvPicPr>
        <p:blipFill rotWithShape="1">
          <a:blip r:embed="rId5">
            <a:alphaModFix/>
          </a:blip>
          <a:srcRect/>
          <a:stretch/>
        </p:blipFill>
        <p:spPr>
          <a:xfrm>
            <a:off x="3847148" y="4871918"/>
            <a:ext cx="284321" cy="284321"/>
          </a:xfrm>
          <a:prstGeom prst="rect">
            <a:avLst/>
          </a:prstGeom>
          <a:noFill/>
          <a:ln>
            <a:noFill/>
          </a:ln>
        </p:spPr>
      </p:pic>
      <p:sp>
        <p:nvSpPr>
          <p:cNvPr id="107" name="Google Shape;107;p16"/>
          <p:cNvSpPr/>
          <p:nvPr/>
        </p:nvSpPr>
        <p:spPr>
          <a:xfrm>
            <a:off x="3280846" y="5458150"/>
            <a:ext cx="1093800" cy="3033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Social</a:t>
            </a:r>
            <a:endParaRPr sz="2000" b="1" i="0" u="none" strike="noStrike" cap="none">
              <a:solidFill>
                <a:srgbClr val="DA1B2E"/>
              </a:solidFill>
            </a:endParaRPr>
          </a:p>
        </p:txBody>
      </p:sp>
      <p:sp>
        <p:nvSpPr>
          <p:cNvPr id="108" name="Google Shape;108;p16"/>
          <p:cNvSpPr/>
          <p:nvPr/>
        </p:nvSpPr>
        <p:spPr>
          <a:xfrm>
            <a:off x="970725" y="5917253"/>
            <a:ext cx="6037200" cy="8541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2000" b="0" i="0" u="none" strike="noStrike" cap="none">
                <a:solidFill>
                  <a:srgbClr val="DA1B2E"/>
                </a:solidFill>
                <a:latin typeface="Sora"/>
                <a:ea typeface="Sora"/>
                <a:cs typeface="Sora"/>
                <a:sym typeface="Sora"/>
              </a:rPr>
              <a:t>Societal shifts favour sustainable urban mobility solutions now.</a:t>
            </a:r>
            <a:endParaRPr sz="2000" b="0" i="0" u="none" strike="noStrike" cap="none">
              <a:solidFill>
                <a:srgbClr val="DA1B2E"/>
              </a:solidFill>
            </a:endParaRPr>
          </a:p>
        </p:txBody>
      </p:sp>
      <p:sp>
        <p:nvSpPr>
          <p:cNvPr id="109" name="Google Shape;109;p16"/>
          <p:cNvSpPr/>
          <p:nvPr/>
        </p:nvSpPr>
        <p:spPr>
          <a:xfrm>
            <a:off x="7409974" y="4710827"/>
            <a:ext cx="6462117" cy="2745581"/>
          </a:xfrm>
          <a:prstGeom prst="roundRect">
            <a:avLst>
              <a:gd name="adj" fmla="val 2900"/>
            </a:avLst>
          </a:prstGeom>
          <a:solidFill>
            <a:srgbClr val="FFFFFF"/>
          </a:solidFill>
          <a:ln w="22850"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6"/>
          <p:cNvSpPr/>
          <p:nvPr/>
        </p:nvSpPr>
        <p:spPr>
          <a:xfrm>
            <a:off x="7432834" y="4733687"/>
            <a:ext cx="6416397" cy="568643"/>
          </a:xfrm>
          <a:prstGeom prst="roundRect">
            <a:avLst>
              <a:gd name="adj" fmla="val 9178"/>
            </a:avLst>
          </a:prstGeom>
          <a:solidFill>
            <a:srgbClr val="F9D2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11" name="Google Shape;111;p16" descr="preencoded.png"/>
          <p:cNvPicPr preferRelativeResize="0"/>
          <p:nvPr/>
        </p:nvPicPr>
        <p:blipFill rotWithShape="1">
          <a:blip r:embed="rId6">
            <a:alphaModFix/>
          </a:blip>
          <a:srcRect/>
          <a:stretch/>
        </p:blipFill>
        <p:spPr>
          <a:xfrm>
            <a:off x="10498812" y="4871918"/>
            <a:ext cx="284321" cy="284321"/>
          </a:xfrm>
          <a:prstGeom prst="rect">
            <a:avLst/>
          </a:prstGeom>
          <a:noFill/>
          <a:ln>
            <a:noFill/>
          </a:ln>
        </p:spPr>
      </p:pic>
      <p:sp>
        <p:nvSpPr>
          <p:cNvPr id="112" name="Google Shape;112;p16"/>
          <p:cNvSpPr/>
          <p:nvPr/>
        </p:nvSpPr>
        <p:spPr>
          <a:xfrm>
            <a:off x="9454301" y="5397100"/>
            <a:ext cx="2165700" cy="4254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Technological</a:t>
            </a:r>
            <a:endParaRPr sz="2000" b="1" i="0" u="none" strike="noStrike" cap="none">
              <a:solidFill>
                <a:srgbClr val="DA1B2E"/>
              </a:solidFill>
            </a:endParaRPr>
          </a:p>
        </p:txBody>
      </p:sp>
      <p:sp>
        <p:nvSpPr>
          <p:cNvPr id="113" name="Google Shape;113;p16"/>
          <p:cNvSpPr/>
          <p:nvPr/>
        </p:nvSpPr>
        <p:spPr>
          <a:xfrm>
            <a:off x="7622381" y="5917287"/>
            <a:ext cx="6037302"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PowerCo subsidiary develops advanced solid state battery cells.</a:t>
            </a:r>
            <a:endParaRPr sz="1800" b="0" i="0" u="none" strike="noStrike" cap="none">
              <a:solidFill>
                <a:srgbClr val="DA1B2E"/>
              </a:solidFill>
            </a:endParaRPr>
          </a:p>
        </p:txBody>
      </p:sp>
      <p:sp>
        <p:nvSpPr>
          <p:cNvPr id="114" name="Google Shape;114;p16"/>
          <p:cNvSpPr/>
          <p:nvPr/>
        </p:nvSpPr>
        <p:spPr>
          <a:xfrm>
            <a:off x="7622381" y="6637496"/>
            <a:ext cx="6037302"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Carbon neutral production goals set for year 2050 (Volkswagen Group, 2024).</a:t>
            </a:r>
            <a:endParaRPr sz="1800" b="0" i="0" u="none" strike="noStrike" cap="none">
              <a:solidFill>
                <a:srgbClr val="DA1B2E"/>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7"/>
          <p:cNvSpPr/>
          <p:nvPr/>
        </p:nvSpPr>
        <p:spPr>
          <a:xfrm>
            <a:off x="628350" y="569948"/>
            <a:ext cx="12553500" cy="9402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1F1E1E"/>
              </a:buClr>
              <a:buSzPts val="3900"/>
              <a:buFont typeface="Sora"/>
              <a:buNone/>
            </a:pPr>
            <a:r>
              <a:rPr lang="en-US" sz="6000" b="1" i="0" u="none" strike="noStrike" cap="none">
                <a:solidFill>
                  <a:srgbClr val="DA1B2E"/>
                </a:solidFill>
                <a:latin typeface="Sora"/>
                <a:ea typeface="Sora"/>
                <a:cs typeface="Sora"/>
                <a:sym typeface="Sora"/>
              </a:rPr>
              <a:t>Impact of Globalisation</a:t>
            </a:r>
            <a:endParaRPr sz="6000" b="1" i="0" u="none" strike="noStrike" cap="none">
              <a:solidFill>
                <a:srgbClr val="DA1B2E"/>
              </a:solidFill>
            </a:endParaRPr>
          </a:p>
        </p:txBody>
      </p:sp>
      <p:pic>
        <p:nvPicPr>
          <p:cNvPr id="121" name="Google Shape;121;p17" descr="preencoded.png"/>
          <p:cNvPicPr preferRelativeResize="0"/>
          <p:nvPr/>
        </p:nvPicPr>
        <p:blipFill rotWithShape="1">
          <a:blip r:embed="rId3">
            <a:alphaModFix/>
          </a:blip>
          <a:srcRect/>
          <a:stretch/>
        </p:blipFill>
        <p:spPr>
          <a:xfrm>
            <a:off x="758309" y="2029420"/>
            <a:ext cx="189548" cy="189548"/>
          </a:xfrm>
          <a:prstGeom prst="rect">
            <a:avLst/>
          </a:prstGeom>
          <a:noFill/>
          <a:ln>
            <a:noFill/>
          </a:ln>
        </p:spPr>
      </p:pic>
      <p:sp>
        <p:nvSpPr>
          <p:cNvPr id="122" name="Google Shape;122;p17"/>
          <p:cNvSpPr/>
          <p:nvPr/>
        </p:nvSpPr>
        <p:spPr>
          <a:xfrm>
            <a:off x="758309" y="2305050"/>
            <a:ext cx="6462117" cy="22860"/>
          </a:xfrm>
          <a:prstGeom prst="rect">
            <a:avLst/>
          </a:prstGeom>
          <a:solidFill>
            <a:srgbClr val="DA1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7"/>
          <p:cNvSpPr/>
          <p:nvPr/>
        </p:nvSpPr>
        <p:spPr>
          <a:xfrm>
            <a:off x="758294" y="2445551"/>
            <a:ext cx="4150500" cy="3117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Localised Approach</a:t>
            </a:r>
            <a:endParaRPr sz="2000" b="1" i="0" u="none" strike="noStrike" cap="none">
              <a:solidFill>
                <a:srgbClr val="DA1B2E"/>
              </a:solidFill>
            </a:endParaRPr>
          </a:p>
        </p:txBody>
      </p:sp>
      <p:sp>
        <p:nvSpPr>
          <p:cNvPr id="124" name="Google Shape;124;p17"/>
          <p:cNvSpPr/>
          <p:nvPr/>
        </p:nvSpPr>
        <p:spPr>
          <a:xfrm>
            <a:off x="758309" y="2870954"/>
            <a:ext cx="6462000" cy="60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Strategy uses "In China, for China" localised approach (Volkswagen Group, 2024).</a:t>
            </a:r>
            <a:endParaRPr sz="1800" b="0" i="0" u="none" strike="noStrike" cap="none">
              <a:solidFill>
                <a:srgbClr val="DA1B2E"/>
              </a:solidFill>
            </a:endParaRPr>
          </a:p>
        </p:txBody>
      </p:sp>
      <p:pic>
        <p:nvPicPr>
          <p:cNvPr id="125" name="Google Shape;125;p17" descr="preencoded.png"/>
          <p:cNvPicPr preferRelativeResize="0"/>
          <p:nvPr/>
        </p:nvPicPr>
        <p:blipFill rotWithShape="1">
          <a:blip r:embed="rId4">
            <a:alphaModFix/>
          </a:blip>
          <a:srcRect/>
          <a:stretch/>
        </p:blipFill>
        <p:spPr>
          <a:xfrm>
            <a:off x="7409974" y="2029420"/>
            <a:ext cx="189548" cy="189548"/>
          </a:xfrm>
          <a:prstGeom prst="rect">
            <a:avLst/>
          </a:prstGeom>
          <a:noFill/>
          <a:ln>
            <a:noFill/>
          </a:ln>
        </p:spPr>
      </p:pic>
      <p:sp>
        <p:nvSpPr>
          <p:cNvPr id="126" name="Google Shape;126;p17"/>
          <p:cNvSpPr/>
          <p:nvPr/>
        </p:nvSpPr>
        <p:spPr>
          <a:xfrm>
            <a:off x="7409974" y="2305050"/>
            <a:ext cx="6462117" cy="22860"/>
          </a:xfrm>
          <a:prstGeom prst="rect">
            <a:avLst/>
          </a:prstGeom>
          <a:solidFill>
            <a:srgbClr val="DA1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7"/>
          <p:cNvSpPr/>
          <p:nvPr/>
        </p:nvSpPr>
        <p:spPr>
          <a:xfrm>
            <a:off x="7409975" y="2445552"/>
            <a:ext cx="3866100" cy="4254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American Expansion</a:t>
            </a:r>
            <a:endParaRPr sz="2000" b="1" i="0" u="none" strike="noStrike" cap="none">
              <a:solidFill>
                <a:srgbClr val="DA1B2E"/>
              </a:solidFill>
            </a:endParaRPr>
          </a:p>
        </p:txBody>
      </p:sp>
      <p:sp>
        <p:nvSpPr>
          <p:cNvPr id="128" name="Google Shape;128;p17"/>
          <p:cNvSpPr/>
          <p:nvPr/>
        </p:nvSpPr>
        <p:spPr>
          <a:xfrm>
            <a:off x="7409974" y="2870954"/>
            <a:ext cx="6462117"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Scout Motors brand expands manufacturing footprint in America (Scout Motors, 2025).</a:t>
            </a:r>
            <a:endParaRPr sz="1800" b="0" i="0" u="none" strike="noStrike" cap="none">
              <a:solidFill>
                <a:srgbClr val="DA1B2E"/>
              </a:solidFill>
            </a:endParaRPr>
          </a:p>
        </p:txBody>
      </p:sp>
      <p:pic>
        <p:nvPicPr>
          <p:cNvPr id="129" name="Google Shape;129;p17" descr="preencoded.png"/>
          <p:cNvPicPr preferRelativeResize="0"/>
          <p:nvPr/>
        </p:nvPicPr>
        <p:blipFill rotWithShape="1">
          <a:blip r:embed="rId5">
            <a:alphaModFix/>
          </a:blip>
          <a:srcRect/>
          <a:stretch/>
        </p:blipFill>
        <p:spPr>
          <a:xfrm>
            <a:off x="758309" y="3832860"/>
            <a:ext cx="189548" cy="189548"/>
          </a:xfrm>
          <a:prstGeom prst="rect">
            <a:avLst/>
          </a:prstGeom>
          <a:noFill/>
          <a:ln>
            <a:noFill/>
          </a:ln>
        </p:spPr>
      </p:pic>
      <p:sp>
        <p:nvSpPr>
          <p:cNvPr id="130" name="Google Shape;130;p17"/>
          <p:cNvSpPr/>
          <p:nvPr/>
        </p:nvSpPr>
        <p:spPr>
          <a:xfrm>
            <a:off x="758309" y="4108490"/>
            <a:ext cx="6462117" cy="22860"/>
          </a:xfrm>
          <a:prstGeom prst="rect">
            <a:avLst/>
          </a:prstGeom>
          <a:solidFill>
            <a:srgbClr val="DA1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7"/>
          <p:cNvSpPr/>
          <p:nvPr/>
        </p:nvSpPr>
        <p:spPr>
          <a:xfrm>
            <a:off x="758309" y="4248983"/>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Supply Chain</a:t>
            </a:r>
            <a:endParaRPr sz="2000" b="1" i="0" u="none" strike="noStrike" cap="none">
              <a:solidFill>
                <a:srgbClr val="DA1B2E"/>
              </a:solidFill>
            </a:endParaRPr>
          </a:p>
        </p:txBody>
      </p:sp>
      <p:sp>
        <p:nvSpPr>
          <p:cNvPr id="132" name="Google Shape;132;p17"/>
          <p:cNvSpPr/>
          <p:nvPr/>
        </p:nvSpPr>
        <p:spPr>
          <a:xfrm>
            <a:off x="758309" y="4674394"/>
            <a:ext cx="6462117"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Global supply chain management faces complex logistical challenges.</a:t>
            </a:r>
            <a:endParaRPr sz="1800" b="0" i="0" u="none" strike="noStrike" cap="none">
              <a:solidFill>
                <a:srgbClr val="DA1B2E"/>
              </a:solidFill>
            </a:endParaRPr>
          </a:p>
        </p:txBody>
      </p:sp>
      <p:pic>
        <p:nvPicPr>
          <p:cNvPr id="133" name="Google Shape;133;p17" descr="preencoded.png"/>
          <p:cNvPicPr preferRelativeResize="0"/>
          <p:nvPr/>
        </p:nvPicPr>
        <p:blipFill rotWithShape="1">
          <a:blip r:embed="rId6">
            <a:alphaModFix/>
          </a:blip>
          <a:srcRect/>
          <a:stretch/>
        </p:blipFill>
        <p:spPr>
          <a:xfrm>
            <a:off x="7409974" y="3832860"/>
            <a:ext cx="189548" cy="189548"/>
          </a:xfrm>
          <a:prstGeom prst="rect">
            <a:avLst/>
          </a:prstGeom>
          <a:noFill/>
          <a:ln>
            <a:noFill/>
          </a:ln>
        </p:spPr>
      </p:pic>
      <p:sp>
        <p:nvSpPr>
          <p:cNvPr id="134" name="Google Shape;134;p17"/>
          <p:cNvSpPr/>
          <p:nvPr/>
        </p:nvSpPr>
        <p:spPr>
          <a:xfrm>
            <a:off x="7409974" y="4108490"/>
            <a:ext cx="6462117" cy="22860"/>
          </a:xfrm>
          <a:prstGeom prst="rect">
            <a:avLst/>
          </a:prstGeom>
          <a:solidFill>
            <a:srgbClr val="DA1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7"/>
          <p:cNvSpPr/>
          <p:nvPr/>
        </p:nvSpPr>
        <p:spPr>
          <a:xfrm>
            <a:off x="7409974" y="4248983"/>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Partnerships</a:t>
            </a:r>
            <a:endParaRPr sz="2000" b="1" i="0" u="none" strike="noStrike" cap="none">
              <a:solidFill>
                <a:srgbClr val="DA1B2E"/>
              </a:solidFill>
            </a:endParaRPr>
          </a:p>
        </p:txBody>
      </p:sp>
      <p:sp>
        <p:nvSpPr>
          <p:cNvPr id="136" name="Google Shape;136;p17"/>
          <p:cNvSpPr/>
          <p:nvPr/>
        </p:nvSpPr>
        <p:spPr>
          <a:xfrm>
            <a:off x="7409975" y="4674400"/>
            <a:ext cx="6462000" cy="6882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Cross border partnerships secure battery cell production capacity.</a:t>
            </a:r>
            <a:endParaRPr sz="1800" b="0" i="0" u="none" strike="noStrike" cap="none">
              <a:solidFill>
                <a:srgbClr val="DA1B2E"/>
              </a:solidFill>
            </a:endParaRPr>
          </a:p>
        </p:txBody>
      </p:sp>
      <p:pic>
        <p:nvPicPr>
          <p:cNvPr id="137" name="Google Shape;137;p17" descr="preencoded.png"/>
          <p:cNvPicPr preferRelativeResize="0"/>
          <p:nvPr/>
        </p:nvPicPr>
        <p:blipFill rotWithShape="1">
          <a:blip r:embed="rId7">
            <a:alphaModFix/>
          </a:blip>
          <a:srcRect/>
          <a:stretch/>
        </p:blipFill>
        <p:spPr>
          <a:xfrm>
            <a:off x="758309" y="5636300"/>
            <a:ext cx="189548" cy="189548"/>
          </a:xfrm>
          <a:prstGeom prst="rect">
            <a:avLst/>
          </a:prstGeom>
          <a:noFill/>
          <a:ln>
            <a:noFill/>
          </a:ln>
        </p:spPr>
      </p:pic>
      <p:sp>
        <p:nvSpPr>
          <p:cNvPr id="138" name="Google Shape;138;p17"/>
          <p:cNvSpPr/>
          <p:nvPr/>
        </p:nvSpPr>
        <p:spPr>
          <a:xfrm>
            <a:off x="758309" y="5911929"/>
            <a:ext cx="6462117" cy="22860"/>
          </a:xfrm>
          <a:prstGeom prst="rect">
            <a:avLst/>
          </a:prstGeom>
          <a:solidFill>
            <a:srgbClr val="DA1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7"/>
          <p:cNvSpPr/>
          <p:nvPr/>
        </p:nvSpPr>
        <p:spPr>
          <a:xfrm>
            <a:off x="758309" y="6052423"/>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Trade Risks</a:t>
            </a:r>
            <a:endParaRPr sz="2000" b="1" i="0" u="none" strike="noStrike" cap="none">
              <a:solidFill>
                <a:srgbClr val="DA1B2E"/>
              </a:solidFill>
            </a:endParaRPr>
          </a:p>
        </p:txBody>
      </p:sp>
      <p:sp>
        <p:nvSpPr>
          <p:cNvPr id="140" name="Google Shape;140;p17"/>
          <p:cNvSpPr/>
          <p:nvPr/>
        </p:nvSpPr>
        <p:spPr>
          <a:xfrm>
            <a:off x="758309" y="6477833"/>
            <a:ext cx="6462117"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International trade tariff disputes create operational vulnerability risks.</a:t>
            </a:r>
            <a:endParaRPr sz="1800" b="0" i="0" u="none" strike="noStrike" cap="none">
              <a:solidFill>
                <a:srgbClr val="DA1B2E"/>
              </a:solidFill>
            </a:endParaRPr>
          </a:p>
        </p:txBody>
      </p:sp>
      <p:pic>
        <p:nvPicPr>
          <p:cNvPr id="141" name="Google Shape;141;p17" descr="preencoded.png"/>
          <p:cNvPicPr preferRelativeResize="0"/>
          <p:nvPr/>
        </p:nvPicPr>
        <p:blipFill rotWithShape="1">
          <a:blip r:embed="rId8">
            <a:alphaModFix/>
          </a:blip>
          <a:srcRect/>
          <a:stretch/>
        </p:blipFill>
        <p:spPr>
          <a:xfrm>
            <a:off x="7409974" y="5636300"/>
            <a:ext cx="189548" cy="189548"/>
          </a:xfrm>
          <a:prstGeom prst="rect">
            <a:avLst/>
          </a:prstGeom>
          <a:noFill/>
          <a:ln>
            <a:noFill/>
          </a:ln>
        </p:spPr>
      </p:pic>
      <p:sp>
        <p:nvSpPr>
          <p:cNvPr id="142" name="Google Shape;142;p17"/>
          <p:cNvSpPr/>
          <p:nvPr/>
        </p:nvSpPr>
        <p:spPr>
          <a:xfrm>
            <a:off x="7409974" y="5911929"/>
            <a:ext cx="6462117" cy="22860"/>
          </a:xfrm>
          <a:prstGeom prst="rect">
            <a:avLst/>
          </a:prstGeom>
          <a:solidFill>
            <a:srgbClr val="DA1B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7"/>
          <p:cNvSpPr/>
          <p:nvPr/>
        </p:nvSpPr>
        <p:spPr>
          <a:xfrm>
            <a:off x="7409975" y="6052426"/>
            <a:ext cx="3100800" cy="3033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Innovation Centers</a:t>
            </a:r>
            <a:endParaRPr sz="2000" b="1" i="0" u="none" strike="noStrike" cap="none">
              <a:solidFill>
                <a:srgbClr val="DA1B2E"/>
              </a:solidFill>
            </a:endParaRPr>
          </a:p>
        </p:txBody>
      </p:sp>
      <p:sp>
        <p:nvSpPr>
          <p:cNvPr id="144" name="Google Shape;144;p17"/>
          <p:cNvSpPr/>
          <p:nvPr/>
        </p:nvSpPr>
        <p:spPr>
          <a:xfrm>
            <a:off x="7409975" y="6477821"/>
            <a:ext cx="6551400" cy="60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Global research centres foster innovation in local markets.</a:t>
            </a:r>
            <a:endParaRPr sz="1800" b="0" i="0" u="none" strike="noStrike" cap="none">
              <a:solidFill>
                <a:srgbClr val="DA1B2E"/>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pic>
        <p:nvPicPr>
          <p:cNvPr id="150" name="Google Shape;150;p18" descr="preencoded.png"/>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7666525" y="0"/>
            <a:ext cx="6963875" cy="8229600"/>
          </a:xfrm>
          <a:prstGeom prst="rect">
            <a:avLst/>
          </a:prstGeom>
          <a:noFill/>
          <a:ln>
            <a:noFill/>
          </a:ln>
        </p:spPr>
      </p:pic>
      <p:sp>
        <p:nvSpPr>
          <p:cNvPr id="151" name="Google Shape;151;p18"/>
          <p:cNvSpPr/>
          <p:nvPr/>
        </p:nvSpPr>
        <p:spPr>
          <a:xfrm>
            <a:off x="758300" y="280650"/>
            <a:ext cx="5825400" cy="23217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1F1E1E"/>
              </a:buClr>
              <a:buSzPts val="3900"/>
              <a:buFont typeface="Sora"/>
              <a:buNone/>
            </a:pPr>
            <a:r>
              <a:rPr lang="en-US" sz="6000" b="1" i="0" u="none" strike="noStrike" cap="none">
                <a:solidFill>
                  <a:srgbClr val="DA1B2E"/>
                </a:solidFill>
                <a:latin typeface="Sora"/>
                <a:ea typeface="Sora"/>
                <a:cs typeface="Sora"/>
                <a:sym typeface="Sora"/>
              </a:rPr>
              <a:t>Influence of Innovation</a:t>
            </a:r>
            <a:endParaRPr sz="6000" b="1" i="0" u="none" strike="noStrike" cap="none">
              <a:solidFill>
                <a:srgbClr val="DA1B2E"/>
              </a:solidFill>
            </a:endParaRPr>
          </a:p>
        </p:txBody>
      </p:sp>
      <p:sp>
        <p:nvSpPr>
          <p:cNvPr id="152" name="Google Shape;152;p18"/>
          <p:cNvSpPr txBox="1"/>
          <p:nvPr/>
        </p:nvSpPr>
        <p:spPr>
          <a:xfrm>
            <a:off x="718400" y="2714325"/>
            <a:ext cx="5905200" cy="4176300"/>
          </a:xfrm>
          <a:prstGeom prst="rect">
            <a:avLst/>
          </a:prstGeom>
          <a:noFill/>
          <a:ln>
            <a:noFill/>
          </a:ln>
        </p:spPr>
        <p:txBody>
          <a:bodyPr spcFirstLastPara="1" wrap="square" lIns="91425" tIns="91425" rIns="91425" bIns="91425" anchor="t" anchorCtr="0">
            <a:spAutoFit/>
          </a:bodyPr>
          <a:lstStyle/>
          <a:p>
            <a:pPr marL="457200" lvl="0" indent="-342900" algn="just" rtl="0">
              <a:lnSpc>
                <a:spcPct val="100000"/>
              </a:lnSpc>
              <a:spcBef>
                <a:spcPts val="1200"/>
              </a:spcBef>
              <a:spcAft>
                <a:spcPts val="0"/>
              </a:spcAft>
              <a:buClr>
                <a:srgbClr val="DA1B2E"/>
              </a:buClr>
              <a:buSzPts val="1800"/>
              <a:buFont typeface="Sora"/>
              <a:buChar char="●"/>
            </a:pPr>
            <a:r>
              <a:rPr lang="en-US" sz="1800">
                <a:solidFill>
                  <a:srgbClr val="DA1B2E"/>
                </a:solidFill>
                <a:latin typeface="Sora"/>
                <a:ea typeface="Sora"/>
                <a:cs typeface="Sora"/>
                <a:sym typeface="Sora"/>
              </a:rPr>
              <a:t>Investing </a:t>
            </a:r>
            <a:r>
              <a:rPr lang="en-US" sz="1800" b="1">
                <a:solidFill>
                  <a:srgbClr val="DA1B2E"/>
                </a:solidFill>
                <a:latin typeface="Sora"/>
                <a:ea typeface="Sora"/>
                <a:cs typeface="Sora"/>
                <a:sym typeface="Sora"/>
              </a:rPr>
              <a:t>€180 billion</a:t>
            </a:r>
            <a:r>
              <a:rPr lang="en-US" sz="1800">
                <a:solidFill>
                  <a:srgbClr val="DA1B2E"/>
                </a:solidFill>
                <a:latin typeface="Sora"/>
                <a:ea typeface="Sora"/>
                <a:cs typeface="Sora"/>
                <a:sym typeface="Sora"/>
              </a:rPr>
              <a:t> to drive electrification and digitalisation (‌Volkswagen Group, 2023).</a:t>
            </a:r>
            <a:endParaRPr sz="1800">
              <a:solidFill>
                <a:srgbClr val="DA1B2E"/>
              </a:solidFill>
              <a:latin typeface="Sora"/>
              <a:ea typeface="Sora"/>
              <a:cs typeface="Sora"/>
              <a:sym typeface="Sora"/>
            </a:endParaRPr>
          </a:p>
          <a:p>
            <a:pPr marL="457200" lvl="0" indent="-342900" algn="just" rtl="0">
              <a:lnSpc>
                <a:spcPct val="100000"/>
              </a:lnSpc>
              <a:spcBef>
                <a:spcPts val="1200"/>
              </a:spcBef>
              <a:spcAft>
                <a:spcPts val="0"/>
              </a:spcAft>
              <a:buClr>
                <a:srgbClr val="DA1B2E"/>
              </a:buClr>
              <a:buSzPts val="1800"/>
              <a:buFont typeface="Sora"/>
              <a:buChar char="●"/>
            </a:pPr>
            <a:r>
              <a:rPr lang="en-US" sz="1800">
                <a:solidFill>
                  <a:srgbClr val="DA1B2E"/>
                </a:solidFill>
                <a:latin typeface="Sora"/>
                <a:ea typeface="Sora"/>
                <a:cs typeface="Sora"/>
                <a:sym typeface="Sora"/>
              </a:rPr>
              <a:t>Rivian joint venture valued at five billion dollars.</a:t>
            </a:r>
            <a:endParaRPr sz="1800">
              <a:solidFill>
                <a:srgbClr val="DA1B2E"/>
              </a:solidFill>
              <a:latin typeface="Sora"/>
              <a:ea typeface="Sora"/>
              <a:cs typeface="Sora"/>
              <a:sym typeface="Sora"/>
            </a:endParaRPr>
          </a:p>
          <a:p>
            <a:pPr marL="457200" lvl="0" indent="-342900" algn="just" rtl="0">
              <a:lnSpc>
                <a:spcPct val="10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Unified cell technology reduces electric vehicle battery costs.</a:t>
            </a:r>
            <a:endParaRPr sz="1800">
              <a:solidFill>
                <a:srgbClr val="DA1B2E"/>
              </a:solidFill>
              <a:latin typeface="Sora"/>
              <a:ea typeface="Sora"/>
              <a:cs typeface="Sora"/>
              <a:sym typeface="Sora"/>
            </a:endParaRPr>
          </a:p>
          <a:p>
            <a:pPr marL="457200" lvl="0" indent="-342900" algn="just" rtl="0">
              <a:lnSpc>
                <a:spcPct val="10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Software defined vehicles significantly enhance user driving experience.</a:t>
            </a:r>
            <a:endParaRPr sz="1800">
              <a:solidFill>
                <a:srgbClr val="DA1B2E"/>
              </a:solidFill>
              <a:latin typeface="Sora"/>
              <a:ea typeface="Sora"/>
              <a:cs typeface="Sora"/>
              <a:sym typeface="Sora"/>
            </a:endParaRPr>
          </a:p>
          <a:p>
            <a:pPr marL="457200" lvl="0" indent="-342900" algn="just" rtl="0">
              <a:lnSpc>
                <a:spcPct val="100000"/>
              </a:lnSpc>
              <a:spcBef>
                <a:spcPts val="1000"/>
              </a:spcBef>
              <a:spcAft>
                <a:spcPts val="0"/>
              </a:spcAft>
              <a:buClr>
                <a:srgbClr val="DA1B2E"/>
              </a:buClr>
              <a:buSzPts val="1800"/>
              <a:buFont typeface="Sora"/>
              <a:buChar char="●"/>
            </a:pPr>
            <a:r>
              <a:rPr lang="en-US" sz="1800">
                <a:solidFill>
                  <a:srgbClr val="DA1B2E"/>
                </a:solidFill>
                <a:latin typeface="Sora"/>
                <a:ea typeface="Sora"/>
                <a:cs typeface="Sora"/>
                <a:sym typeface="Sora"/>
              </a:rPr>
              <a:t>Artificial intelligence integration improves manufacturing process efficiency.</a:t>
            </a:r>
            <a:endParaRPr sz="1800">
              <a:solidFill>
                <a:srgbClr val="DA1B2E"/>
              </a:solidFill>
              <a:latin typeface="Sora"/>
              <a:ea typeface="Sora"/>
              <a:cs typeface="Sora"/>
              <a:sym typeface="Sora"/>
            </a:endParaRPr>
          </a:p>
          <a:p>
            <a:pPr marL="457200" lvl="0" indent="-342900" algn="just" rtl="0">
              <a:lnSpc>
                <a:spcPct val="100000"/>
              </a:lnSpc>
              <a:spcBef>
                <a:spcPts val="1000"/>
              </a:spcBef>
              <a:spcAft>
                <a:spcPts val="1000"/>
              </a:spcAft>
              <a:buClr>
                <a:srgbClr val="DA1B2E"/>
              </a:buClr>
              <a:buSzPts val="1800"/>
              <a:buFont typeface="Sora"/>
              <a:buChar char="●"/>
            </a:pPr>
            <a:r>
              <a:rPr lang="en-US" sz="1800">
                <a:solidFill>
                  <a:srgbClr val="DA1B2E"/>
                </a:solidFill>
                <a:latin typeface="Sora"/>
                <a:ea typeface="Sora"/>
                <a:cs typeface="Sora"/>
                <a:sym typeface="Sora"/>
              </a:rPr>
              <a:t>Transition to scalable SSP vehicle platform optimises production.</a:t>
            </a:r>
            <a:endParaRPr sz="1800">
              <a:solidFill>
                <a:srgbClr val="DA1B2E"/>
              </a:solidFill>
              <a:latin typeface="Sora"/>
              <a:ea typeface="Sora"/>
              <a:cs typeface="Sora"/>
              <a:sym typeface="Sor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9"/>
          <p:cNvSpPr/>
          <p:nvPr/>
        </p:nvSpPr>
        <p:spPr>
          <a:xfrm>
            <a:off x="686092" y="1036901"/>
            <a:ext cx="9247200" cy="7584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DA1B2E"/>
              </a:buClr>
              <a:buSzPts val="3900"/>
              <a:buFont typeface="Sora"/>
              <a:buNone/>
            </a:pPr>
            <a:r>
              <a:rPr lang="en-US" sz="6000" b="1" i="0" u="none" strike="noStrike" cap="none">
                <a:solidFill>
                  <a:srgbClr val="DA1B2E"/>
                </a:solidFill>
                <a:latin typeface="Sora"/>
                <a:ea typeface="Sora"/>
                <a:cs typeface="Sora"/>
                <a:sym typeface="Sora"/>
              </a:rPr>
              <a:t>Recommendations</a:t>
            </a:r>
            <a:endParaRPr sz="6000" b="1" i="0" u="none" strike="noStrike" cap="none"/>
          </a:p>
        </p:txBody>
      </p:sp>
      <p:pic>
        <p:nvPicPr>
          <p:cNvPr id="159" name="Google Shape;159;p19" descr="preencoded.png"/>
          <p:cNvPicPr preferRelativeResize="0"/>
          <p:nvPr/>
        </p:nvPicPr>
        <p:blipFill rotWithShape="1">
          <a:blip r:embed="rId3">
            <a:alphaModFix/>
          </a:blip>
          <a:srcRect/>
          <a:stretch/>
        </p:blipFill>
        <p:spPr>
          <a:xfrm>
            <a:off x="758309" y="2544842"/>
            <a:ext cx="4371261" cy="758309"/>
          </a:xfrm>
          <a:prstGeom prst="rect">
            <a:avLst/>
          </a:prstGeom>
          <a:noFill/>
          <a:ln>
            <a:noFill/>
          </a:ln>
        </p:spPr>
      </p:pic>
      <p:sp>
        <p:nvSpPr>
          <p:cNvPr id="160" name="Google Shape;160;p19"/>
          <p:cNvSpPr/>
          <p:nvPr/>
        </p:nvSpPr>
        <p:spPr>
          <a:xfrm>
            <a:off x="947848" y="3492700"/>
            <a:ext cx="3614400" cy="3117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Software Integration</a:t>
            </a:r>
            <a:endParaRPr sz="2000" b="1" i="0" u="none" strike="noStrike" cap="none">
              <a:solidFill>
                <a:srgbClr val="DA1B2E"/>
              </a:solidFill>
              <a:latin typeface="Sora"/>
              <a:ea typeface="Sora"/>
              <a:cs typeface="Sora"/>
              <a:sym typeface="Sora"/>
            </a:endParaRPr>
          </a:p>
        </p:txBody>
      </p:sp>
      <p:sp>
        <p:nvSpPr>
          <p:cNvPr id="161" name="Google Shape;161;p19"/>
          <p:cNvSpPr/>
          <p:nvPr/>
        </p:nvSpPr>
        <p:spPr>
          <a:xfrm>
            <a:off x="947857" y="3918109"/>
            <a:ext cx="3992166"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Deep integration with Rivian software stack is essential.</a:t>
            </a:r>
            <a:endParaRPr sz="1800" i="0" u="none" strike="noStrike" cap="none">
              <a:solidFill>
                <a:srgbClr val="DA1B2E"/>
              </a:solidFill>
              <a:latin typeface="Sora"/>
              <a:ea typeface="Sora"/>
              <a:cs typeface="Sora"/>
              <a:sym typeface="Sora"/>
            </a:endParaRPr>
          </a:p>
        </p:txBody>
      </p:sp>
      <p:pic>
        <p:nvPicPr>
          <p:cNvPr id="162" name="Google Shape;162;p19" descr="preencoded.png"/>
          <p:cNvPicPr preferRelativeResize="0"/>
          <p:nvPr/>
        </p:nvPicPr>
        <p:blipFill rotWithShape="1">
          <a:blip r:embed="rId4">
            <a:alphaModFix/>
          </a:blip>
          <a:srcRect/>
          <a:stretch/>
        </p:blipFill>
        <p:spPr>
          <a:xfrm>
            <a:off x="5129570" y="2544842"/>
            <a:ext cx="4371261" cy="758309"/>
          </a:xfrm>
          <a:prstGeom prst="rect">
            <a:avLst/>
          </a:prstGeom>
          <a:noFill/>
          <a:ln>
            <a:noFill/>
          </a:ln>
        </p:spPr>
      </p:pic>
      <p:sp>
        <p:nvSpPr>
          <p:cNvPr id="163" name="Google Shape;163;p19"/>
          <p:cNvSpPr/>
          <p:nvPr/>
        </p:nvSpPr>
        <p:spPr>
          <a:xfrm>
            <a:off x="5319117" y="3492698"/>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Affordable EVs</a:t>
            </a:r>
            <a:endParaRPr sz="2000" b="1" i="0" u="none" strike="noStrike" cap="none">
              <a:solidFill>
                <a:srgbClr val="DA1B2E"/>
              </a:solidFill>
              <a:latin typeface="Sora"/>
              <a:ea typeface="Sora"/>
              <a:cs typeface="Sora"/>
              <a:sym typeface="Sora"/>
            </a:endParaRPr>
          </a:p>
        </p:txBody>
      </p:sp>
      <p:sp>
        <p:nvSpPr>
          <p:cNvPr id="164" name="Google Shape;164;p19"/>
          <p:cNvSpPr/>
          <p:nvPr/>
        </p:nvSpPr>
        <p:spPr>
          <a:xfrm>
            <a:off x="5319117" y="3918109"/>
            <a:ext cx="3992166"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Accelerate launch of affordable ID. 2all electric model.</a:t>
            </a:r>
            <a:endParaRPr sz="1800" i="0" u="none" strike="noStrike" cap="none">
              <a:solidFill>
                <a:srgbClr val="DA1B2E"/>
              </a:solidFill>
              <a:latin typeface="Sora"/>
              <a:ea typeface="Sora"/>
              <a:cs typeface="Sora"/>
              <a:sym typeface="Sora"/>
            </a:endParaRPr>
          </a:p>
        </p:txBody>
      </p:sp>
      <p:pic>
        <p:nvPicPr>
          <p:cNvPr id="165" name="Google Shape;165;p19" descr="preencoded.png"/>
          <p:cNvPicPr preferRelativeResize="0"/>
          <p:nvPr/>
        </p:nvPicPr>
        <p:blipFill rotWithShape="1">
          <a:blip r:embed="rId5">
            <a:alphaModFix/>
          </a:blip>
          <a:srcRect/>
          <a:stretch/>
        </p:blipFill>
        <p:spPr>
          <a:xfrm>
            <a:off x="9500830" y="2544842"/>
            <a:ext cx="4371261" cy="758309"/>
          </a:xfrm>
          <a:prstGeom prst="rect">
            <a:avLst/>
          </a:prstGeom>
          <a:noFill/>
          <a:ln>
            <a:noFill/>
          </a:ln>
        </p:spPr>
      </p:pic>
      <p:sp>
        <p:nvSpPr>
          <p:cNvPr id="166" name="Google Shape;166;p19"/>
          <p:cNvSpPr/>
          <p:nvPr/>
        </p:nvSpPr>
        <p:spPr>
          <a:xfrm>
            <a:off x="9690378" y="3492698"/>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Supply Chain</a:t>
            </a:r>
            <a:endParaRPr sz="2000" b="1" i="0" u="none" strike="noStrike" cap="none">
              <a:solidFill>
                <a:srgbClr val="DA1B2E"/>
              </a:solidFill>
              <a:latin typeface="Sora"/>
              <a:ea typeface="Sora"/>
              <a:cs typeface="Sora"/>
              <a:sym typeface="Sora"/>
            </a:endParaRPr>
          </a:p>
        </p:txBody>
      </p:sp>
      <p:sp>
        <p:nvSpPr>
          <p:cNvPr id="167" name="Google Shape;167;p19"/>
          <p:cNvSpPr/>
          <p:nvPr/>
        </p:nvSpPr>
        <p:spPr>
          <a:xfrm>
            <a:off x="9690375" y="3918100"/>
            <a:ext cx="4181700" cy="9099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Diversifying supply chains reduces geopolitical and operational risks (Zhu </a:t>
            </a:r>
            <a:r>
              <a:rPr lang="en-US" sz="1800" i="1" u="none" strike="noStrike" cap="none">
                <a:solidFill>
                  <a:srgbClr val="DA1B2E"/>
                </a:solidFill>
                <a:latin typeface="Sora"/>
                <a:ea typeface="Sora"/>
                <a:cs typeface="Sora"/>
                <a:sym typeface="Sora"/>
              </a:rPr>
              <a:t>et al.</a:t>
            </a:r>
            <a:r>
              <a:rPr lang="en-US" sz="1800" i="0" u="none" strike="noStrike" cap="none">
                <a:solidFill>
                  <a:srgbClr val="DA1B2E"/>
                </a:solidFill>
                <a:latin typeface="Sora"/>
                <a:ea typeface="Sora"/>
                <a:cs typeface="Sora"/>
                <a:sym typeface="Sora"/>
              </a:rPr>
              <a:t>, 2025).</a:t>
            </a:r>
            <a:endParaRPr sz="1800" i="0" u="none" strike="noStrike" cap="none">
              <a:solidFill>
                <a:srgbClr val="DA1B2E"/>
              </a:solidFill>
              <a:latin typeface="Sora"/>
              <a:ea typeface="Sora"/>
              <a:cs typeface="Sora"/>
              <a:sym typeface="Sora"/>
            </a:endParaRPr>
          </a:p>
        </p:txBody>
      </p:sp>
      <p:sp>
        <p:nvSpPr>
          <p:cNvPr id="168" name="Google Shape;168;p19"/>
          <p:cNvSpPr/>
          <p:nvPr/>
        </p:nvSpPr>
        <p:spPr>
          <a:xfrm>
            <a:off x="758309" y="5230654"/>
            <a:ext cx="4244816" cy="1456730"/>
          </a:xfrm>
          <a:prstGeom prst="roundRect">
            <a:avLst>
              <a:gd name="adj" fmla="val 5466"/>
            </a:avLst>
          </a:prstGeom>
          <a:solidFill>
            <a:srgbClr val="FFFFFF"/>
          </a:solidFill>
          <a:ln w="22850"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9"/>
          <p:cNvSpPr/>
          <p:nvPr/>
        </p:nvSpPr>
        <p:spPr>
          <a:xfrm>
            <a:off x="970717" y="5443061"/>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Cost Reduction</a:t>
            </a:r>
            <a:endParaRPr sz="2000" b="1" i="0" u="none" strike="noStrike" cap="none">
              <a:solidFill>
                <a:srgbClr val="DA1B2E"/>
              </a:solidFill>
              <a:latin typeface="Sora"/>
              <a:ea typeface="Sora"/>
              <a:cs typeface="Sora"/>
              <a:sym typeface="Sora"/>
            </a:endParaRPr>
          </a:p>
        </p:txBody>
      </p:sp>
      <p:sp>
        <p:nvSpPr>
          <p:cNvPr id="170" name="Google Shape;170;p19"/>
          <p:cNvSpPr/>
          <p:nvPr/>
        </p:nvSpPr>
        <p:spPr>
          <a:xfrm>
            <a:off x="970725" y="5868475"/>
            <a:ext cx="3969300" cy="60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i="0" u="none" strike="noStrike" cap="none">
                <a:solidFill>
                  <a:srgbClr val="DA1B2E"/>
                </a:solidFill>
                <a:latin typeface="Sora"/>
                <a:ea typeface="Sora"/>
                <a:cs typeface="Sora"/>
                <a:sym typeface="Sora"/>
              </a:rPr>
              <a:t>Intensify cost reduction programs to ensure future profitability.</a:t>
            </a:r>
            <a:endParaRPr sz="1800" i="0" u="none" strike="noStrike" cap="none">
              <a:solidFill>
                <a:srgbClr val="DA1B2E"/>
              </a:solidFill>
              <a:latin typeface="Sora"/>
              <a:ea typeface="Sora"/>
              <a:cs typeface="Sora"/>
              <a:sym typeface="Sora"/>
            </a:endParaRPr>
          </a:p>
        </p:txBody>
      </p:sp>
      <p:sp>
        <p:nvSpPr>
          <p:cNvPr id="171" name="Google Shape;171;p19"/>
          <p:cNvSpPr/>
          <p:nvPr/>
        </p:nvSpPr>
        <p:spPr>
          <a:xfrm>
            <a:off x="5192673" y="5230654"/>
            <a:ext cx="4244935" cy="1456730"/>
          </a:xfrm>
          <a:prstGeom prst="roundRect">
            <a:avLst>
              <a:gd name="adj" fmla="val 5466"/>
            </a:avLst>
          </a:prstGeom>
          <a:solidFill>
            <a:srgbClr val="FFFFFF"/>
          </a:solidFill>
          <a:ln w="22850"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9"/>
          <p:cNvSpPr/>
          <p:nvPr/>
        </p:nvSpPr>
        <p:spPr>
          <a:xfrm>
            <a:off x="5405080" y="5443061"/>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US Market</a:t>
            </a:r>
            <a:endParaRPr sz="2000" b="1" i="0" u="none" strike="noStrike" cap="none">
              <a:solidFill>
                <a:srgbClr val="DA1B2E"/>
              </a:solidFill>
              <a:latin typeface="Sora"/>
              <a:ea typeface="Sora"/>
              <a:cs typeface="Sora"/>
              <a:sym typeface="Sora"/>
            </a:endParaRPr>
          </a:p>
        </p:txBody>
      </p:sp>
      <p:sp>
        <p:nvSpPr>
          <p:cNvPr id="173" name="Google Shape;173;p19"/>
          <p:cNvSpPr/>
          <p:nvPr/>
        </p:nvSpPr>
        <p:spPr>
          <a:xfrm>
            <a:off x="5405080" y="5868472"/>
            <a:ext cx="3820120" cy="606504"/>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Strengthening market position in the United States is vital.</a:t>
            </a:r>
            <a:endParaRPr sz="1800" b="0" i="0" u="none" strike="noStrike" cap="none">
              <a:solidFill>
                <a:srgbClr val="DA1B2E"/>
              </a:solidFill>
            </a:endParaRPr>
          </a:p>
        </p:txBody>
      </p:sp>
      <p:sp>
        <p:nvSpPr>
          <p:cNvPr id="174" name="Google Shape;174;p19"/>
          <p:cNvSpPr/>
          <p:nvPr/>
        </p:nvSpPr>
        <p:spPr>
          <a:xfrm>
            <a:off x="9627156" y="5230654"/>
            <a:ext cx="4244816" cy="1456730"/>
          </a:xfrm>
          <a:prstGeom prst="roundRect">
            <a:avLst>
              <a:gd name="adj" fmla="val 5466"/>
            </a:avLst>
          </a:prstGeom>
          <a:solidFill>
            <a:srgbClr val="FFFFFF"/>
          </a:solidFill>
          <a:ln w="22850" cap="flat" cmpd="sng">
            <a:solidFill>
              <a:srgbClr val="DFB8B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9"/>
          <p:cNvSpPr/>
          <p:nvPr/>
        </p:nvSpPr>
        <p:spPr>
          <a:xfrm>
            <a:off x="9839563" y="5443061"/>
            <a:ext cx="2494359" cy="311706"/>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3B3535"/>
              </a:buClr>
              <a:buSzPts val="1950"/>
              <a:buFont typeface="Sora"/>
              <a:buNone/>
            </a:pPr>
            <a:r>
              <a:rPr lang="en-US" sz="2000" b="1" i="0" u="none" strike="noStrike" cap="none">
                <a:solidFill>
                  <a:srgbClr val="DA1B2E"/>
                </a:solidFill>
                <a:latin typeface="Sora"/>
                <a:ea typeface="Sora"/>
                <a:cs typeface="Sora"/>
                <a:sym typeface="Sora"/>
              </a:rPr>
              <a:t>Sustainability</a:t>
            </a:r>
            <a:endParaRPr sz="2000" b="1" i="0" u="none" strike="noStrike" cap="none">
              <a:solidFill>
                <a:srgbClr val="DA1B2E"/>
              </a:solidFill>
              <a:latin typeface="Sora"/>
              <a:ea typeface="Sora"/>
              <a:cs typeface="Sora"/>
              <a:sym typeface="Sora"/>
            </a:endParaRPr>
          </a:p>
        </p:txBody>
      </p:sp>
      <p:sp>
        <p:nvSpPr>
          <p:cNvPr id="176" name="Google Shape;176;p19"/>
          <p:cNvSpPr/>
          <p:nvPr/>
        </p:nvSpPr>
        <p:spPr>
          <a:xfrm>
            <a:off x="9839576" y="5868475"/>
            <a:ext cx="3992100" cy="606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3B3535"/>
              </a:buClr>
              <a:buSzPts val="1450"/>
              <a:buFont typeface="Sora"/>
              <a:buNone/>
            </a:pPr>
            <a:r>
              <a:rPr lang="en-US" sz="1800" b="0" i="0" u="none" strike="noStrike" cap="none">
                <a:solidFill>
                  <a:srgbClr val="DA1B2E"/>
                </a:solidFill>
                <a:latin typeface="Sora"/>
                <a:ea typeface="Sora"/>
                <a:cs typeface="Sora"/>
                <a:sym typeface="Sora"/>
              </a:rPr>
              <a:t>Enhance sustainability across the entire product lifecycle stages.</a:t>
            </a:r>
            <a:endParaRPr sz="1800" b="0" i="0" u="none" strike="noStrike" cap="none">
              <a:solidFill>
                <a:srgbClr val="DA1B2E"/>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0"/>
          <p:cNvSpPr/>
          <p:nvPr/>
        </p:nvSpPr>
        <p:spPr>
          <a:xfrm>
            <a:off x="758300" y="868452"/>
            <a:ext cx="4988700" cy="1124100"/>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DA1B2E"/>
              </a:buClr>
              <a:buSzPts val="3900"/>
              <a:buFont typeface="Sora"/>
              <a:buNone/>
            </a:pPr>
            <a:r>
              <a:rPr lang="en-US" sz="6000" b="1" i="0" u="none" strike="noStrike" cap="none">
                <a:solidFill>
                  <a:srgbClr val="DA1B2E"/>
                </a:solidFill>
                <a:latin typeface="Sora"/>
                <a:ea typeface="Sora"/>
                <a:cs typeface="Sora"/>
                <a:sym typeface="Sora"/>
              </a:rPr>
              <a:t>Conclusion</a:t>
            </a:r>
            <a:endParaRPr sz="6000" b="1" i="0" u="none" strike="noStrike" cap="none">
              <a:latin typeface="Sora"/>
              <a:ea typeface="Sora"/>
              <a:cs typeface="Sora"/>
              <a:sym typeface="Sora"/>
            </a:endParaRPr>
          </a:p>
        </p:txBody>
      </p:sp>
      <p:sp>
        <p:nvSpPr>
          <p:cNvPr id="183" name="Google Shape;183;p20"/>
          <p:cNvSpPr/>
          <p:nvPr/>
        </p:nvSpPr>
        <p:spPr>
          <a:xfrm>
            <a:off x="844934" y="5051065"/>
            <a:ext cx="6325800" cy="758100"/>
          </a:xfrm>
          <a:prstGeom prst="rect">
            <a:avLst/>
          </a:prstGeom>
          <a:noFill/>
          <a:ln w="9525" cap="flat" cmpd="sng">
            <a:solidFill>
              <a:srgbClr val="DA1B2E"/>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59459"/>
              </a:lnSpc>
              <a:spcBef>
                <a:spcPts val="0"/>
              </a:spcBef>
              <a:spcAft>
                <a:spcPts val="0"/>
              </a:spcAft>
              <a:buClr>
                <a:srgbClr val="3B3535"/>
              </a:buClr>
              <a:buSzPts val="1850"/>
              <a:buFont typeface="Sora"/>
              <a:buNone/>
            </a:pPr>
            <a:r>
              <a:rPr lang="en-US" sz="1800" i="0" u="none" strike="noStrike" cap="none">
                <a:solidFill>
                  <a:srgbClr val="DA1B2E"/>
                </a:solidFill>
                <a:latin typeface="Sora"/>
                <a:ea typeface="Sora"/>
                <a:cs typeface="Sora"/>
                <a:sym typeface="Sora"/>
              </a:rPr>
              <a:t>Volkswagen currently navigates a critical industrial transformation phase.</a:t>
            </a:r>
            <a:endParaRPr sz="1800" i="0" u="none" strike="noStrike" cap="none">
              <a:solidFill>
                <a:srgbClr val="DA1B2E"/>
              </a:solidFill>
              <a:latin typeface="Sora"/>
              <a:ea typeface="Sora"/>
              <a:cs typeface="Sora"/>
              <a:sym typeface="Sora"/>
            </a:endParaRPr>
          </a:p>
        </p:txBody>
      </p:sp>
      <p:sp>
        <p:nvSpPr>
          <p:cNvPr id="184" name="Google Shape;184;p20"/>
          <p:cNvSpPr/>
          <p:nvPr/>
        </p:nvSpPr>
        <p:spPr>
          <a:xfrm>
            <a:off x="844934" y="5979871"/>
            <a:ext cx="6325800" cy="758100"/>
          </a:xfrm>
          <a:prstGeom prst="rect">
            <a:avLst/>
          </a:prstGeom>
          <a:noFill/>
          <a:ln w="9525" cap="flat" cmpd="sng">
            <a:solidFill>
              <a:srgbClr val="DA1B2E"/>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59459"/>
              </a:lnSpc>
              <a:spcBef>
                <a:spcPts val="0"/>
              </a:spcBef>
              <a:spcAft>
                <a:spcPts val="0"/>
              </a:spcAft>
              <a:buClr>
                <a:srgbClr val="3B3535"/>
              </a:buClr>
              <a:buSzPts val="1850"/>
              <a:buFont typeface="Sora"/>
              <a:buNone/>
            </a:pPr>
            <a:r>
              <a:rPr lang="en-US" sz="1800" i="0" u="none" strike="noStrike" cap="none">
                <a:solidFill>
                  <a:srgbClr val="DA1B2E"/>
                </a:solidFill>
                <a:latin typeface="Sora"/>
                <a:ea typeface="Sora"/>
                <a:cs typeface="Sora"/>
                <a:sym typeface="Sora"/>
              </a:rPr>
              <a:t>Strong financial foundations enable resilience against market challenges.</a:t>
            </a:r>
            <a:endParaRPr sz="1800" i="0" u="none" strike="noStrike" cap="none">
              <a:solidFill>
                <a:srgbClr val="DA1B2E"/>
              </a:solidFill>
              <a:latin typeface="Sora"/>
              <a:ea typeface="Sora"/>
              <a:cs typeface="Sora"/>
              <a:sym typeface="Sora"/>
            </a:endParaRPr>
          </a:p>
        </p:txBody>
      </p:sp>
      <p:sp>
        <p:nvSpPr>
          <p:cNvPr id="185" name="Google Shape;185;p20"/>
          <p:cNvSpPr/>
          <p:nvPr/>
        </p:nvSpPr>
        <p:spPr>
          <a:xfrm>
            <a:off x="844934" y="6908678"/>
            <a:ext cx="6325800" cy="758100"/>
          </a:xfrm>
          <a:prstGeom prst="rect">
            <a:avLst/>
          </a:prstGeom>
          <a:noFill/>
          <a:ln w="9525" cap="flat" cmpd="sng">
            <a:solidFill>
              <a:srgbClr val="DA1B2E"/>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59459"/>
              </a:lnSpc>
              <a:spcBef>
                <a:spcPts val="0"/>
              </a:spcBef>
              <a:spcAft>
                <a:spcPts val="0"/>
              </a:spcAft>
              <a:buClr>
                <a:srgbClr val="3B3535"/>
              </a:buClr>
              <a:buSzPts val="1850"/>
              <a:buFont typeface="Sora"/>
              <a:buNone/>
            </a:pPr>
            <a:r>
              <a:rPr lang="en-US" sz="1800" i="0" u="none" strike="noStrike" cap="none">
                <a:solidFill>
                  <a:srgbClr val="DA1B2E"/>
                </a:solidFill>
                <a:latin typeface="Sora"/>
                <a:ea typeface="Sora"/>
                <a:cs typeface="Sora"/>
                <a:sym typeface="Sora"/>
              </a:rPr>
              <a:t>Electrification strategy remains central to future corporate success.</a:t>
            </a:r>
            <a:endParaRPr sz="1800" i="0" u="none" strike="noStrike" cap="none">
              <a:solidFill>
                <a:srgbClr val="DA1B2E"/>
              </a:solidFill>
              <a:latin typeface="Sora"/>
              <a:ea typeface="Sora"/>
              <a:cs typeface="Sora"/>
              <a:sym typeface="Sora"/>
            </a:endParaRPr>
          </a:p>
        </p:txBody>
      </p:sp>
      <p:sp>
        <p:nvSpPr>
          <p:cNvPr id="186" name="Google Shape;186;p20"/>
          <p:cNvSpPr/>
          <p:nvPr/>
        </p:nvSpPr>
        <p:spPr>
          <a:xfrm>
            <a:off x="7640664" y="5051065"/>
            <a:ext cx="6325800" cy="758100"/>
          </a:xfrm>
          <a:prstGeom prst="rect">
            <a:avLst/>
          </a:prstGeom>
          <a:noFill/>
          <a:ln w="9525" cap="flat" cmpd="sng">
            <a:solidFill>
              <a:srgbClr val="DA1B2E"/>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59459"/>
              </a:lnSpc>
              <a:spcBef>
                <a:spcPts val="0"/>
              </a:spcBef>
              <a:spcAft>
                <a:spcPts val="0"/>
              </a:spcAft>
              <a:buClr>
                <a:srgbClr val="3B3535"/>
              </a:buClr>
              <a:buSzPts val="1850"/>
              <a:buFont typeface="Sora"/>
              <a:buNone/>
            </a:pPr>
            <a:r>
              <a:rPr lang="en-US" sz="1800" i="0" u="none" strike="noStrike" cap="none">
                <a:solidFill>
                  <a:srgbClr val="DA1B2E"/>
                </a:solidFill>
                <a:latin typeface="Sora"/>
                <a:ea typeface="Sora"/>
                <a:cs typeface="Sora"/>
                <a:sym typeface="Sora"/>
              </a:rPr>
              <a:t>Innovation determines long term competitive success globally.</a:t>
            </a:r>
            <a:endParaRPr sz="1800" i="0" u="none" strike="noStrike" cap="none">
              <a:solidFill>
                <a:srgbClr val="DA1B2E"/>
              </a:solidFill>
              <a:latin typeface="Sora"/>
              <a:ea typeface="Sora"/>
              <a:cs typeface="Sora"/>
              <a:sym typeface="Sora"/>
            </a:endParaRPr>
          </a:p>
        </p:txBody>
      </p:sp>
      <p:sp>
        <p:nvSpPr>
          <p:cNvPr id="187" name="Google Shape;187;p20"/>
          <p:cNvSpPr/>
          <p:nvPr/>
        </p:nvSpPr>
        <p:spPr>
          <a:xfrm>
            <a:off x="7640664" y="5979871"/>
            <a:ext cx="6325800" cy="758100"/>
          </a:xfrm>
          <a:prstGeom prst="rect">
            <a:avLst/>
          </a:prstGeom>
          <a:noFill/>
          <a:ln w="9525" cap="flat" cmpd="sng">
            <a:solidFill>
              <a:srgbClr val="DA1B2E"/>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59459"/>
              </a:lnSpc>
              <a:spcBef>
                <a:spcPts val="0"/>
              </a:spcBef>
              <a:spcAft>
                <a:spcPts val="0"/>
              </a:spcAft>
              <a:buClr>
                <a:srgbClr val="3B3535"/>
              </a:buClr>
              <a:buSzPts val="1850"/>
              <a:buFont typeface="Sora"/>
              <a:buNone/>
            </a:pPr>
            <a:r>
              <a:rPr lang="en-US" sz="1800" i="0" u="none" strike="noStrike" cap="none">
                <a:solidFill>
                  <a:srgbClr val="DA1B2E"/>
                </a:solidFill>
                <a:latin typeface="Sora"/>
                <a:ea typeface="Sora"/>
                <a:cs typeface="Sora"/>
                <a:sym typeface="Sora"/>
              </a:rPr>
              <a:t>Adaptability to external market trends remains essential factor.</a:t>
            </a:r>
            <a:endParaRPr sz="1800" i="0" u="none" strike="noStrike" cap="none">
              <a:solidFill>
                <a:srgbClr val="DA1B2E"/>
              </a:solidFill>
              <a:latin typeface="Sora"/>
              <a:ea typeface="Sora"/>
              <a:cs typeface="Sora"/>
              <a:sym typeface="Sora"/>
            </a:endParaRPr>
          </a:p>
        </p:txBody>
      </p:sp>
      <p:sp>
        <p:nvSpPr>
          <p:cNvPr id="188" name="Google Shape;188;p20"/>
          <p:cNvSpPr/>
          <p:nvPr/>
        </p:nvSpPr>
        <p:spPr>
          <a:xfrm>
            <a:off x="7640664" y="6908678"/>
            <a:ext cx="6325800" cy="758100"/>
          </a:xfrm>
          <a:prstGeom prst="rect">
            <a:avLst/>
          </a:prstGeom>
          <a:noFill/>
          <a:ln w="9525" cap="flat" cmpd="sng">
            <a:solidFill>
              <a:srgbClr val="DA1B2E"/>
            </a:solidFill>
            <a:prstDash val="solid"/>
            <a:round/>
            <a:headEnd type="none" w="sm" len="sm"/>
            <a:tailEnd type="none" w="sm" len="sm"/>
          </a:ln>
        </p:spPr>
        <p:txBody>
          <a:bodyPr spcFirstLastPara="1" wrap="square" lIns="0" tIns="0" rIns="0" bIns="0" anchor="t" anchorCtr="0">
            <a:noAutofit/>
          </a:bodyPr>
          <a:lstStyle/>
          <a:p>
            <a:pPr marL="0" marR="0" lvl="0" indent="0" algn="l" rtl="0">
              <a:lnSpc>
                <a:spcPct val="159459"/>
              </a:lnSpc>
              <a:spcBef>
                <a:spcPts val="0"/>
              </a:spcBef>
              <a:spcAft>
                <a:spcPts val="0"/>
              </a:spcAft>
              <a:buClr>
                <a:srgbClr val="3B3535"/>
              </a:buClr>
              <a:buSzPts val="1850"/>
              <a:buFont typeface="Sora"/>
              <a:buNone/>
            </a:pPr>
            <a:r>
              <a:rPr lang="en-US" sz="1800" i="0" u="none" strike="noStrike" cap="none">
                <a:solidFill>
                  <a:srgbClr val="DA1B2E"/>
                </a:solidFill>
                <a:latin typeface="Sora"/>
                <a:ea typeface="Sora"/>
                <a:cs typeface="Sora"/>
                <a:sym typeface="Sora"/>
              </a:rPr>
              <a:t>Future business outlook remains cautiously positive overall.</a:t>
            </a:r>
            <a:endParaRPr sz="1800" i="0" u="none" strike="noStrike" cap="none">
              <a:solidFill>
                <a:srgbClr val="DA1B2E"/>
              </a:solidFill>
              <a:latin typeface="Sora"/>
              <a:ea typeface="Sora"/>
              <a:cs typeface="Sora"/>
              <a:sym typeface="Sora"/>
            </a:endParaRPr>
          </a:p>
        </p:txBody>
      </p:sp>
      <p:pic>
        <p:nvPicPr>
          <p:cNvPr id="189" name="Google Shape;189;p20"/>
          <p:cNvPicPr preferRelativeResize="0"/>
          <p:nvPr/>
        </p:nvPicPr>
        <p:blipFill>
          <a:blip r:embed="rId3" cstate="email">
            <a:alphaModFix/>
            <a:extLst>
              <a:ext uri="{28A0092B-C50C-407E-A947-70E740481C1C}">
                <a14:useLocalDpi xmlns:a14="http://schemas.microsoft.com/office/drawing/2010/main"/>
              </a:ext>
            </a:extLst>
          </a:blip>
          <a:stretch>
            <a:fillRect/>
          </a:stretch>
        </p:blipFill>
        <p:spPr>
          <a:xfrm>
            <a:off x="6192600" y="0"/>
            <a:ext cx="8437801" cy="488037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1"/>
          <p:cNvSpPr/>
          <p:nvPr/>
        </p:nvSpPr>
        <p:spPr>
          <a:xfrm>
            <a:off x="648050" y="346500"/>
            <a:ext cx="6137700" cy="909600"/>
          </a:xfrm>
          <a:prstGeom prst="rect">
            <a:avLst/>
          </a:prstGeom>
          <a:noFill/>
          <a:ln>
            <a:noFill/>
          </a:ln>
        </p:spPr>
        <p:txBody>
          <a:bodyPr spcFirstLastPara="1" wrap="square" lIns="0" tIns="0" rIns="0" bIns="0" anchor="t" anchorCtr="0">
            <a:noAutofit/>
          </a:bodyPr>
          <a:lstStyle/>
          <a:p>
            <a:pPr marL="0" marR="0" lvl="0" indent="0" algn="l" rtl="0">
              <a:lnSpc>
                <a:spcPct val="123880"/>
              </a:lnSpc>
              <a:spcBef>
                <a:spcPts val="0"/>
              </a:spcBef>
              <a:spcAft>
                <a:spcPts val="0"/>
              </a:spcAft>
              <a:buClr>
                <a:srgbClr val="1F1E1E"/>
              </a:buClr>
              <a:buSzPts val="3350"/>
              <a:buFont typeface="Sora"/>
              <a:buNone/>
            </a:pPr>
            <a:r>
              <a:rPr lang="en-US" sz="6000" b="1" i="0" u="none" strike="noStrike" cap="none">
                <a:solidFill>
                  <a:srgbClr val="DA1B2E"/>
                </a:solidFill>
                <a:latin typeface="Sora"/>
                <a:ea typeface="Sora"/>
                <a:cs typeface="Sora"/>
                <a:sym typeface="Sora"/>
              </a:rPr>
              <a:t>References</a:t>
            </a:r>
            <a:endParaRPr sz="6000" b="1" i="0" u="none" strike="noStrike" cap="none">
              <a:solidFill>
                <a:srgbClr val="DA1B2E"/>
              </a:solidFill>
            </a:endParaRPr>
          </a:p>
        </p:txBody>
      </p:sp>
      <p:sp>
        <p:nvSpPr>
          <p:cNvPr id="196" name="Google Shape;196;p21"/>
          <p:cNvSpPr txBox="1"/>
          <p:nvPr/>
        </p:nvSpPr>
        <p:spPr>
          <a:xfrm>
            <a:off x="101075" y="1357175"/>
            <a:ext cx="14365800" cy="6418500"/>
          </a:xfrm>
          <a:prstGeom prst="rect">
            <a:avLst/>
          </a:prstGeom>
          <a:solidFill>
            <a:srgbClr val="F9D2D6"/>
          </a:solidFill>
          <a:ln>
            <a:noFill/>
          </a:ln>
        </p:spPr>
        <p:txBody>
          <a:bodyPr spcFirstLastPara="1" wrap="square" lIns="91425" tIns="91425" rIns="91425" bIns="91425" anchor="t" anchorCtr="0">
            <a:spAutoFit/>
          </a:bodyPr>
          <a:lstStyle/>
          <a:p>
            <a:pPr marL="0" lvl="0" indent="0" algn="just" rtl="0">
              <a:lnSpc>
                <a:spcPct val="100000"/>
              </a:lnSpc>
              <a:spcBef>
                <a:spcPts val="1200"/>
              </a:spcBef>
              <a:spcAft>
                <a:spcPts val="0"/>
              </a:spcAft>
              <a:buNone/>
            </a:pPr>
            <a:r>
              <a:rPr lang="en-US" sz="1500">
                <a:solidFill>
                  <a:srgbClr val="DA1B2E"/>
                </a:solidFill>
                <a:latin typeface="Sora"/>
                <a:ea typeface="Sora"/>
                <a:cs typeface="Sora"/>
                <a:sym typeface="Sora"/>
              </a:rPr>
              <a:t>Focus2Move (2020). </a:t>
            </a:r>
            <a:r>
              <a:rPr lang="en-US" sz="1500" i="1">
                <a:solidFill>
                  <a:srgbClr val="DA1B2E"/>
                </a:solidFill>
                <a:latin typeface="Sora"/>
                <a:ea typeface="Sora"/>
                <a:cs typeface="Sora"/>
                <a:sym typeface="Sora"/>
              </a:rPr>
              <a:t>Focus2move | World Car Group Ranking in 2020</a:t>
            </a:r>
            <a:r>
              <a:rPr lang="en-US" sz="1500">
                <a:solidFill>
                  <a:srgbClr val="DA1B2E"/>
                </a:solidFill>
                <a:latin typeface="Sora"/>
                <a:ea typeface="Sora"/>
                <a:cs typeface="Sora"/>
                <a:sym typeface="Sora"/>
              </a:rPr>
              <a:t>. [online] Focus2Move. Available at:</a:t>
            </a:r>
            <a:r>
              <a:rPr lang="en-US" sz="1500">
                <a:solidFill>
                  <a:srgbClr val="DA1B2E"/>
                </a:solidFill>
                <a:uFill>
                  <a:noFill/>
                </a:uFill>
                <a:latin typeface="Sora"/>
                <a:ea typeface="Sora"/>
                <a:cs typeface="Sora"/>
                <a:sym typeface="Sora"/>
                <a:hlinkClick r:id="rId3">
                  <a:extLst>
                    <a:ext uri="{A12FA001-AC4F-418D-AE19-62706E023703}">
                      <ahyp:hlinkClr xmlns:ahyp="http://schemas.microsoft.com/office/drawing/2018/hyperlinkcolor" val="tx"/>
                    </a:ext>
                  </a:extLst>
                </a:hlinkClick>
              </a:rPr>
              <a:t> https://www.focus2move.com/world-car-group-ranking/</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Scout Motors (2025). </a:t>
            </a:r>
            <a:r>
              <a:rPr lang="en-US" sz="1500" i="1">
                <a:solidFill>
                  <a:srgbClr val="DA1B2E"/>
                </a:solidFill>
                <a:latin typeface="Sora"/>
                <a:ea typeface="Sora"/>
                <a:cs typeface="Sora"/>
                <a:sym typeface="Sora"/>
              </a:rPr>
              <a:t>Scout Motors Makes Additional $300 Million Investment in ...</a:t>
            </a:r>
            <a:r>
              <a:rPr lang="en-US" sz="1500">
                <a:solidFill>
                  <a:srgbClr val="DA1B2E"/>
                </a:solidFill>
                <a:latin typeface="Sora"/>
                <a:ea typeface="Sora"/>
                <a:cs typeface="Sora"/>
                <a:sym typeface="Sora"/>
              </a:rPr>
              <a:t> [online] Available at:</a:t>
            </a:r>
            <a:r>
              <a:rPr lang="en-US" sz="1500">
                <a:solidFill>
                  <a:srgbClr val="DA1B2E"/>
                </a:solidFill>
                <a:uFill>
                  <a:noFill/>
                </a:uFill>
                <a:latin typeface="Sora"/>
                <a:ea typeface="Sora"/>
                <a:cs typeface="Sora"/>
                <a:sym typeface="Sora"/>
                <a:hlinkClick r:id="rId4">
                  <a:extLst>
                    <a:ext uri="{A12FA001-AC4F-418D-AE19-62706E023703}">
                      <ahyp:hlinkClr xmlns:ahyp="http://schemas.microsoft.com/office/drawing/2018/hyperlinkcolor" val="tx"/>
                    </a:ext>
                  </a:extLst>
                </a:hlinkClick>
              </a:rPr>
              <a:t> https://www.scoutmotors.com/newsroom/scout-motors-makes-additional-usd300-million-investment-in-south-carolina-to</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Trinkler, A. (2021). </a:t>
            </a:r>
            <a:r>
              <a:rPr lang="en-US" sz="1500" i="1">
                <a:solidFill>
                  <a:srgbClr val="DA1B2E"/>
                </a:solidFill>
                <a:latin typeface="Sora"/>
                <a:ea typeface="Sora"/>
                <a:cs typeface="Sora"/>
                <a:sym typeface="Sora"/>
              </a:rPr>
              <a:t>Analyzing the Case of Volkswagen and the Transition to Electric Vehicles in 2020 – Mobility as a Service</a:t>
            </a:r>
            <a:r>
              <a:rPr lang="en-US" sz="1500">
                <a:solidFill>
                  <a:srgbClr val="DA1B2E"/>
                </a:solidFill>
                <a:latin typeface="Sora"/>
                <a:ea typeface="Sora"/>
                <a:cs typeface="Sora"/>
                <a:sym typeface="Sora"/>
              </a:rPr>
              <a:t> (Master's thesis, Universidade NOVA de Lisboa, Portugal).</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Volkswagen (2023). </a:t>
            </a:r>
            <a:r>
              <a:rPr lang="en-US" sz="1500" i="1">
                <a:solidFill>
                  <a:srgbClr val="DA1B2E"/>
                </a:solidFill>
                <a:latin typeface="Sora"/>
                <a:ea typeface="Sora"/>
                <a:cs typeface="Sora"/>
                <a:sym typeface="Sora"/>
              </a:rPr>
              <a:t>Volkswagen Group focuses its strategic alignment and launches performance programs at all brands to strengthen profitability and cash flow</a:t>
            </a:r>
            <a:r>
              <a:rPr lang="en-US" sz="1500">
                <a:solidFill>
                  <a:srgbClr val="DA1B2E"/>
                </a:solidFill>
                <a:latin typeface="Sora"/>
                <a:ea typeface="Sora"/>
                <a:cs typeface="Sora"/>
                <a:sym typeface="Sora"/>
              </a:rPr>
              <a:t>. [online] Volkswagen Group. Available at:</a:t>
            </a:r>
            <a:r>
              <a:rPr lang="en-US" sz="1500">
                <a:solidFill>
                  <a:srgbClr val="DA1B2E"/>
                </a:solidFill>
                <a:uFill>
                  <a:noFill/>
                </a:uFill>
                <a:latin typeface="Sora"/>
                <a:ea typeface="Sora"/>
                <a:cs typeface="Sora"/>
                <a:sym typeface="Sora"/>
                <a:hlinkClick r:id="rId5">
                  <a:extLst>
                    <a:ext uri="{A12FA001-AC4F-418D-AE19-62706E023703}">
                      <ahyp:hlinkClr xmlns:ahyp="http://schemas.microsoft.com/office/drawing/2018/hyperlinkcolor" val="tx"/>
                    </a:ext>
                  </a:extLst>
                </a:hlinkClick>
              </a:rPr>
              <a:t> https://www.volkswagen-group.com/en/press-releases/volkswagen-group-focuses-its-strategic-alignment-and-launches-performance-programs-at-all-brands-to-strengthen-profitability-and-cash-flow-17385</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Volkswagen Group (2024). </a:t>
            </a:r>
            <a:r>
              <a:rPr lang="en-US" sz="1500" i="1">
                <a:solidFill>
                  <a:srgbClr val="DA1B2E"/>
                </a:solidFill>
                <a:latin typeface="Sora"/>
                <a:ea typeface="Sora"/>
                <a:cs typeface="Sora"/>
                <a:sym typeface="Sora"/>
              </a:rPr>
              <a:t>Nature</a:t>
            </a:r>
            <a:r>
              <a:rPr lang="en-US" sz="1500">
                <a:solidFill>
                  <a:srgbClr val="DA1B2E"/>
                </a:solidFill>
                <a:latin typeface="Sora"/>
                <a:ea typeface="Sora"/>
                <a:cs typeface="Sora"/>
                <a:sym typeface="Sora"/>
              </a:rPr>
              <a:t>. [online] Volkswagen Group. Available at:</a:t>
            </a:r>
            <a:r>
              <a:rPr lang="en-US" sz="1500">
                <a:solidFill>
                  <a:srgbClr val="DA1B2E"/>
                </a:solidFill>
                <a:uFill>
                  <a:noFill/>
                </a:uFill>
                <a:latin typeface="Sora"/>
                <a:ea typeface="Sora"/>
                <a:cs typeface="Sora"/>
                <a:sym typeface="Sora"/>
                <a:hlinkClick r:id="rId6">
                  <a:extLst>
                    <a:ext uri="{A12FA001-AC4F-418D-AE19-62706E023703}">
                      <ahyp:hlinkClr xmlns:ahyp="http://schemas.microsoft.com/office/drawing/2018/hyperlinkcolor" val="tx"/>
                    </a:ext>
                  </a:extLst>
                </a:hlinkClick>
              </a:rPr>
              <a:t> https://www.volkswagen-group.com/en/nature-18174</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Volkswagen Group (2024). </a:t>
            </a:r>
            <a:r>
              <a:rPr lang="en-US" sz="1500" i="1">
                <a:solidFill>
                  <a:srgbClr val="DA1B2E"/>
                </a:solidFill>
                <a:latin typeface="Sora"/>
                <a:ea typeface="Sora"/>
                <a:cs typeface="Sora"/>
                <a:sym typeface="Sora"/>
              </a:rPr>
              <a:t>Volkswagen Group takes the offensive in China by strengthening tech capabilities and reducing costs</a:t>
            </a:r>
            <a:r>
              <a:rPr lang="en-US" sz="1500">
                <a:solidFill>
                  <a:srgbClr val="DA1B2E"/>
                </a:solidFill>
                <a:latin typeface="Sora"/>
                <a:ea typeface="Sora"/>
                <a:cs typeface="Sora"/>
                <a:sym typeface="Sora"/>
              </a:rPr>
              <a:t>. [online] Volkswagen Group. Available at:</a:t>
            </a:r>
            <a:r>
              <a:rPr lang="en-US" sz="1500">
                <a:solidFill>
                  <a:srgbClr val="DA1B2E"/>
                </a:solidFill>
                <a:uFill>
                  <a:noFill/>
                </a:uFill>
                <a:latin typeface="Sora"/>
                <a:ea typeface="Sora"/>
                <a:cs typeface="Sora"/>
                <a:sym typeface="Sora"/>
                <a:hlinkClick r:id="rId7">
                  <a:extLst>
                    <a:ext uri="{A12FA001-AC4F-418D-AE19-62706E023703}">
                      <ahyp:hlinkClr xmlns:ahyp="http://schemas.microsoft.com/office/drawing/2018/hyperlinkcolor" val="tx"/>
                    </a:ext>
                  </a:extLst>
                </a:hlinkClick>
              </a:rPr>
              <a:t> https://www.volkswagen-group.com/en/press-releases/volkswagen-group-takes-the-offensive-in-china-by-strengthening-tech-capabilities-and-reducing-costs-18350</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Volkswagen Group (2025). </a:t>
            </a:r>
            <a:r>
              <a:rPr lang="en-US" sz="1500" i="1">
                <a:solidFill>
                  <a:srgbClr val="DA1B2E"/>
                </a:solidFill>
                <a:latin typeface="Sora"/>
                <a:ea typeface="Sora"/>
                <a:cs typeface="Sora"/>
                <a:sym typeface="Sora"/>
              </a:rPr>
              <a:t>Annual Report &amp; Full Year Results 2024</a:t>
            </a:r>
            <a:r>
              <a:rPr lang="en-US" sz="1500">
                <a:solidFill>
                  <a:srgbClr val="DA1B2E"/>
                </a:solidFill>
                <a:latin typeface="Sora"/>
                <a:ea typeface="Sora"/>
                <a:cs typeface="Sora"/>
                <a:sym typeface="Sora"/>
              </a:rPr>
              <a:t>. [online] Volkswagen Group. Available at:</a:t>
            </a:r>
            <a:r>
              <a:rPr lang="en-US" sz="1500">
                <a:solidFill>
                  <a:srgbClr val="DA1B2E"/>
                </a:solidFill>
                <a:uFill>
                  <a:noFill/>
                </a:uFill>
                <a:latin typeface="Sora"/>
                <a:ea typeface="Sora"/>
                <a:cs typeface="Sora"/>
                <a:sym typeface="Sora"/>
                <a:hlinkClick r:id="rId8">
                  <a:extLst>
                    <a:ext uri="{A12FA001-AC4F-418D-AE19-62706E023703}">
                      <ahyp:hlinkClr xmlns:ahyp="http://schemas.microsoft.com/office/drawing/2018/hyperlinkcolor" val="tx"/>
                    </a:ext>
                  </a:extLst>
                </a:hlinkClick>
              </a:rPr>
              <a:t> https://www.volkswagen-group.com/en/annual-report-and-full-year-results-2024-19005</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Volkswagen Group (2023). </a:t>
            </a:r>
            <a:r>
              <a:rPr lang="en-US" sz="1500" i="1">
                <a:solidFill>
                  <a:srgbClr val="DA1B2E"/>
                </a:solidFill>
                <a:latin typeface="Sora"/>
                <a:ea typeface="Sora"/>
                <a:cs typeface="Sora"/>
                <a:sym typeface="Sora"/>
              </a:rPr>
              <a:t>Volkswagen Group’s solid financial performance lays basis for profitable growth in key markets</a:t>
            </a:r>
            <a:r>
              <a:rPr lang="en-US" sz="1500">
                <a:solidFill>
                  <a:srgbClr val="DA1B2E"/>
                </a:solidFill>
                <a:latin typeface="Sora"/>
                <a:ea typeface="Sora"/>
                <a:cs typeface="Sora"/>
                <a:sym typeface="Sora"/>
              </a:rPr>
              <a:t>. [online] Available at:</a:t>
            </a:r>
            <a:r>
              <a:rPr lang="en-US" sz="1500">
                <a:solidFill>
                  <a:srgbClr val="DA1B2E"/>
                </a:solidFill>
                <a:uFill>
                  <a:noFill/>
                </a:uFill>
                <a:latin typeface="Sora"/>
                <a:ea typeface="Sora"/>
                <a:cs typeface="Sora"/>
                <a:sym typeface="Sora"/>
                <a:hlinkClick r:id="rId9">
                  <a:extLst>
                    <a:ext uri="{A12FA001-AC4F-418D-AE19-62706E023703}">
                      <ahyp:hlinkClr xmlns:ahyp="http://schemas.microsoft.com/office/drawing/2018/hyperlinkcolor" val="tx"/>
                    </a:ext>
                  </a:extLst>
                </a:hlinkClick>
              </a:rPr>
              <a:t> https://www.volkswagen-group.com/en/press-releases/volkswagen-groups-solid-financial-performance-lays-basis-for-profitable-growth-in-key-markets-16940</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VW Group (2023). </a:t>
            </a:r>
            <a:r>
              <a:rPr lang="en-US" sz="1500" i="1">
                <a:solidFill>
                  <a:srgbClr val="DA1B2E"/>
                </a:solidFill>
                <a:latin typeface="Sora"/>
                <a:ea typeface="Sora"/>
                <a:cs typeface="Sora"/>
                <a:sym typeface="Sora"/>
              </a:rPr>
              <a:t>Environmental and social risks – VW Annual Report 2023</a:t>
            </a:r>
            <a:r>
              <a:rPr lang="en-US" sz="1500">
                <a:solidFill>
                  <a:srgbClr val="DA1B2E"/>
                </a:solidFill>
                <a:latin typeface="Sora"/>
                <a:ea typeface="Sora"/>
                <a:cs typeface="Sora"/>
                <a:sym typeface="Sora"/>
              </a:rPr>
              <a:t>. [online] Available at:</a:t>
            </a:r>
            <a:r>
              <a:rPr lang="en-US" sz="1500">
                <a:solidFill>
                  <a:srgbClr val="DA1B2E"/>
                </a:solidFill>
                <a:uFill>
                  <a:noFill/>
                </a:uFill>
                <a:latin typeface="Sora"/>
                <a:ea typeface="Sora"/>
                <a:cs typeface="Sora"/>
                <a:sym typeface="Sora"/>
                <a:hlinkClick r:id="rId10">
                  <a:extLst>
                    <a:ext uri="{A12FA001-AC4F-418D-AE19-62706E023703}">
                      <ahyp:hlinkClr xmlns:ahyp="http://schemas.microsoft.com/office/drawing/2018/hyperlinkcolor" val="tx"/>
                    </a:ext>
                  </a:extLst>
                </a:hlinkClick>
              </a:rPr>
              <a:t> https://annualreport2023.volkswagen-group.com/group-management-report/report-on-risks-and-opportunities/risks-and-opportunities/environmental-and-social-risks.html</a:t>
            </a:r>
            <a:r>
              <a:rPr lang="en-US" sz="1500">
                <a:solidFill>
                  <a:srgbClr val="DA1B2E"/>
                </a:solidFill>
                <a:latin typeface="Sora"/>
                <a:ea typeface="Sora"/>
                <a:cs typeface="Sora"/>
                <a:sym typeface="Sora"/>
              </a:rPr>
              <a:t>. [Accessed 18 Nov. 2025].</a:t>
            </a:r>
            <a:endParaRPr sz="1500">
              <a:solidFill>
                <a:srgbClr val="DA1B2E"/>
              </a:solidFill>
              <a:latin typeface="Sora"/>
              <a:ea typeface="Sora"/>
              <a:cs typeface="Sora"/>
              <a:sym typeface="Sora"/>
            </a:endParaRPr>
          </a:p>
          <a:p>
            <a:pPr marL="0" lvl="0" indent="0" algn="just" rtl="0">
              <a:lnSpc>
                <a:spcPct val="100000"/>
              </a:lnSpc>
              <a:spcBef>
                <a:spcPts val="0"/>
              </a:spcBef>
              <a:spcAft>
                <a:spcPts val="0"/>
              </a:spcAft>
              <a:buNone/>
            </a:pPr>
            <a:r>
              <a:rPr lang="en-US" sz="1500">
                <a:solidFill>
                  <a:srgbClr val="DA1B2E"/>
                </a:solidFill>
                <a:latin typeface="Sora"/>
                <a:ea typeface="Sora"/>
                <a:cs typeface="Sora"/>
                <a:sym typeface="Sora"/>
              </a:rPr>
              <a:t>Zhu, M., Miao, S., Lam, H.K., Liang, C. and Yeung, A.C. (2025). Navigating through geopolitical risk: the role of supply chain concentration. </a:t>
            </a:r>
            <a:r>
              <a:rPr lang="en-US" sz="1500" i="1">
                <a:solidFill>
                  <a:srgbClr val="DA1B2E"/>
                </a:solidFill>
                <a:latin typeface="Sora"/>
                <a:ea typeface="Sora"/>
                <a:cs typeface="Sora"/>
                <a:sym typeface="Sora"/>
              </a:rPr>
              <a:t>International Journal of Operations &amp; Production Management</a:t>
            </a:r>
            <a:r>
              <a:rPr lang="en-US" sz="1500">
                <a:solidFill>
                  <a:srgbClr val="DA1B2E"/>
                </a:solidFill>
                <a:latin typeface="Sora"/>
                <a:ea typeface="Sora"/>
                <a:cs typeface="Sora"/>
                <a:sym typeface="Sora"/>
              </a:rPr>
              <a:t>, 45(5), pp.1032–1065.</a:t>
            </a:r>
            <a:endParaRPr sz="1500">
              <a:solidFill>
                <a:srgbClr val="DA1B2E"/>
              </a:solidFill>
              <a:latin typeface="Sora"/>
              <a:ea typeface="Sora"/>
              <a:cs typeface="Sora"/>
              <a:sym typeface="Sor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pic>
        <p:nvPicPr>
          <p:cNvPr id="202" name="Google Shape;202;p22"/>
          <p:cNvPicPr preferRelativeResize="0"/>
          <p:nvPr/>
        </p:nvPicPr>
        <p:blipFill>
          <a:blip r:embed="rId3">
            <a:alphaModFix/>
          </a:blip>
          <a:stretch>
            <a:fillRect/>
          </a:stretch>
        </p:blipFill>
        <p:spPr>
          <a:xfrm>
            <a:off x="1789488" y="1541650"/>
            <a:ext cx="11628926" cy="51463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1482</Words>
  <Application>Microsoft Office PowerPoint</Application>
  <PresentationFormat>Custom</PresentationFormat>
  <Paragraphs>109</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Sora</vt:lpstr>
      <vt:lpstr>Arial</vt:lpstr>
      <vt:lpstr>-apple-system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user</cp:lastModifiedBy>
  <cp:revision>1</cp:revision>
  <dcterms:modified xsi:type="dcterms:W3CDTF">2025-11-19T14:01:59Z</dcterms:modified>
</cp:coreProperties>
</file>