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1"/>
  </p:sldMasterIdLst>
  <p:notesMasterIdLst>
    <p:notesMasterId r:id="rId11"/>
  </p:notesMasterIdLst>
  <p:sldIdLst>
    <p:sldId id="256" r:id="rId2"/>
    <p:sldId id="257" r:id="rId3"/>
    <p:sldId id="259" r:id="rId4"/>
    <p:sldId id="260" r:id="rId5"/>
    <p:sldId id="261" r:id="rId6"/>
    <p:sldId id="262" r:id="rId7"/>
    <p:sldId id="263" r:id="rId8"/>
    <p:sldId id="264" r:id="rId9"/>
    <p:sldId id="258"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8731" autoAdjust="0"/>
  </p:normalViewPr>
  <p:slideViewPr>
    <p:cSldViewPr snapToGrid="0">
      <p:cViewPr varScale="1">
        <p:scale>
          <a:sx n="65" d="100"/>
          <a:sy n="65" d="100"/>
        </p:scale>
        <p:origin x="1315"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E31AA3-ED17-422D-85D8-05C83CF552BB}" type="datetimeFigureOut">
              <a:rPr lang="en-GB" smtClean="0"/>
              <a:t>30/10/2022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070464-1376-4BBD-9E21-2E646D7F5088}" type="slidenum">
              <a:rPr lang="en-GB" smtClean="0"/>
              <a:t>‹#›</a:t>
            </a:fld>
            <a:endParaRPr lang="en-GB"/>
          </a:p>
        </p:txBody>
      </p:sp>
    </p:spTree>
    <p:extLst>
      <p:ext uri="{BB962C8B-B14F-4D97-AF65-F5344CB8AC3E}">
        <p14:creationId xmlns:p14="http://schemas.microsoft.com/office/powerpoint/2010/main" val="20593458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070464-1376-4BBD-9E21-2E646D7F5088}" type="slidenum">
              <a:rPr lang="en-GB" smtClean="0"/>
              <a:t>2</a:t>
            </a:fld>
            <a:endParaRPr lang="en-GB"/>
          </a:p>
        </p:txBody>
      </p:sp>
    </p:spTree>
    <p:extLst>
      <p:ext uri="{BB962C8B-B14F-4D97-AF65-F5344CB8AC3E}">
        <p14:creationId xmlns:p14="http://schemas.microsoft.com/office/powerpoint/2010/main" val="18520555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070464-1376-4BBD-9E21-2E646D7F5088}" type="slidenum">
              <a:rPr lang="en-GB" smtClean="0"/>
              <a:t>4</a:t>
            </a:fld>
            <a:endParaRPr lang="en-GB"/>
          </a:p>
        </p:txBody>
      </p:sp>
    </p:spTree>
    <p:extLst>
      <p:ext uri="{BB962C8B-B14F-4D97-AF65-F5344CB8AC3E}">
        <p14:creationId xmlns:p14="http://schemas.microsoft.com/office/powerpoint/2010/main" val="29937945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PESTLE chart of the different factors creating the lower profit. The main political factors are lockdowns and social distancing policy, as well as trade restrictions. </a:t>
            </a:r>
          </a:p>
          <a:p>
            <a:r>
              <a:rPr lang="en-GB" dirty="0"/>
              <a:t>The economical ones are financial instability of customers and massive layoffs which impacts people’s buying power, which lowers demand of the product.</a:t>
            </a:r>
          </a:p>
          <a:p>
            <a:r>
              <a:rPr lang="en-GB" dirty="0"/>
              <a:t>The social factors are customers worried about their health wanting to social distance.</a:t>
            </a:r>
          </a:p>
          <a:p>
            <a:r>
              <a:rPr lang="en-GB" dirty="0"/>
              <a:t>Technological reasons are that people prefer online shopping to physical shopping, and that lacking a stronger online presence leads to loss of potential customers.</a:t>
            </a:r>
          </a:p>
          <a:p>
            <a:r>
              <a:rPr lang="en-GB" dirty="0"/>
              <a:t>Legal factors refer to employment laws and health and safety laws, by having to follow lockdowns our staff cannot work.</a:t>
            </a:r>
          </a:p>
          <a:p>
            <a:r>
              <a:rPr lang="en-GB" dirty="0"/>
              <a:t>Environmental factors that lower profit are the location of shops and how much population there is around them, which affects amount of potential customers.</a:t>
            </a:r>
          </a:p>
        </p:txBody>
      </p:sp>
      <p:sp>
        <p:nvSpPr>
          <p:cNvPr id="4" name="Slide Number Placeholder 3"/>
          <p:cNvSpPr>
            <a:spLocks noGrp="1"/>
          </p:cNvSpPr>
          <p:nvPr>
            <p:ph type="sldNum" sz="quarter" idx="5"/>
          </p:nvPr>
        </p:nvSpPr>
        <p:spPr/>
        <p:txBody>
          <a:bodyPr/>
          <a:lstStyle/>
          <a:p>
            <a:fld id="{FA070464-1376-4BBD-9E21-2E646D7F5088}" type="slidenum">
              <a:rPr lang="en-GB" smtClean="0"/>
              <a:t>5</a:t>
            </a:fld>
            <a:endParaRPr lang="en-GB"/>
          </a:p>
        </p:txBody>
      </p:sp>
    </p:spTree>
    <p:extLst>
      <p:ext uri="{BB962C8B-B14F-4D97-AF65-F5344CB8AC3E}">
        <p14:creationId xmlns:p14="http://schemas.microsoft.com/office/powerpoint/2010/main" val="24554178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 fishbone diagram showing the issues which lead to the lower profits. </a:t>
            </a:r>
          </a:p>
          <a:p>
            <a:r>
              <a:rPr lang="en-GB" dirty="0"/>
              <a:t>The supply chain is affected by lower production and delays in deliveries.</a:t>
            </a:r>
          </a:p>
          <a:p>
            <a:r>
              <a:rPr lang="en-GB" dirty="0"/>
              <a:t>Marketing is affected by a preference of online shopping since the pandemic started.</a:t>
            </a:r>
          </a:p>
          <a:p>
            <a:r>
              <a:rPr lang="en-GB" dirty="0"/>
              <a:t>Demand is low because the product is non essential and one of our main demographics, office workers, is lowered because of remote-work.</a:t>
            </a:r>
          </a:p>
          <a:p>
            <a:r>
              <a:rPr lang="en-GB" dirty="0"/>
              <a:t>There is economic instability due to massive layoffs and wages not keeping up with inflation.</a:t>
            </a:r>
          </a:p>
          <a:p>
            <a:r>
              <a:rPr lang="en-GB" dirty="0"/>
              <a:t>And the pandemic brings lockdowns and social distancing which makes it harder to sell anything.</a:t>
            </a:r>
          </a:p>
        </p:txBody>
      </p:sp>
      <p:sp>
        <p:nvSpPr>
          <p:cNvPr id="4" name="Slide Number Placeholder 3"/>
          <p:cNvSpPr>
            <a:spLocks noGrp="1"/>
          </p:cNvSpPr>
          <p:nvPr>
            <p:ph type="sldNum" sz="quarter" idx="5"/>
          </p:nvPr>
        </p:nvSpPr>
        <p:spPr/>
        <p:txBody>
          <a:bodyPr/>
          <a:lstStyle/>
          <a:p>
            <a:fld id="{FA070464-1376-4BBD-9E21-2E646D7F5088}" type="slidenum">
              <a:rPr lang="en-GB" smtClean="0"/>
              <a:t>6</a:t>
            </a:fld>
            <a:endParaRPr lang="en-GB"/>
          </a:p>
        </p:txBody>
      </p:sp>
    </p:spTree>
    <p:extLst>
      <p:ext uri="{BB962C8B-B14F-4D97-AF65-F5344CB8AC3E}">
        <p14:creationId xmlns:p14="http://schemas.microsoft.com/office/powerpoint/2010/main" val="26307418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plus sides of expanding an online market are a higher reach of customers, a stronger presence and reputation, higher sales due to these, an ability to remote work for the staff while following government policy, and being easier to manage.</a:t>
            </a:r>
          </a:p>
          <a:p>
            <a:endParaRPr lang="en-GB" dirty="0"/>
          </a:p>
          <a:p>
            <a:r>
              <a:rPr lang="en-GB" dirty="0"/>
              <a:t>The negative downsides are that staff needs to be trained, that there will be no face to face interaction with customers or between some staff, delivery methods will have to be thought of again to match the growing customer base, which can be expensive due to warehouses or delivery services. And new staff has to be hired for online customer service.</a:t>
            </a:r>
          </a:p>
          <a:p>
            <a:endParaRPr lang="en-GB" dirty="0"/>
          </a:p>
          <a:p>
            <a:r>
              <a:rPr lang="en-GB" dirty="0"/>
              <a:t>The interesting points are that international growth might be huge, however depending on which country the product is sold on, the pricing has to be adjusted to be affordable to them.</a:t>
            </a:r>
          </a:p>
        </p:txBody>
      </p:sp>
      <p:sp>
        <p:nvSpPr>
          <p:cNvPr id="4" name="Slide Number Placeholder 3"/>
          <p:cNvSpPr>
            <a:spLocks noGrp="1"/>
          </p:cNvSpPr>
          <p:nvPr>
            <p:ph type="sldNum" sz="quarter" idx="5"/>
          </p:nvPr>
        </p:nvSpPr>
        <p:spPr/>
        <p:txBody>
          <a:bodyPr/>
          <a:lstStyle/>
          <a:p>
            <a:fld id="{FA070464-1376-4BBD-9E21-2E646D7F5088}" type="slidenum">
              <a:rPr lang="en-GB" smtClean="0"/>
              <a:t>8</a:t>
            </a:fld>
            <a:endParaRPr lang="en-GB"/>
          </a:p>
        </p:txBody>
      </p:sp>
    </p:spTree>
    <p:extLst>
      <p:ext uri="{BB962C8B-B14F-4D97-AF65-F5344CB8AC3E}">
        <p14:creationId xmlns:p14="http://schemas.microsoft.com/office/powerpoint/2010/main" val="14780650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listening to my presentation.</a:t>
            </a:r>
          </a:p>
        </p:txBody>
      </p:sp>
      <p:sp>
        <p:nvSpPr>
          <p:cNvPr id="4" name="Slide Number Placeholder 3"/>
          <p:cNvSpPr>
            <a:spLocks noGrp="1"/>
          </p:cNvSpPr>
          <p:nvPr>
            <p:ph type="sldNum" sz="quarter" idx="5"/>
          </p:nvPr>
        </p:nvSpPr>
        <p:spPr/>
        <p:txBody>
          <a:bodyPr/>
          <a:lstStyle/>
          <a:p>
            <a:fld id="{FA070464-1376-4BBD-9E21-2E646D7F5088}" type="slidenum">
              <a:rPr lang="en-GB" smtClean="0"/>
              <a:t>9</a:t>
            </a:fld>
            <a:endParaRPr lang="en-GB"/>
          </a:p>
        </p:txBody>
      </p:sp>
    </p:spTree>
    <p:extLst>
      <p:ext uri="{BB962C8B-B14F-4D97-AF65-F5344CB8AC3E}">
        <p14:creationId xmlns:p14="http://schemas.microsoft.com/office/powerpoint/2010/main" val="31493537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21E36E4-F418-4B72-BA20-C23CB8810A09}"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12ECA0-8365-4EAD-BA9C-8CD04B03DF48}" type="slidenum">
              <a:rPr lang="en-GB" smtClean="0"/>
              <a:t>‹#›</a:t>
            </a:fld>
            <a:endParaRPr lang="en-GB"/>
          </a:p>
        </p:txBody>
      </p:sp>
    </p:spTree>
    <p:extLst>
      <p:ext uri="{BB962C8B-B14F-4D97-AF65-F5344CB8AC3E}">
        <p14:creationId xmlns:p14="http://schemas.microsoft.com/office/powerpoint/2010/main" val="42224211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1E36E4-F418-4B72-BA20-C23CB8810A09}"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12ECA0-8365-4EAD-BA9C-8CD04B03DF48}" type="slidenum">
              <a:rPr lang="en-GB" smtClean="0"/>
              <a:t>‹#›</a:t>
            </a:fld>
            <a:endParaRPr lang="en-GB"/>
          </a:p>
        </p:txBody>
      </p:sp>
    </p:spTree>
    <p:extLst>
      <p:ext uri="{BB962C8B-B14F-4D97-AF65-F5344CB8AC3E}">
        <p14:creationId xmlns:p14="http://schemas.microsoft.com/office/powerpoint/2010/main" val="12083178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1E36E4-F418-4B72-BA20-C23CB8810A09}"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12ECA0-8365-4EAD-BA9C-8CD04B03DF48}" type="slidenum">
              <a:rPr lang="en-GB" smtClean="0"/>
              <a:t>‹#›</a:t>
            </a:fld>
            <a:endParaRPr lang="en-GB"/>
          </a:p>
        </p:txBody>
      </p:sp>
    </p:spTree>
    <p:extLst>
      <p:ext uri="{BB962C8B-B14F-4D97-AF65-F5344CB8AC3E}">
        <p14:creationId xmlns:p14="http://schemas.microsoft.com/office/powerpoint/2010/main" val="26184370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21E36E4-F418-4B72-BA20-C23CB8810A09}" type="datetimeFigureOut">
              <a:rPr lang="en-GB" smtClean="0"/>
              <a:t>30/10/2022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12ECA0-8365-4EAD-BA9C-8CD04B03DF48}" type="slidenum">
              <a:rPr lang="en-GB" smtClean="0"/>
              <a:t>‹#›</a:t>
            </a:fld>
            <a:endParaRPr lang="en-GB"/>
          </a:p>
        </p:txBody>
      </p:sp>
    </p:spTree>
    <p:extLst>
      <p:ext uri="{BB962C8B-B14F-4D97-AF65-F5344CB8AC3E}">
        <p14:creationId xmlns:p14="http://schemas.microsoft.com/office/powerpoint/2010/main" val="14770338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21E36E4-F418-4B72-BA20-C23CB8810A09}" type="datetimeFigureOut">
              <a:rPr lang="en-GB" smtClean="0"/>
              <a:t>30/10/2022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12ECA0-8365-4EAD-BA9C-8CD04B03DF48}" type="slidenum">
              <a:rPr lang="en-GB" smtClean="0"/>
              <a:t>‹#›</a:t>
            </a:fld>
            <a:endParaRPr lang="en-GB"/>
          </a:p>
        </p:txBody>
      </p:sp>
    </p:spTree>
    <p:extLst>
      <p:ext uri="{BB962C8B-B14F-4D97-AF65-F5344CB8AC3E}">
        <p14:creationId xmlns:p14="http://schemas.microsoft.com/office/powerpoint/2010/main" val="12955206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21E36E4-F418-4B72-BA20-C23CB8810A09}" type="datetimeFigureOut">
              <a:rPr lang="en-GB" smtClean="0"/>
              <a:t>30/10/2022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212ECA0-8365-4EAD-BA9C-8CD04B03DF48}" type="slidenum">
              <a:rPr lang="en-GB" smtClean="0"/>
              <a:t>‹#›</a:t>
            </a:fld>
            <a:endParaRPr lang="en-GB"/>
          </a:p>
        </p:txBody>
      </p:sp>
    </p:spTree>
    <p:extLst>
      <p:ext uri="{BB962C8B-B14F-4D97-AF65-F5344CB8AC3E}">
        <p14:creationId xmlns:p14="http://schemas.microsoft.com/office/powerpoint/2010/main" val="21520086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1E36E4-F418-4B72-BA20-C23CB8810A09}" type="datetimeFigureOut">
              <a:rPr lang="en-GB" smtClean="0"/>
              <a:t>30/10/2022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212ECA0-8365-4EAD-BA9C-8CD04B03DF48}" type="slidenum">
              <a:rPr lang="en-GB" smtClean="0"/>
              <a:t>‹#›</a:t>
            </a:fld>
            <a:endParaRPr lang="en-GB"/>
          </a:p>
        </p:txBody>
      </p:sp>
    </p:spTree>
    <p:extLst>
      <p:ext uri="{BB962C8B-B14F-4D97-AF65-F5344CB8AC3E}">
        <p14:creationId xmlns:p14="http://schemas.microsoft.com/office/powerpoint/2010/main" val="21402522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21E36E4-F418-4B72-BA20-C23CB8810A09}" type="datetimeFigureOut">
              <a:rPr lang="en-GB" smtClean="0"/>
              <a:t>30/10/2022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12ECA0-8365-4EAD-BA9C-8CD04B03DF48}" type="slidenum">
              <a:rPr lang="en-GB" smtClean="0"/>
              <a:t>‹#›</a:t>
            </a:fld>
            <a:endParaRPr lang="en-GB"/>
          </a:p>
        </p:txBody>
      </p:sp>
    </p:spTree>
    <p:extLst>
      <p:ext uri="{BB962C8B-B14F-4D97-AF65-F5344CB8AC3E}">
        <p14:creationId xmlns:p14="http://schemas.microsoft.com/office/powerpoint/2010/main" val="19923068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21E36E4-F418-4B72-BA20-C23CB8810A09}" type="datetimeFigureOut">
              <a:rPr lang="en-GB" smtClean="0"/>
              <a:t>30/10/2022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12ECA0-8365-4EAD-BA9C-8CD04B03DF48}" type="slidenum">
              <a:rPr lang="en-GB" smtClean="0"/>
              <a:t>‹#›</a:t>
            </a:fld>
            <a:endParaRPr lang="en-GB"/>
          </a:p>
        </p:txBody>
      </p:sp>
    </p:spTree>
    <p:extLst>
      <p:ext uri="{BB962C8B-B14F-4D97-AF65-F5344CB8AC3E}">
        <p14:creationId xmlns:p14="http://schemas.microsoft.com/office/powerpoint/2010/main" val="25704152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1E36E4-F418-4B72-BA20-C23CB8810A09}"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12ECA0-8365-4EAD-BA9C-8CD04B03DF48}" type="slidenum">
              <a:rPr lang="en-GB" smtClean="0"/>
              <a:t>‹#›</a:t>
            </a:fld>
            <a:endParaRPr lang="en-GB"/>
          </a:p>
        </p:txBody>
      </p:sp>
    </p:spTree>
    <p:extLst>
      <p:ext uri="{BB962C8B-B14F-4D97-AF65-F5344CB8AC3E}">
        <p14:creationId xmlns:p14="http://schemas.microsoft.com/office/powerpoint/2010/main" val="14948598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1E36E4-F418-4B72-BA20-C23CB8810A09}"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12ECA0-8365-4EAD-BA9C-8CD04B03DF48}"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7343425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1E36E4-F418-4B72-BA20-C23CB8810A09}"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12ECA0-8365-4EAD-BA9C-8CD04B03DF48}" type="slidenum">
              <a:rPr lang="en-GB" smtClean="0"/>
              <a:t>‹#›</a:t>
            </a:fld>
            <a:endParaRPr lang="en-GB"/>
          </a:p>
        </p:txBody>
      </p:sp>
    </p:spTree>
    <p:extLst>
      <p:ext uri="{BB962C8B-B14F-4D97-AF65-F5344CB8AC3E}">
        <p14:creationId xmlns:p14="http://schemas.microsoft.com/office/powerpoint/2010/main" val="37637355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1E36E4-F418-4B72-BA20-C23CB8810A09}"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12ECA0-8365-4EAD-BA9C-8CD04B03DF4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8333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1E36E4-F418-4B72-BA20-C23CB8810A09}"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12ECA0-8365-4EAD-BA9C-8CD04B03DF48}" type="slidenum">
              <a:rPr lang="en-GB" smtClean="0"/>
              <a:t>‹#›</a:t>
            </a:fld>
            <a:endParaRPr lang="en-GB"/>
          </a:p>
        </p:txBody>
      </p:sp>
    </p:spTree>
    <p:extLst>
      <p:ext uri="{BB962C8B-B14F-4D97-AF65-F5344CB8AC3E}">
        <p14:creationId xmlns:p14="http://schemas.microsoft.com/office/powerpoint/2010/main" val="38221075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1E36E4-F418-4B72-BA20-C23CB8810A09}"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12ECA0-8365-4EAD-BA9C-8CD04B03DF48}" type="slidenum">
              <a:rPr lang="en-GB" smtClean="0"/>
              <a:t>‹#›</a:t>
            </a:fld>
            <a:endParaRPr lang="en-GB"/>
          </a:p>
        </p:txBody>
      </p:sp>
    </p:spTree>
    <p:extLst>
      <p:ext uri="{BB962C8B-B14F-4D97-AF65-F5344CB8AC3E}">
        <p14:creationId xmlns:p14="http://schemas.microsoft.com/office/powerpoint/2010/main" val="16274490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1E36E4-F418-4B72-BA20-C23CB8810A09}"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12ECA0-8365-4EAD-BA9C-8CD04B03DF48}" type="slidenum">
              <a:rPr lang="en-GB" smtClean="0"/>
              <a:t>‹#›</a:t>
            </a:fld>
            <a:endParaRPr lang="en-GB"/>
          </a:p>
        </p:txBody>
      </p:sp>
    </p:spTree>
    <p:extLst>
      <p:ext uri="{BB962C8B-B14F-4D97-AF65-F5344CB8AC3E}">
        <p14:creationId xmlns:p14="http://schemas.microsoft.com/office/powerpoint/2010/main" val="17568769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21E36E4-F418-4B72-BA20-C23CB8810A09}" type="datetimeFigureOut">
              <a:rPr lang="en-GB" smtClean="0"/>
              <a:t>30/10/2022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212ECA0-8365-4EAD-BA9C-8CD04B03DF48}" type="slidenum">
              <a:rPr lang="en-GB" smtClean="0"/>
              <a:t>‹#›</a:t>
            </a:fld>
            <a:endParaRPr lang="en-GB"/>
          </a:p>
        </p:txBody>
      </p:sp>
    </p:spTree>
    <p:extLst>
      <p:ext uri="{BB962C8B-B14F-4D97-AF65-F5344CB8AC3E}">
        <p14:creationId xmlns:p14="http://schemas.microsoft.com/office/powerpoint/2010/main" val="3653982553"/>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food.gov.uk/sites/default/files/media/document/covid-19-consumer-tracker-report.pdf"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07E4C-46D6-94F2-D4AC-DDB61F345917}"/>
              </a:ext>
            </a:extLst>
          </p:cNvPr>
          <p:cNvSpPr>
            <a:spLocks noGrp="1"/>
          </p:cNvSpPr>
          <p:nvPr>
            <p:ph type="ctrTitle"/>
          </p:nvPr>
        </p:nvSpPr>
        <p:spPr/>
        <p:txBody>
          <a:bodyPr/>
          <a:lstStyle/>
          <a:p>
            <a:r>
              <a:rPr lang="en-GB" dirty="0">
                <a:latin typeface="Arial" panose="020B0604020202020204" pitchFamily="34" charset="0"/>
                <a:cs typeface="Arial" panose="020B0604020202020204" pitchFamily="34" charset="0"/>
              </a:rPr>
              <a:t>Problem Solving and Decision making</a:t>
            </a:r>
          </a:p>
        </p:txBody>
      </p:sp>
      <p:sp>
        <p:nvSpPr>
          <p:cNvPr id="3" name="Subtitle 2">
            <a:extLst>
              <a:ext uri="{FF2B5EF4-FFF2-40B4-BE49-F238E27FC236}">
                <a16:creationId xmlns:a16="http://schemas.microsoft.com/office/drawing/2014/main" id="{388AA3CE-35D5-EE16-CEE4-5EBBBC6C44BE}"/>
              </a:ext>
            </a:extLst>
          </p:cNvPr>
          <p:cNvSpPr>
            <a:spLocks noGrp="1"/>
          </p:cNvSpPr>
          <p:nvPr>
            <p:ph type="subTitle" idx="1"/>
          </p:nvPr>
        </p:nvSpPr>
        <p:spPr/>
        <p:txBody>
          <a:bodyPr>
            <a:normAutofit fontScale="62500" lnSpcReduction="20000"/>
          </a:bodyPr>
          <a:lstStyle/>
          <a:p>
            <a:pPr lvl="0"/>
            <a:r>
              <a:rPr lang="en-GB" b="1" dirty="0">
                <a:latin typeface="Arial" panose="020B0604020202020204" pitchFamily="34" charset="0"/>
                <a:cs typeface="Arial" panose="020B0604020202020204" pitchFamily="34" charset="0"/>
              </a:rPr>
              <a:t>Module : </a:t>
            </a:r>
            <a:r>
              <a:rPr lang="en-GB" dirty="0">
                <a:latin typeface="Arial" panose="020B0604020202020204" pitchFamily="34" charset="0"/>
                <a:cs typeface="Arial" panose="020B0604020202020204" pitchFamily="34" charset="0"/>
              </a:rPr>
              <a:t>BMSW 4004</a:t>
            </a:r>
          </a:p>
          <a:p>
            <a:pPr lvl="0"/>
            <a:r>
              <a:rPr lang="en-GB" b="1" dirty="0">
                <a:latin typeface="Arial" panose="020B0604020202020204" pitchFamily="34" charset="0"/>
                <a:cs typeface="Arial" panose="020B0604020202020204" pitchFamily="34" charset="0"/>
              </a:rPr>
              <a:t>Student name: Teodora Stoyanova</a:t>
            </a:r>
          </a:p>
          <a:p>
            <a:pPr lvl="0"/>
            <a:r>
              <a:rPr lang="en-GB" b="1" dirty="0">
                <a:latin typeface="Arial" panose="020B0604020202020204" pitchFamily="34" charset="0"/>
                <a:cs typeface="Arial" panose="020B0604020202020204" pitchFamily="34" charset="0"/>
              </a:rPr>
              <a:t>Student ID number:2125443</a:t>
            </a:r>
          </a:p>
          <a:p>
            <a:pPr lvl="0"/>
            <a:r>
              <a:rPr lang="en-GB" b="1" dirty="0">
                <a:latin typeface="Arial" panose="020B0604020202020204" pitchFamily="34" charset="0"/>
                <a:cs typeface="Arial" panose="020B0604020202020204" pitchFamily="34" charset="0"/>
              </a:rPr>
              <a:t>Lecturer: </a:t>
            </a:r>
            <a:r>
              <a:rPr lang="en-GB" dirty="0">
                <a:latin typeface="Arial" panose="020B0604020202020204" pitchFamily="34" charset="0"/>
                <a:cs typeface="Arial" panose="020B0604020202020204" pitchFamily="34" charset="0"/>
              </a:rPr>
              <a:t>Dr </a:t>
            </a:r>
            <a:r>
              <a:rPr lang="en-GB" dirty="0" err="1">
                <a:latin typeface="Arial" panose="020B0604020202020204" pitchFamily="34" charset="0"/>
                <a:cs typeface="Arial" panose="020B0604020202020204" pitchFamily="34" charset="0"/>
              </a:rPr>
              <a:t>Chijioke</a:t>
            </a:r>
            <a:r>
              <a:rPr lang="en-GB" dirty="0">
                <a:latin typeface="Arial" panose="020B0604020202020204" pitchFamily="34" charset="0"/>
                <a:cs typeface="Arial" panose="020B0604020202020204" pitchFamily="34" charset="0"/>
              </a:rPr>
              <a:t> D Uba</a:t>
            </a:r>
            <a:endParaRPr lang="en-GB" b="1"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98285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B6986-A88F-A14E-FB5E-6B39DDABE1D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What is the problem?</a:t>
            </a:r>
          </a:p>
        </p:txBody>
      </p:sp>
      <p:sp>
        <p:nvSpPr>
          <p:cNvPr id="3" name="Content Placeholder 2">
            <a:extLst>
              <a:ext uri="{FF2B5EF4-FFF2-40B4-BE49-F238E27FC236}">
                <a16:creationId xmlns:a16="http://schemas.microsoft.com/office/drawing/2014/main" id="{4B42BE95-344E-0435-B9C5-41707FD2D6FC}"/>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In the world of business every organization has to be on top of upcoming news and changes to their environment. In the past 2 years we have suffered a global pandemic which has brought many challenges to every area of life, including sales and specially retailers all over the world. </a:t>
            </a:r>
          </a:p>
          <a:p>
            <a:pPr marL="0" indent="0">
              <a:buNone/>
            </a:pPr>
            <a:r>
              <a:rPr lang="en-GB" dirty="0">
                <a:latin typeface="Arial" panose="020B0604020202020204" pitchFamily="34" charset="0"/>
                <a:cs typeface="Arial" panose="020B0604020202020204" pitchFamily="34" charset="0"/>
              </a:rPr>
              <a:t>However just as companies adapt to technological advances and growing needs of the customers, they must now also adapt to deal with the downsides of the pandemic and to keep the business going.</a:t>
            </a:r>
          </a:p>
          <a:p>
            <a:pPr marL="0" indent="0">
              <a:buNone/>
            </a:pPr>
            <a:r>
              <a:rPr lang="en-GB" dirty="0">
                <a:latin typeface="Arial" panose="020B0604020202020204" pitchFamily="34" charset="0"/>
                <a:cs typeface="Arial" panose="020B0604020202020204" pitchFamily="34" charset="0"/>
              </a:rPr>
              <a:t>Bock and George (2017) say ‘CEOs need business models to adapt to socio-demographic change.’</a:t>
            </a:r>
          </a:p>
        </p:txBody>
      </p:sp>
    </p:spTree>
    <p:extLst>
      <p:ext uri="{BB962C8B-B14F-4D97-AF65-F5344CB8AC3E}">
        <p14:creationId xmlns:p14="http://schemas.microsoft.com/office/powerpoint/2010/main" val="7993010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6514F-C08D-CCF9-25B0-C967955E95C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Nature of </a:t>
            </a:r>
            <a:r>
              <a:rPr lang="en-GB">
                <a:latin typeface="Arial" panose="020B0604020202020204" pitchFamily="34" charset="0"/>
                <a:cs typeface="Arial" panose="020B0604020202020204" pitchFamily="34" charset="0"/>
              </a:rPr>
              <a:t>declining profitability at TM Lewin, UK</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B68EB68-D5CA-65E0-08BC-CE01BC2767A2}"/>
              </a:ext>
            </a:extLst>
          </p:cNvPr>
          <p:cNvSpPr>
            <a:spLocks noGrp="1"/>
          </p:cNvSpPr>
          <p:nvPr>
            <p:ph idx="1"/>
          </p:nvPr>
        </p:nvSpPr>
        <p:spPr/>
        <p:txBody>
          <a:bodyPr>
            <a:normAutofit/>
          </a:bodyPr>
          <a:lstStyle/>
          <a:p>
            <a:pPr marL="0" indent="0">
              <a:buNone/>
            </a:pPr>
            <a:r>
              <a:rPr lang="en-GB" dirty="0">
                <a:latin typeface="Arial" panose="020B0604020202020204" pitchFamily="34" charset="0"/>
                <a:cs typeface="Arial" panose="020B0604020202020204" pitchFamily="34" charset="0"/>
              </a:rPr>
              <a:t>The decline in sales and profit comes from many different reasons that can be linked to COVID but express in different ways, a few of these are:</a:t>
            </a:r>
          </a:p>
          <a:p>
            <a:r>
              <a:rPr lang="en-GB" dirty="0">
                <a:latin typeface="Arial" panose="020B0604020202020204" pitchFamily="34" charset="0"/>
                <a:cs typeface="Arial" panose="020B0604020202020204" pitchFamily="34" charset="0"/>
              </a:rPr>
              <a:t>The supply chain is affected because of lockdowns and layoffs</a:t>
            </a:r>
          </a:p>
          <a:p>
            <a:r>
              <a:rPr lang="en-GB" dirty="0">
                <a:latin typeface="Arial" panose="020B0604020202020204" pitchFamily="34" charset="0"/>
                <a:cs typeface="Arial" panose="020B0604020202020204" pitchFamily="34" charset="0"/>
              </a:rPr>
              <a:t>Customers would rather shop online instead of locally</a:t>
            </a:r>
          </a:p>
          <a:p>
            <a:r>
              <a:rPr lang="en-GB" dirty="0">
                <a:latin typeface="Arial" panose="020B0604020202020204" pitchFamily="34" charset="0"/>
                <a:cs typeface="Arial" panose="020B0604020202020204" pitchFamily="34" charset="0"/>
              </a:rPr>
              <a:t>Prices of the product are too expensive </a:t>
            </a:r>
          </a:p>
          <a:p>
            <a:r>
              <a:rPr lang="en-GB" dirty="0">
                <a:latin typeface="Arial" panose="020B0604020202020204" pitchFamily="34" charset="0"/>
                <a:cs typeface="Arial" panose="020B0604020202020204" pitchFamily="34" charset="0"/>
              </a:rPr>
              <a:t>Customers are uncertain and want to save money in the current situation</a:t>
            </a:r>
          </a:p>
          <a:p>
            <a:r>
              <a:rPr lang="en-GB" dirty="0">
                <a:latin typeface="Arial" panose="020B0604020202020204" pitchFamily="34" charset="0"/>
                <a:cs typeface="Arial" panose="020B0604020202020204" pitchFamily="34" charset="0"/>
              </a:rPr>
              <a:t>Incomes do not match inflation and cost of living is high</a:t>
            </a:r>
          </a:p>
          <a:p>
            <a:r>
              <a:rPr lang="en-GB" dirty="0">
                <a:latin typeface="Arial" panose="020B0604020202020204" pitchFamily="34" charset="0"/>
                <a:cs typeface="Arial" panose="020B0604020202020204" pitchFamily="34" charset="0"/>
              </a:rPr>
              <a:t>There is a low demand, suits are non essential life products </a:t>
            </a:r>
          </a:p>
          <a:p>
            <a:r>
              <a:rPr lang="en-GB" dirty="0">
                <a:latin typeface="Arial" panose="020B0604020202020204" pitchFamily="34" charset="0"/>
                <a:cs typeface="Arial" panose="020B0604020202020204" pitchFamily="34" charset="0"/>
              </a:rPr>
              <a:t>Some main customers are teleworking and do not need the product</a:t>
            </a:r>
          </a:p>
        </p:txBody>
      </p:sp>
    </p:spTree>
    <p:extLst>
      <p:ext uri="{BB962C8B-B14F-4D97-AF65-F5344CB8AC3E}">
        <p14:creationId xmlns:p14="http://schemas.microsoft.com/office/powerpoint/2010/main" val="27515362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09340-57AB-3238-959F-406AE16F8E40}"/>
              </a:ext>
            </a:extLst>
          </p:cNvPr>
          <p:cNvSpPr>
            <a:spLocks noGrp="1"/>
          </p:cNvSpPr>
          <p:nvPr>
            <p:ph type="title"/>
          </p:nvPr>
        </p:nvSpPr>
        <p:spPr>
          <a:xfrm>
            <a:off x="5536734" y="609600"/>
            <a:ext cx="3737268" cy="1320800"/>
          </a:xfrm>
        </p:spPr>
        <p:txBody>
          <a:bodyPr>
            <a:normAutofit/>
          </a:bodyPr>
          <a:lstStyle/>
          <a:p>
            <a:pPr>
              <a:lnSpc>
                <a:spcPct val="90000"/>
              </a:lnSpc>
            </a:pPr>
            <a:r>
              <a:rPr lang="en-GB" sz="3100" dirty="0">
                <a:latin typeface="Arial" panose="020B0604020202020204" pitchFamily="34" charset="0"/>
                <a:cs typeface="Arial" panose="020B0604020202020204" pitchFamily="34" charset="0"/>
              </a:rPr>
              <a:t>Impact of declining profitability </a:t>
            </a:r>
          </a:p>
        </p:txBody>
      </p:sp>
      <p:sp>
        <p:nvSpPr>
          <p:cNvPr id="3" name="Content Placeholder 2">
            <a:extLst>
              <a:ext uri="{FF2B5EF4-FFF2-40B4-BE49-F238E27FC236}">
                <a16:creationId xmlns:a16="http://schemas.microsoft.com/office/drawing/2014/main" id="{1308663D-8B65-F3AB-2BD1-5C7B0D85D77E}"/>
              </a:ext>
            </a:extLst>
          </p:cNvPr>
          <p:cNvSpPr>
            <a:spLocks noGrp="1"/>
          </p:cNvSpPr>
          <p:nvPr>
            <p:ph idx="1"/>
          </p:nvPr>
        </p:nvSpPr>
        <p:spPr>
          <a:xfrm>
            <a:off x="5209563" y="2160590"/>
            <a:ext cx="4923265" cy="3846806"/>
          </a:xfrm>
        </p:spPr>
        <p:txBody>
          <a:bodyPr>
            <a:noAutofit/>
          </a:bodyPr>
          <a:lstStyle/>
          <a:p>
            <a:pPr>
              <a:lnSpc>
                <a:spcPct val="90000"/>
              </a:lnSpc>
            </a:pPr>
            <a:r>
              <a:rPr lang="en-GB" dirty="0">
                <a:latin typeface="Arial" panose="020B0604020202020204" pitchFamily="34" charset="0"/>
                <a:cs typeface="Arial" panose="020B0604020202020204" pitchFamily="34" charset="0"/>
              </a:rPr>
              <a:t>Because of a lower demand, revenue and profit, the company requires less workers and cannot sustain so many employees </a:t>
            </a:r>
            <a:r>
              <a:rPr lang="en-GB" dirty="0" err="1">
                <a:latin typeface="Arial" panose="020B0604020202020204" pitchFamily="34" charset="0"/>
                <a:cs typeface="Arial" panose="020B0604020202020204" pitchFamily="34" charset="0"/>
              </a:rPr>
              <a:t>paychecks</a:t>
            </a:r>
            <a:r>
              <a:rPr lang="en-GB" dirty="0">
                <a:latin typeface="Arial" panose="020B0604020202020204" pitchFamily="34" charset="0"/>
                <a:cs typeface="Arial" panose="020B0604020202020204" pitchFamily="34" charset="0"/>
              </a:rPr>
              <a:t>. This leads to massive layoffs which impact the personal lives of the employees and their families</a:t>
            </a:r>
          </a:p>
          <a:p>
            <a:pPr>
              <a:lnSpc>
                <a:spcPct val="90000"/>
              </a:lnSpc>
            </a:pPr>
            <a:r>
              <a:rPr lang="en-GB" dirty="0">
                <a:latin typeface="Arial" panose="020B0604020202020204" pitchFamily="34" charset="0"/>
                <a:cs typeface="Arial" panose="020B0604020202020204" pitchFamily="34" charset="0"/>
              </a:rPr>
              <a:t>Layoffs can give a bad reputation to the company which may affect sales</a:t>
            </a:r>
          </a:p>
          <a:p>
            <a:pPr>
              <a:lnSpc>
                <a:spcPct val="90000"/>
              </a:lnSpc>
            </a:pPr>
            <a:r>
              <a:rPr lang="en-GB" dirty="0">
                <a:latin typeface="Arial" panose="020B0604020202020204" pitchFamily="34" charset="0"/>
                <a:cs typeface="Arial" panose="020B0604020202020204" pitchFamily="34" charset="0"/>
              </a:rPr>
              <a:t>The company’s growth is stopped, instead of opening new shops at new places, the least profitable premises will close</a:t>
            </a:r>
          </a:p>
          <a:p>
            <a:pPr>
              <a:lnSpc>
                <a:spcPct val="90000"/>
              </a:lnSpc>
            </a:pPr>
            <a:r>
              <a:rPr lang="en-GB" dirty="0">
                <a:latin typeface="Arial" panose="020B0604020202020204" pitchFamily="34" charset="0"/>
                <a:cs typeface="Arial" panose="020B0604020202020204" pitchFamily="34" charset="0"/>
              </a:rPr>
              <a:t>Stock prices and the overall value of the company is lowering</a:t>
            </a:r>
          </a:p>
        </p:txBody>
      </p:sp>
      <p:pic>
        <p:nvPicPr>
          <p:cNvPr id="4" name="Picture 6" descr="Image téléchargée">
            <a:extLst>
              <a:ext uri="{FF2B5EF4-FFF2-40B4-BE49-F238E27FC236}">
                <a16:creationId xmlns:a16="http://schemas.microsoft.com/office/drawing/2014/main" id="{F9150070-2637-4F97-3D7D-333E0360835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180" r="13154"/>
          <a:stretch/>
        </p:blipFill>
        <p:spPr bwMode="auto">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37"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7173207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7" name="Group 46">
            <a:extLst>
              <a:ext uri="{FF2B5EF4-FFF2-40B4-BE49-F238E27FC236}">
                <a16:creationId xmlns:a16="http://schemas.microsoft.com/office/drawing/2014/main" id="{0DAF8575-DDD0-43E3-95E0-CF812F06AFE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8" name="Straight Connector 47">
              <a:extLst>
                <a:ext uri="{FF2B5EF4-FFF2-40B4-BE49-F238E27FC236}">
                  <a16:creationId xmlns:a16="http://schemas.microsoft.com/office/drawing/2014/main" id="{5CCA1792-C598-45A3-82EC-60F305DCB1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49" name="Straight Connector 48">
              <a:extLst>
                <a:ext uri="{FF2B5EF4-FFF2-40B4-BE49-F238E27FC236}">
                  <a16:creationId xmlns:a16="http://schemas.microsoft.com/office/drawing/2014/main" id="{484F3208-0F93-4217-AB03-C74E565729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50" name="Rectangle 23">
              <a:extLst>
                <a:ext uri="{FF2B5EF4-FFF2-40B4-BE49-F238E27FC236}">
                  <a16:creationId xmlns:a16="http://schemas.microsoft.com/office/drawing/2014/main" id="{F862CE08-0EF8-4D30-9F34-5CEF2E35C9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5">
              <a:extLst>
                <a:ext uri="{FF2B5EF4-FFF2-40B4-BE49-F238E27FC236}">
                  <a16:creationId xmlns:a16="http://schemas.microsoft.com/office/drawing/2014/main" id="{CF707B85-7DC9-4931-8C39-C2802F1F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Isosceles Triangle 51">
              <a:extLst>
                <a:ext uri="{FF2B5EF4-FFF2-40B4-BE49-F238E27FC236}">
                  <a16:creationId xmlns:a16="http://schemas.microsoft.com/office/drawing/2014/main" id="{39409EB7-9549-43B7-9597-771D971CA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Rectangle 27">
              <a:extLst>
                <a:ext uri="{FF2B5EF4-FFF2-40B4-BE49-F238E27FC236}">
                  <a16:creationId xmlns:a16="http://schemas.microsoft.com/office/drawing/2014/main" id="{995D6453-5D14-445F-B965-BA2F9177D0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Rectangle 28">
              <a:extLst>
                <a:ext uri="{FF2B5EF4-FFF2-40B4-BE49-F238E27FC236}">
                  <a16:creationId xmlns:a16="http://schemas.microsoft.com/office/drawing/2014/main" id="{562F0BDF-F752-4F9D-826C-376BA43AF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29">
              <a:extLst>
                <a:ext uri="{FF2B5EF4-FFF2-40B4-BE49-F238E27FC236}">
                  <a16:creationId xmlns:a16="http://schemas.microsoft.com/office/drawing/2014/main" id="{019CD532-CC2D-41A0-B2E5-1A177CC060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Isosceles Triangle 55">
              <a:extLst>
                <a:ext uri="{FF2B5EF4-FFF2-40B4-BE49-F238E27FC236}">
                  <a16:creationId xmlns:a16="http://schemas.microsoft.com/office/drawing/2014/main" id="{751829B1-B54D-428F-B99F-234847A0C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Isosceles Triangle 56">
              <a:extLst>
                <a:ext uri="{FF2B5EF4-FFF2-40B4-BE49-F238E27FC236}">
                  <a16:creationId xmlns:a16="http://schemas.microsoft.com/office/drawing/2014/main" id="{C8483DED-5995-47C7-9E6E-3340224B3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59" name="Rectangle 58">
            <a:extLst>
              <a:ext uri="{FF2B5EF4-FFF2-40B4-BE49-F238E27FC236}">
                <a16:creationId xmlns:a16="http://schemas.microsoft.com/office/drawing/2014/main" id="{39178BE9-53D8-441A-8691-0ED3B464B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F143232C-3FE4-1E77-72F0-0558F1EDD13E}"/>
              </a:ext>
            </a:extLst>
          </p:cNvPr>
          <p:cNvPicPr>
            <a:picLocks noChangeAspect="1"/>
          </p:cNvPicPr>
          <p:nvPr/>
        </p:nvPicPr>
        <p:blipFill>
          <a:blip r:embed="rId3"/>
          <a:stretch>
            <a:fillRect/>
          </a:stretch>
        </p:blipFill>
        <p:spPr>
          <a:xfrm>
            <a:off x="187660" y="1386129"/>
            <a:ext cx="11813632" cy="4932190"/>
          </a:xfrm>
          <a:prstGeom prst="rect">
            <a:avLst/>
          </a:prstGeom>
        </p:spPr>
      </p:pic>
      <p:sp>
        <p:nvSpPr>
          <p:cNvPr id="6" name="TextBox 5">
            <a:extLst>
              <a:ext uri="{FF2B5EF4-FFF2-40B4-BE49-F238E27FC236}">
                <a16:creationId xmlns:a16="http://schemas.microsoft.com/office/drawing/2014/main" id="{FFA64F79-C2D1-FB1B-2FA7-27BA16360E74}"/>
              </a:ext>
            </a:extLst>
          </p:cNvPr>
          <p:cNvSpPr txBox="1"/>
          <p:nvPr/>
        </p:nvSpPr>
        <p:spPr>
          <a:xfrm>
            <a:off x="1690577" y="308344"/>
            <a:ext cx="8187070" cy="769441"/>
          </a:xfrm>
          <a:prstGeom prst="rect">
            <a:avLst/>
          </a:prstGeom>
          <a:noFill/>
        </p:spPr>
        <p:txBody>
          <a:bodyPr wrap="square" rtlCol="0">
            <a:spAutoFit/>
          </a:bodyPr>
          <a:lstStyle/>
          <a:p>
            <a:pPr algn="ctr"/>
            <a:r>
              <a:rPr lang="en-GB" sz="4400" dirty="0">
                <a:solidFill>
                  <a:schemeClr val="accent1"/>
                </a:solidFill>
                <a:latin typeface="Arial" panose="020B0604020202020204" pitchFamily="34" charset="0"/>
                <a:cs typeface="Arial" panose="020B0604020202020204" pitchFamily="34" charset="0"/>
              </a:rPr>
              <a:t>PESTLE Analysis</a:t>
            </a:r>
          </a:p>
        </p:txBody>
      </p:sp>
    </p:spTree>
    <p:extLst>
      <p:ext uri="{BB962C8B-B14F-4D97-AF65-F5344CB8AC3E}">
        <p14:creationId xmlns:p14="http://schemas.microsoft.com/office/powerpoint/2010/main" val="1379903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ED1D7E40-498D-5EC0-1E24-00BAA01C13B2}"/>
              </a:ext>
            </a:extLst>
          </p:cNvPr>
          <p:cNvGrpSpPr/>
          <p:nvPr/>
        </p:nvGrpSpPr>
        <p:grpSpPr>
          <a:xfrm>
            <a:off x="1439574" y="1553926"/>
            <a:ext cx="3081532" cy="2050473"/>
            <a:chOff x="1439574" y="1553926"/>
            <a:chExt cx="3081532" cy="2050473"/>
          </a:xfrm>
        </p:grpSpPr>
        <p:cxnSp>
          <p:nvCxnSpPr>
            <p:cNvPr id="5" name="Straight Connector 4">
              <a:extLst>
                <a:ext uri="{FF2B5EF4-FFF2-40B4-BE49-F238E27FC236}">
                  <a16:creationId xmlns:a16="http://schemas.microsoft.com/office/drawing/2014/main" id="{B2F52B48-E693-7A59-9BD3-9619F6825092}"/>
                </a:ext>
              </a:extLst>
            </p:cNvPr>
            <p:cNvCxnSpPr/>
            <p:nvPr/>
          </p:nvCxnSpPr>
          <p:spPr>
            <a:xfrm flipH="1" flipV="1">
              <a:off x="2470633" y="1553926"/>
              <a:ext cx="2050473" cy="2050473"/>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F9ECFFFF-61C5-5341-D24F-845B662A2D54}"/>
                </a:ext>
              </a:extLst>
            </p:cNvPr>
            <p:cNvCxnSpPr>
              <a:cxnSpLocks/>
            </p:cNvCxnSpPr>
            <p:nvPr/>
          </p:nvCxnSpPr>
          <p:spPr>
            <a:xfrm>
              <a:off x="1439574" y="2599020"/>
              <a:ext cx="2077164" cy="0"/>
            </a:xfrm>
            <a:prstGeom prst="line">
              <a:avLst/>
            </a:prstGeom>
            <a:ln>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9A1148E1-33F8-1A2A-D3F7-4C8B91F93DC3}"/>
                </a:ext>
              </a:extLst>
            </p:cNvPr>
            <p:cNvCxnSpPr>
              <a:cxnSpLocks/>
            </p:cNvCxnSpPr>
            <p:nvPr/>
          </p:nvCxnSpPr>
          <p:spPr>
            <a:xfrm>
              <a:off x="1932709" y="3093627"/>
              <a:ext cx="2077164" cy="0"/>
            </a:xfrm>
            <a:prstGeom prst="line">
              <a:avLst/>
            </a:prstGeom>
            <a:ln>
              <a:headEnd type="none" w="med" len="med"/>
              <a:tailEnd type="triangle" w="med" len="med"/>
            </a:ln>
          </p:spPr>
          <p:style>
            <a:lnRef idx="1">
              <a:schemeClr val="accent1"/>
            </a:lnRef>
            <a:fillRef idx="0">
              <a:schemeClr val="accent1"/>
            </a:fillRef>
            <a:effectRef idx="0">
              <a:schemeClr val="accent1"/>
            </a:effectRef>
            <a:fontRef idx="minor">
              <a:schemeClr val="tx1"/>
            </a:fontRef>
          </p:style>
        </p:cxnSp>
      </p:grpSp>
      <p:grpSp>
        <p:nvGrpSpPr>
          <p:cNvPr id="8" name="Group 7">
            <a:extLst>
              <a:ext uri="{FF2B5EF4-FFF2-40B4-BE49-F238E27FC236}">
                <a16:creationId xmlns:a16="http://schemas.microsoft.com/office/drawing/2014/main" id="{D17E7F85-7151-A09F-0C0A-7618C6402AE8}"/>
              </a:ext>
            </a:extLst>
          </p:cNvPr>
          <p:cNvGrpSpPr/>
          <p:nvPr/>
        </p:nvGrpSpPr>
        <p:grpSpPr>
          <a:xfrm>
            <a:off x="4108694" y="1553926"/>
            <a:ext cx="3084077" cy="2050473"/>
            <a:chOff x="4108694" y="1553926"/>
            <a:chExt cx="3084077" cy="2050473"/>
          </a:xfrm>
        </p:grpSpPr>
        <p:cxnSp>
          <p:nvCxnSpPr>
            <p:cNvPr id="9" name="Straight Connector 8">
              <a:extLst>
                <a:ext uri="{FF2B5EF4-FFF2-40B4-BE49-F238E27FC236}">
                  <a16:creationId xmlns:a16="http://schemas.microsoft.com/office/drawing/2014/main" id="{6C15C709-5580-8EC9-0A1D-B41750EAC350}"/>
                </a:ext>
              </a:extLst>
            </p:cNvPr>
            <p:cNvCxnSpPr/>
            <p:nvPr/>
          </p:nvCxnSpPr>
          <p:spPr>
            <a:xfrm flipH="1" flipV="1">
              <a:off x="5142298" y="1553926"/>
              <a:ext cx="2050473" cy="2050473"/>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7C06038-36BC-E1BB-785F-96241166BCEB}"/>
                </a:ext>
              </a:extLst>
            </p:cNvPr>
            <p:cNvCxnSpPr>
              <a:cxnSpLocks/>
            </p:cNvCxnSpPr>
            <p:nvPr/>
          </p:nvCxnSpPr>
          <p:spPr>
            <a:xfrm>
              <a:off x="4108694" y="2599020"/>
              <a:ext cx="2077164" cy="0"/>
            </a:xfrm>
            <a:prstGeom prst="line">
              <a:avLst/>
            </a:prstGeom>
            <a:ln>
              <a:solidFill>
                <a:schemeClr val="accent2"/>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6AD93AD-F8E6-D1E9-5A6C-5285A6107218}"/>
                </a:ext>
              </a:extLst>
            </p:cNvPr>
            <p:cNvCxnSpPr>
              <a:cxnSpLocks/>
            </p:cNvCxnSpPr>
            <p:nvPr/>
          </p:nvCxnSpPr>
          <p:spPr>
            <a:xfrm>
              <a:off x="4601829" y="3093627"/>
              <a:ext cx="2077164" cy="0"/>
            </a:xfrm>
            <a:prstGeom prst="line">
              <a:avLst/>
            </a:prstGeom>
            <a:ln>
              <a:solidFill>
                <a:schemeClr val="accent2"/>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grpSp>
      <p:grpSp>
        <p:nvGrpSpPr>
          <p:cNvPr id="12" name="Group 11">
            <a:extLst>
              <a:ext uri="{FF2B5EF4-FFF2-40B4-BE49-F238E27FC236}">
                <a16:creationId xmlns:a16="http://schemas.microsoft.com/office/drawing/2014/main" id="{1E567DF8-2038-8F93-F3D4-2A37A48DFD22}"/>
              </a:ext>
            </a:extLst>
          </p:cNvPr>
          <p:cNvGrpSpPr/>
          <p:nvPr/>
        </p:nvGrpSpPr>
        <p:grpSpPr>
          <a:xfrm>
            <a:off x="6777813" y="1553926"/>
            <a:ext cx="3086623" cy="2050473"/>
            <a:chOff x="6777813" y="1553926"/>
            <a:chExt cx="3086623" cy="2050473"/>
          </a:xfrm>
        </p:grpSpPr>
        <p:cxnSp>
          <p:nvCxnSpPr>
            <p:cNvPr id="13" name="Straight Connector 12">
              <a:extLst>
                <a:ext uri="{FF2B5EF4-FFF2-40B4-BE49-F238E27FC236}">
                  <a16:creationId xmlns:a16="http://schemas.microsoft.com/office/drawing/2014/main" id="{6529B597-F206-EC22-02E8-5C18F79510B6}"/>
                </a:ext>
              </a:extLst>
            </p:cNvPr>
            <p:cNvCxnSpPr/>
            <p:nvPr/>
          </p:nvCxnSpPr>
          <p:spPr>
            <a:xfrm flipH="1" flipV="1">
              <a:off x="7813963" y="1553926"/>
              <a:ext cx="2050473" cy="2050473"/>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61DE4EC-EF78-7ED0-E9E5-23E417EDA5A2}"/>
                </a:ext>
              </a:extLst>
            </p:cNvPr>
            <p:cNvCxnSpPr>
              <a:cxnSpLocks/>
            </p:cNvCxnSpPr>
            <p:nvPr/>
          </p:nvCxnSpPr>
          <p:spPr>
            <a:xfrm>
              <a:off x="6777813" y="2599020"/>
              <a:ext cx="2077164" cy="0"/>
            </a:xfrm>
            <a:prstGeom prst="line">
              <a:avLst/>
            </a:prstGeom>
            <a:ln>
              <a:solidFill>
                <a:schemeClr val="accent6"/>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E7AB733-9C8E-38C6-ECD7-03F2A0BA1440}"/>
                </a:ext>
              </a:extLst>
            </p:cNvPr>
            <p:cNvCxnSpPr>
              <a:cxnSpLocks/>
            </p:cNvCxnSpPr>
            <p:nvPr/>
          </p:nvCxnSpPr>
          <p:spPr>
            <a:xfrm>
              <a:off x="7270948" y="3093627"/>
              <a:ext cx="2077164" cy="0"/>
            </a:xfrm>
            <a:prstGeom prst="line">
              <a:avLst/>
            </a:prstGeom>
            <a:ln>
              <a:solidFill>
                <a:schemeClr val="accent6"/>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grpSp>
      <p:grpSp>
        <p:nvGrpSpPr>
          <p:cNvPr id="16" name="Group 15">
            <a:extLst>
              <a:ext uri="{FF2B5EF4-FFF2-40B4-BE49-F238E27FC236}">
                <a16:creationId xmlns:a16="http://schemas.microsoft.com/office/drawing/2014/main" id="{311EAF9D-5469-6883-BB03-BCCB730B52ED}"/>
              </a:ext>
            </a:extLst>
          </p:cNvPr>
          <p:cNvGrpSpPr/>
          <p:nvPr/>
        </p:nvGrpSpPr>
        <p:grpSpPr>
          <a:xfrm>
            <a:off x="2771147" y="3604399"/>
            <a:ext cx="3084683" cy="2048256"/>
            <a:chOff x="2771147" y="3604399"/>
            <a:chExt cx="3084683" cy="2048256"/>
          </a:xfrm>
        </p:grpSpPr>
        <p:cxnSp>
          <p:nvCxnSpPr>
            <p:cNvPr id="17" name="Straight Connector 16">
              <a:extLst>
                <a:ext uri="{FF2B5EF4-FFF2-40B4-BE49-F238E27FC236}">
                  <a16:creationId xmlns:a16="http://schemas.microsoft.com/office/drawing/2014/main" id="{7114311E-D0A7-8EB1-CD59-8E6C64498983}"/>
                </a:ext>
              </a:extLst>
            </p:cNvPr>
            <p:cNvCxnSpPr/>
            <p:nvPr/>
          </p:nvCxnSpPr>
          <p:spPr>
            <a:xfrm flipH="1">
              <a:off x="3807574" y="3604399"/>
              <a:ext cx="2048256" cy="2048256"/>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A96DF02-66FF-B27F-CD12-177351186869}"/>
                </a:ext>
              </a:extLst>
            </p:cNvPr>
            <p:cNvCxnSpPr>
              <a:cxnSpLocks/>
            </p:cNvCxnSpPr>
            <p:nvPr/>
          </p:nvCxnSpPr>
          <p:spPr>
            <a:xfrm flipV="1">
              <a:off x="2771147" y="4609777"/>
              <a:ext cx="2077164" cy="0"/>
            </a:xfrm>
            <a:prstGeom prst="line">
              <a:avLst/>
            </a:prstGeom>
            <a:ln>
              <a:solidFill>
                <a:schemeClr val="accent3"/>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70E985B-5AA8-6908-CA45-5ED27475B314}"/>
                </a:ext>
              </a:extLst>
            </p:cNvPr>
            <p:cNvCxnSpPr>
              <a:cxnSpLocks/>
            </p:cNvCxnSpPr>
            <p:nvPr/>
          </p:nvCxnSpPr>
          <p:spPr>
            <a:xfrm flipV="1">
              <a:off x="3264282" y="4116001"/>
              <a:ext cx="2077164" cy="0"/>
            </a:xfrm>
            <a:prstGeom prst="line">
              <a:avLst/>
            </a:prstGeom>
            <a:ln>
              <a:solidFill>
                <a:schemeClr val="accent3"/>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grpSp>
      <p:grpSp>
        <p:nvGrpSpPr>
          <p:cNvPr id="20" name="Group 19">
            <a:extLst>
              <a:ext uri="{FF2B5EF4-FFF2-40B4-BE49-F238E27FC236}">
                <a16:creationId xmlns:a16="http://schemas.microsoft.com/office/drawing/2014/main" id="{424D2DA9-88DB-2D0B-DE51-88520D6528E5}"/>
              </a:ext>
            </a:extLst>
          </p:cNvPr>
          <p:cNvGrpSpPr/>
          <p:nvPr/>
        </p:nvGrpSpPr>
        <p:grpSpPr>
          <a:xfrm>
            <a:off x="5440267" y="3604399"/>
            <a:ext cx="3087228" cy="2048256"/>
            <a:chOff x="5440267" y="3604399"/>
            <a:chExt cx="3087228" cy="2048256"/>
          </a:xfrm>
        </p:grpSpPr>
        <p:cxnSp>
          <p:nvCxnSpPr>
            <p:cNvPr id="21" name="Straight Connector 20">
              <a:extLst>
                <a:ext uri="{FF2B5EF4-FFF2-40B4-BE49-F238E27FC236}">
                  <a16:creationId xmlns:a16="http://schemas.microsoft.com/office/drawing/2014/main" id="{19E968E4-21F8-0F44-8E56-EFD963F5C89D}"/>
                </a:ext>
              </a:extLst>
            </p:cNvPr>
            <p:cNvCxnSpPr/>
            <p:nvPr/>
          </p:nvCxnSpPr>
          <p:spPr>
            <a:xfrm flipH="1">
              <a:off x="6479239" y="3604399"/>
              <a:ext cx="2048256" cy="2048256"/>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A1B77AD-C61B-3EA1-9C10-53047272CE59}"/>
                </a:ext>
              </a:extLst>
            </p:cNvPr>
            <p:cNvCxnSpPr>
              <a:cxnSpLocks/>
            </p:cNvCxnSpPr>
            <p:nvPr/>
          </p:nvCxnSpPr>
          <p:spPr>
            <a:xfrm flipV="1">
              <a:off x="5440267" y="4609777"/>
              <a:ext cx="2077164" cy="0"/>
            </a:xfrm>
            <a:prstGeom prst="line">
              <a:avLst/>
            </a:prstGeom>
            <a:ln>
              <a:solidFill>
                <a:schemeClr val="accent5"/>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9D2862A-C10D-9211-42AE-FBECB4763C9A}"/>
                </a:ext>
              </a:extLst>
            </p:cNvPr>
            <p:cNvCxnSpPr>
              <a:cxnSpLocks/>
            </p:cNvCxnSpPr>
            <p:nvPr/>
          </p:nvCxnSpPr>
          <p:spPr>
            <a:xfrm flipV="1">
              <a:off x="5933402" y="4116001"/>
              <a:ext cx="2077164" cy="0"/>
            </a:xfrm>
            <a:prstGeom prst="line">
              <a:avLst/>
            </a:prstGeom>
            <a:ln>
              <a:solidFill>
                <a:schemeClr val="accent5"/>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grpSp>
      <p:sp>
        <p:nvSpPr>
          <p:cNvPr id="24" name="Rectangle 23">
            <a:extLst>
              <a:ext uri="{FF2B5EF4-FFF2-40B4-BE49-F238E27FC236}">
                <a16:creationId xmlns:a16="http://schemas.microsoft.com/office/drawing/2014/main" id="{6CB9396A-3191-7847-F929-13AB39F1F9E0}"/>
              </a:ext>
            </a:extLst>
          </p:cNvPr>
          <p:cNvSpPr/>
          <p:nvPr/>
        </p:nvSpPr>
        <p:spPr>
          <a:xfrm>
            <a:off x="1560098" y="2284334"/>
            <a:ext cx="1737976" cy="307777"/>
          </a:xfrm>
          <a:prstGeom prst="rect">
            <a:avLst/>
          </a:prstGeom>
        </p:spPr>
        <p:txBody>
          <a:bodyPr wrap="none">
            <a:spAutoFit/>
          </a:bodyPr>
          <a:lstStyle/>
          <a:p>
            <a:pPr algn="r"/>
            <a:r>
              <a:rPr lang="en-US" sz="1400" noProof="1">
                <a:latin typeface="Arial" panose="020B0604020202020204" pitchFamily="34" charset="0"/>
                <a:cs typeface="Arial" panose="020B0604020202020204" pitchFamily="34" charset="0"/>
              </a:rPr>
              <a:t>Delays in deliveries</a:t>
            </a:r>
          </a:p>
        </p:txBody>
      </p:sp>
      <p:sp>
        <p:nvSpPr>
          <p:cNvPr id="25" name="Rectangle 24">
            <a:extLst>
              <a:ext uri="{FF2B5EF4-FFF2-40B4-BE49-F238E27FC236}">
                <a16:creationId xmlns:a16="http://schemas.microsoft.com/office/drawing/2014/main" id="{289511BC-3F3C-7961-961F-34806E317209}"/>
              </a:ext>
            </a:extLst>
          </p:cNvPr>
          <p:cNvSpPr/>
          <p:nvPr/>
        </p:nvSpPr>
        <p:spPr>
          <a:xfrm>
            <a:off x="2068700" y="2788068"/>
            <a:ext cx="1595309" cy="307777"/>
          </a:xfrm>
          <a:prstGeom prst="rect">
            <a:avLst/>
          </a:prstGeom>
        </p:spPr>
        <p:txBody>
          <a:bodyPr wrap="none">
            <a:spAutoFit/>
          </a:bodyPr>
          <a:lstStyle/>
          <a:p>
            <a:pPr algn="r"/>
            <a:r>
              <a:rPr lang="en-US" sz="1400" noProof="1">
                <a:solidFill>
                  <a:schemeClr val="tx1">
                    <a:lumMod val="65000"/>
                    <a:lumOff val="35000"/>
                  </a:schemeClr>
                </a:solidFill>
                <a:latin typeface="Arial" panose="020B0604020202020204" pitchFamily="34" charset="0"/>
                <a:cs typeface="Arial" panose="020B0604020202020204" pitchFamily="34" charset="0"/>
              </a:rPr>
              <a:t>Lower production</a:t>
            </a:r>
            <a:endParaRPr lang="en-US" sz="1400" noProof="1">
              <a:latin typeface="Arial" panose="020B0604020202020204" pitchFamily="34" charset="0"/>
              <a:cs typeface="Arial" panose="020B0604020202020204" pitchFamily="34" charset="0"/>
            </a:endParaRPr>
          </a:p>
        </p:txBody>
      </p:sp>
      <p:sp>
        <p:nvSpPr>
          <p:cNvPr id="26" name="Rectangle 25">
            <a:extLst>
              <a:ext uri="{FF2B5EF4-FFF2-40B4-BE49-F238E27FC236}">
                <a16:creationId xmlns:a16="http://schemas.microsoft.com/office/drawing/2014/main" id="{7A543FB1-5094-D809-F60A-20A1C1D8F809}"/>
              </a:ext>
            </a:extLst>
          </p:cNvPr>
          <p:cNvSpPr/>
          <p:nvPr/>
        </p:nvSpPr>
        <p:spPr>
          <a:xfrm>
            <a:off x="3521932" y="2284334"/>
            <a:ext cx="2386807" cy="307777"/>
          </a:xfrm>
          <a:prstGeom prst="rect">
            <a:avLst/>
          </a:prstGeom>
        </p:spPr>
        <p:txBody>
          <a:bodyPr wrap="none">
            <a:spAutoFit/>
          </a:bodyPr>
          <a:lstStyle/>
          <a:p>
            <a:pPr algn="r"/>
            <a:r>
              <a:rPr lang="en-US" sz="1400" noProof="1">
                <a:solidFill>
                  <a:schemeClr val="tx1">
                    <a:lumMod val="65000"/>
                    <a:lumOff val="35000"/>
                  </a:schemeClr>
                </a:solidFill>
                <a:latin typeface="Arial" panose="020B0604020202020204" pitchFamily="34" charset="0"/>
                <a:cs typeface="Arial" panose="020B0604020202020204" pitchFamily="34" charset="0"/>
              </a:rPr>
              <a:t>Preference for online shops</a:t>
            </a:r>
            <a:endParaRPr lang="en-US" sz="1400" noProof="1">
              <a:latin typeface="Arial" panose="020B0604020202020204" pitchFamily="34" charset="0"/>
              <a:cs typeface="Arial" panose="020B0604020202020204" pitchFamily="34" charset="0"/>
            </a:endParaRPr>
          </a:p>
        </p:txBody>
      </p:sp>
      <p:sp>
        <p:nvSpPr>
          <p:cNvPr id="27" name="Rectangle 26">
            <a:extLst>
              <a:ext uri="{FF2B5EF4-FFF2-40B4-BE49-F238E27FC236}">
                <a16:creationId xmlns:a16="http://schemas.microsoft.com/office/drawing/2014/main" id="{4D8BA7F6-4C5D-2FF9-726C-2C8D63842293}"/>
              </a:ext>
            </a:extLst>
          </p:cNvPr>
          <p:cNvSpPr/>
          <p:nvPr/>
        </p:nvSpPr>
        <p:spPr>
          <a:xfrm>
            <a:off x="4095872" y="2788068"/>
            <a:ext cx="2178802" cy="307777"/>
          </a:xfrm>
          <a:prstGeom prst="rect">
            <a:avLst/>
          </a:prstGeom>
        </p:spPr>
        <p:txBody>
          <a:bodyPr wrap="none">
            <a:spAutoFit/>
          </a:bodyPr>
          <a:lstStyle/>
          <a:p>
            <a:pPr algn="r"/>
            <a:r>
              <a:rPr lang="en-US" sz="1400" noProof="1">
                <a:solidFill>
                  <a:schemeClr val="tx1">
                    <a:lumMod val="65000"/>
                    <a:lumOff val="35000"/>
                  </a:schemeClr>
                </a:solidFill>
                <a:latin typeface="Arial" panose="020B0604020202020204" pitchFamily="34" charset="0"/>
                <a:cs typeface="Arial" panose="020B0604020202020204" pitchFamily="34" charset="0"/>
              </a:rPr>
              <a:t>Lack of online marketing</a:t>
            </a:r>
            <a:endParaRPr lang="en-US" sz="1400" noProof="1">
              <a:latin typeface="Arial" panose="020B0604020202020204" pitchFamily="34" charset="0"/>
              <a:cs typeface="Arial" panose="020B0604020202020204" pitchFamily="34" charset="0"/>
            </a:endParaRPr>
          </a:p>
        </p:txBody>
      </p:sp>
      <p:sp>
        <p:nvSpPr>
          <p:cNvPr id="28" name="Rectangle 27">
            <a:extLst>
              <a:ext uri="{FF2B5EF4-FFF2-40B4-BE49-F238E27FC236}">
                <a16:creationId xmlns:a16="http://schemas.microsoft.com/office/drawing/2014/main" id="{411B52AF-3726-D2B1-9797-D069BC5C462C}"/>
              </a:ext>
            </a:extLst>
          </p:cNvPr>
          <p:cNvSpPr/>
          <p:nvPr/>
        </p:nvSpPr>
        <p:spPr>
          <a:xfrm>
            <a:off x="6671173" y="2284334"/>
            <a:ext cx="1941558" cy="307777"/>
          </a:xfrm>
          <a:prstGeom prst="rect">
            <a:avLst/>
          </a:prstGeom>
        </p:spPr>
        <p:txBody>
          <a:bodyPr wrap="none">
            <a:spAutoFit/>
          </a:bodyPr>
          <a:lstStyle/>
          <a:p>
            <a:pPr algn="r"/>
            <a:r>
              <a:rPr lang="en-US" sz="1400" noProof="1">
                <a:solidFill>
                  <a:schemeClr val="tx1">
                    <a:lumMod val="65000"/>
                    <a:lumOff val="35000"/>
                  </a:schemeClr>
                </a:solidFill>
                <a:latin typeface="Arial" panose="020B0604020202020204" pitchFamily="34" charset="0"/>
                <a:cs typeface="Arial" panose="020B0604020202020204" pitchFamily="34" charset="0"/>
              </a:rPr>
              <a:t>Non-essential product</a:t>
            </a:r>
            <a:endParaRPr lang="en-US" sz="1400" noProof="1">
              <a:latin typeface="Arial" panose="020B0604020202020204" pitchFamily="34" charset="0"/>
              <a:cs typeface="Arial" panose="020B0604020202020204" pitchFamily="34" charset="0"/>
            </a:endParaRPr>
          </a:p>
        </p:txBody>
      </p:sp>
      <p:sp>
        <p:nvSpPr>
          <p:cNvPr id="29" name="Rectangle 28">
            <a:extLst>
              <a:ext uri="{FF2B5EF4-FFF2-40B4-BE49-F238E27FC236}">
                <a16:creationId xmlns:a16="http://schemas.microsoft.com/office/drawing/2014/main" id="{C3757BBE-B763-7182-A0A7-97B2D62D7932}"/>
              </a:ext>
            </a:extLst>
          </p:cNvPr>
          <p:cNvSpPr/>
          <p:nvPr/>
        </p:nvSpPr>
        <p:spPr>
          <a:xfrm>
            <a:off x="6953752" y="2788068"/>
            <a:ext cx="2024914" cy="307777"/>
          </a:xfrm>
          <a:prstGeom prst="rect">
            <a:avLst/>
          </a:prstGeom>
        </p:spPr>
        <p:txBody>
          <a:bodyPr wrap="none">
            <a:spAutoFit/>
          </a:bodyPr>
          <a:lstStyle/>
          <a:p>
            <a:pPr algn="r"/>
            <a:r>
              <a:rPr lang="en-US" sz="1400" noProof="1">
                <a:latin typeface="Arial" panose="020B0604020202020204" pitchFamily="34" charset="0"/>
                <a:cs typeface="Arial" panose="020B0604020202020204" pitchFamily="34" charset="0"/>
              </a:rPr>
              <a:t>Main demographic loss</a:t>
            </a:r>
          </a:p>
        </p:txBody>
      </p:sp>
      <p:sp>
        <p:nvSpPr>
          <p:cNvPr id="30" name="Arrow: Right 29">
            <a:extLst>
              <a:ext uri="{FF2B5EF4-FFF2-40B4-BE49-F238E27FC236}">
                <a16:creationId xmlns:a16="http://schemas.microsoft.com/office/drawing/2014/main" id="{FB335C2D-B14B-7B3D-9738-AE245C31E0CC}"/>
              </a:ext>
            </a:extLst>
          </p:cNvPr>
          <p:cNvSpPr/>
          <p:nvPr/>
        </p:nvSpPr>
        <p:spPr>
          <a:xfrm>
            <a:off x="1444336" y="2530764"/>
            <a:ext cx="10226964" cy="2142836"/>
          </a:xfrm>
          <a:prstGeom prst="rightArrow">
            <a:avLst>
              <a:gd name="adj1" fmla="val 1724"/>
              <a:gd name="adj2" fmla="val 5000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latin typeface="Arial" panose="020B0604020202020204" pitchFamily="34" charset="0"/>
              <a:cs typeface="Arial" panose="020B0604020202020204" pitchFamily="34" charset="0"/>
            </a:endParaRPr>
          </a:p>
        </p:txBody>
      </p:sp>
      <p:pic>
        <p:nvPicPr>
          <p:cNvPr id="31" name="Graphic 30" descr="Downward trend">
            <a:extLst>
              <a:ext uri="{FF2B5EF4-FFF2-40B4-BE49-F238E27FC236}">
                <a16:creationId xmlns:a16="http://schemas.microsoft.com/office/drawing/2014/main" id="{783AAA82-A0E7-0C3B-E4B7-483CCF28078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747664" y="3252707"/>
            <a:ext cx="560874" cy="560874"/>
          </a:xfrm>
          <a:prstGeom prst="rect">
            <a:avLst/>
          </a:prstGeom>
        </p:spPr>
      </p:pic>
      <p:sp>
        <p:nvSpPr>
          <p:cNvPr id="32" name="Rectangle 31">
            <a:extLst>
              <a:ext uri="{FF2B5EF4-FFF2-40B4-BE49-F238E27FC236}">
                <a16:creationId xmlns:a16="http://schemas.microsoft.com/office/drawing/2014/main" id="{204B0098-B6AA-E8B3-54BC-B97D35A7801A}"/>
              </a:ext>
            </a:extLst>
          </p:cNvPr>
          <p:cNvSpPr/>
          <p:nvPr/>
        </p:nvSpPr>
        <p:spPr>
          <a:xfrm>
            <a:off x="3920740" y="3813581"/>
            <a:ext cx="1406091" cy="307777"/>
          </a:xfrm>
          <a:prstGeom prst="rect">
            <a:avLst/>
          </a:prstGeom>
        </p:spPr>
        <p:txBody>
          <a:bodyPr wrap="none">
            <a:spAutoFit/>
          </a:bodyPr>
          <a:lstStyle/>
          <a:p>
            <a:pPr algn="r"/>
            <a:r>
              <a:rPr lang="en-US" sz="1400" noProof="1">
                <a:solidFill>
                  <a:schemeClr val="tx1">
                    <a:lumMod val="65000"/>
                    <a:lumOff val="35000"/>
                  </a:schemeClr>
                </a:solidFill>
                <a:latin typeface="Arial" panose="020B0604020202020204" pitchFamily="34" charset="0"/>
                <a:cs typeface="Arial" panose="020B0604020202020204" pitchFamily="34" charset="0"/>
              </a:rPr>
              <a:t>Massive layoffs</a:t>
            </a:r>
            <a:endParaRPr lang="en-US" sz="1400" noProof="1">
              <a:latin typeface="Arial" panose="020B0604020202020204" pitchFamily="34" charset="0"/>
              <a:cs typeface="Arial" panose="020B0604020202020204" pitchFamily="34" charset="0"/>
            </a:endParaRPr>
          </a:p>
        </p:txBody>
      </p:sp>
      <p:sp>
        <p:nvSpPr>
          <p:cNvPr id="33" name="Rectangle 32">
            <a:extLst>
              <a:ext uri="{FF2B5EF4-FFF2-40B4-BE49-F238E27FC236}">
                <a16:creationId xmlns:a16="http://schemas.microsoft.com/office/drawing/2014/main" id="{99FEABBE-4E9F-97BC-B1D6-0EDA868E30C3}"/>
              </a:ext>
            </a:extLst>
          </p:cNvPr>
          <p:cNvSpPr/>
          <p:nvPr/>
        </p:nvSpPr>
        <p:spPr>
          <a:xfrm>
            <a:off x="6906812" y="3813581"/>
            <a:ext cx="1080745" cy="307777"/>
          </a:xfrm>
          <a:prstGeom prst="rect">
            <a:avLst/>
          </a:prstGeom>
        </p:spPr>
        <p:txBody>
          <a:bodyPr wrap="none">
            <a:spAutoFit/>
          </a:bodyPr>
          <a:lstStyle/>
          <a:p>
            <a:pPr algn="r"/>
            <a:r>
              <a:rPr lang="en-US" sz="1400" noProof="1">
                <a:solidFill>
                  <a:schemeClr val="tx1">
                    <a:lumMod val="65000"/>
                    <a:lumOff val="35000"/>
                  </a:schemeClr>
                </a:solidFill>
                <a:latin typeface="Arial" panose="020B0604020202020204" pitchFamily="34" charset="0"/>
                <a:cs typeface="Arial" panose="020B0604020202020204" pitchFamily="34" charset="0"/>
              </a:rPr>
              <a:t>Lockdowns</a:t>
            </a:r>
            <a:endParaRPr lang="en-US" sz="1400" noProof="1">
              <a:latin typeface="Arial" panose="020B0604020202020204" pitchFamily="34" charset="0"/>
              <a:cs typeface="Arial" panose="020B0604020202020204" pitchFamily="34" charset="0"/>
            </a:endParaRPr>
          </a:p>
        </p:txBody>
      </p:sp>
      <p:sp>
        <p:nvSpPr>
          <p:cNvPr id="34" name="Rectangle 33">
            <a:extLst>
              <a:ext uri="{FF2B5EF4-FFF2-40B4-BE49-F238E27FC236}">
                <a16:creationId xmlns:a16="http://schemas.microsoft.com/office/drawing/2014/main" id="{D6FC8BB3-E83D-789F-B9C4-9DF6D606650C}"/>
              </a:ext>
            </a:extLst>
          </p:cNvPr>
          <p:cNvSpPr/>
          <p:nvPr/>
        </p:nvSpPr>
        <p:spPr>
          <a:xfrm>
            <a:off x="2470737" y="4297752"/>
            <a:ext cx="2377575" cy="307777"/>
          </a:xfrm>
          <a:prstGeom prst="rect">
            <a:avLst/>
          </a:prstGeom>
        </p:spPr>
        <p:txBody>
          <a:bodyPr wrap="none">
            <a:spAutoFit/>
          </a:bodyPr>
          <a:lstStyle/>
          <a:p>
            <a:pPr algn="r"/>
            <a:r>
              <a:rPr lang="en-US" sz="1400" noProof="1">
                <a:solidFill>
                  <a:schemeClr val="tx1">
                    <a:lumMod val="65000"/>
                    <a:lumOff val="35000"/>
                  </a:schemeClr>
                </a:solidFill>
                <a:latin typeface="Arial" panose="020B0604020202020204" pitchFamily="34" charset="0"/>
                <a:cs typeface="Arial" panose="020B0604020202020204" pitchFamily="34" charset="0"/>
              </a:rPr>
              <a:t>Inflation higher than wages</a:t>
            </a:r>
            <a:endParaRPr lang="en-US" sz="1400" noProof="1">
              <a:latin typeface="Arial" panose="020B0604020202020204" pitchFamily="34" charset="0"/>
              <a:cs typeface="Arial" panose="020B0604020202020204" pitchFamily="34" charset="0"/>
            </a:endParaRPr>
          </a:p>
        </p:txBody>
      </p:sp>
      <p:sp>
        <p:nvSpPr>
          <p:cNvPr id="35" name="Rectangle 34">
            <a:extLst>
              <a:ext uri="{FF2B5EF4-FFF2-40B4-BE49-F238E27FC236}">
                <a16:creationId xmlns:a16="http://schemas.microsoft.com/office/drawing/2014/main" id="{3DE3A02D-05F9-5E3A-E2EF-EFC86A84E554}"/>
              </a:ext>
            </a:extLst>
          </p:cNvPr>
          <p:cNvSpPr/>
          <p:nvPr/>
        </p:nvSpPr>
        <p:spPr>
          <a:xfrm>
            <a:off x="5995861" y="4297752"/>
            <a:ext cx="1521570" cy="307777"/>
          </a:xfrm>
          <a:prstGeom prst="rect">
            <a:avLst/>
          </a:prstGeom>
        </p:spPr>
        <p:txBody>
          <a:bodyPr wrap="none">
            <a:spAutoFit/>
          </a:bodyPr>
          <a:lstStyle/>
          <a:p>
            <a:pPr algn="r"/>
            <a:r>
              <a:rPr lang="en-US" sz="1400" noProof="1">
                <a:solidFill>
                  <a:schemeClr val="tx1">
                    <a:lumMod val="65000"/>
                    <a:lumOff val="35000"/>
                  </a:schemeClr>
                </a:solidFill>
                <a:latin typeface="Arial" panose="020B0604020202020204" pitchFamily="34" charset="0"/>
                <a:cs typeface="Arial" panose="020B0604020202020204" pitchFamily="34" charset="0"/>
              </a:rPr>
              <a:t>Social distancing</a:t>
            </a:r>
            <a:endParaRPr lang="en-US" sz="1400" noProof="1">
              <a:latin typeface="Arial" panose="020B0604020202020204" pitchFamily="34" charset="0"/>
              <a:cs typeface="Arial" panose="020B0604020202020204" pitchFamily="34" charset="0"/>
            </a:endParaRPr>
          </a:p>
        </p:txBody>
      </p:sp>
      <p:grpSp>
        <p:nvGrpSpPr>
          <p:cNvPr id="36" name="Group 35">
            <a:extLst>
              <a:ext uri="{FF2B5EF4-FFF2-40B4-BE49-F238E27FC236}">
                <a16:creationId xmlns:a16="http://schemas.microsoft.com/office/drawing/2014/main" id="{24669A20-8174-3CC6-EAAF-1FB0C285C3BC}"/>
              </a:ext>
            </a:extLst>
          </p:cNvPr>
          <p:cNvGrpSpPr/>
          <p:nvPr/>
        </p:nvGrpSpPr>
        <p:grpSpPr>
          <a:xfrm>
            <a:off x="770020" y="1551708"/>
            <a:ext cx="2249253" cy="551966"/>
            <a:chOff x="770020" y="1551708"/>
            <a:chExt cx="2249253" cy="551966"/>
          </a:xfrm>
        </p:grpSpPr>
        <p:grpSp>
          <p:nvGrpSpPr>
            <p:cNvPr id="37" name="Group 36">
              <a:extLst>
                <a:ext uri="{FF2B5EF4-FFF2-40B4-BE49-F238E27FC236}">
                  <a16:creationId xmlns:a16="http://schemas.microsoft.com/office/drawing/2014/main" id="{EB425F3A-3BAF-D485-D0B9-772ADA9AF8C2}"/>
                </a:ext>
              </a:extLst>
            </p:cNvPr>
            <p:cNvGrpSpPr/>
            <p:nvPr/>
          </p:nvGrpSpPr>
          <p:grpSpPr>
            <a:xfrm>
              <a:off x="942109" y="1551709"/>
              <a:ext cx="2077164" cy="551965"/>
              <a:chOff x="480291" y="1551709"/>
              <a:chExt cx="2077164" cy="551965"/>
            </a:xfrm>
          </p:grpSpPr>
          <p:sp>
            <p:nvSpPr>
              <p:cNvPr id="39" name="Rectangle 38">
                <a:extLst>
                  <a:ext uri="{FF2B5EF4-FFF2-40B4-BE49-F238E27FC236}">
                    <a16:creationId xmlns:a16="http://schemas.microsoft.com/office/drawing/2014/main" id="{1B88EB5E-9F7D-2E6B-FE34-1A23D4BE9CCE}"/>
                  </a:ext>
                </a:extLst>
              </p:cNvPr>
              <p:cNvSpPr/>
              <p:nvPr/>
            </p:nvSpPr>
            <p:spPr>
              <a:xfrm>
                <a:off x="480291" y="1551709"/>
                <a:ext cx="1528524" cy="5519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noProof="1">
                    <a:latin typeface="Arial" panose="020B0604020202020204" pitchFamily="34" charset="0"/>
                    <a:cs typeface="Arial" panose="020B0604020202020204" pitchFamily="34" charset="0"/>
                  </a:rPr>
                  <a:t>Supply chain</a:t>
                </a:r>
              </a:p>
            </p:txBody>
          </p:sp>
          <p:sp>
            <p:nvSpPr>
              <p:cNvPr id="40" name="Right Triangle 39">
                <a:extLst>
                  <a:ext uri="{FF2B5EF4-FFF2-40B4-BE49-F238E27FC236}">
                    <a16:creationId xmlns:a16="http://schemas.microsoft.com/office/drawing/2014/main" id="{E962871B-5F90-A6D6-DED1-D102EFDC7822}"/>
                  </a:ext>
                </a:extLst>
              </p:cNvPr>
              <p:cNvSpPr/>
              <p:nvPr/>
            </p:nvSpPr>
            <p:spPr>
              <a:xfrm>
                <a:off x="2008815" y="1551709"/>
                <a:ext cx="548640" cy="551965"/>
              </a:xfrm>
              <a:prstGeom prst="r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latin typeface="Arial" panose="020B0604020202020204" pitchFamily="34" charset="0"/>
                  <a:cs typeface="Arial" panose="020B0604020202020204" pitchFamily="34" charset="0"/>
                </a:endParaRPr>
              </a:p>
            </p:txBody>
          </p:sp>
        </p:grpSp>
        <p:sp>
          <p:nvSpPr>
            <p:cNvPr id="38" name="Rectangle 37">
              <a:extLst>
                <a:ext uri="{FF2B5EF4-FFF2-40B4-BE49-F238E27FC236}">
                  <a16:creationId xmlns:a16="http://schemas.microsoft.com/office/drawing/2014/main" id="{1D50E167-818F-3F0D-91F3-119182CBD29C}"/>
                </a:ext>
              </a:extLst>
            </p:cNvPr>
            <p:cNvSpPr/>
            <p:nvPr/>
          </p:nvSpPr>
          <p:spPr>
            <a:xfrm>
              <a:off x="770020" y="1551708"/>
              <a:ext cx="170873" cy="55196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latin typeface="Arial" panose="020B0604020202020204" pitchFamily="34" charset="0"/>
                <a:cs typeface="Arial" panose="020B0604020202020204" pitchFamily="34" charset="0"/>
              </a:endParaRPr>
            </a:p>
          </p:txBody>
        </p:sp>
      </p:grpSp>
      <p:grpSp>
        <p:nvGrpSpPr>
          <p:cNvPr id="41" name="Group 40">
            <a:extLst>
              <a:ext uri="{FF2B5EF4-FFF2-40B4-BE49-F238E27FC236}">
                <a16:creationId xmlns:a16="http://schemas.microsoft.com/office/drawing/2014/main" id="{7D43D804-2D7E-3673-01CF-7CA4D0E518E3}"/>
              </a:ext>
            </a:extLst>
          </p:cNvPr>
          <p:cNvGrpSpPr/>
          <p:nvPr/>
        </p:nvGrpSpPr>
        <p:grpSpPr>
          <a:xfrm>
            <a:off x="3442902" y="1551707"/>
            <a:ext cx="2249253" cy="551967"/>
            <a:chOff x="3442902" y="1551707"/>
            <a:chExt cx="2249253" cy="551967"/>
          </a:xfrm>
        </p:grpSpPr>
        <p:grpSp>
          <p:nvGrpSpPr>
            <p:cNvPr id="42" name="Group 41">
              <a:extLst>
                <a:ext uri="{FF2B5EF4-FFF2-40B4-BE49-F238E27FC236}">
                  <a16:creationId xmlns:a16="http://schemas.microsoft.com/office/drawing/2014/main" id="{B8E54C96-7AAF-0AD1-0818-5146BA33B7CA}"/>
                </a:ext>
              </a:extLst>
            </p:cNvPr>
            <p:cNvGrpSpPr/>
            <p:nvPr/>
          </p:nvGrpSpPr>
          <p:grpSpPr>
            <a:xfrm>
              <a:off x="3614991" y="1551709"/>
              <a:ext cx="2077164" cy="551965"/>
              <a:chOff x="480291" y="1551709"/>
              <a:chExt cx="2077164" cy="551965"/>
            </a:xfrm>
            <a:solidFill>
              <a:schemeClr val="accent2"/>
            </a:solidFill>
          </p:grpSpPr>
          <p:sp>
            <p:nvSpPr>
              <p:cNvPr id="44" name="Rectangle 43">
                <a:extLst>
                  <a:ext uri="{FF2B5EF4-FFF2-40B4-BE49-F238E27FC236}">
                    <a16:creationId xmlns:a16="http://schemas.microsoft.com/office/drawing/2014/main" id="{3D4D803C-A00F-8D2A-1C68-724FA4DEB7BE}"/>
                  </a:ext>
                </a:extLst>
              </p:cNvPr>
              <p:cNvSpPr/>
              <p:nvPr/>
            </p:nvSpPr>
            <p:spPr>
              <a:xfrm>
                <a:off x="480291" y="1551709"/>
                <a:ext cx="1528524" cy="55196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noProof="1">
                    <a:latin typeface="Arial" panose="020B0604020202020204" pitchFamily="34" charset="0"/>
                    <a:cs typeface="Arial" panose="020B0604020202020204" pitchFamily="34" charset="0"/>
                  </a:rPr>
                  <a:t>Online</a:t>
                </a:r>
                <a:r>
                  <a:rPr lang="en-US" sz="1500" noProof="1">
                    <a:latin typeface="Arial" panose="020B0604020202020204" pitchFamily="34" charset="0"/>
                    <a:cs typeface="Arial" panose="020B0604020202020204" pitchFamily="34" charset="0"/>
                  </a:rPr>
                  <a:t> Shopping</a:t>
                </a:r>
              </a:p>
            </p:txBody>
          </p:sp>
          <p:sp>
            <p:nvSpPr>
              <p:cNvPr id="45" name="Right Triangle 44">
                <a:extLst>
                  <a:ext uri="{FF2B5EF4-FFF2-40B4-BE49-F238E27FC236}">
                    <a16:creationId xmlns:a16="http://schemas.microsoft.com/office/drawing/2014/main" id="{E9FA5D87-96EF-A703-13B7-4D88512A5E20}"/>
                  </a:ext>
                </a:extLst>
              </p:cNvPr>
              <p:cNvSpPr/>
              <p:nvPr/>
            </p:nvSpPr>
            <p:spPr>
              <a:xfrm>
                <a:off x="2008815" y="1551709"/>
                <a:ext cx="548640" cy="551965"/>
              </a:xfrm>
              <a:prstGeom prst="r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latin typeface="Arial" panose="020B0604020202020204" pitchFamily="34" charset="0"/>
                  <a:cs typeface="Arial" panose="020B0604020202020204" pitchFamily="34" charset="0"/>
                </a:endParaRPr>
              </a:p>
            </p:txBody>
          </p:sp>
        </p:grpSp>
        <p:sp>
          <p:nvSpPr>
            <p:cNvPr id="43" name="Rectangle 42">
              <a:extLst>
                <a:ext uri="{FF2B5EF4-FFF2-40B4-BE49-F238E27FC236}">
                  <a16:creationId xmlns:a16="http://schemas.microsoft.com/office/drawing/2014/main" id="{BBE702FD-5B4E-F8ED-E18D-4340E5DE84AA}"/>
                </a:ext>
              </a:extLst>
            </p:cNvPr>
            <p:cNvSpPr/>
            <p:nvPr/>
          </p:nvSpPr>
          <p:spPr>
            <a:xfrm>
              <a:off x="3442902" y="1551707"/>
              <a:ext cx="170873" cy="551965"/>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latin typeface="Arial" panose="020B0604020202020204" pitchFamily="34" charset="0"/>
                <a:cs typeface="Arial" panose="020B0604020202020204" pitchFamily="34" charset="0"/>
              </a:endParaRPr>
            </a:p>
          </p:txBody>
        </p:sp>
      </p:grpSp>
      <p:grpSp>
        <p:nvGrpSpPr>
          <p:cNvPr id="46" name="Group 45">
            <a:extLst>
              <a:ext uri="{FF2B5EF4-FFF2-40B4-BE49-F238E27FC236}">
                <a16:creationId xmlns:a16="http://schemas.microsoft.com/office/drawing/2014/main" id="{239A3045-C886-3164-28B1-0603EC3D5428}"/>
              </a:ext>
            </a:extLst>
          </p:cNvPr>
          <p:cNvGrpSpPr/>
          <p:nvPr/>
        </p:nvGrpSpPr>
        <p:grpSpPr>
          <a:xfrm>
            <a:off x="6121160" y="1551709"/>
            <a:ext cx="2243875" cy="551965"/>
            <a:chOff x="6121160" y="1551709"/>
            <a:chExt cx="2243875" cy="551965"/>
          </a:xfrm>
        </p:grpSpPr>
        <p:grpSp>
          <p:nvGrpSpPr>
            <p:cNvPr id="47" name="Group 46">
              <a:extLst>
                <a:ext uri="{FF2B5EF4-FFF2-40B4-BE49-F238E27FC236}">
                  <a16:creationId xmlns:a16="http://schemas.microsoft.com/office/drawing/2014/main" id="{055C1349-E08C-25E7-529D-378F4DC70103}"/>
                </a:ext>
              </a:extLst>
            </p:cNvPr>
            <p:cNvGrpSpPr/>
            <p:nvPr/>
          </p:nvGrpSpPr>
          <p:grpSpPr>
            <a:xfrm>
              <a:off x="6287871" y="1551709"/>
              <a:ext cx="2077164" cy="551965"/>
              <a:chOff x="480291" y="1551709"/>
              <a:chExt cx="2077164" cy="551965"/>
            </a:xfrm>
            <a:solidFill>
              <a:schemeClr val="accent6"/>
            </a:solidFill>
          </p:grpSpPr>
          <p:sp>
            <p:nvSpPr>
              <p:cNvPr id="49" name="Rectangle 48">
                <a:extLst>
                  <a:ext uri="{FF2B5EF4-FFF2-40B4-BE49-F238E27FC236}">
                    <a16:creationId xmlns:a16="http://schemas.microsoft.com/office/drawing/2014/main" id="{C86E06F5-BA24-15D4-A42E-09F8E0A0519C}"/>
                  </a:ext>
                </a:extLst>
              </p:cNvPr>
              <p:cNvSpPr/>
              <p:nvPr/>
            </p:nvSpPr>
            <p:spPr>
              <a:xfrm>
                <a:off x="480291" y="1551709"/>
                <a:ext cx="1528524" cy="55196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noProof="1">
                    <a:solidFill>
                      <a:schemeClr val="bg1"/>
                    </a:solidFill>
                    <a:latin typeface="Arial" panose="020B0604020202020204" pitchFamily="34" charset="0"/>
                    <a:cs typeface="Arial" panose="020B0604020202020204" pitchFamily="34" charset="0"/>
                  </a:rPr>
                  <a:t>Low Demand</a:t>
                </a:r>
              </a:p>
            </p:txBody>
          </p:sp>
          <p:sp>
            <p:nvSpPr>
              <p:cNvPr id="50" name="Right Triangle 49">
                <a:extLst>
                  <a:ext uri="{FF2B5EF4-FFF2-40B4-BE49-F238E27FC236}">
                    <a16:creationId xmlns:a16="http://schemas.microsoft.com/office/drawing/2014/main" id="{2698AEE8-55D2-AD31-10F1-364771F6D773}"/>
                  </a:ext>
                </a:extLst>
              </p:cNvPr>
              <p:cNvSpPr/>
              <p:nvPr/>
            </p:nvSpPr>
            <p:spPr>
              <a:xfrm>
                <a:off x="2008815" y="1551709"/>
                <a:ext cx="548640" cy="551965"/>
              </a:xfrm>
              <a:prstGeom prst="r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latin typeface="Arial" panose="020B0604020202020204" pitchFamily="34" charset="0"/>
                  <a:cs typeface="Arial" panose="020B0604020202020204" pitchFamily="34" charset="0"/>
                </a:endParaRPr>
              </a:p>
            </p:txBody>
          </p:sp>
        </p:grpSp>
        <p:sp>
          <p:nvSpPr>
            <p:cNvPr id="48" name="Rectangle 47">
              <a:extLst>
                <a:ext uri="{FF2B5EF4-FFF2-40B4-BE49-F238E27FC236}">
                  <a16:creationId xmlns:a16="http://schemas.microsoft.com/office/drawing/2014/main" id="{A92D2CD2-2A6A-AF50-C8D3-C3D977FC0FFB}"/>
                </a:ext>
              </a:extLst>
            </p:cNvPr>
            <p:cNvSpPr/>
            <p:nvPr/>
          </p:nvSpPr>
          <p:spPr>
            <a:xfrm>
              <a:off x="6121160" y="1551709"/>
              <a:ext cx="170873" cy="551965"/>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latin typeface="Arial" panose="020B0604020202020204" pitchFamily="34" charset="0"/>
                <a:cs typeface="Arial" panose="020B0604020202020204" pitchFamily="34" charset="0"/>
              </a:endParaRPr>
            </a:p>
          </p:txBody>
        </p:sp>
      </p:grpSp>
      <p:grpSp>
        <p:nvGrpSpPr>
          <p:cNvPr id="51" name="Group 50">
            <a:extLst>
              <a:ext uri="{FF2B5EF4-FFF2-40B4-BE49-F238E27FC236}">
                <a16:creationId xmlns:a16="http://schemas.microsoft.com/office/drawing/2014/main" id="{75444ED0-A722-3958-91C2-D5C84570E90D}"/>
              </a:ext>
            </a:extLst>
          </p:cNvPr>
          <p:cNvGrpSpPr/>
          <p:nvPr/>
        </p:nvGrpSpPr>
        <p:grpSpPr>
          <a:xfrm>
            <a:off x="2113047" y="5103070"/>
            <a:ext cx="2248037" cy="551966"/>
            <a:chOff x="2113047" y="5103070"/>
            <a:chExt cx="2248037" cy="551966"/>
          </a:xfrm>
        </p:grpSpPr>
        <p:grpSp>
          <p:nvGrpSpPr>
            <p:cNvPr id="52" name="Group 51">
              <a:extLst>
                <a:ext uri="{FF2B5EF4-FFF2-40B4-BE49-F238E27FC236}">
                  <a16:creationId xmlns:a16="http://schemas.microsoft.com/office/drawing/2014/main" id="{842F557C-E48D-5F5F-7108-7F452AEB7E99}"/>
                </a:ext>
              </a:extLst>
            </p:cNvPr>
            <p:cNvGrpSpPr/>
            <p:nvPr/>
          </p:nvGrpSpPr>
          <p:grpSpPr>
            <a:xfrm>
              <a:off x="2283920" y="5103070"/>
              <a:ext cx="2077164" cy="551966"/>
              <a:chOff x="1366116" y="4770049"/>
              <a:chExt cx="2077164" cy="551966"/>
            </a:xfrm>
            <a:solidFill>
              <a:schemeClr val="accent3"/>
            </a:solidFill>
          </p:grpSpPr>
          <p:sp>
            <p:nvSpPr>
              <p:cNvPr id="54" name="Rectangle 53">
                <a:extLst>
                  <a:ext uri="{FF2B5EF4-FFF2-40B4-BE49-F238E27FC236}">
                    <a16:creationId xmlns:a16="http://schemas.microsoft.com/office/drawing/2014/main" id="{39CD2127-32A5-F183-63F8-B519329C35B5}"/>
                  </a:ext>
                </a:extLst>
              </p:cNvPr>
              <p:cNvSpPr/>
              <p:nvPr/>
            </p:nvSpPr>
            <p:spPr>
              <a:xfrm>
                <a:off x="1366116" y="4770050"/>
                <a:ext cx="1528524" cy="55196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noProof="1">
                    <a:solidFill>
                      <a:schemeClr val="bg1"/>
                    </a:solidFill>
                    <a:latin typeface="Arial" panose="020B0604020202020204" pitchFamily="34" charset="0"/>
                    <a:cs typeface="Arial" panose="020B0604020202020204" pitchFamily="34" charset="0"/>
                  </a:rPr>
                  <a:t>Instability</a:t>
                </a:r>
              </a:p>
            </p:txBody>
          </p:sp>
          <p:sp>
            <p:nvSpPr>
              <p:cNvPr id="55" name="Right Triangle 54">
                <a:extLst>
                  <a:ext uri="{FF2B5EF4-FFF2-40B4-BE49-F238E27FC236}">
                    <a16:creationId xmlns:a16="http://schemas.microsoft.com/office/drawing/2014/main" id="{D642B966-13DF-5E0A-318E-5732B81DA45F}"/>
                  </a:ext>
                </a:extLst>
              </p:cNvPr>
              <p:cNvSpPr/>
              <p:nvPr/>
            </p:nvSpPr>
            <p:spPr>
              <a:xfrm flipV="1">
                <a:off x="2894640" y="4770049"/>
                <a:ext cx="548640" cy="551965"/>
              </a:xfrm>
              <a:prstGeom prst="r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latin typeface="Arial" panose="020B0604020202020204" pitchFamily="34" charset="0"/>
                  <a:cs typeface="Arial" panose="020B0604020202020204" pitchFamily="34" charset="0"/>
                </a:endParaRPr>
              </a:p>
            </p:txBody>
          </p:sp>
        </p:grpSp>
        <p:sp>
          <p:nvSpPr>
            <p:cNvPr id="53" name="Rectangle 52">
              <a:extLst>
                <a:ext uri="{FF2B5EF4-FFF2-40B4-BE49-F238E27FC236}">
                  <a16:creationId xmlns:a16="http://schemas.microsoft.com/office/drawing/2014/main" id="{9D9C18DE-1182-41D9-A927-300FBA52F8CD}"/>
                </a:ext>
              </a:extLst>
            </p:cNvPr>
            <p:cNvSpPr/>
            <p:nvPr/>
          </p:nvSpPr>
          <p:spPr>
            <a:xfrm>
              <a:off x="2113047" y="5103070"/>
              <a:ext cx="170873" cy="551965"/>
            </a:xfrm>
            <a:prstGeom prst="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latin typeface="Arial" panose="020B0604020202020204" pitchFamily="34" charset="0"/>
                <a:cs typeface="Arial" panose="020B0604020202020204" pitchFamily="34" charset="0"/>
              </a:endParaRPr>
            </a:p>
          </p:txBody>
        </p:sp>
      </p:grpSp>
      <p:grpSp>
        <p:nvGrpSpPr>
          <p:cNvPr id="56" name="Group 55">
            <a:extLst>
              <a:ext uri="{FF2B5EF4-FFF2-40B4-BE49-F238E27FC236}">
                <a16:creationId xmlns:a16="http://schemas.microsoft.com/office/drawing/2014/main" id="{71443D38-D054-651A-8A61-999DA72A646A}"/>
              </a:ext>
            </a:extLst>
          </p:cNvPr>
          <p:cNvGrpSpPr/>
          <p:nvPr/>
        </p:nvGrpSpPr>
        <p:grpSpPr>
          <a:xfrm>
            <a:off x="4785048" y="5105451"/>
            <a:ext cx="2248037" cy="551966"/>
            <a:chOff x="4785048" y="5105451"/>
            <a:chExt cx="2248037" cy="551966"/>
          </a:xfrm>
        </p:grpSpPr>
        <p:grpSp>
          <p:nvGrpSpPr>
            <p:cNvPr id="57" name="Group 56">
              <a:extLst>
                <a:ext uri="{FF2B5EF4-FFF2-40B4-BE49-F238E27FC236}">
                  <a16:creationId xmlns:a16="http://schemas.microsoft.com/office/drawing/2014/main" id="{2EAA865D-748A-74DD-154F-F7F9DBA5EC11}"/>
                </a:ext>
              </a:extLst>
            </p:cNvPr>
            <p:cNvGrpSpPr/>
            <p:nvPr/>
          </p:nvGrpSpPr>
          <p:grpSpPr>
            <a:xfrm>
              <a:off x="4955921" y="5105451"/>
              <a:ext cx="2077164" cy="551966"/>
              <a:chOff x="1366116" y="4770049"/>
              <a:chExt cx="2077164" cy="551966"/>
            </a:xfrm>
            <a:solidFill>
              <a:schemeClr val="accent5"/>
            </a:solidFill>
          </p:grpSpPr>
          <p:sp>
            <p:nvSpPr>
              <p:cNvPr id="59" name="Rectangle 58">
                <a:extLst>
                  <a:ext uri="{FF2B5EF4-FFF2-40B4-BE49-F238E27FC236}">
                    <a16:creationId xmlns:a16="http://schemas.microsoft.com/office/drawing/2014/main" id="{C27D42B6-2BD7-4D43-CEA6-45CDD41636D0}"/>
                  </a:ext>
                </a:extLst>
              </p:cNvPr>
              <p:cNvSpPr/>
              <p:nvPr/>
            </p:nvSpPr>
            <p:spPr>
              <a:xfrm>
                <a:off x="1366116" y="4770050"/>
                <a:ext cx="1528524" cy="55196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noProof="1">
                    <a:latin typeface="Arial" panose="020B0604020202020204" pitchFamily="34" charset="0"/>
                    <a:cs typeface="Arial" panose="020B0604020202020204" pitchFamily="34" charset="0"/>
                  </a:rPr>
                  <a:t>Pandemic</a:t>
                </a:r>
              </a:p>
            </p:txBody>
          </p:sp>
          <p:sp>
            <p:nvSpPr>
              <p:cNvPr id="60" name="Right Triangle 59">
                <a:extLst>
                  <a:ext uri="{FF2B5EF4-FFF2-40B4-BE49-F238E27FC236}">
                    <a16:creationId xmlns:a16="http://schemas.microsoft.com/office/drawing/2014/main" id="{34A87F70-F6F8-DFF6-3866-C37FB200E82A}"/>
                  </a:ext>
                </a:extLst>
              </p:cNvPr>
              <p:cNvSpPr/>
              <p:nvPr/>
            </p:nvSpPr>
            <p:spPr>
              <a:xfrm flipV="1">
                <a:off x="2894640" y="4770049"/>
                <a:ext cx="548640" cy="551965"/>
              </a:xfrm>
              <a:prstGeom prst="r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latin typeface="Arial" panose="020B0604020202020204" pitchFamily="34" charset="0"/>
                  <a:cs typeface="Arial" panose="020B0604020202020204" pitchFamily="34" charset="0"/>
                </a:endParaRPr>
              </a:p>
            </p:txBody>
          </p:sp>
        </p:grpSp>
        <p:sp>
          <p:nvSpPr>
            <p:cNvPr id="58" name="Rectangle 57">
              <a:extLst>
                <a:ext uri="{FF2B5EF4-FFF2-40B4-BE49-F238E27FC236}">
                  <a16:creationId xmlns:a16="http://schemas.microsoft.com/office/drawing/2014/main" id="{1AE1F731-98B4-9CFD-8D4A-D3AC80F7B150}"/>
                </a:ext>
              </a:extLst>
            </p:cNvPr>
            <p:cNvSpPr/>
            <p:nvPr/>
          </p:nvSpPr>
          <p:spPr>
            <a:xfrm>
              <a:off x="4785048" y="5105451"/>
              <a:ext cx="170873" cy="551965"/>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latin typeface="Arial" panose="020B0604020202020204" pitchFamily="34" charset="0"/>
                <a:cs typeface="Arial" panose="020B0604020202020204" pitchFamily="34" charset="0"/>
              </a:endParaRPr>
            </a:p>
          </p:txBody>
        </p:sp>
      </p:grpSp>
      <p:sp>
        <p:nvSpPr>
          <p:cNvPr id="61" name="TextBox 60">
            <a:extLst>
              <a:ext uri="{FF2B5EF4-FFF2-40B4-BE49-F238E27FC236}">
                <a16:creationId xmlns:a16="http://schemas.microsoft.com/office/drawing/2014/main" id="{A3930A8F-E989-A862-401F-7CEF4891C8C1}"/>
              </a:ext>
            </a:extLst>
          </p:cNvPr>
          <p:cNvSpPr txBox="1"/>
          <p:nvPr/>
        </p:nvSpPr>
        <p:spPr>
          <a:xfrm>
            <a:off x="1690577" y="308344"/>
            <a:ext cx="8187070" cy="769441"/>
          </a:xfrm>
          <a:prstGeom prst="rect">
            <a:avLst/>
          </a:prstGeom>
          <a:noFill/>
        </p:spPr>
        <p:txBody>
          <a:bodyPr wrap="square" rtlCol="0">
            <a:spAutoFit/>
          </a:bodyPr>
          <a:lstStyle/>
          <a:p>
            <a:pPr algn="ctr"/>
            <a:r>
              <a:rPr lang="en-GB" sz="4400" dirty="0">
                <a:solidFill>
                  <a:schemeClr val="accent1"/>
                </a:solidFill>
                <a:latin typeface="Arial" panose="020B0604020202020204" pitchFamily="34" charset="0"/>
                <a:cs typeface="Arial" panose="020B0604020202020204" pitchFamily="34" charset="0"/>
              </a:rPr>
              <a:t>Fishbone Diagram</a:t>
            </a:r>
          </a:p>
        </p:txBody>
      </p:sp>
    </p:spTree>
    <p:extLst>
      <p:ext uri="{BB962C8B-B14F-4D97-AF65-F5344CB8AC3E}">
        <p14:creationId xmlns:p14="http://schemas.microsoft.com/office/powerpoint/2010/main" val="41445795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3156F-590A-9C22-6FEB-0798F4B199B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Possible solutions</a:t>
            </a:r>
          </a:p>
        </p:txBody>
      </p:sp>
      <p:sp>
        <p:nvSpPr>
          <p:cNvPr id="3" name="Content Placeholder 2">
            <a:extLst>
              <a:ext uri="{FF2B5EF4-FFF2-40B4-BE49-F238E27FC236}">
                <a16:creationId xmlns:a16="http://schemas.microsoft.com/office/drawing/2014/main" id="{E6D012FF-62A2-2025-9B08-8B8C89658FF3}"/>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Getting more base materials from more providers to keep production steady</a:t>
            </a:r>
          </a:p>
          <a:p>
            <a:r>
              <a:rPr lang="en-GB" dirty="0">
                <a:latin typeface="Arial" panose="020B0604020202020204" pitchFamily="34" charset="0"/>
                <a:cs typeface="Arial" panose="020B0604020202020204" pitchFamily="34" charset="0"/>
              </a:rPr>
              <a:t>Growing the online marketing to reach a higher audience</a:t>
            </a:r>
          </a:p>
          <a:p>
            <a:r>
              <a:rPr lang="en-GB" dirty="0">
                <a:latin typeface="Arial" panose="020B0604020202020204" pitchFamily="34" charset="0"/>
                <a:cs typeface="Arial" panose="020B0604020202020204" pitchFamily="34" charset="0"/>
              </a:rPr>
              <a:t>Lower prices to be more affordable</a:t>
            </a:r>
          </a:p>
          <a:p>
            <a:r>
              <a:rPr lang="en-GB" dirty="0">
                <a:latin typeface="Arial" panose="020B0604020202020204" pitchFamily="34" charset="0"/>
                <a:cs typeface="Arial" panose="020B0604020202020204" pitchFamily="34" charset="0"/>
              </a:rPr>
              <a:t>Expand to more casual products like shirts to match current needs of customers</a:t>
            </a:r>
          </a:p>
          <a:p>
            <a:pPr marL="0" indent="0">
              <a:buNone/>
            </a:pPr>
            <a:r>
              <a:rPr lang="en-GB" dirty="0">
                <a:latin typeface="Arial" panose="020B0604020202020204" pitchFamily="34" charset="0"/>
                <a:cs typeface="Arial" panose="020B0604020202020204" pitchFamily="34" charset="0"/>
              </a:rPr>
              <a:t>The solution I think works best is growing an online shop, ‘purchasing from Facebook marketplace remains constant’ through the pandemic as shown by Food Standards Agency (2020). The world is advancing through the internet and companies must adapt if they want to survive.</a:t>
            </a:r>
          </a:p>
        </p:txBody>
      </p:sp>
    </p:spTree>
    <p:extLst>
      <p:ext uri="{BB962C8B-B14F-4D97-AF65-F5344CB8AC3E}">
        <p14:creationId xmlns:p14="http://schemas.microsoft.com/office/powerpoint/2010/main" val="26444983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DAF8575-DDD0-43E3-95E0-CF812F06AFE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5CCA1792-C598-45A3-82EC-60F305DCB1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84F3208-0F93-4217-AB03-C74E565729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F862CE08-0EF8-4D30-9F34-5CEF2E35C9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CF707B85-7DC9-4931-8C39-C2802F1F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39409EB7-9549-43B7-9597-771D971CA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995D6453-5D14-445F-B965-BA2F9177D0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562F0BDF-F752-4F9D-826C-376BA43AF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019CD532-CC2D-41A0-B2E5-1A177CC060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751829B1-B54D-428F-B99F-234847A0C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C8483DED-5995-47C7-9E6E-3340224B3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2" name="Rectangle 21">
            <a:extLst>
              <a:ext uri="{FF2B5EF4-FFF2-40B4-BE49-F238E27FC236}">
                <a16:creationId xmlns:a16="http://schemas.microsoft.com/office/drawing/2014/main" id="{39178BE9-53D8-441A-8691-0ED3B464B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ACB8CD7E-5B0B-B59B-C13D-CD0A1E22FB80}"/>
              </a:ext>
            </a:extLst>
          </p:cNvPr>
          <p:cNvPicPr>
            <a:picLocks noChangeAspect="1"/>
          </p:cNvPicPr>
          <p:nvPr/>
        </p:nvPicPr>
        <p:blipFill>
          <a:blip r:embed="rId3"/>
          <a:stretch>
            <a:fillRect/>
          </a:stretch>
        </p:blipFill>
        <p:spPr>
          <a:xfrm>
            <a:off x="297717" y="417459"/>
            <a:ext cx="8948724" cy="4854681"/>
          </a:xfrm>
          <a:prstGeom prst="rect">
            <a:avLst/>
          </a:prstGeom>
        </p:spPr>
      </p:pic>
      <p:sp>
        <p:nvSpPr>
          <p:cNvPr id="8" name="TextBox 7">
            <a:extLst>
              <a:ext uri="{FF2B5EF4-FFF2-40B4-BE49-F238E27FC236}">
                <a16:creationId xmlns:a16="http://schemas.microsoft.com/office/drawing/2014/main" id="{90BD6A96-98A0-B119-E5D6-587539E99C3B}"/>
              </a:ext>
            </a:extLst>
          </p:cNvPr>
          <p:cNvSpPr txBox="1"/>
          <p:nvPr/>
        </p:nvSpPr>
        <p:spPr>
          <a:xfrm>
            <a:off x="9307076" y="1755338"/>
            <a:ext cx="2757717" cy="2585323"/>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This is a PMI chart evaluating my chosen solution which is to expand the online shop</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As we can see the total score is +4 which suggests this is a good idea to follow</a:t>
            </a:r>
          </a:p>
        </p:txBody>
      </p:sp>
      <p:sp>
        <p:nvSpPr>
          <p:cNvPr id="9" name="TextBox 8">
            <a:extLst>
              <a:ext uri="{FF2B5EF4-FFF2-40B4-BE49-F238E27FC236}">
                <a16:creationId xmlns:a16="http://schemas.microsoft.com/office/drawing/2014/main" id="{AD6B19C3-4A7B-8EAC-4335-3FFEB421AC74}"/>
              </a:ext>
            </a:extLst>
          </p:cNvPr>
          <p:cNvSpPr txBox="1"/>
          <p:nvPr/>
        </p:nvSpPr>
        <p:spPr>
          <a:xfrm>
            <a:off x="757251" y="5440477"/>
            <a:ext cx="727856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                  </a:t>
            </a:r>
            <a:r>
              <a:rPr lang="en-GB" dirty="0">
                <a:solidFill>
                  <a:srgbClr val="00B050"/>
                </a:solidFill>
                <a:latin typeface="Arial" panose="020B0604020202020204" pitchFamily="34" charset="0"/>
                <a:cs typeface="Arial" panose="020B0604020202020204" pitchFamily="34" charset="0"/>
              </a:rPr>
              <a:t>Plus</a:t>
            </a:r>
            <a:r>
              <a:rPr lang="en-GB" dirty="0">
                <a:latin typeface="Arial" panose="020B0604020202020204" pitchFamily="34" charset="0"/>
                <a:cs typeface="Arial" panose="020B0604020202020204" pitchFamily="34" charset="0"/>
              </a:rPr>
              <a:t>  17     -     </a:t>
            </a:r>
            <a:r>
              <a:rPr lang="en-GB" dirty="0">
                <a:solidFill>
                  <a:schemeClr val="accent5"/>
                </a:solidFill>
                <a:latin typeface="Arial" panose="020B0604020202020204" pitchFamily="34" charset="0"/>
                <a:cs typeface="Arial" panose="020B0604020202020204" pitchFamily="34" charset="0"/>
              </a:rPr>
              <a:t>Minus</a:t>
            </a:r>
            <a:r>
              <a:rPr lang="en-GB" dirty="0">
                <a:latin typeface="Arial" panose="020B0604020202020204" pitchFamily="34" charset="0"/>
                <a:cs typeface="Arial" panose="020B0604020202020204" pitchFamily="34" charset="0"/>
              </a:rPr>
              <a:t>  13     =     </a:t>
            </a:r>
            <a:r>
              <a:rPr lang="en-GB" u="sng" dirty="0">
                <a:latin typeface="Arial" panose="020B0604020202020204" pitchFamily="34" charset="0"/>
                <a:cs typeface="Arial" panose="020B0604020202020204" pitchFamily="34" charset="0"/>
              </a:rPr>
              <a:t>Total  + 4</a:t>
            </a:r>
          </a:p>
        </p:txBody>
      </p:sp>
    </p:spTree>
    <p:extLst>
      <p:ext uri="{BB962C8B-B14F-4D97-AF65-F5344CB8AC3E}">
        <p14:creationId xmlns:p14="http://schemas.microsoft.com/office/powerpoint/2010/main" val="36963267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EE539-6CEF-370F-D6B8-2AC1E1498F7B}"/>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281625D9-AB28-D25A-13CC-49A13E15999A}"/>
              </a:ext>
            </a:extLst>
          </p:cNvPr>
          <p:cNvSpPr>
            <a:spLocks noGrp="1"/>
          </p:cNvSpPr>
          <p:nvPr>
            <p:ph idx="1"/>
          </p:nvPr>
        </p:nvSpPr>
        <p:spPr/>
        <p:txBody>
          <a:bodyPr/>
          <a:lstStyle/>
          <a:p>
            <a:r>
              <a:rPr lang="en-GB" b="0" i="0" dirty="0">
                <a:solidFill>
                  <a:srgbClr val="222222"/>
                </a:solidFill>
                <a:effectLst/>
                <a:latin typeface="Arial" panose="020B0604020202020204" pitchFamily="34" charset="0"/>
                <a:cs typeface="Arial" panose="020B0604020202020204" pitchFamily="34" charset="0"/>
              </a:rPr>
              <a:t>Bock, A. J., &amp; George, G. (2017). </a:t>
            </a:r>
            <a:r>
              <a:rPr lang="en-GB" b="0" i="1" dirty="0">
                <a:solidFill>
                  <a:srgbClr val="222222"/>
                </a:solidFill>
                <a:effectLst/>
                <a:latin typeface="Arial" panose="020B0604020202020204" pitchFamily="34" charset="0"/>
                <a:cs typeface="Arial" panose="020B0604020202020204" pitchFamily="34" charset="0"/>
              </a:rPr>
              <a:t>The Business Model Book: Design, build and adapt business ideas that drive business growth</a:t>
            </a:r>
            <a:r>
              <a:rPr lang="en-GB" b="0" i="0" dirty="0">
                <a:solidFill>
                  <a:srgbClr val="222222"/>
                </a:solidFill>
                <a:effectLst/>
                <a:latin typeface="Arial" panose="020B0604020202020204" pitchFamily="34" charset="0"/>
                <a:cs typeface="Arial" panose="020B0604020202020204" pitchFamily="34" charset="0"/>
              </a:rPr>
              <a:t>. Pearson UK.</a:t>
            </a:r>
          </a:p>
          <a:p>
            <a:r>
              <a:rPr lang="en-GB" dirty="0">
                <a:solidFill>
                  <a:srgbClr val="222222"/>
                </a:solidFill>
                <a:latin typeface="Arial" panose="020B0604020202020204" pitchFamily="34" charset="0"/>
                <a:cs typeface="Arial" panose="020B0604020202020204" pitchFamily="34" charset="0"/>
              </a:rPr>
              <a:t>Food standards Agency (2020). </a:t>
            </a:r>
            <a:r>
              <a:rPr lang="en-GB" i="1" dirty="0">
                <a:solidFill>
                  <a:srgbClr val="222222"/>
                </a:solidFill>
                <a:latin typeface="Arial" panose="020B0604020202020204" pitchFamily="34" charset="0"/>
                <a:cs typeface="Arial" panose="020B0604020202020204" pitchFamily="34" charset="0"/>
              </a:rPr>
              <a:t>Covid-19 Consumer Tracker Waves 1 and 2. </a:t>
            </a:r>
            <a:r>
              <a:rPr lang="en-GB" dirty="0">
                <a:solidFill>
                  <a:srgbClr val="222222"/>
                </a:solidFill>
                <a:latin typeface="Arial" panose="020B0604020202020204" pitchFamily="34" charset="0"/>
                <a:cs typeface="Arial" panose="020B0604020202020204" pitchFamily="34" charset="0"/>
              </a:rPr>
              <a:t>Available at: </a:t>
            </a:r>
            <a:r>
              <a:rPr lang="en-GB" dirty="0">
                <a:solidFill>
                  <a:srgbClr val="222222"/>
                </a:solidFill>
                <a:latin typeface="Arial" panose="020B0604020202020204" pitchFamily="34" charset="0"/>
                <a:cs typeface="Arial" panose="020B0604020202020204" pitchFamily="34" charset="0"/>
                <a:hlinkClick r:id="rId3"/>
              </a:rPr>
              <a:t>https://www.food.gov.uk/sites/default/files/media/document/covid-19-consumer-tracker-report.pdf</a:t>
            </a:r>
            <a:r>
              <a:rPr lang="en-GB" dirty="0">
                <a:solidFill>
                  <a:srgbClr val="222222"/>
                </a:solidFill>
                <a:latin typeface="Arial" panose="020B0604020202020204" pitchFamily="34" charset="0"/>
                <a:cs typeface="Arial" panose="020B0604020202020204" pitchFamily="34" charset="0"/>
              </a:rPr>
              <a:t> Accessed: 30</a:t>
            </a:r>
            <a:r>
              <a:rPr lang="en-GB" baseline="30000" dirty="0">
                <a:solidFill>
                  <a:srgbClr val="222222"/>
                </a:solidFill>
                <a:latin typeface="Arial" panose="020B0604020202020204" pitchFamily="34" charset="0"/>
                <a:cs typeface="Arial" panose="020B0604020202020204" pitchFamily="34" charset="0"/>
              </a:rPr>
              <a:t>th</a:t>
            </a:r>
            <a:r>
              <a:rPr lang="en-GB" dirty="0">
                <a:solidFill>
                  <a:srgbClr val="222222"/>
                </a:solidFill>
                <a:latin typeface="Arial" panose="020B0604020202020204" pitchFamily="34" charset="0"/>
                <a:cs typeface="Arial" panose="020B0604020202020204" pitchFamily="34" charset="0"/>
              </a:rPr>
              <a:t> October 2022.</a:t>
            </a:r>
            <a:endParaRPr lang="en-GB" i="1" dirty="0">
              <a:solidFill>
                <a:srgbClr val="22222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4355934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220</TotalTime>
  <Words>990</Words>
  <Application>Microsoft Office PowerPoint</Application>
  <PresentationFormat>Widescreen</PresentationFormat>
  <Paragraphs>77</Paragraphs>
  <Slides>9</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Trebuchet MS</vt:lpstr>
      <vt:lpstr>Wingdings 3</vt:lpstr>
      <vt:lpstr>Facet</vt:lpstr>
      <vt:lpstr>Problem Solving and Decision making</vt:lpstr>
      <vt:lpstr>What is the problem?</vt:lpstr>
      <vt:lpstr>Nature of declining profitability at TM Lewin, UK</vt:lpstr>
      <vt:lpstr>Impact of declining profitability </vt:lpstr>
      <vt:lpstr>PowerPoint Presentation</vt:lpstr>
      <vt:lpstr>PowerPoint Presentation</vt:lpstr>
      <vt:lpstr>Possible solutions</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Teodora Stoyanova</dc:creator>
  <cp:lastModifiedBy>Teodora Stoyanova</cp:lastModifiedBy>
  <cp:revision>70</cp:revision>
  <dcterms:created xsi:type="dcterms:W3CDTF">2022-10-30T06:49:15Z</dcterms:created>
  <dcterms:modified xsi:type="dcterms:W3CDTF">2022-10-30T16:22:31Z</dcterms:modified>
</cp:coreProperties>
</file>