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9" r:id="rId4"/>
    <p:sldId id="258"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 id="283" r:id="rId29"/>
    <p:sldId id="284" r:id="rId30"/>
    <p:sldId id="285" r:id="rId31"/>
    <p:sldId id="286" r:id="rId32"/>
    <p:sldId id="288" r:id="rId33"/>
    <p:sldId id="289" r:id="rId34"/>
    <p:sldId id="290" r:id="rId35"/>
    <p:sldId id="291" r:id="rId36"/>
    <p:sldId id="287" r:id="rId37"/>
    <p:sldId id="292" r:id="rId38"/>
    <p:sldId id="293" r:id="rId3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63" d="100"/>
          <a:sy n="63" d="100"/>
        </p:scale>
        <p:origin x="804" y="5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99981C-10CB-F68B-BFCB-654909051120}"/>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CF2D2560-F7FF-E499-8CA4-4C2AF311461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F212D933-750F-F341-8865-F92E447F55AC}"/>
              </a:ext>
            </a:extLst>
          </p:cNvPr>
          <p:cNvSpPr>
            <a:spLocks noGrp="1"/>
          </p:cNvSpPr>
          <p:nvPr>
            <p:ph type="dt" sz="half" idx="10"/>
          </p:nvPr>
        </p:nvSpPr>
        <p:spPr/>
        <p:txBody>
          <a:bodyPr/>
          <a:lstStyle/>
          <a:p>
            <a:fld id="{E21332C4-7A27-46DD-B0FC-FFB9FE4B51B8}" type="datetimeFigureOut">
              <a:rPr lang="en-GB" smtClean="0"/>
              <a:t>09/02/2024</a:t>
            </a:fld>
            <a:endParaRPr lang="en-GB"/>
          </a:p>
        </p:txBody>
      </p:sp>
      <p:sp>
        <p:nvSpPr>
          <p:cNvPr id="5" name="Footer Placeholder 4">
            <a:extLst>
              <a:ext uri="{FF2B5EF4-FFF2-40B4-BE49-F238E27FC236}">
                <a16:creationId xmlns:a16="http://schemas.microsoft.com/office/drawing/2014/main" id="{2493DAB7-31CA-678B-A547-ED16DAF06B7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1A638D4-E1CF-5A44-BD73-C57288E4D86B}"/>
              </a:ext>
            </a:extLst>
          </p:cNvPr>
          <p:cNvSpPr>
            <a:spLocks noGrp="1"/>
          </p:cNvSpPr>
          <p:nvPr>
            <p:ph type="sldNum" sz="quarter" idx="12"/>
          </p:nvPr>
        </p:nvSpPr>
        <p:spPr/>
        <p:txBody>
          <a:bodyPr/>
          <a:lstStyle/>
          <a:p>
            <a:fld id="{57F13976-FCF3-4E6A-B686-947FA8745BB7}" type="slidenum">
              <a:rPr lang="en-GB" smtClean="0"/>
              <a:t>‹#›</a:t>
            </a:fld>
            <a:endParaRPr lang="en-GB"/>
          </a:p>
        </p:txBody>
      </p:sp>
    </p:spTree>
    <p:extLst>
      <p:ext uri="{BB962C8B-B14F-4D97-AF65-F5344CB8AC3E}">
        <p14:creationId xmlns:p14="http://schemas.microsoft.com/office/powerpoint/2010/main" val="124671308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E6E3C0-EA3C-5DD8-627B-CE0A44FBABA0}"/>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502BA70B-5EE0-17EE-142D-B81A71EF65E0}"/>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E029F508-D091-AE36-F445-38E735914280}"/>
              </a:ext>
            </a:extLst>
          </p:cNvPr>
          <p:cNvSpPr>
            <a:spLocks noGrp="1"/>
          </p:cNvSpPr>
          <p:nvPr>
            <p:ph type="dt" sz="half" idx="10"/>
          </p:nvPr>
        </p:nvSpPr>
        <p:spPr/>
        <p:txBody>
          <a:bodyPr/>
          <a:lstStyle/>
          <a:p>
            <a:fld id="{E21332C4-7A27-46DD-B0FC-FFB9FE4B51B8}" type="datetimeFigureOut">
              <a:rPr lang="en-GB" smtClean="0"/>
              <a:t>09/02/2024</a:t>
            </a:fld>
            <a:endParaRPr lang="en-GB"/>
          </a:p>
        </p:txBody>
      </p:sp>
      <p:sp>
        <p:nvSpPr>
          <p:cNvPr id="5" name="Footer Placeholder 4">
            <a:extLst>
              <a:ext uri="{FF2B5EF4-FFF2-40B4-BE49-F238E27FC236}">
                <a16:creationId xmlns:a16="http://schemas.microsoft.com/office/drawing/2014/main" id="{32406AB0-FFCB-F598-6ABC-EF4637D267B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FBCCC38-8C89-958B-8FA4-C19F2D69CAEE}"/>
              </a:ext>
            </a:extLst>
          </p:cNvPr>
          <p:cNvSpPr>
            <a:spLocks noGrp="1"/>
          </p:cNvSpPr>
          <p:nvPr>
            <p:ph type="sldNum" sz="quarter" idx="12"/>
          </p:nvPr>
        </p:nvSpPr>
        <p:spPr/>
        <p:txBody>
          <a:bodyPr/>
          <a:lstStyle/>
          <a:p>
            <a:fld id="{57F13976-FCF3-4E6A-B686-947FA8745BB7}" type="slidenum">
              <a:rPr lang="en-GB" smtClean="0"/>
              <a:t>‹#›</a:t>
            </a:fld>
            <a:endParaRPr lang="en-GB"/>
          </a:p>
        </p:txBody>
      </p:sp>
    </p:spTree>
    <p:extLst>
      <p:ext uri="{BB962C8B-B14F-4D97-AF65-F5344CB8AC3E}">
        <p14:creationId xmlns:p14="http://schemas.microsoft.com/office/powerpoint/2010/main" val="178072300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09D229-598D-B007-DABB-EEF2A46986FF}"/>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0514F433-45F7-118E-48E3-791D739EE949}"/>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EF5DEEB6-80B2-7748-6AE6-2E6A345D1E54}"/>
              </a:ext>
            </a:extLst>
          </p:cNvPr>
          <p:cNvSpPr>
            <a:spLocks noGrp="1"/>
          </p:cNvSpPr>
          <p:nvPr>
            <p:ph type="dt" sz="half" idx="10"/>
          </p:nvPr>
        </p:nvSpPr>
        <p:spPr/>
        <p:txBody>
          <a:bodyPr/>
          <a:lstStyle/>
          <a:p>
            <a:fld id="{E21332C4-7A27-46DD-B0FC-FFB9FE4B51B8}" type="datetimeFigureOut">
              <a:rPr lang="en-GB" smtClean="0"/>
              <a:t>09/02/2024</a:t>
            </a:fld>
            <a:endParaRPr lang="en-GB"/>
          </a:p>
        </p:txBody>
      </p:sp>
      <p:sp>
        <p:nvSpPr>
          <p:cNvPr id="5" name="Footer Placeholder 4">
            <a:extLst>
              <a:ext uri="{FF2B5EF4-FFF2-40B4-BE49-F238E27FC236}">
                <a16:creationId xmlns:a16="http://schemas.microsoft.com/office/drawing/2014/main" id="{36DE3763-EF88-589E-C618-9EB88981EEF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8CDEC28-2184-B343-8478-43F618464F0A}"/>
              </a:ext>
            </a:extLst>
          </p:cNvPr>
          <p:cNvSpPr>
            <a:spLocks noGrp="1"/>
          </p:cNvSpPr>
          <p:nvPr>
            <p:ph type="sldNum" sz="quarter" idx="12"/>
          </p:nvPr>
        </p:nvSpPr>
        <p:spPr/>
        <p:txBody>
          <a:bodyPr/>
          <a:lstStyle/>
          <a:p>
            <a:fld id="{57F13976-FCF3-4E6A-B686-947FA8745BB7}" type="slidenum">
              <a:rPr lang="en-GB" smtClean="0"/>
              <a:t>‹#›</a:t>
            </a:fld>
            <a:endParaRPr lang="en-GB"/>
          </a:p>
        </p:txBody>
      </p:sp>
    </p:spTree>
    <p:extLst>
      <p:ext uri="{BB962C8B-B14F-4D97-AF65-F5344CB8AC3E}">
        <p14:creationId xmlns:p14="http://schemas.microsoft.com/office/powerpoint/2010/main" val="308396945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BBB63B-5EA3-3142-5B9E-BECD3FA6E4A9}"/>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4E5F1FB9-97D8-C48F-DB61-12E234A48B0C}"/>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6165692E-B91C-F055-0114-FF8F61624BB3}"/>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D86AEC88-07B1-C3DD-77DB-681C09EEBA02}"/>
              </a:ext>
            </a:extLst>
          </p:cNvPr>
          <p:cNvSpPr>
            <a:spLocks noGrp="1"/>
          </p:cNvSpPr>
          <p:nvPr>
            <p:ph type="dt" sz="half" idx="10"/>
          </p:nvPr>
        </p:nvSpPr>
        <p:spPr/>
        <p:txBody>
          <a:bodyPr/>
          <a:lstStyle/>
          <a:p>
            <a:fld id="{E21332C4-7A27-46DD-B0FC-FFB9FE4B51B8}" type="datetimeFigureOut">
              <a:rPr lang="en-GB" smtClean="0"/>
              <a:t>09/02/2024</a:t>
            </a:fld>
            <a:endParaRPr lang="en-GB"/>
          </a:p>
        </p:txBody>
      </p:sp>
      <p:sp>
        <p:nvSpPr>
          <p:cNvPr id="6" name="Footer Placeholder 5">
            <a:extLst>
              <a:ext uri="{FF2B5EF4-FFF2-40B4-BE49-F238E27FC236}">
                <a16:creationId xmlns:a16="http://schemas.microsoft.com/office/drawing/2014/main" id="{F37D38EA-59E1-DF94-8409-F1AC3C9E29F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E2C952D-D666-90A6-F9DA-2A5778ABBC97}"/>
              </a:ext>
            </a:extLst>
          </p:cNvPr>
          <p:cNvSpPr>
            <a:spLocks noGrp="1"/>
          </p:cNvSpPr>
          <p:nvPr>
            <p:ph type="sldNum" sz="quarter" idx="12"/>
          </p:nvPr>
        </p:nvSpPr>
        <p:spPr/>
        <p:txBody>
          <a:bodyPr/>
          <a:lstStyle/>
          <a:p>
            <a:fld id="{57F13976-FCF3-4E6A-B686-947FA8745BB7}" type="slidenum">
              <a:rPr lang="en-GB" smtClean="0"/>
              <a:t>‹#›</a:t>
            </a:fld>
            <a:endParaRPr lang="en-GB"/>
          </a:p>
        </p:txBody>
      </p:sp>
    </p:spTree>
    <p:extLst>
      <p:ext uri="{BB962C8B-B14F-4D97-AF65-F5344CB8AC3E}">
        <p14:creationId xmlns:p14="http://schemas.microsoft.com/office/powerpoint/2010/main" val="363766949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ADA1DA-B099-80DD-75F9-686C40AA7146}"/>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DCB6444C-ADF8-431E-E3AF-F3D1FA59EEB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DB14F596-BA7C-A8F7-43C2-A3D8DD248BFC}"/>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BD8A2F82-9C2F-CD22-A958-EC1BA5DCAEF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D9A0F4B6-D772-B659-FC3A-24D43064B042}"/>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0C7DC7BD-BBCE-102A-60ED-549BC87EF946}"/>
              </a:ext>
            </a:extLst>
          </p:cNvPr>
          <p:cNvSpPr>
            <a:spLocks noGrp="1"/>
          </p:cNvSpPr>
          <p:nvPr>
            <p:ph type="dt" sz="half" idx="10"/>
          </p:nvPr>
        </p:nvSpPr>
        <p:spPr/>
        <p:txBody>
          <a:bodyPr/>
          <a:lstStyle/>
          <a:p>
            <a:fld id="{E21332C4-7A27-46DD-B0FC-FFB9FE4B51B8}" type="datetimeFigureOut">
              <a:rPr lang="en-GB" smtClean="0"/>
              <a:t>09/02/2024</a:t>
            </a:fld>
            <a:endParaRPr lang="en-GB"/>
          </a:p>
        </p:txBody>
      </p:sp>
      <p:sp>
        <p:nvSpPr>
          <p:cNvPr id="8" name="Footer Placeholder 7">
            <a:extLst>
              <a:ext uri="{FF2B5EF4-FFF2-40B4-BE49-F238E27FC236}">
                <a16:creationId xmlns:a16="http://schemas.microsoft.com/office/drawing/2014/main" id="{2766D3B7-F6A6-C552-3E9C-F329DDBB3CEF}"/>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3B01B7C-A32A-C08F-71B9-4EF366FB74A2}"/>
              </a:ext>
            </a:extLst>
          </p:cNvPr>
          <p:cNvSpPr>
            <a:spLocks noGrp="1"/>
          </p:cNvSpPr>
          <p:nvPr>
            <p:ph type="sldNum" sz="quarter" idx="12"/>
          </p:nvPr>
        </p:nvSpPr>
        <p:spPr/>
        <p:txBody>
          <a:bodyPr/>
          <a:lstStyle/>
          <a:p>
            <a:fld id="{57F13976-FCF3-4E6A-B686-947FA8745BB7}" type="slidenum">
              <a:rPr lang="en-GB" smtClean="0"/>
              <a:t>‹#›</a:t>
            </a:fld>
            <a:endParaRPr lang="en-GB"/>
          </a:p>
        </p:txBody>
      </p:sp>
    </p:spTree>
    <p:extLst>
      <p:ext uri="{BB962C8B-B14F-4D97-AF65-F5344CB8AC3E}">
        <p14:creationId xmlns:p14="http://schemas.microsoft.com/office/powerpoint/2010/main" val="1464392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66E504-E69E-5F21-05BC-E20AFB1D5EAE}"/>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91CC0250-5A9A-0CAB-C098-958CD7322FD1}"/>
              </a:ext>
            </a:extLst>
          </p:cNvPr>
          <p:cNvSpPr>
            <a:spLocks noGrp="1"/>
          </p:cNvSpPr>
          <p:nvPr>
            <p:ph type="dt" sz="half" idx="10"/>
          </p:nvPr>
        </p:nvSpPr>
        <p:spPr/>
        <p:txBody>
          <a:bodyPr/>
          <a:lstStyle/>
          <a:p>
            <a:fld id="{E21332C4-7A27-46DD-B0FC-FFB9FE4B51B8}" type="datetimeFigureOut">
              <a:rPr lang="en-GB" smtClean="0"/>
              <a:t>09/02/2024</a:t>
            </a:fld>
            <a:endParaRPr lang="en-GB"/>
          </a:p>
        </p:txBody>
      </p:sp>
      <p:sp>
        <p:nvSpPr>
          <p:cNvPr id="4" name="Footer Placeholder 3">
            <a:extLst>
              <a:ext uri="{FF2B5EF4-FFF2-40B4-BE49-F238E27FC236}">
                <a16:creationId xmlns:a16="http://schemas.microsoft.com/office/drawing/2014/main" id="{90ACC795-40ED-9940-499A-FA6061E25FCC}"/>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650EB9A-9D10-2BD4-9377-87B612C21109}"/>
              </a:ext>
            </a:extLst>
          </p:cNvPr>
          <p:cNvSpPr>
            <a:spLocks noGrp="1"/>
          </p:cNvSpPr>
          <p:nvPr>
            <p:ph type="sldNum" sz="quarter" idx="12"/>
          </p:nvPr>
        </p:nvSpPr>
        <p:spPr/>
        <p:txBody>
          <a:bodyPr/>
          <a:lstStyle/>
          <a:p>
            <a:fld id="{57F13976-FCF3-4E6A-B686-947FA8745BB7}" type="slidenum">
              <a:rPr lang="en-GB" smtClean="0"/>
              <a:t>‹#›</a:t>
            </a:fld>
            <a:endParaRPr lang="en-GB"/>
          </a:p>
        </p:txBody>
      </p:sp>
    </p:spTree>
    <p:extLst>
      <p:ext uri="{BB962C8B-B14F-4D97-AF65-F5344CB8AC3E}">
        <p14:creationId xmlns:p14="http://schemas.microsoft.com/office/powerpoint/2010/main" val="326750759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B77E96E-3C15-B7E1-A9C7-1F2623D352F1}"/>
              </a:ext>
            </a:extLst>
          </p:cNvPr>
          <p:cNvSpPr>
            <a:spLocks noGrp="1"/>
          </p:cNvSpPr>
          <p:nvPr>
            <p:ph type="dt" sz="half" idx="10"/>
          </p:nvPr>
        </p:nvSpPr>
        <p:spPr/>
        <p:txBody>
          <a:bodyPr/>
          <a:lstStyle/>
          <a:p>
            <a:fld id="{E21332C4-7A27-46DD-B0FC-FFB9FE4B51B8}" type="datetimeFigureOut">
              <a:rPr lang="en-GB" smtClean="0"/>
              <a:t>09/02/2024</a:t>
            </a:fld>
            <a:endParaRPr lang="en-GB"/>
          </a:p>
        </p:txBody>
      </p:sp>
      <p:sp>
        <p:nvSpPr>
          <p:cNvPr id="3" name="Footer Placeholder 2">
            <a:extLst>
              <a:ext uri="{FF2B5EF4-FFF2-40B4-BE49-F238E27FC236}">
                <a16:creationId xmlns:a16="http://schemas.microsoft.com/office/drawing/2014/main" id="{2DCA3B7C-D642-79B6-2DBF-875F7B3BEACE}"/>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41142737-4814-79F4-B782-E8C70BA35EF8}"/>
              </a:ext>
            </a:extLst>
          </p:cNvPr>
          <p:cNvSpPr>
            <a:spLocks noGrp="1"/>
          </p:cNvSpPr>
          <p:nvPr>
            <p:ph type="sldNum" sz="quarter" idx="12"/>
          </p:nvPr>
        </p:nvSpPr>
        <p:spPr/>
        <p:txBody>
          <a:bodyPr/>
          <a:lstStyle/>
          <a:p>
            <a:fld id="{57F13976-FCF3-4E6A-B686-947FA8745BB7}" type="slidenum">
              <a:rPr lang="en-GB" smtClean="0"/>
              <a:t>‹#›</a:t>
            </a:fld>
            <a:endParaRPr lang="en-GB"/>
          </a:p>
        </p:txBody>
      </p:sp>
    </p:spTree>
    <p:extLst>
      <p:ext uri="{BB962C8B-B14F-4D97-AF65-F5344CB8AC3E}">
        <p14:creationId xmlns:p14="http://schemas.microsoft.com/office/powerpoint/2010/main" val="27829591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AB19B1-09BD-AF33-A1C4-C7A6B2EAF093}"/>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6C1AAEF0-C678-63A5-27C4-35BF49EED32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45A26A77-ABA9-F45A-1A41-A3C2E86280C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D08D0F37-FFE6-37EB-9E48-1B794A0724EB}"/>
              </a:ext>
            </a:extLst>
          </p:cNvPr>
          <p:cNvSpPr>
            <a:spLocks noGrp="1"/>
          </p:cNvSpPr>
          <p:nvPr>
            <p:ph type="dt" sz="half" idx="10"/>
          </p:nvPr>
        </p:nvSpPr>
        <p:spPr/>
        <p:txBody>
          <a:bodyPr/>
          <a:lstStyle/>
          <a:p>
            <a:fld id="{E21332C4-7A27-46DD-B0FC-FFB9FE4B51B8}" type="datetimeFigureOut">
              <a:rPr lang="en-GB" smtClean="0"/>
              <a:t>09/02/2024</a:t>
            </a:fld>
            <a:endParaRPr lang="en-GB"/>
          </a:p>
        </p:txBody>
      </p:sp>
      <p:sp>
        <p:nvSpPr>
          <p:cNvPr id="6" name="Footer Placeholder 5">
            <a:extLst>
              <a:ext uri="{FF2B5EF4-FFF2-40B4-BE49-F238E27FC236}">
                <a16:creationId xmlns:a16="http://schemas.microsoft.com/office/drawing/2014/main" id="{D05A2938-E0CE-3E01-6665-8EA1B688B09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953AFB7-D3CD-FF9B-9CEF-A04BB6A662D3}"/>
              </a:ext>
            </a:extLst>
          </p:cNvPr>
          <p:cNvSpPr>
            <a:spLocks noGrp="1"/>
          </p:cNvSpPr>
          <p:nvPr>
            <p:ph type="sldNum" sz="quarter" idx="12"/>
          </p:nvPr>
        </p:nvSpPr>
        <p:spPr/>
        <p:txBody>
          <a:bodyPr/>
          <a:lstStyle/>
          <a:p>
            <a:fld id="{57F13976-FCF3-4E6A-B686-947FA8745BB7}" type="slidenum">
              <a:rPr lang="en-GB" smtClean="0"/>
              <a:t>‹#›</a:t>
            </a:fld>
            <a:endParaRPr lang="en-GB"/>
          </a:p>
        </p:txBody>
      </p:sp>
    </p:spTree>
    <p:extLst>
      <p:ext uri="{BB962C8B-B14F-4D97-AF65-F5344CB8AC3E}">
        <p14:creationId xmlns:p14="http://schemas.microsoft.com/office/powerpoint/2010/main" val="207221670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30D434-51B1-B19E-A662-6DBAC3F3603C}"/>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B6228F1E-E24E-DCB5-9B89-261866E23A5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67D8464-011A-8277-5307-DBDE02A5049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6A134AD1-E885-6693-11D4-BD46A1D93BBC}"/>
              </a:ext>
            </a:extLst>
          </p:cNvPr>
          <p:cNvSpPr>
            <a:spLocks noGrp="1"/>
          </p:cNvSpPr>
          <p:nvPr>
            <p:ph type="dt" sz="half" idx="10"/>
          </p:nvPr>
        </p:nvSpPr>
        <p:spPr/>
        <p:txBody>
          <a:bodyPr/>
          <a:lstStyle/>
          <a:p>
            <a:fld id="{E21332C4-7A27-46DD-B0FC-FFB9FE4B51B8}" type="datetimeFigureOut">
              <a:rPr lang="en-GB" smtClean="0"/>
              <a:t>09/02/2024</a:t>
            </a:fld>
            <a:endParaRPr lang="en-GB"/>
          </a:p>
        </p:txBody>
      </p:sp>
      <p:sp>
        <p:nvSpPr>
          <p:cNvPr id="6" name="Footer Placeholder 5">
            <a:extLst>
              <a:ext uri="{FF2B5EF4-FFF2-40B4-BE49-F238E27FC236}">
                <a16:creationId xmlns:a16="http://schemas.microsoft.com/office/drawing/2014/main" id="{430B38D1-9089-E9DF-9373-4E100DFBB7F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9A71379-F249-90D8-009C-D58E900EC0F3}"/>
              </a:ext>
            </a:extLst>
          </p:cNvPr>
          <p:cNvSpPr>
            <a:spLocks noGrp="1"/>
          </p:cNvSpPr>
          <p:nvPr>
            <p:ph type="sldNum" sz="quarter" idx="12"/>
          </p:nvPr>
        </p:nvSpPr>
        <p:spPr/>
        <p:txBody>
          <a:bodyPr/>
          <a:lstStyle/>
          <a:p>
            <a:fld id="{57F13976-FCF3-4E6A-B686-947FA8745BB7}" type="slidenum">
              <a:rPr lang="en-GB" smtClean="0"/>
              <a:t>‹#›</a:t>
            </a:fld>
            <a:endParaRPr lang="en-GB"/>
          </a:p>
        </p:txBody>
      </p:sp>
    </p:spTree>
    <p:extLst>
      <p:ext uri="{BB962C8B-B14F-4D97-AF65-F5344CB8AC3E}">
        <p14:creationId xmlns:p14="http://schemas.microsoft.com/office/powerpoint/2010/main" val="29086321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31C150-B501-1DCF-8591-64D62CF9A75A}"/>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4C20AD78-7904-24C3-E358-1EAC80202D9D}"/>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55AC45AD-E7F2-4A90-4311-31A388558EB9}"/>
              </a:ext>
            </a:extLst>
          </p:cNvPr>
          <p:cNvSpPr>
            <a:spLocks noGrp="1"/>
          </p:cNvSpPr>
          <p:nvPr>
            <p:ph type="dt" sz="half" idx="10"/>
          </p:nvPr>
        </p:nvSpPr>
        <p:spPr/>
        <p:txBody>
          <a:bodyPr/>
          <a:lstStyle/>
          <a:p>
            <a:fld id="{E21332C4-7A27-46DD-B0FC-FFB9FE4B51B8}" type="datetimeFigureOut">
              <a:rPr lang="en-GB" smtClean="0"/>
              <a:t>09/02/2024</a:t>
            </a:fld>
            <a:endParaRPr lang="en-GB"/>
          </a:p>
        </p:txBody>
      </p:sp>
      <p:sp>
        <p:nvSpPr>
          <p:cNvPr id="5" name="Footer Placeholder 4">
            <a:extLst>
              <a:ext uri="{FF2B5EF4-FFF2-40B4-BE49-F238E27FC236}">
                <a16:creationId xmlns:a16="http://schemas.microsoft.com/office/drawing/2014/main" id="{829731D8-44AA-603F-96D4-F7301A46F89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2BF1D7B-A578-E07F-0710-826A94EC68A0}"/>
              </a:ext>
            </a:extLst>
          </p:cNvPr>
          <p:cNvSpPr>
            <a:spLocks noGrp="1"/>
          </p:cNvSpPr>
          <p:nvPr>
            <p:ph type="sldNum" sz="quarter" idx="12"/>
          </p:nvPr>
        </p:nvSpPr>
        <p:spPr/>
        <p:txBody>
          <a:bodyPr/>
          <a:lstStyle/>
          <a:p>
            <a:fld id="{57F13976-FCF3-4E6A-B686-947FA8745BB7}" type="slidenum">
              <a:rPr lang="en-GB" smtClean="0"/>
              <a:t>‹#›</a:t>
            </a:fld>
            <a:endParaRPr lang="en-GB"/>
          </a:p>
        </p:txBody>
      </p:sp>
    </p:spTree>
    <p:extLst>
      <p:ext uri="{BB962C8B-B14F-4D97-AF65-F5344CB8AC3E}">
        <p14:creationId xmlns:p14="http://schemas.microsoft.com/office/powerpoint/2010/main" val="273219263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B7E21AB-820C-CC4C-DF0A-098210847FD7}"/>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5E4DF6D6-094B-DD08-62D1-15BD9C659E58}"/>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18843CD4-872F-8476-4BAE-4B7C4FD831C1}"/>
              </a:ext>
            </a:extLst>
          </p:cNvPr>
          <p:cNvSpPr>
            <a:spLocks noGrp="1"/>
          </p:cNvSpPr>
          <p:nvPr>
            <p:ph type="dt" sz="half" idx="10"/>
          </p:nvPr>
        </p:nvSpPr>
        <p:spPr/>
        <p:txBody>
          <a:bodyPr/>
          <a:lstStyle/>
          <a:p>
            <a:fld id="{E21332C4-7A27-46DD-B0FC-FFB9FE4B51B8}" type="datetimeFigureOut">
              <a:rPr lang="en-GB" smtClean="0"/>
              <a:t>09/02/2024</a:t>
            </a:fld>
            <a:endParaRPr lang="en-GB"/>
          </a:p>
        </p:txBody>
      </p:sp>
      <p:sp>
        <p:nvSpPr>
          <p:cNvPr id="5" name="Footer Placeholder 4">
            <a:extLst>
              <a:ext uri="{FF2B5EF4-FFF2-40B4-BE49-F238E27FC236}">
                <a16:creationId xmlns:a16="http://schemas.microsoft.com/office/drawing/2014/main" id="{55E78240-F9F4-1B9D-38CD-F35EAE766FE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8D62DBD-1A61-0067-F628-D68E0C3B7653}"/>
              </a:ext>
            </a:extLst>
          </p:cNvPr>
          <p:cNvSpPr>
            <a:spLocks noGrp="1"/>
          </p:cNvSpPr>
          <p:nvPr>
            <p:ph type="sldNum" sz="quarter" idx="12"/>
          </p:nvPr>
        </p:nvSpPr>
        <p:spPr/>
        <p:txBody>
          <a:bodyPr/>
          <a:lstStyle/>
          <a:p>
            <a:fld id="{57F13976-FCF3-4E6A-B686-947FA8745BB7}" type="slidenum">
              <a:rPr lang="en-GB" smtClean="0"/>
              <a:t>‹#›</a:t>
            </a:fld>
            <a:endParaRPr lang="en-GB"/>
          </a:p>
        </p:txBody>
      </p:sp>
    </p:spTree>
    <p:extLst>
      <p:ext uri="{BB962C8B-B14F-4D97-AF65-F5344CB8AC3E}">
        <p14:creationId xmlns:p14="http://schemas.microsoft.com/office/powerpoint/2010/main" val="371091441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D5391B8-6B77-5D9C-43C7-A37F8072A79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E73BBB1A-F97B-9227-89D3-4EDA0F6DE3F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4B3A30B9-9EB7-5BAE-CE84-A3756CA5ED3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E21332C4-7A27-46DD-B0FC-FFB9FE4B51B8}" type="datetimeFigureOut">
              <a:rPr lang="en-GB" smtClean="0"/>
              <a:t>09/02/2024</a:t>
            </a:fld>
            <a:endParaRPr lang="en-GB"/>
          </a:p>
        </p:txBody>
      </p:sp>
      <p:sp>
        <p:nvSpPr>
          <p:cNvPr id="5" name="Footer Placeholder 4">
            <a:extLst>
              <a:ext uri="{FF2B5EF4-FFF2-40B4-BE49-F238E27FC236}">
                <a16:creationId xmlns:a16="http://schemas.microsoft.com/office/drawing/2014/main" id="{89C32DE0-0501-5258-D20A-B73D711AF6E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BE7B4693-A241-1322-A469-9E540BD3D8E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57F13976-FCF3-4E6A-B686-947FA8745BB7}" type="slidenum">
              <a:rPr lang="en-GB" smtClean="0"/>
              <a:t>‹#›</a:t>
            </a:fld>
            <a:endParaRPr lang="en-GB"/>
          </a:p>
        </p:txBody>
      </p:sp>
    </p:spTree>
    <p:extLst>
      <p:ext uri="{BB962C8B-B14F-4D97-AF65-F5344CB8AC3E}">
        <p14:creationId xmlns:p14="http://schemas.microsoft.com/office/powerpoint/2010/main" val="66621977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704B89-1C7E-1CFD-4F3F-3AF0EF663476}"/>
              </a:ext>
            </a:extLst>
          </p:cNvPr>
          <p:cNvSpPr>
            <a:spLocks noGrp="1"/>
          </p:cNvSpPr>
          <p:nvPr>
            <p:ph type="ctrTitle"/>
          </p:nvPr>
        </p:nvSpPr>
        <p:spPr/>
        <p:txBody>
          <a:bodyPr/>
          <a:lstStyle/>
          <a:p>
            <a:r>
              <a:rPr lang="en-GB" dirty="0"/>
              <a:t>Understanding Democracy</a:t>
            </a:r>
          </a:p>
        </p:txBody>
      </p:sp>
      <p:sp>
        <p:nvSpPr>
          <p:cNvPr id="3" name="Subtitle 2">
            <a:extLst>
              <a:ext uri="{FF2B5EF4-FFF2-40B4-BE49-F238E27FC236}">
                <a16:creationId xmlns:a16="http://schemas.microsoft.com/office/drawing/2014/main" id="{E7C7FB3A-9D9D-82F8-652B-DBDB1F751030}"/>
              </a:ext>
            </a:extLst>
          </p:cNvPr>
          <p:cNvSpPr>
            <a:spLocks noGrp="1"/>
          </p:cNvSpPr>
          <p:nvPr>
            <p:ph type="subTitle" idx="1"/>
          </p:nvPr>
        </p:nvSpPr>
        <p:spPr/>
        <p:txBody>
          <a:bodyPr/>
          <a:lstStyle/>
          <a:p>
            <a:r>
              <a:rPr lang="en-GB" sz="4000" dirty="0"/>
              <a:t>Lecture 6: The Three Branches of US Government</a:t>
            </a:r>
          </a:p>
          <a:p>
            <a:endParaRPr lang="en-GB" dirty="0"/>
          </a:p>
        </p:txBody>
      </p:sp>
    </p:spTree>
    <p:extLst>
      <p:ext uri="{BB962C8B-B14F-4D97-AF65-F5344CB8AC3E}">
        <p14:creationId xmlns:p14="http://schemas.microsoft.com/office/powerpoint/2010/main" val="366884756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D2D08D-CB5D-01F9-9FFE-FCCDFCDA64A7}"/>
              </a:ext>
            </a:extLst>
          </p:cNvPr>
          <p:cNvSpPr>
            <a:spLocks noGrp="1"/>
          </p:cNvSpPr>
          <p:nvPr>
            <p:ph type="title"/>
          </p:nvPr>
        </p:nvSpPr>
        <p:spPr/>
        <p:txBody>
          <a:bodyPr/>
          <a:lstStyle/>
          <a:p>
            <a:pPr algn="ctr"/>
            <a:r>
              <a:rPr lang="en-GB" dirty="0"/>
              <a:t>The Three Branches of US Government </a:t>
            </a:r>
          </a:p>
        </p:txBody>
      </p:sp>
      <p:sp>
        <p:nvSpPr>
          <p:cNvPr id="3" name="Content Placeholder 2">
            <a:extLst>
              <a:ext uri="{FF2B5EF4-FFF2-40B4-BE49-F238E27FC236}">
                <a16:creationId xmlns:a16="http://schemas.microsoft.com/office/drawing/2014/main" id="{192FBF1D-2CE3-8058-EE12-9BD8679540F9}"/>
              </a:ext>
            </a:extLst>
          </p:cNvPr>
          <p:cNvSpPr>
            <a:spLocks noGrp="1"/>
          </p:cNvSpPr>
          <p:nvPr>
            <p:ph idx="1"/>
          </p:nvPr>
        </p:nvSpPr>
        <p:spPr/>
        <p:txBody>
          <a:bodyPr>
            <a:normAutofit/>
          </a:bodyPr>
          <a:lstStyle/>
          <a:p>
            <a:pPr marL="0" indent="0" algn="ctr">
              <a:buNone/>
            </a:pPr>
            <a:r>
              <a:rPr lang="en-GB" sz="3600" kern="100" dirty="0">
                <a:latin typeface="Aptos" panose="020B0004020202020204" pitchFamily="34" charset="0"/>
                <a:ea typeface="Aptos" panose="020B0004020202020204" pitchFamily="34" charset="0"/>
                <a:cs typeface="Times New Roman" panose="02020603050405020304" pitchFamily="18" charset="0"/>
              </a:rPr>
              <a:t>T</a:t>
            </a:r>
            <a:r>
              <a:rPr lang="en-GB" sz="3600" kern="100" dirty="0">
                <a:effectLst/>
                <a:latin typeface="Aptos" panose="020B0004020202020204" pitchFamily="34" charset="0"/>
                <a:ea typeface="Aptos" panose="020B0004020202020204" pitchFamily="34" charset="0"/>
                <a:cs typeface="Times New Roman" panose="02020603050405020304" pitchFamily="18" charset="0"/>
              </a:rPr>
              <a:t>he three branches of US government: </a:t>
            </a:r>
          </a:p>
          <a:p>
            <a:pPr marL="0" indent="0" algn="ctr">
              <a:buNone/>
            </a:pPr>
            <a:r>
              <a:rPr lang="en-GB" sz="3600" kern="100" dirty="0">
                <a:latin typeface="Aptos" panose="020B0004020202020204" pitchFamily="34" charset="0"/>
                <a:ea typeface="Aptos" panose="020B0004020202020204" pitchFamily="34" charset="0"/>
                <a:cs typeface="Times New Roman" panose="02020603050405020304" pitchFamily="18" charset="0"/>
              </a:rPr>
              <a:t>-</a:t>
            </a:r>
            <a:r>
              <a:rPr lang="en-GB" sz="3600" kern="100" dirty="0">
                <a:effectLst/>
                <a:latin typeface="Aptos" panose="020B0004020202020204" pitchFamily="34" charset="0"/>
                <a:ea typeface="Aptos" panose="020B0004020202020204" pitchFamily="34" charset="0"/>
                <a:cs typeface="Times New Roman" panose="02020603050405020304" pitchFamily="18" charset="0"/>
              </a:rPr>
              <a:t>executive </a:t>
            </a:r>
          </a:p>
          <a:p>
            <a:pPr marL="0" indent="0" algn="ctr">
              <a:buNone/>
            </a:pPr>
            <a:r>
              <a:rPr lang="en-GB" sz="3600" kern="100" dirty="0">
                <a:latin typeface="Aptos" panose="020B0004020202020204" pitchFamily="34" charset="0"/>
                <a:ea typeface="Aptos" panose="020B0004020202020204" pitchFamily="34" charset="0"/>
                <a:cs typeface="Times New Roman" panose="02020603050405020304" pitchFamily="18" charset="0"/>
              </a:rPr>
              <a:t>-</a:t>
            </a:r>
            <a:r>
              <a:rPr lang="en-GB" sz="3600" kern="100" dirty="0">
                <a:effectLst/>
                <a:latin typeface="Aptos" panose="020B0004020202020204" pitchFamily="34" charset="0"/>
                <a:ea typeface="Aptos" panose="020B0004020202020204" pitchFamily="34" charset="0"/>
                <a:cs typeface="Times New Roman" panose="02020603050405020304" pitchFamily="18" charset="0"/>
              </a:rPr>
              <a:t>legislative </a:t>
            </a:r>
          </a:p>
          <a:p>
            <a:pPr marL="0" indent="0" algn="ctr">
              <a:buNone/>
            </a:pPr>
            <a:r>
              <a:rPr lang="en-GB" sz="3600" kern="100" dirty="0">
                <a:latin typeface="Aptos" panose="020B0004020202020204" pitchFamily="34" charset="0"/>
                <a:ea typeface="Aptos" panose="020B0004020202020204" pitchFamily="34" charset="0"/>
                <a:cs typeface="Times New Roman" panose="02020603050405020304" pitchFamily="18" charset="0"/>
              </a:rPr>
              <a:t>-</a:t>
            </a:r>
            <a:r>
              <a:rPr lang="en-GB" sz="3600" kern="100" dirty="0">
                <a:effectLst/>
                <a:latin typeface="Aptos" panose="020B0004020202020204" pitchFamily="34" charset="0"/>
                <a:ea typeface="Aptos" panose="020B0004020202020204" pitchFamily="34" charset="0"/>
                <a:cs typeface="Times New Roman" panose="02020603050405020304" pitchFamily="18" charset="0"/>
              </a:rPr>
              <a:t>judicial </a:t>
            </a:r>
          </a:p>
          <a:p>
            <a:pPr marL="0" indent="0" algn="ctr">
              <a:buNone/>
            </a:pPr>
            <a:r>
              <a:rPr lang="en-GB" sz="3600" kern="100" dirty="0">
                <a:effectLst/>
                <a:latin typeface="Aptos" panose="020B0004020202020204" pitchFamily="34" charset="0"/>
                <a:ea typeface="Aptos" panose="020B0004020202020204" pitchFamily="34" charset="0"/>
                <a:cs typeface="Times New Roman" panose="02020603050405020304" pitchFamily="18" charset="0"/>
              </a:rPr>
              <a:t>have real substantive powers, “sweeping but not unlimited.” </a:t>
            </a:r>
          </a:p>
          <a:p>
            <a:pPr marL="0" indent="0">
              <a:buNone/>
            </a:pPr>
            <a:endParaRPr lang="en-GB" sz="26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374290686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D2D08D-CB5D-01F9-9FFE-FCCDFCDA64A7}"/>
              </a:ext>
            </a:extLst>
          </p:cNvPr>
          <p:cNvSpPr>
            <a:spLocks noGrp="1"/>
          </p:cNvSpPr>
          <p:nvPr>
            <p:ph type="title"/>
          </p:nvPr>
        </p:nvSpPr>
        <p:spPr/>
        <p:txBody>
          <a:bodyPr/>
          <a:lstStyle/>
          <a:p>
            <a:pPr algn="ctr"/>
            <a:r>
              <a:rPr lang="en-GB" dirty="0"/>
              <a:t>The Three Branches of US Government </a:t>
            </a:r>
          </a:p>
        </p:txBody>
      </p:sp>
      <p:sp>
        <p:nvSpPr>
          <p:cNvPr id="3" name="Content Placeholder 2">
            <a:extLst>
              <a:ext uri="{FF2B5EF4-FFF2-40B4-BE49-F238E27FC236}">
                <a16:creationId xmlns:a16="http://schemas.microsoft.com/office/drawing/2014/main" id="{192FBF1D-2CE3-8058-EE12-9BD8679540F9}"/>
              </a:ext>
            </a:extLst>
          </p:cNvPr>
          <p:cNvSpPr>
            <a:spLocks noGrp="1"/>
          </p:cNvSpPr>
          <p:nvPr>
            <p:ph idx="1"/>
          </p:nvPr>
        </p:nvSpPr>
        <p:spPr/>
        <p:txBody>
          <a:bodyPr>
            <a:normAutofit fontScale="62500" lnSpcReduction="20000"/>
          </a:bodyPr>
          <a:lstStyle/>
          <a:p>
            <a:pPr marL="0" indent="0">
              <a:buNone/>
            </a:pPr>
            <a:r>
              <a:rPr lang="en-GB" sz="4500" kern="100" dirty="0">
                <a:effectLst/>
                <a:latin typeface="Aptos" panose="020B0004020202020204" pitchFamily="34" charset="0"/>
                <a:ea typeface="Aptos" panose="020B0004020202020204" pitchFamily="34" charset="0"/>
                <a:cs typeface="Times New Roman" panose="02020603050405020304" pitchFamily="18" charset="0"/>
              </a:rPr>
              <a:t>These powers are set forth in the first three articles of the Constitution:</a:t>
            </a:r>
          </a:p>
          <a:p>
            <a:pPr marL="0" indent="0">
              <a:buNone/>
            </a:pPr>
            <a:endParaRPr lang="en-GB" sz="45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Bef>
                <a:spcPts val="0"/>
              </a:spcBef>
              <a:spcAft>
                <a:spcPts val="800"/>
              </a:spcAft>
            </a:pPr>
            <a:r>
              <a:rPr lang="en-GB" sz="4500" kern="100" dirty="0">
                <a:effectLst/>
                <a:latin typeface="Aptos" panose="020B0004020202020204" pitchFamily="34" charset="0"/>
                <a:ea typeface="Aptos" panose="020B0004020202020204" pitchFamily="34" charset="0"/>
                <a:cs typeface="Times New Roman" panose="02020603050405020304" pitchFamily="18" charset="0"/>
              </a:rPr>
              <a:t>Article I: Details the structure and powers of Congress as the legislative branch</a:t>
            </a:r>
          </a:p>
          <a:p>
            <a:pPr>
              <a:lnSpc>
                <a:spcPct val="107000"/>
              </a:lnSpc>
              <a:spcBef>
                <a:spcPts val="0"/>
              </a:spcBef>
              <a:spcAft>
                <a:spcPts val="800"/>
              </a:spcAft>
            </a:pPr>
            <a:r>
              <a:rPr lang="en-GB" sz="4500" kern="100" dirty="0">
                <a:effectLst/>
                <a:latin typeface="Aptos" panose="020B0004020202020204" pitchFamily="34" charset="0"/>
                <a:ea typeface="Aptos" panose="020B0004020202020204" pitchFamily="34" charset="0"/>
                <a:cs typeface="Times New Roman" panose="02020603050405020304" pitchFamily="18" charset="0"/>
              </a:rPr>
              <a:t>Article II: Sets forth the powers and duties of the President, the head of the executive and the Commander in Chief of the military</a:t>
            </a:r>
          </a:p>
          <a:p>
            <a:pPr>
              <a:lnSpc>
                <a:spcPct val="107000"/>
              </a:lnSpc>
              <a:spcBef>
                <a:spcPts val="0"/>
              </a:spcBef>
              <a:spcAft>
                <a:spcPts val="800"/>
              </a:spcAft>
            </a:pPr>
            <a:r>
              <a:rPr lang="en-GB" sz="4500" kern="100" dirty="0">
                <a:effectLst/>
                <a:latin typeface="Aptos" panose="020B0004020202020204" pitchFamily="34" charset="0"/>
                <a:ea typeface="Aptos" panose="020B0004020202020204" pitchFamily="34" charset="0"/>
                <a:cs typeface="Times New Roman" panose="02020603050405020304" pitchFamily="18" charset="0"/>
              </a:rPr>
              <a:t>Article III: Prescribes the structure and jurisdiction of the federal courts, including the Supreme Court of the United States, the judicial branch </a:t>
            </a:r>
          </a:p>
          <a:p>
            <a:pPr marL="0" indent="0">
              <a:buNone/>
            </a:pPr>
            <a:endParaRPr lang="en-GB" sz="26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251768447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28CA11-B47E-58A9-6E85-2561DE8414B2}"/>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95370793-FE87-0AB7-AA73-27EB38BEEEA5}"/>
              </a:ext>
            </a:extLst>
          </p:cNvPr>
          <p:cNvSpPr>
            <a:spLocks noGrp="1"/>
          </p:cNvSpPr>
          <p:nvPr>
            <p:ph idx="1"/>
          </p:nvPr>
        </p:nvSpPr>
        <p:spPr/>
        <p:txBody>
          <a:bodyPr>
            <a:normAutofit/>
          </a:bodyPr>
          <a:lstStyle/>
          <a:p>
            <a:pPr marL="0" marR="0" indent="0">
              <a:lnSpc>
                <a:spcPct val="107000"/>
              </a:lnSpc>
              <a:spcBef>
                <a:spcPts val="0"/>
              </a:spcBef>
              <a:spcAft>
                <a:spcPts val="800"/>
              </a:spcAft>
              <a:buNone/>
            </a:pPr>
            <a:r>
              <a:rPr lang="en-GB" kern="100" dirty="0">
                <a:effectLst/>
                <a:latin typeface="Aptos" panose="020B0004020202020204" pitchFamily="34" charset="0"/>
                <a:ea typeface="Aptos" panose="020B0004020202020204" pitchFamily="34" charset="0"/>
                <a:cs typeface="Times New Roman" panose="02020603050405020304" pitchFamily="18" charset="0"/>
              </a:rPr>
              <a:t>A different approach was used to assign powers for each of the branches:</a:t>
            </a:r>
          </a:p>
          <a:p>
            <a:pPr>
              <a:lnSpc>
                <a:spcPct val="107000"/>
              </a:lnSpc>
              <a:spcBef>
                <a:spcPts val="0"/>
              </a:spcBef>
              <a:spcAft>
                <a:spcPts val="800"/>
              </a:spcAft>
            </a:pPr>
            <a:r>
              <a:rPr lang="en-GB" kern="100" dirty="0">
                <a:effectLst/>
                <a:latin typeface="Aptos" panose="020B0004020202020204" pitchFamily="34" charset="0"/>
                <a:ea typeface="Aptos" panose="020B0004020202020204" pitchFamily="34" charset="0"/>
                <a:cs typeface="Times New Roman" panose="02020603050405020304" pitchFamily="18" charset="0"/>
              </a:rPr>
              <a:t>For Congress, every power was listed specifically and explicitly. Congress was to have the legislative powers “herein granted.” </a:t>
            </a:r>
          </a:p>
          <a:p>
            <a:pPr>
              <a:lnSpc>
                <a:spcPct val="107000"/>
              </a:lnSpc>
              <a:spcBef>
                <a:spcPts val="0"/>
              </a:spcBef>
              <a:spcAft>
                <a:spcPts val="800"/>
              </a:spcAft>
            </a:pPr>
            <a:r>
              <a:rPr lang="en-GB" kern="100" dirty="0">
                <a:effectLst/>
                <a:latin typeface="Aptos" panose="020B0004020202020204" pitchFamily="34" charset="0"/>
                <a:ea typeface="Aptos" panose="020B0004020202020204" pitchFamily="34" charset="0"/>
                <a:cs typeface="Times New Roman" panose="02020603050405020304" pitchFamily="18" charset="0"/>
              </a:rPr>
              <a:t>This was in an effort to preserve the principle of federalism which limited the legislative powers of the national government.</a:t>
            </a:r>
          </a:p>
          <a:p>
            <a:pPr>
              <a:lnSpc>
                <a:spcPct val="107000"/>
              </a:lnSpc>
              <a:spcBef>
                <a:spcPts val="0"/>
              </a:spcBef>
              <a:spcAft>
                <a:spcPts val="800"/>
              </a:spcAft>
            </a:pPr>
            <a:r>
              <a:rPr lang="en-GB" kern="100" dirty="0">
                <a:effectLst/>
                <a:latin typeface="Aptos" panose="020B0004020202020204" pitchFamily="34" charset="0"/>
                <a:ea typeface="Aptos" panose="020B0004020202020204" pitchFamily="34" charset="0"/>
                <a:cs typeface="Times New Roman" panose="02020603050405020304" pitchFamily="18" charset="0"/>
              </a:rPr>
              <a:t>Nevertheless, some of the language is cast in sweeping terms that may allow for more expansive interpretations.</a:t>
            </a:r>
          </a:p>
          <a:p>
            <a:pPr marL="0" indent="0">
              <a:buNone/>
            </a:pPr>
            <a:endParaRPr lang="en-GB" dirty="0"/>
          </a:p>
        </p:txBody>
      </p:sp>
    </p:spTree>
    <p:extLst>
      <p:ext uri="{BB962C8B-B14F-4D97-AF65-F5344CB8AC3E}">
        <p14:creationId xmlns:p14="http://schemas.microsoft.com/office/powerpoint/2010/main" val="396717038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DD50A0-4B90-7C65-28D5-26E539A43BB1}"/>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E0BF197D-5A33-EABC-BE38-C29C23629BCF}"/>
              </a:ext>
            </a:extLst>
          </p:cNvPr>
          <p:cNvSpPr>
            <a:spLocks noGrp="1"/>
          </p:cNvSpPr>
          <p:nvPr>
            <p:ph idx="1"/>
          </p:nvPr>
        </p:nvSpPr>
        <p:spPr/>
        <p:txBody>
          <a:bodyPr>
            <a:normAutofit lnSpcReduction="10000"/>
          </a:bodyPr>
          <a:lstStyle/>
          <a:p>
            <a:pPr>
              <a:lnSpc>
                <a:spcPct val="107000"/>
              </a:lnSpc>
              <a:spcBef>
                <a:spcPts val="0"/>
              </a:spcBef>
              <a:spcAft>
                <a:spcPts val="800"/>
              </a:spcAft>
            </a:pPr>
            <a:r>
              <a:rPr lang="en-GB" sz="2800" kern="100" dirty="0">
                <a:effectLst/>
                <a:latin typeface="Aptos" panose="020B0004020202020204" pitchFamily="34" charset="0"/>
                <a:ea typeface="Aptos" panose="020B0004020202020204" pitchFamily="34" charset="0"/>
                <a:cs typeface="Times New Roman" panose="02020603050405020304" pitchFamily="18" charset="0"/>
              </a:rPr>
              <a:t>For the President, the framers granted entire “executive power” of the nation in the broadest, most general terms. </a:t>
            </a:r>
          </a:p>
          <a:p>
            <a:pPr>
              <a:lnSpc>
                <a:spcPct val="107000"/>
              </a:lnSpc>
              <a:spcBef>
                <a:spcPts val="0"/>
              </a:spcBef>
              <a:spcAft>
                <a:spcPts val="800"/>
              </a:spcAft>
            </a:pPr>
            <a:r>
              <a:rPr lang="en-GB" sz="2800" kern="100" dirty="0">
                <a:effectLst/>
                <a:latin typeface="Aptos" panose="020B0004020202020204" pitchFamily="34" charset="0"/>
                <a:ea typeface="Aptos" panose="020B0004020202020204" pitchFamily="34" charset="0"/>
                <a:cs typeface="Times New Roman" panose="02020603050405020304" pitchFamily="18" charset="0"/>
              </a:rPr>
              <a:t>Article II states that “[t]he executive Power shall be vested in a President of the United States of America.” </a:t>
            </a:r>
          </a:p>
          <a:p>
            <a:pPr>
              <a:lnSpc>
                <a:spcPct val="107000"/>
              </a:lnSpc>
              <a:spcBef>
                <a:spcPts val="0"/>
              </a:spcBef>
              <a:spcAft>
                <a:spcPts val="800"/>
              </a:spcAft>
            </a:pPr>
            <a:r>
              <a:rPr lang="en-GB" sz="2800" kern="100" dirty="0">
                <a:effectLst/>
                <a:latin typeface="Aptos" panose="020B0004020202020204" pitchFamily="34" charset="0"/>
                <a:ea typeface="Aptos" panose="020B0004020202020204" pitchFamily="34" charset="0"/>
                <a:cs typeface="Times New Roman" panose="02020603050405020304" pitchFamily="18" charset="0"/>
              </a:rPr>
              <a:t>Some powers were then explicitly subtracted from this broad general power, such as those powers that had been explicitly granted to Congress. </a:t>
            </a:r>
          </a:p>
          <a:p>
            <a:pPr>
              <a:lnSpc>
                <a:spcPct val="107000"/>
              </a:lnSpc>
              <a:spcBef>
                <a:spcPts val="0"/>
              </a:spcBef>
              <a:spcAft>
                <a:spcPts val="800"/>
              </a:spcAft>
            </a:pPr>
            <a:r>
              <a:rPr lang="en-GB" sz="2800" kern="100" dirty="0">
                <a:effectLst/>
                <a:latin typeface="Aptos" panose="020B0004020202020204" pitchFamily="34" charset="0"/>
                <a:ea typeface="Aptos" panose="020B0004020202020204" pitchFamily="34" charset="0"/>
                <a:cs typeface="Times New Roman" panose="02020603050405020304" pitchFamily="18" charset="0"/>
              </a:rPr>
              <a:t>Additionally, some powers of the President were explicitly stated to clarify and emphasize these executive powers. </a:t>
            </a:r>
          </a:p>
          <a:p>
            <a:endParaRPr lang="en-GB" dirty="0"/>
          </a:p>
        </p:txBody>
      </p:sp>
    </p:spTree>
    <p:extLst>
      <p:ext uri="{BB962C8B-B14F-4D97-AF65-F5344CB8AC3E}">
        <p14:creationId xmlns:p14="http://schemas.microsoft.com/office/powerpoint/2010/main" val="173379209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1AAFCF-6654-69F1-9FAB-30FE9F4F7C15}"/>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80B7E5E2-CA3D-F505-944C-B48A07E74C85}"/>
              </a:ext>
            </a:extLst>
          </p:cNvPr>
          <p:cNvSpPr>
            <a:spLocks noGrp="1"/>
          </p:cNvSpPr>
          <p:nvPr>
            <p:ph idx="1"/>
          </p:nvPr>
        </p:nvSpPr>
        <p:spPr/>
        <p:txBody>
          <a:bodyPr>
            <a:normAutofit fontScale="92500"/>
          </a:bodyPr>
          <a:lstStyle/>
          <a:p>
            <a:r>
              <a:rPr lang="en-GB" sz="2800" kern="100" dirty="0">
                <a:effectLst/>
                <a:latin typeface="Aptos" panose="020B0004020202020204" pitchFamily="34" charset="0"/>
                <a:ea typeface="Aptos" panose="020B0004020202020204" pitchFamily="34" charset="0"/>
                <a:cs typeface="Times New Roman" panose="02020603050405020304" pitchFamily="18" charset="0"/>
              </a:rPr>
              <a:t>For the judicial branch, powers were also assigned generally, drawing from traditional understandings of “judicial power”: the power to interpret and apply the law in specific, concrete disputes. </a:t>
            </a:r>
          </a:p>
          <a:p>
            <a:r>
              <a:rPr lang="en-GB" sz="2800" kern="100" dirty="0">
                <a:effectLst/>
                <a:latin typeface="Aptos" panose="020B0004020202020204" pitchFamily="34" charset="0"/>
                <a:ea typeface="Aptos" panose="020B0004020202020204" pitchFamily="34" charset="0"/>
                <a:cs typeface="Times New Roman" panose="02020603050405020304" pitchFamily="18" charset="0"/>
              </a:rPr>
              <a:t>Article III specifically limits the types of “cases” and “controversies” over which national courts have jurisdiction. </a:t>
            </a:r>
          </a:p>
          <a:p>
            <a:r>
              <a:rPr lang="en-GB" sz="2800" kern="100" dirty="0">
                <a:effectLst/>
                <a:latin typeface="Aptos" panose="020B0004020202020204" pitchFamily="34" charset="0"/>
                <a:ea typeface="Aptos" panose="020B0004020202020204" pitchFamily="34" charset="0"/>
                <a:cs typeface="Times New Roman" panose="02020603050405020304" pitchFamily="18" charset="0"/>
              </a:rPr>
              <a:t>Also, Congress was given the power to create federal courts and to determine which courts would decide which cases. </a:t>
            </a:r>
          </a:p>
          <a:p>
            <a:r>
              <a:rPr lang="en-GB" sz="2800" kern="100" dirty="0">
                <a:effectLst/>
                <a:latin typeface="Aptos" panose="020B0004020202020204" pitchFamily="34" charset="0"/>
                <a:ea typeface="Aptos" panose="020B0004020202020204" pitchFamily="34" charset="0"/>
                <a:cs typeface="Times New Roman" panose="02020603050405020304" pitchFamily="18" charset="0"/>
              </a:rPr>
              <a:t>Article III vests power in “one supreme Court”- the only federal court to which the Constitution assigns power- and “in such inferior Courts as the Congress may from time to time ordain and establish.” </a:t>
            </a:r>
          </a:p>
          <a:p>
            <a:endParaRPr lang="en-GB" dirty="0"/>
          </a:p>
        </p:txBody>
      </p:sp>
    </p:spTree>
    <p:extLst>
      <p:ext uri="{BB962C8B-B14F-4D97-AF65-F5344CB8AC3E}">
        <p14:creationId xmlns:p14="http://schemas.microsoft.com/office/powerpoint/2010/main" val="267355758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BBEACA-B123-5EAC-8F24-5FD71D833D08}"/>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7B6D65AB-C5CC-2E0C-E865-F4BD5215B8B1}"/>
              </a:ext>
            </a:extLst>
          </p:cNvPr>
          <p:cNvSpPr>
            <a:spLocks noGrp="1"/>
          </p:cNvSpPr>
          <p:nvPr>
            <p:ph idx="1"/>
          </p:nvPr>
        </p:nvSpPr>
        <p:spPr/>
        <p:txBody>
          <a:bodyPr/>
          <a:lstStyle/>
          <a:p>
            <a:pPr marL="0" marR="0" indent="0">
              <a:lnSpc>
                <a:spcPct val="107000"/>
              </a:lnSpc>
              <a:spcBef>
                <a:spcPts val="0"/>
              </a:spcBef>
              <a:spcAft>
                <a:spcPts val="800"/>
              </a:spcAft>
              <a:buNone/>
            </a:pPr>
            <a:r>
              <a:rPr lang="en-GB" sz="3600" kern="100" dirty="0">
                <a:effectLst/>
                <a:latin typeface="Aptos" panose="020B0004020202020204" pitchFamily="34" charset="0"/>
                <a:ea typeface="Aptos" panose="020B0004020202020204" pitchFamily="34" charset="0"/>
                <a:cs typeface="Times New Roman" panose="02020603050405020304" pitchFamily="18" charset="0"/>
              </a:rPr>
              <a:t>Congress therefore has substantial control over </a:t>
            </a:r>
          </a:p>
          <a:p>
            <a:pPr marL="914400" lvl="2">
              <a:lnSpc>
                <a:spcPct val="107000"/>
              </a:lnSpc>
              <a:spcBef>
                <a:spcPts val="0"/>
              </a:spcBef>
              <a:spcAft>
                <a:spcPts val="800"/>
              </a:spcAft>
            </a:pPr>
            <a:r>
              <a:rPr lang="en-GB" sz="3600" kern="100" dirty="0">
                <a:latin typeface="Aptos" panose="020B0004020202020204" pitchFamily="34" charset="0"/>
                <a:ea typeface="Aptos" panose="020B0004020202020204" pitchFamily="34" charset="0"/>
                <a:cs typeface="Times New Roman" panose="02020603050405020304" pitchFamily="18" charset="0"/>
              </a:rPr>
              <a:t>T</a:t>
            </a:r>
            <a:r>
              <a:rPr lang="en-GB" sz="3600" kern="100" dirty="0">
                <a:effectLst/>
                <a:latin typeface="Aptos" panose="020B0004020202020204" pitchFamily="34" charset="0"/>
                <a:ea typeface="Aptos" panose="020B0004020202020204" pitchFamily="34" charset="0"/>
                <a:cs typeface="Times New Roman" panose="02020603050405020304" pitchFamily="18" charset="0"/>
              </a:rPr>
              <a:t>he structure of the judicial system </a:t>
            </a:r>
          </a:p>
          <a:p>
            <a:pPr marL="914400" lvl="2">
              <a:lnSpc>
                <a:spcPct val="107000"/>
              </a:lnSpc>
              <a:spcBef>
                <a:spcPts val="0"/>
              </a:spcBef>
              <a:spcAft>
                <a:spcPts val="800"/>
              </a:spcAft>
            </a:pPr>
            <a:r>
              <a:rPr lang="en-GB" sz="3600" kern="100" dirty="0">
                <a:latin typeface="Aptos" panose="020B0004020202020204" pitchFamily="34" charset="0"/>
                <a:ea typeface="Aptos" panose="020B0004020202020204" pitchFamily="34" charset="0"/>
                <a:cs typeface="Times New Roman" panose="02020603050405020304" pitchFamily="18" charset="0"/>
              </a:rPr>
              <a:t>T</a:t>
            </a:r>
            <a:r>
              <a:rPr lang="en-GB" sz="3600" kern="100" dirty="0">
                <a:effectLst/>
                <a:latin typeface="Aptos" panose="020B0004020202020204" pitchFamily="34" charset="0"/>
                <a:ea typeface="Aptos" panose="020B0004020202020204" pitchFamily="34" charset="0"/>
                <a:cs typeface="Times New Roman" panose="02020603050405020304" pitchFamily="18" charset="0"/>
              </a:rPr>
              <a:t>he power to define federal courts’ sizes, jurisdiction, and location</a:t>
            </a:r>
          </a:p>
          <a:p>
            <a:pPr marL="0" indent="0">
              <a:buNone/>
            </a:pPr>
            <a:endParaRPr lang="en-GB" dirty="0"/>
          </a:p>
        </p:txBody>
      </p:sp>
    </p:spTree>
    <p:extLst>
      <p:ext uri="{BB962C8B-B14F-4D97-AF65-F5344CB8AC3E}">
        <p14:creationId xmlns:p14="http://schemas.microsoft.com/office/powerpoint/2010/main" val="57672953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6C40BB-B21F-3EE0-F640-138F344FC7E8}"/>
              </a:ext>
            </a:extLst>
          </p:cNvPr>
          <p:cNvSpPr>
            <a:spLocks noGrp="1"/>
          </p:cNvSpPr>
          <p:nvPr>
            <p:ph type="title"/>
          </p:nvPr>
        </p:nvSpPr>
        <p:spPr/>
        <p:txBody>
          <a:bodyPr/>
          <a:lstStyle/>
          <a:p>
            <a:pPr algn="ctr"/>
            <a:r>
              <a:rPr lang="en-GB" dirty="0"/>
              <a:t>The Meaning of Judicial Power</a:t>
            </a:r>
          </a:p>
        </p:txBody>
      </p:sp>
      <p:sp>
        <p:nvSpPr>
          <p:cNvPr id="3" name="Content Placeholder 2">
            <a:extLst>
              <a:ext uri="{FF2B5EF4-FFF2-40B4-BE49-F238E27FC236}">
                <a16:creationId xmlns:a16="http://schemas.microsoft.com/office/drawing/2014/main" id="{C54309FE-C3B5-5B70-45A5-1B626391CB99}"/>
              </a:ext>
            </a:extLst>
          </p:cNvPr>
          <p:cNvSpPr>
            <a:spLocks noGrp="1"/>
          </p:cNvSpPr>
          <p:nvPr>
            <p:ph idx="1"/>
          </p:nvPr>
        </p:nvSpPr>
        <p:spPr/>
        <p:txBody>
          <a:bodyPr>
            <a:normAutofit fontScale="92500"/>
          </a:bodyPr>
          <a:lstStyle/>
          <a:p>
            <a:r>
              <a:rPr lang="en-GB" sz="2400" kern="100" dirty="0">
                <a:effectLst/>
                <a:latin typeface="Aptos" panose="020B0004020202020204" pitchFamily="34" charset="0"/>
                <a:ea typeface="Aptos" panose="020B0004020202020204" pitchFamily="34" charset="0"/>
                <a:cs typeface="Times New Roman" panose="02020603050405020304" pitchFamily="18" charset="0"/>
              </a:rPr>
              <a:t>The Central question of Article III was what “judicial power” means in practice. </a:t>
            </a:r>
          </a:p>
          <a:p>
            <a:r>
              <a:rPr lang="en-GB" sz="2400" kern="100" dirty="0">
                <a:effectLst/>
                <a:latin typeface="Aptos" panose="020B0004020202020204" pitchFamily="34" charset="0"/>
                <a:ea typeface="Aptos" panose="020B0004020202020204" pitchFamily="34" charset="0"/>
                <a:cs typeface="Times New Roman" panose="02020603050405020304" pitchFamily="18" charset="0"/>
              </a:rPr>
              <a:t>Traditionally, judicial courts have the power to decide cases and apply the law, including the Constitution as the supreme law, in an objective neutral fashion. </a:t>
            </a:r>
          </a:p>
          <a:p>
            <a:r>
              <a:rPr lang="en-GB" sz="2400" kern="100" dirty="0">
                <a:effectLst/>
                <a:latin typeface="Aptos" panose="020B0004020202020204" pitchFamily="34" charset="0"/>
                <a:ea typeface="Aptos" panose="020B0004020202020204" pitchFamily="34" charset="0"/>
                <a:cs typeface="Times New Roman" panose="02020603050405020304" pitchFamily="18" charset="0"/>
              </a:rPr>
              <a:t>The judicial branch was not intended to have governing power in the way that legislative or executive power may. </a:t>
            </a:r>
          </a:p>
          <a:p>
            <a:r>
              <a:rPr lang="en-GB" sz="2400" kern="100" dirty="0">
                <a:effectLst/>
                <a:latin typeface="Aptos" panose="020B0004020202020204" pitchFamily="34" charset="0"/>
                <a:ea typeface="Aptos" panose="020B0004020202020204" pitchFamily="34" charset="0"/>
                <a:cs typeface="Times New Roman" panose="02020603050405020304" pitchFamily="18" charset="0"/>
              </a:rPr>
              <a:t>However, over time, the courts appeared to bind the other branches with rulings setting new precedents that have at times been interpreted as new laws or at the very least, a change in the interpretation and application of existing law. </a:t>
            </a:r>
          </a:p>
          <a:p>
            <a:r>
              <a:rPr lang="en-GB" sz="2400" kern="100" dirty="0">
                <a:effectLst/>
                <a:latin typeface="Aptos" panose="020B0004020202020204" pitchFamily="34" charset="0"/>
                <a:ea typeface="Aptos" panose="020B0004020202020204" pitchFamily="34" charset="0"/>
                <a:cs typeface="Times New Roman" panose="02020603050405020304" pitchFamily="18" charset="0"/>
              </a:rPr>
              <a:t>This debate on the scope and influence of judicial power would continue into the modern era. </a:t>
            </a:r>
          </a:p>
          <a:p>
            <a:endParaRPr lang="en-GB" sz="2000" dirty="0"/>
          </a:p>
        </p:txBody>
      </p:sp>
    </p:spTree>
    <p:extLst>
      <p:ext uri="{BB962C8B-B14F-4D97-AF65-F5344CB8AC3E}">
        <p14:creationId xmlns:p14="http://schemas.microsoft.com/office/powerpoint/2010/main" val="135330836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977841-2E0E-C6B5-01A3-2200A40D8B9C}"/>
              </a:ext>
            </a:extLst>
          </p:cNvPr>
          <p:cNvSpPr>
            <a:spLocks noGrp="1"/>
          </p:cNvSpPr>
          <p:nvPr>
            <p:ph type="title"/>
          </p:nvPr>
        </p:nvSpPr>
        <p:spPr/>
        <p:txBody>
          <a:bodyPr/>
          <a:lstStyle/>
          <a:p>
            <a:pPr algn="ctr"/>
            <a:r>
              <a:rPr lang="en-GB" dirty="0"/>
              <a:t>Article I</a:t>
            </a:r>
          </a:p>
        </p:txBody>
      </p:sp>
      <p:sp>
        <p:nvSpPr>
          <p:cNvPr id="3" name="Content Placeholder 2">
            <a:extLst>
              <a:ext uri="{FF2B5EF4-FFF2-40B4-BE49-F238E27FC236}">
                <a16:creationId xmlns:a16="http://schemas.microsoft.com/office/drawing/2014/main" id="{9A67C01D-DA17-B465-1733-F59C4A40CA53}"/>
              </a:ext>
            </a:extLst>
          </p:cNvPr>
          <p:cNvSpPr>
            <a:spLocks noGrp="1"/>
          </p:cNvSpPr>
          <p:nvPr>
            <p:ph idx="1"/>
          </p:nvPr>
        </p:nvSpPr>
        <p:spPr/>
        <p:txBody>
          <a:bodyPr/>
          <a:lstStyle/>
          <a:p>
            <a:pPr marL="0" marR="0">
              <a:lnSpc>
                <a:spcPct val="107000"/>
              </a:lnSpc>
              <a:spcBef>
                <a:spcPts val="0"/>
              </a:spcBef>
              <a:spcAft>
                <a:spcPts val="800"/>
              </a:spcAft>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Details the structure and powers of Congress as the legislative branch</a:t>
            </a:r>
          </a:p>
          <a:p>
            <a:pPr marL="457200" marR="0">
              <a:lnSpc>
                <a:spcPct val="107000"/>
              </a:lnSpc>
              <a:spcBef>
                <a:spcPts val="0"/>
              </a:spcBef>
              <a:spcAft>
                <a:spcPts val="800"/>
              </a:spcAft>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“All legislative Powers herein granted shall be vested in a Congress of the United States, which shall consist of a Senate and House of Representatives.”</a:t>
            </a:r>
          </a:p>
          <a:p>
            <a:pPr marL="457200" marR="0">
              <a:lnSpc>
                <a:spcPct val="107000"/>
              </a:lnSpc>
              <a:spcBef>
                <a:spcPts val="0"/>
              </a:spcBef>
              <a:spcAft>
                <a:spcPts val="800"/>
              </a:spcAft>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The legislative branch was given the power to make laws for the nation. The legislative powers of Congress are “exclusive, enumerated, and limited.” </a:t>
            </a:r>
          </a:p>
          <a:p>
            <a:endParaRPr lang="en-GB" dirty="0"/>
          </a:p>
        </p:txBody>
      </p:sp>
    </p:spTree>
    <p:extLst>
      <p:ext uri="{BB962C8B-B14F-4D97-AF65-F5344CB8AC3E}">
        <p14:creationId xmlns:p14="http://schemas.microsoft.com/office/powerpoint/2010/main" val="402526733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8F525-AD22-EC66-B64B-1C99B0F95992}"/>
              </a:ext>
            </a:extLst>
          </p:cNvPr>
          <p:cNvSpPr>
            <a:spLocks noGrp="1"/>
          </p:cNvSpPr>
          <p:nvPr>
            <p:ph type="title"/>
          </p:nvPr>
        </p:nvSpPr>
        <p:spPr/>
        <p:txBody>
          <a:bodyPr/>
          <a:lstStyle/>
          <a:p>
            <a:pPr algn="ctr"/>
            <a:r>
              <a:rPr lang="en-GB" dirty="0"/>
              <a:t>Article I</a:t>
            </a:r>
          </a:p>
        </p:txBody>
      </p:sp>
      <p:sp>
        <p:nvSpPr>
          <p:cNvPr id="3" name="Content Placeholder 2">
            <a:extLst>
              <a:ext uri="{FF2B5EF4-FFF2-40B4-BE49-F238E27FC236}">
                <a16:creationId xmlns:a16="http://schemas.microsoft.com/office/drawing/2014/main" id="{72568942-D6B2-29A3-E4BB-D3903300B43F}"/>
              </a:ext>
            </a:extLst>
          </p:cNvPr>
          <p:cNvSpPr>
            <a:spLocks noGrp="1"/>
          </p:cNvSpPr>
          <p:nvPr>
            <p:ph idx="1"/>
          </p:nvPr>
        </p:nvSpPr>
        <p:spPr/>
        <p:txBody>
          <a:bodyPr/>
          <a:lstStyle/>
          <a:p>
            <a:pPr marL="1028700" indent="-342900">
              <a:lnSpc>
                <a:spcPct val="107000"/>
              </a:lnSpc>
              <a:spcBef>
                <a:spcPts val="0"/>
              </a:spcBef>
              <a:spcAft>
                <a:spcPts val="800"/>
              </a:spcAft>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Exclusive: legislative powers are not divided between Congress and the President. Congress possess</a:t>
            </a:r>
            <a:r>
              <a:rPr lang="en-GB" sz="2400" kern="100" dirty="0">
                <a:latin typeface="Aptos" panose="020B0004020202020204" pitchFamily="34" charset="0"/>
                <a:ea typeface="Aptos" panose="020B0004020202020204" pitchFamily="34" charset="0"/>
                <a:cs typeface="Times New Roman" panose="02020603050405020304" pitchFamily="18" charset="0"/>
              </a:rPr>
              <a:t>es</a:t>
            </a:r>
            <a:r>
              <a:rPr lang="en-GB" sz="2400" kern="100" dirty="0">
                <a:effectLst/>
                <a:latin typeface="Aptos" panose="020B0004020202020204" pitchFamily="34" charset="0"/>
                <a:ea typeface="Aptos" panose="020B0004020202020204" pitchFamily="34" charset="0"/>
                <a:cs typeface="Times New Roman" panose="02020603050405020304" pitchFamily="18" charset="0"/>
              </a:rPr>
              <a:t> “all legislative powers herein granted.” </a:t>
            </a:r>
          </a:p>
          <a:p>
            <a:pPr marL="1485900" indent="-342900">
              <a:lnSpc>
                <a:spcPct val="107000"/>
              </a:lnSpc>
              <a:spcBef>
                <a:spcPts val="0"/>
              </a:spcBef>
              <a:spcAft>
                <a:spcPts val="800"/>
              </a:spcAft>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Congress is prohibited from abdicating its lawmaking power to any other part of government and Congress may not give him any, although the President has a role in checking the power of the legislative branch through veto power</a:t>
            </a:r>
          </a:p>
          <a:p>
            <a:pPr marL="1485900" indent="-342900">
              <a:lnSpc>
                <a:spcPct val="107000"/>
              </a:lnSpc>
              <a:spcBef>
                <a:spcPts val="0"/>
              </a:spcBef>
              <a:spcAft>
                <a:spcPts val="800"/>
              </a:spcAft>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The President does have the duty to report on the “state of the union” and the power to “recommend measures” for Congress to consider enacting into law </a:t>
            </a:r>
          </a:p>
          <a:p>
            <a:endParaRPr lang="en-GB" dirty="0"/>
          </a:p>
        </p:txBody>
      </p:sp>
    </p:spTree>
    <p:extLst>
      <p:ext uri="{BB962C8B-B14F-4D97-AF65-F5344CB8AC3E}">
        <p14:creationId xmlns:p14="http://schemas.microsoft.com/office/powerpoint/2010/main" val="403331894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C45873-3D56-55AE-F4ED-DEF71FD076DE}"/>
              </a:ext>
            </a:extLst>
          </p:cNvPr>
          <p:cNvSpPr>
            <a:spLocks noGrp="1"/>
          </p:cNvSpPr>
          <p:nvPr>
            <p:ph type="title"/>
          </p:nvPr>
        </p:nvSpPr>
        <p:spPr/>
        <p:txBody>
          <a:bodyPr/>
          <a:lstStyle/>
          <a:p>
            <a:pPr algn="ctr"/>
            <a:r>
              <a:rPr lang="en-GB" dirty="0"/>
              <a:t>Article I</a:t>
            </a:r>
          </a:p>
        </p:txBody>
      </p:sp>
      <p:sp>
        <p:nvSpPr>
          <p:cNvPr id="3" name="Content Placeholder 2">
            <a:extLst>
              <a:ext uri="{FF2B5EF4-FFF2-40B4-BE49-F238E27FC236}">
                <a16:creationId xmlns:a16="http://schemas.microsoft.com/office/drawing/2014/main" id="{F69D34AD-83D6-F012-D41F-160D4B71B4C6}"/>
              </a:ext>
            </a:extLst>
          </p:cNvPr>
          <p:cNvSpPr>
            <a:spLocks noGrp="1"/>
          </p:cNvSpPr>
          <p:nvPr>
            <p:ph idx="1"/>
          </p:nvPr>
        </p:nvSpPr>
        <p:spPr/>
        <p:txBody>
          <a:bodyPr>
            <a:normAutofit lnSpcReduction="10000"/>
          </a:bodyPr>
          <a:lstStyle/>
          <a:p>
            <a:pPr marL="914400" marR="0">
              <a:lnSpc>
                <a:spcPct val="107000"/>
              </a:lnSpc>
              <a:spcBef>
                <a:spcPts val="0"/>
              </a:spcBef>
              <a:spcAft>
                <a:spcPts val="800"/>
              </a:spcAft>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Enumerated: Congress’s legislative powers are enumerated- specifically listed, one by one. </a:t>
            </a:r>
          </a:p>
          <a:p>
            <a:pPr marL="1371600" marR="0">
              <a:lnSpc>
                <a:spcPct val="107000"/>
              </a:lnSpc>
              <a:spcBef>
                <a:spcPts val="0"/>
              </a:spcBef>
              <a:spcAft>
                <a:spcPts val="800"/>
              </a:spcAft>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-Section 8 Article I includes a comprehensive list of Congress’s chief legislative powers. There are a few miscellaneous ones mentioned in other articles of the Constitution. All legislative powers not mentioned are reserved for the states. </a:t>
            </a:r>
          </a:p>
          <a:p>
            <a:pPr marL="1371600" marR="0">
              <a:lnSpc>
                <a:spcPct val="107000"/>
              </a:lnSpc>
              <a:spcBef>
                <a:spcPts val="0"/>
              </a:spcBef>
              <a:spcAft>
                <a:spcPts val="800"/>
              </a:spcAft>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-However, some of the powers granted in Article I are quite extensive. For example, Congress has the power to declare war, raise and support armies, regulate commerce with foreign nations and among the states, impose taxes on the people, and spend money for public purposes under the Constitution. </a:t>
            </a:r>
          </a:p>
          <a:p>
            <a:endParaRPr lang="en-GB" dirty="0"/>
          </a:p>
        </p:txBody>
      </p:sp>
    </p:spTree>
    <p:extLst>
      <p:ext uri="{BB962C8B-B14F-4D97-AF65-F5344CB8AC3E}">
        <p14:creationId xmlns:p14="http://schemas.microsoft.com/office/powerpoint/2010/main" val="232606656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BFDDA7-2C41-CD9C-2661-F8F38EFB2A5E}"/>
              </a:ext>
            </a:extLst>
          </p:cNvPr>
          <p:cNvSpPr>
            <a:spLocks noGrp="1"/>
          </p:cNvSpPr>
          <p:nvPr>
            <p:ph type="title"/>
          </p:nvPr>
        </p:nvSpPr>
        <p:spPr/>
        <p:txBody>
          <a:bodyPr/>
          <a:lstStyle/>
          <a:p>
            <a:pPr algn="ctr"/>
            <a:r>
              <a:rPr lang="en-GB" dirty="0"/>
              <a:t>The Necessary and Proper Clause</a:t>
            </a:r>
          </a:p>
        </p:txBody>
      </p:sp>
      <p:sp>
        <p:nvSpPr>
          <p:cNvPr id="3" name="Content Placeholder 2">
            <a:extLst>
              <a:ext uri="{FF2B5EF4-FFF2-40B4-BE49-F238E27FC236}">
                <a16:creationId xmlns:a16="http://schemas.microsoft.com/office/drawing/2014/main" id="{2B3B8E75-B18C-FA61-A646-0F1DF7BBE762}"/>
              </a:ext>
            </a:extLst>
          </p:cNvPr>
          <p:cNvSpPr>
            <a:spLocks noGrp="1"/>
          </p:cNvSpPr>
          <p:nvPr>
            <p:ph idx="1"/>
          </p:nvPr>
        </p:nvSpPr>
        <p:spPr/>
        <p:txBody>
          <a:bodyPr/>
          <a:lstStyle/>
          <a:p>
            <a:r>
              <a:rPr lang="en-GB" sz="2400" kern="100" dirty="0">
                <a:latin typeface="Aptos" panose="020B0004020202020204" pitchFamily="34" charset="0"/>
                <a:ea typeface="Aptos" panose="020B0004020202020204" pitchFamily="34" charset="0"/>
                <a:cs typeface="Times New Roman" panose="02020603050405020304" pitchFamily="18" charset="0"/>
              </a:rPr>
              <a:t>S</a:t>
            </a:r>
            <a:r>
              <a:rPr lang="en-GB" sz="2400" kern="100" dirty="0">
                <a:effectLst/>
                <a:latin typeface="Aptos" panose="020B0004020202020204" pitchFamily="34" charset="0"/>
                <a:ea typeface="Aptos" panose="020B0004020202020204" pitchFamily="34" charset="0"/>
                <a:cs typeface="Times New Roman" panose="02020603050405020304" pitchFamily="18" charset="0"/>
              </a:rPr>
              <a:t>ome powers are set forth in sweeping, indefinite terms. </a:t>
            </a:r>
          </a:p>
          <a:p>
            <a:r>
              <a:rPr lang="en-GB" sz="2400" kern="100" dirty="0">
                <a:effectLst/>
                <a:latin typeface="Aptos" panose="020B0004020202020204" pitchFamily="34" charset="0"/>
                <a:ea typeface="Aptos" panose="020B0004020202020204" pitchFamily="34" charset="0"/>
                <a:cs typeface="Times New Roman" panose="02020603050405020304" pitchFamily="18" charset="0"/>
              </a:rPr>
              <a:t>The last clause in Section 8 of Article I gives Congress the power to pass any and all laws it considers “necessary and proper for carrying into execution” any of its other powers, or for carrying into effect the powers of any of the other branches of government. </a:t>
            </a:r>
          </a:p>
          <a:p>
            <a:r>
              <a:rPr lang="en-GB" sz="2400" kern="100" dirty="0">
                <a:effectLst/>
                <a:latin typeface="Aptos" panose="020B0004020202020204" pitchFamily="34" charset="0"/>
                <a:ea typeface="Aptos" panose="020B0004020202020204" pitchFamily="34" charset="0"/>
                <a:cs typeface="Times New Roman" panose="02020603050405020304" pitchFamily="18" charset="0"/>
              </a:rPr>
              <a:t>This clause, called the “Necessary and Proper Clause,” is sometimes known as the “Sweeping Clause” because of its sweeping effect. </a:t>
            </a:r>
          </a:p>
          <a:p>
            <a:r>
              <a:rPr lang="en-GB" sz="2400" kern="100" dirty="0">
                <a:effectLst/>
                <a:latin typeface="Aptos" panose="020B0004020202020204" pitchFamily="34" charset="0"/>
                <a:ea typeface="Aptos" panose="020B0004020202020204" pitchFamily="34" charset="0"/>
                <a:cs typeface="Times New Roman" panose="02020603050405020304" pitchFamily="18" charset="0"/>
              </a:rPr>
              <a:t>Opponents of the Constitution saw this clause as enabling the national government to exercise unlimited powers. </a:t>
            </a:r>
          </a:p>
          <a:p>
            <a:endParaRPr lang="en-GB" dirty="0"/>
          </a:p>
        </p:txBody>
      </p:sp>
    </p:spTree>
    <p:extLst>
      <p:ext uri="{BB962C8B-B14F-4D97-AF65-F5344CB8AC3E}">
        <p14:creationId xmlns:p14="http://schemas.microsoft.com/office/powerpoint/2010/main" val="292181655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8FDC9B-4366-F7CD-55BE-E2A210A12753}"/>
              </a:ext>
            </a:extLst>
          </p:cNvPr>
          <p:cNvSpPr>
            <a:spLocks noGrp="1"/>
          </p:cNvSpPr>
          <p:nvPr>
            <p:ph type="title"/>
          </p:nvPr>
        </p:nvSpPr>
        <p:spPr/>
        <p:txBody>
          <a:bodyPr/>
          <a:lstStyle/>
          <a:p>
            <a:pPr algn="ctr"/>
            <a:r>
              <a:rPr lang="en-GB" dirty="0"/>
              <a:t>The Necessary and Proper Clause</a:t>
            </a:r>
          </a:p>
        </p:txBody>
      </p:sp>
      <p:sp>
        <p:nvSpPr>
          <p:cNvPr id="3" name="Content Placeholder 2">
            <a:extLst>
              <a:ext uri="{FF2B5EF4-FFF2-40B4-BE49-F238E27FC236}">
                <a16:creationId xmlns:a16="http://schemas.microsoft.com/office/drawing/2014/main" id="{591DB693-512B-3799-0368-80A279DAA389}"/>
              </a:ext>
            </a:extLst>
          </p:cNvPr>
          <p:cNvSpPr>
            <a:spLocks noGrp="1"/>
          </p:cNvSpPr>
          <p:nvPr>
            <p:ph idx="1"/>
          </p:nvPr>
        </p:nvSpPr>
        <p:spPr/>
        <p:txBody>
          <a:bodyPr>
            <a:normAutofit fontScale="25000" lnSpcReduction="20000"/>
          </a:bodyPr>
          <a:lstStyle/>
          <a:p>
            <a:pPr indent="-285750">
              <a:lnSpc>
                <a:spcPct val="107000"/>
              </a:lnSpc>
              <a:spcBef>
                <a:spcPts val="0"/>
              </a:spcBef>
              <a:spcAft>
                <a:spcPts val="800"/>
              </a:spcAft>
            </a:pPr>
            <a:r>
              <a:rPr lang="en-GB" sz="8800" kern="100" dirty="0">
                <a:effectLst/>
                <a:latin typeface="Aptos" panose="020B0004020202020204" pitchFamily="34" charset="0"/>
                <a:ea typeface="Aptos" panose="020B0004020202020204" pitchFamily="34" charset="0"/>
                <a:cs typeface="Times New Roman" panose="02020603050405020304" pitchFamily="18" charset="0"/>
              </a:rPr>
              <a:t>The Federalists responded to these concerns by asserting that the enumerated powers of Congress had to be broad to meet the needs of governing and protecting the nation in a wide range of circumstances. They argued it was better to set forth the Necessary and Proper </a:t>
            </a:r>
            <a:r>
              <a:rPr lang="en-GB" sz="8800" kern="100" dirty="0">
                <a:latin typeface="Aptos" panose="020B0004020202020204" pitchFamily="34" charset="0"/>
                <a:ea typeface="Aptos" panose="020B0004020202020204" pitchFamily="34" charset="0"/>
                <a:cs typeface="Times New Roman" panose="02020603050405020304" pitchFamily="18" charset="0"/>
              </a:rPr>
              <a:t>C</a:t>
            </a:r>
            <a:r>
              <a:rPr lang="en-GB" sz="8800" kern="100" dirty="0">
                <a:effectLst/>
                <a:latin typeface="Aptos" panose="020B0004020202020204" pitchFamily="34" charset="0"/>
                <a:ea typeface="Aptos" panose="020B0004020202020204" pitchFamily="34" charset="0"/>
                <a:cs typeface="Times New Roman" panose="02020603050405020304" pitchFamily="18" charset="0"/>
              </a:rPr>
              <a:t>lause in explicit terms rather than to leave the matter vague. As Hamilton said in the </a:t>
            </a:r>
            <a:r>
              <a:rPr lang="en-GB" sz="8800" i="1" kern="100" dirty="0">
                <a:effectLst/>
                <a:latin typeface="Aptos" panose="020B0004020202020204" pitchFamily="34" charset="0"/>
                <a:ea typeface="Aptos" panose="020B0004020202020204" pitchFamily="34" charset="0"/>
                <a:cs typeface="Times New Roman" panose="02020603050405020304" pitchFamily="18" charset="0"/>
              </a:rPr>
              <a:t>Federalist</a:t>
            </a:r>
            <a:r>
              <a:rPr lang="en-GB" sz="8800" kern="100" dirty="0">
                <a:effectLst/>
                <a:latin typeface="Aptos" panose="020B0004020202020204" pitchFamily="34" charset="0"/>
                <a:ea typeface="Aptos" panose="020B0004020202020204" pitchFamily="34" charset="0"/>
                <a:cs typeface="Times New Roman" panose="02020603050405020304" pitchFamily="18" charset="0"/>
              </a:rPr>
              <a:t> No. 23, it was necessary for the national government to be “clothed with all the powers requisite to complete execution of its trust.” </a:t>
            </a:r>
          </a:p>
          <a:p>
            <a:pPr indent="-285750">
              <a:lnSpc>
                <a:spcPct val="107000"/>
              </a:lnSpc>
              <a:spcBef>
                <a:spcPts val="0"/>
              </a:spcBef>
              <a:spcAft>
                <a:spcPts val="800"/>
              </a:spcAft>
            </a:pPr>
            <a:r>
              <a:rPr lang="en-GB" sz="8800" kern="100" dirty="0">
                <a:effectLst/>
                <a:latin typeface="Aptos" panose="020B0004020202020204" pitchFamily="34" charset="0"/>
                <a:ea typeface="Aptos" panose="020B0004020202020204" pitchFamily="34" charset="0"/>
                <a:cs typeface="Times New Roman" panose="02020603050405020304" pitchFamily="18" charset="0"/>
              </a:rPr>
              <a:t>Even during George Washington’s first term in office, the Necessary and Proper Clause was utilized in order to create a national bank and take over state Revolutionary War debts. </a:t>
            </a:r>
          </a:p>
          <a:p>
            <a:pPr indent="-285750">
              <a:lnSpc>
                <a:spcPct val="107000"/>
              </a:lnSpc>
              <a:spcBef>
                <a:spcPts val="0"/>
              </a:spcBef>
              <a:spcAft>
                <a:spcPts val="800"/>
              </a:spcAft>
            </a:pPr>
            <a:r>
              <a:rPr lang="en-GB" sz="8800" kern="100" dirty="0">
                <a:effectLst/>
                <a:latin typeface="Aptos" panose="020B0004020202020204" pitchFamily="34" charset="0"/>
                <a:ea typeface="Aptos" panose="020B0004020202020204" pitchFamily="34" charset="0"/>
                <a:cs typeface="Times New Roman" panose="02020603050405020304" pitchFamily="18" charset="0"/>
              </a:rPr>
              <a:t>The Hamilton-versus-Jefferson debate over the scope of Congress’s legislative powers has continued for more than two centuries. Hamiltonians support a broader interpretation of Congress’s legislative powers, while Jeffersonians support a narrower interpretation.  </a:t>
            </a:r>
          </a:p>
          <a:p>
            <a:endParaRPr lang="en-GB" dirty="0"/>
          </a:p>
        </p:txBody>
      </p:sp>
    </p:spTree>
    <p:extLst>
      <p:ext uri="{BB962C8B-B14F-4D97-AF65-F5344CB8AC3E}">
        <p14:creationId xmlns:p14="http://schemas.microsoft.com/office/powerpoint/2010/main" val="359844743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1C7D96-F470-D842-CA84-AFC3B23ABBB3}"/>
              </a:ext>
            </a:extLst>
          </p:cNvPr>
          <p:cNvSpPr>
            <a:spLocks noGrp="1"/>
          </p:cNvSpPr>
          <p:nvPr>
            <p:ph type="title"/>
          </p:nvPr>
        </p:nvSpPr>
        <p:spPr/>
        <p:txBody>
          <a:bodyPr/>
          <a:lstStyle/>
          <a:p>
            <a:pPr algn="ctr"/>
            <a:r>
              <a:rPr lang="en-GB" dirty="0"/>
              <a:t>A Bicameral Legislature</a:t>
            </a:r>
          </a:p>
        </p:txBody>
      </p:sp>
      <p:sp>
        <p:nvSpPr>
          <p:cNvPr id="3" name="Content Placeholder 2">
            <a:extLst>
              <a:ext uri="{FF2B5EF4-FFF2-40B4-BE49-F238E27FC236}">
                <a16:creationId xmlns:a16="http://schemas.microsoft.com/office/drawing/2014/main" id="{72262105-68FE-CB93-D434-D7ED45669E14}"/>
              </a:ext>
            </a:extLst>
          </p:cNvPr>
          <p:cNvSpPr>
            <a:spLocks noGrp="1"/>
          </p:cNvSpPr>
          <p:nvPr>
            <p:ph idx="1"/>
          </p:nvPr>
        </p:nvSpPr>
        <p:spPr/>
        <p:txBody>
          <a:bodyPr>
            <a:normAutofit/>
          </a:bodyPr>
          <a:lstStyle/>
          <a:p>
            <a:r>
              <a:rPr lang="en-GB" sz="2400" kern="100" dirty="0">
                <a:effectLst/>
                <a:latin typeface="Aptos" panose="020B0004020202020204" pitchFamily="34" charset="0"/>
                <a:ea typeface="Aptos" panose="020B0004020202020204" pitchFamily="34" charset="0"/>
                <a:cs typeface="Times New Roman" panose="02020603050405020304" pitchFamily="18" charset="0"/>
              </a:rPr>
              <a:t>The division of legislative power between the two houses of Congress is called bicameralism. (For a one-house Congress, it is called unicameralism.) </a:t>
            </a:r>
          </a:p>
          <a:p>
            <a:r>
              <a:rPr lang="en-GB" sz="2400" kern="100" dirty="0">
                <a:effectLst/>
                <a:latin typeface="Aptos" panose="020B0004020202020204" pitchFamily="34" charset="0"/>
                <a:ea typeface="Aptos" panose="020B0004020202020204" pitchFamily="34" charset="0"/>
                <a:cs typeface="Times New Roman" panose="02020603050405020304" pitchFamily="18" charset="0"/>
              </a:rPr>
              <a:t>Here, the framers were influenced to some extent by the model of Great Britain, where there is a House of Commons and a House of Lords. </a:t>
            </a:r>
          </a:p>
          <a:p>
            <a:r>
              <a:rPr lang="en-GB" sz="2400" kern="100" dirty="0">
                <a:effectLst/>
                <a:latin typeface="Aptos" panose="020B0004020202020204" pitchFamily="34" charset="0"/>
                <a:ea typeface="Aptos" panose="020B0004020202020204" pitchFamily="34" charset="0"/>
                <a:cs typeface="Times New Roman" panose="02020603050405020304" pitchFamily="18" charset="0"/>
              </a:rPr>
              <a:t>The framers modified the model so that both houses were republican in nature, or representative of the people. </a:t>
            </a:r>
          </a:p>
          <a:p>
            <a:r>
              <a:rPr lang="en-GB" sz="2400" kern="100" dirty="0">
                <a:effectLst/>
                <a:latin typeface="Aptos" panose="020B0004020202020204" pitchFamily="34" charset="0"/>
                <a:ea typeface="Aptos" panose="020B0004020202020204" pitchFamily="34" charset="0"/>
                <a:cs typeface="Times New Roman" panose="02020603050405020304" pitchFamily="18" charset="0"/>
              </a:rPr>
              <a:t>The two-house structure of Congress was called the Great Compromise of the Constitutional Convention. Naturally larger states favoured representation based on population, while small states favoured equal representation for each state, regardless of size (as was the arrangement in the Articles of Confederation.) </a:t>
            </a:r>
          </a:p>
          <a:p>
            <a:endParaRPr lang="en-GB" kern="100" dirty="0">
              <a:effectLst/>
              <a:latin typeface="Aptos" panose="020B0004020202020204" pitchFamily="34" charset="0"/>
              <a:ea typeface="Aptos" panose="020B0004020202020204" pitchFamily="34" charset="0"/>
              <a:cs typeface="Times New Roman" panose="02020603050405020304" pitchFamily="18" charset="0"/>
            </a:endParaRPr>
          </a:p>
          <a:p>
            <a:pPr marL="0" indent="0">
              <a:buNone/>
            </a:pPr>
            <a:endParaRPr lang="en-GB" dirty="0"/>
          </a:p>
        </p:txBody>
      </p:sp>
    </p:spTree>
    <p:extLst>
      <p:ext uri="{BB962C8B-B14F-4D97-AF65-F5344CB8AC3E}">
        <p14:creationId xmlns:p14="http://schemas.microsoft.com/office/powerpoint/2010/main" val="390290712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16574D-923E-5B02-7751-654FC78977A7}"/>
              </a:ext>
            </a:extLst>
          </p:cNvPr>
          <p:cNvSpPr>
            <a:spLocks noGrp="1"/>
          </p:cNvSpPr>
          <p:nvPr>
            <p:ph type="title"/>
          </p:nvPr>
        </p:nvSpPr>
        <p:spPr/>
        <p:txBody>
          <a:bodyPr/>
          <a:lstStyle/>
          <a:p>
            <a:pPr algn="ctr"/>
            <a:r>
              <a:rPr lang="en-GB" dirty="0"/>
              <a:t>The Great Compromise</a:t>
            </a:r>
          </a:p>
        </p:txBody>
      </p:sp>
      <p:sp>
        <p:nvSpPr>
          <p:cNvPr id="3" name="Content Placeholder 2">
            <a:extLst>
              <a:ext uri="{FF2B5EF4-FFF2-40B4-BE49-F238E27FC236}">
                <a16:creationId xmlns:a16="http://schemas.microsoft.com/office/drawing/2014/main" id="{6ED9B62A-70E2-DA5D-8932-8A7C5C87B9AD}"/>
              </a:ext>
            </a:extLst>
          </p:cNvPr>
          <p:cNvSpPr>
            <a:spLocks noGrp="1"/>
          </p:cNvSpPr>
          <p:nvPr>
            <p:ph idx="1"/>
          </p:nvPr>
        </p:nvSpPr>
        <p:spPr/>
        <p:txBody>
          <a:bodyPr>
            <a:normAutofit fontScale="85000" lnSpcReduction="20000"/>
          </a:bodyPr>
          <a:lstStyle/>
          <a:p>
            <a:pPr marL="457200" lvl="1">
              <a:lnSpc>
                <a:spcPct val="107000"/>
              </a:lnSpc>
              <a:spcBef>
                <a:spcPts val="0"/>
              </a:spcBef>
              <a:spcAft>
                <a:spcPts val="800"/>
              </a:spcAft>
            </a:pPr>
            <a:r>
              <a:rPr lang="en-GB" sz="2600" kern="100" dirty="0">
                <a:effectLst/>
                <a:latin typeface="Aptos" panose="020B0004020202020204" pitchFamily="34" charset="0"/>
                <a:ea typeface="Aptos" panose="020B0004020202020204" pitchFamily="34" charset="0"/>
                <a:cs typeface="Times New Roman" panose="02020603050405020304" pitchFamily="18" charset="0"/>
              </a:rPr>
              <a:t>Both Houses would be elected</a:t>
            </a:r>
          </a:p>
          <a:p>
            <a:pPr marL="457200" marR="0">
              <a:lnSpc>
                <a:spcPct val="107000"/>
              </a:lnSpc>
              <a:spcBef>
                <a:spcPts val="0"/>
              </a:spcBef>
              <a:spcAft>
                <a:spcPts val="800"/>
              </a:spcAft>
            </a:pPr>
            <a:r>
              <a:rPr lang="en-GB" sz="2600" kern="100" dirty="0">
                <a:effectLst/>
                <a:latin typeface="Aptos" panose="020B0004020202020204" pitchFamily="34" charset="0"/>
                <a:ea typeface="Aptos" panose="020B0004020202020204" pitchFamily="34" charset="0"/>
                <a:cs typeface="Times New Roman" panose="02020603050405020304" pitchFamily="18" charset="0"/>
              </a:rPr>
              <a:t>House of Representatives: </a:t>
            </a:r>
            <a:r>
              <a:rPr lang="en-GB" sz="2600" kern="100" dirty="0">
                <a:latin typeface="Aptos" panose="020B0004020202020204" pitchFamily="34" charset="0"/>
                <a:ea typeface="Aptos" panose="020B0004020202020204" pitchFamily="34" charset="0"/>
                <a:cs typeface="Times New Roman" panose="02020603050405020304" pitchFamily="18" charset="0"/>
              </a:rPr>
              <a:t>E</a:t>
            </a:r>
            <a:r>
              <a:rPr lang="en-GB" sz="2600" kern="100" dirty="0">
                <a:effectLst/>
                <a:latin typeface="Aptos" panose="020B0004020202020204" pitchFamily="34" charset="0"/>
                <a:ea typeface="Aptos" panose="020B0004020202020204" pitchFamily="34" charset="0"/>
                <a:cs typeface="Times New Roman" panose="02020603050405020304" pitchFamily="18" charset="0"/>
              </a:rPr>
              <a:t>lected directly by the people every two years; size and membership would be based on a state’s population</a:t>
            </a:r>
          </a:p>
          <a:p>
            <a:pPr marL="457200" marR="0">
              <a:lnSpc>
                <a:spcPct val="107000"/>
              </a:lnSpc>
              <a:spcBef>
                <a:spcPts val="0"/>
              </a:spcBef>
              <a:spcAft>
                <a:spcPts val="800"/>
              </a:spcAft>
            </a:pPr>
            <a:r>
              <a:rPr lang="en-GB" sz="2600" kern="100" dirty="0">
                <a:effectLst/>
                <a:latin typeface="Aptos" panose="020B0004020202020204" pitchFamily="34" charset="0"/>
                <a:ea typeface="Aptos" panose="020B0004020202020204" pitchFamily="34" charset="0"/>
                <a:cs typeface="Times New Roman" panose="02020603050405020304" pitchFamily="18" charset="0"/>
              </a:rPr>
              <a:t>Senate: States would be equally represented whether large or small, and each state was to have two Senators each serving 6-year terms. At the time, Senators were to be elected by state legislatures. The 17</a:t>
            </a:r>
            <a:r>
              <a:rPr lang="en-GB" sz="2600" kern="100" baseline="30000" dirty="0">
                <a:effectLst/>
                <a:latin typeface="Aptos" panose="020B0004020202020204" pitchFamily="34" charset="0"/>
                <a:ea typeface="Aptos" panose="020B0004020202020204" pitchFamily="34" charset="0"/>
                <a:cs typeface="Times New Roman" panose="02020603050405020304" pitchFamily="18" charset="0"/>
              </a:rPr>
              <a:t>th</a:t>
            </a:r>
            <a:r>
              <a:rPr lang="en-GB" sz="2600" kern="100" dirty="0">
                <a:effectLst/>
                <a:latin typeface="Aptos" panose="020B0004020202020204" pitchFamily="34" charset="0"/>
                <a:ea typeface="Aptos" panose="020B0004020202020204" pitchFamily="34" charset="0"/>
                <a:cs typeface="Times New Roman" panose="02020603050405020304" pitchFamily="18" charset="0"/>
              </a:rPr>
              <a:t> Amendment of 1913 changed this to allow for direct election of Senators by the people. Article V of the Constitution further stipulates that no amendment can be made that would impair states’ equal representation in the Senate without their consent. </a:t>
            </a:r>
          </a:p>
          <a:p>
            <a:pPr marL="457200" marR="0">
              <a:lnSpc>
                <a:spcPct val="107000"/>
              </a:lnSpc>
              <a:spcBef>
                <a:spcPts val="0"/>
              </a:spcBef>
              <a:spcAft>
                <a:spcPts val="800"/>
              </a:spcAft>
            </a:pPr>
            <a:r>
              <a:rPr lang="en-GB" sz="2600" kern="100" dirty="0">
                <a:effectLst/>
                <a:latin typeface="Aptos" panose="020B0004020202020204" pitchFamily="34" charset="0"/>
                <a:ea typeface="Aptos" panose="020B0004020202020204" pitchFamily="34" charset="0"/>
                <a:cs typeface="Times New Roman" panose="02020603050405020304" pitchFamily="18" charset="0"/>
              </a:rPr>
              <a:t>At the time, therefore, the House of Representatives by direct election by the people was to represent the people directly by population, while the Senate was to represent the people through the states including via selection through state legislatures. </a:t>
            </a:r>
          </a:p>
          <a:p>
            <a:endParaRPr lang="en-GB" dirty="0"/>
          </a:p>
        </p:txBody>
      </p:sp>
    </p:spTree>
    <p:extLst>
      <p:ext uri="{BB962C8B-B14F-4D97-AF65-F5344CB8AC3E}">
        <p14:creationId xmlns:p14="http://schemas.microsoft.com/office/powerpoint/2010/main" val="64120389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E7CF85-F8CA-4D3B-837F-B5B51B5FB904}"/>
              </a:ext>
            </a:extLst>
          </p:cNvPr>
          <p:cNvSpPr>
            <a:spLocks noGrp="1"/>
          </p:cNvSpPr>
          <p:nvPr>
            <p:ph type="title"/>
          </p:nvPr>
        </p:nvSpPr>
        <p:spPr/>
        <p:txBody>
          <a:bodyPr/>
          <a:lstStyle/>
          <a:p>
            <a:pPr algn="ctr"/>
            <a:r>
              <a:rPr lang="en-GB" dirty="0"/>
              <a:t>A Bicameral Legislature</a:t>
            </a:r>
          </a:p>
        </p:txBody>
      </p:sp>
      <p:sp>
        <p:nvSpPr>
          <p:cNvPr id="3" name="Content Placeholder 2">
            <a:extLst>
              <a:ext uri="{FF2B5EF4-FFF2-40B4-BE49-F238E27FC236}">
                <a16:creationId xmlns:a16="http://schemas.microsoft.com/office/drawing/2014/main" id="{A7532C67-6BBA-4CC5-2D6A-FF4D5DFF8429}"/>
              </a:ext>
            </a:extLst>
          </p:cNvPr>
          <p:cNvSpPr>
            <a:spLocks noGrp="1"/>
          </p:cNvSpPr>
          <p:nvPr>
            <p:ph idx="1"/>
          </p:nvPr>
        </p:nvSpPr>
        <p:spPr/>
        <p:txBody>
          <a:bodyPr/>
          <a:lstStyle/>
          <a:p>
            <a:pPr marL="0" indent="0">
              <a:buNone/>
            </a:pPr>
            <a:r>
              <a:rPr lang="en-GB" kern="100" dirty="0">
                <a:effectLst/>
                <a:latin typeface="Aptos" panose="020B0004020202020204" pitchFamily="34" charset="0"/>
                <a:ea typeface="Aptos" panose="020B0004020202020204" pitchFamily="34" charset="0"/>
                <a:cs typeface="Times New Roman" panose="02020603050405020304" pitchFamily="18" charset="0"/>
              </a:rPr>
              <a:t>Both houses of Congress must approve a bill before it can become law. The President must then either sign the bill into law or veto it. The House and the Senate can override the veto with a supermajority vote of two-thirds. This is an example of how the President, who although does not possess legislative powers, has the ability to check Congressional legislative power.</a:t>
            </a:r>
          </a:p>
          <a:p>
            <a:endParaRPr lang="en-GB" dirty="0"/>
          </a:p>
        </p:txBody>
      </p:sp>
    </p:spTree>
    <p:extLst>
      <p:ext uri="{BB962C8B-B14F-4D97-AF65-F5344CB8AC3E}">
        <p14:creationId xmlns:p14="http://schemas.microsoft.com/office/powerpoint/2010/main" val="343447730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46BB2C-E705-7258-FD82-6876DA854513}"/>
              </a:ext>
            </a:extLst>
          </p:cNvPr>
          <p:cNvSpPr>
            <a:spLocks noGrp="1"/>
          </p:cNvSpPr>
          <p:nvPr>
            <p:ph type="title"/>
          </p:nvPr>
        </p:nvSpPr>
        <p:spPr/>
        <p:txBody>
          <a:bodyPr/>
          <a:lstStyle/>
          <a:p>
            <a:pPr algn="ctr"/>
            <a:r>
              <a:rPr lang="en-GB" dirty="0"/>
              <a:t>A Bicameral Legislature</a:t>
            </a:r>
          </a:p>
        </p:txBody>
      </p:sp>
      <p:sp>
        <p:nvSpPr>
          <p:cNvPr id="3" name="Content Placeholder 2">
            <a:extLst>
              <a:ext uri="{FF2B5EF4-FFF2-40B4-BE49-F238E27FC236}">
                <a16:creationId xmlns:a16="http://schemas.microsoft.com/office/drawing/2014/main" id="{D4E56F3D-C567-A332-576F-1BDE9AB09382}"/>
              </a:ext>
            </a:extLst>
          </p:cNvPr>
          <p:cNvSpPr>
            <a:spLocks noGrp="1"/>
          </p:cNvSpPr>
          <p:nvPr>
            <p:ph idx="1"/>
          </p:nvPr>
        </p:nvSpPr>
        <p:spPr/>
        <p:txBody>
          <a:bodyPr/>
          <a:lstStyle/>
          <a:p>
            <a:pPr marL="0" marR="0">
              <a:lnSpc>
                <a:spcPct val="107000"/>
              </a:lnSpc>
              <a:spcBef>
                <a:spcPts val="0"/>
              </a:spcBef>
              <a:spcAft>
                <a:spcPts val="800"/>
              </a:spcAft>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Some powers of Congress are reserved for one house or the other:</a:t>
            </a:r>
          </a:p>
          <a:p>
            <a:pPr marL="0" marR="0" indent="0">
              <a:lnSpc>
                <a:spcPct val="107000"/>
              </a:lnSpc>
              <a:spcBef>
                <a:spcPts val="0"/>
              </a:spcBef>
              <a:spcAft>
                <a:spcPts val="800"/>
              </a:spcAft>
              <a:buNone/>
            </a:pPr>
            <a:r>
              <a:rPr lang="en-GB" sz="2400" b="1" u="sng" kern="100" dirty="0">
                <a:effectLst/>
                <a:latin typeface="Aptos" panose="020B0004020202020204" pitchFamily="34" charset="0"/>
                <a:ea typeface="Aptos" panose="020B0004020202020204" pitchFamily="34" charset="0"/>
                <a:cs typeface="Times New Roman" panose="02020603050405020304" pitchFamily="18" charset="0"/>
              </a:rPr>
              <a:t>The House of Representatives:</a:t>
            </a:r>
          </a:p>
          <a:p>
            <a:pPr marL="457200" marR="0">
              <a:lnSpc>
                <a:spcPct val="107000"/>
              </a:lnSpc>
              <a:spcBef>
                <a:spcPts val="0"/>
              </a:spcBef>
              <a:spcAft>
                <a:spcPts val="800"/>
              </a:spcAft>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Bills on budget, raising and spending funds must originate in the House of Representatives</a:t>
            </a:r>
          </a:p>
          <a:p>
            <a:pPr marL="0" marR="0" indent="0">
              <a:lnSpc>
                <a:spcPct val="107000"/>
              </a:lnSpc>
              <a:spcBef>
                <a:spcPts val="0"/>
              </a:spcBef>
              <a:spcAft>
                <a:spcPts val="800"/>
              </a:spcAft>
              <a:buNone/>
            </a:pPr>
            <a:r>
              <a:rPr lang="en-GB" sz="2400" b="1" u="sng" kern="100" dirty="0">
                <a:effectLst/>
                <a:latin typeface="Aptos" panose="020B0004020202020204" pitchFamily="34" charset="0"/>
                <a:ea typeface="Aptos" panose="020B0004020202020204" pitchFamily="34" charset="0"/>
                <a:cs typeface="Times New Roman" panose="02020603050405020304" pitchFamily="18" charset="0"/>
              </a:rPr>
              <a:t>The Senate:</a:t>
            </a:r>
          </a:p>
          <a:p>
            <a:pPr marL="457200" marR="0">
              <a:lnSpc>
                <a:spcPct val="107000"/>
              </a:lnSpc>
              <a:spcBef>
                <a:spcPts val="0"/>
              </a:spcBef>
              <a:spcAft>
                <a:spcPts val="800"/>
              </a:spcAft>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The Senate shares treaty-making power with the President, with two-thirds vote required to approve a treaty.</a:t>
            </a:r>
          </a:p>
          <a:p>
            <a:pPr marL="457200" marR="0">
              <a:lnSpc>
                <a:spcPct val="107000"/>
              </a:lnSpc>
              <a:spcBef>
                <a:spcPts val="0"/>
              </a:spcBef>
              <a:spcAft>
                <a:spcPts val="800"/>
              </a:spcAft>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The Senate also reviews and confirms President’s appointments to high level executive and judicial offices </a:t>
            </a:r>
          </a:p>
          <a:p>
            <a:endParaRPr lang="en-GB" dirty="0"/>
          </a:p>
        </p:txBody>
      </p:sp>
    </p:spTree>
    <p:extLst>
      <p:ext uri="{BB962C8B-B14F-4D97-AF65-F5344CB8AC3E}">
        <p14:creationId xmlns:p14="http://schemas.microsoft.com/office/powerpoint/2010/main" val="354448167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4D8180-0D07-0CDB-5024-139B09FD81A7}"/>
              </a:ext>
            </a:extLst>
          </p:cNvPr>
          <p:cNvSpPr>
            <a:spLocks noGrp="1"/>
          </p:cNvSpPr>
          <p:nvPr>
            <p:ph type="title"/>
          </p:nvPr>
        </p:nvSpPr>
        <p:spPr/>
        <p:txBody>
          <a:bodyPr/>
          <a:lstStyle/>
          <a:p>
            <a:pPr algn="ctr"/>
            <a:r>
              <a:rPr lang="en-GB" dirty="0"/>
              <a:t>A Bicameral Legislature</a:t>
            </a:r>
          </a:p>
        </p:txBody>
      </p:sp>
      <p:sp>
        <p:nvSpPr>
          <p:cNvPr id="3" name="Content Placeholder 2">
            <a:extLst>
              <a:ext uri="{FF2B5EF4-FFF2-40B4-BE49-F238E27FC236}">
                <a16:creationId xmlns:a16="http://schemas.microsoft.com/office/drawing/2014/main" id="{CA089DCA-B931-BE74-5EDB-3AE2B503AE09}"/>
              </a:ext>
            </a:extLst>
          </p:cNvPr>
          <p:cNvSpPr>
            <a:spLocks noGrp="1"/>
          </p:cNvSpPr>
          <p:nvPr>
            <p:ph idx="1"/>
          </p:nvPr>
        </p:nvSpPr>
        <p:spPr/>
        <p:txBody>
          <a:bodyPr/>
          <a:lstStyle/>
          <a:p>
            <a:pPr marL="0" marR="0" indent="0">
              <a:lnSpc>
                <a:spcPct val="107000"/>
              </a:lnSpc>
              <a:spcBef>
                <a:spcPts val="0"/>
              </a:spcBef>
              <a:spcAft>
                <a:spcPts val="800"/>
              </a:spcAft>
              <a:buNone/>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Both the House and the Senate share impeachment power, a check against abuse of power by the President, other executive branch officials, or courts:</a:t>
            </a:r>
          </a:p>
          <a:p>
            <a:pPr marL="457200" marR="0">
              <a:lnSpc>
                <a:spcPct val="107000"/>
              </a:lnSpc>
              <a:spcBef>
                <a:spcPts val="0"/>
              </a:spcBef>
              <a:spcAft>
                <a:spcPts val="800"/>
              </a:spcAft>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The House has the power to vote on whether or not to impeach the President, Vice President, or other executive or judicial official “for Treason, Bribery, or other high Crimes and Misdemeanours”</a:t>
            </a:r>
          </a:p>
          <a:p>
            <a:pPr marL="457200" marR="0">
              <a:lnSpc>
                <a:spcPct val="107000"/>
              </a:lnSpc>
              <a:spcBef>
                <a:spcPts val="0"/>
              </a:spcBef>
              <a:spcAft>
                <a:spcPts val="800"/>
              </a:spcAft>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The Senate conducts the impeachment trial and determines whether or not the official is guilty. Once it makes its judgment, it is unreviewable and final. </a:t>
            </a:r>
          </a:p>
          <a:p>
            <a:endParaRPr lang="en-GB" dirty="0"/>
          </a:p>
        </p:txBody>
      </p:sp>
    </p:spTree>
    <p:extLst>
      <p:ext uri="{BB962C8B-B14F-4D97-AF65-F5344CB8AC3E}">
        <p14:creationId xmlns:p14="http://schemas.microsoft.com/office/powerpoint/2010/main" val="88377920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7318B6-73B2-9645-F1A4-E78D728727E3}"/>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8786D0DD-D249-9E89-8B04-4AFAF37F1429}"/>
              </a:ext>
            </a:extLst>
          </p:cNvPr>
          <p:cNvSpPr>
            <a:spLocks noGrp="1"/>
          </p:cNvSpPr>
          <p:nvPr>
            <p:ph idx="1"/>
          </p:nvPr>
        </p:nvSpPr>
        <p:spPr/>
        <p:txBody>
          <a:bodyPr>
            <a:normAutofit lnSpcReduction="10000"/>
          </a:bodyPr>
          <a:lstStyle/>
          <a:p>
            <a:r>
              <a:rPr lang="en-GB" sz="2200" kern="100" dirty="0">
                <a:effectLst/>
                <a:latin typeface="Aptos" panose="020B0004020202020204" pitchFamily="34" charset="0"/>
                <a:ea typeface="Aptos" panose="020B0004020202020204" pitchFamily="34" charset="0"/>
                <a:cs typeface="Times New Roman" panose="02020603050405020304" pitchFamily="18" charset="0"/>
              </a:rPr>
              <a:t>Only three presidents have ever been impeached: </a:t>
            </a:r>
          </a:p>
          <a:p>
            <a:r>
              <a:rPr lang="en-GB" sz="2200" kern="100" dirty="0">
                <a:effectLst/>
                <a:latin typeface="Aptos" panose="020B0004020202020204" pitchFamily="34" charset="0"/>
                <a:ea typeface="Aptos" panose="020B0004020202020204" pitchFamily="34" charset="0"/>
                <a:cs typeface="Times New Roman" panose="02020603050405020304" pitchFamily="18" charset="0"/>
              </a:rPr>
              <a:t>Andrew Johnson for defying laws of Congress he believed unconstitutional </a:t>
            </a:r>
          </a:p>
          <a:p>
            <a:r>
              <a:rPr lang="en-GB" sz="2200" kern="100" dirty="0">
                <a:effectLst/>
                <a:latin typeface="Aptos" panose="020B0004020202020204" pitchFamily="34" charset="0"/>
                <a:ea typeface="Aptos" panose="020B0004020202020204" pitchFamily="34" charset="0"/>
                <a:cs typeface="Times New Roman" panose="02020603050405020304" pitchFamily="18" charset="0"/>
              </a:rPr>
              <a:t>Bill Clinton for obstruction of justice and lying under oath. </a:t>
            </a:r>
          </a:p>
          <a:p>
            <a:r>
              <a:rPr lang="en-GB" sz="2200" kern="100" dirty="0">
                <a:effectLst/>
                <a:latin typeface="Aptos" panose="020B0004020202020204" pitchFamily="34" charset="0"/>
                <a:ea typeface="Aptos" panose="020B0004020202020204" pitchFamily="34" charset="0"/>
                <a:cs typeface="Times New Roman" panose="02020603050405020304" pitchFamily="18" charset="0"/>
              </a:rPr>
              <a:t>Both the Senate failed to reach the two-thirds majority required to remove the president from office.  </a:t>
            </a:r>
          </a:p>
          <a:p>
            <a:r>
              <a:rPr lang="en-GB" sz="2200" kern="100" dirty="0">
                <a:effectLst/>
                <a:latin typeface="Aptos" panose="020B0004020202020204" pitchFamily="34" charset="0"/>
                <a:ea typeface="Aptos" panose="020B0004020202020204" pitchFamily="34" charset="0"/>
                <a:cs typeface="Times New Roman" panose="02020603050405020304" pitchFamily="18" charset="0"/>
              </a:rPr>
              <a:t>Donald Trump was the only president who was impeached two times- the first time for abuse of power and obstruction of Congress, and the second for incitement of insurrection. The first time the Senate voted to acquit Trump. The second time was one week before his second term expired, so Trump was already out of office before the impeachment trial.  </a:t>
            </a:r>
          </a:p>
          <a:p>
            <a:r>
              <a:rPr lang="en-GB" sz="2200" kern="100" dirty="0">
                <a:effectLst/>
                <a:latin typeface="Aptos" panose="020B0004020202020204" pitchFamily="34" charset="0"/>
                <a:ea typeface="Aptos" panose="020B0004020202020204" pitchFamily="34" charset="0"/>
                <a:cs typeface="Times New Roman" panose="02020603050405020304" pitchFamily="18" charset="0"/>
              </a:rPr>
              <a:t>Richard Nixon resigned from office rather than face likely impeachment. </a:t>
            </a:r>
          </a:p>
          <a:p>
            <a:r>
              <a:rPr lang="en-GB" sz="2200" kern="100" dirty="0">
                <a:effectLst/>
                <a:latin typeface="Aptos" panose="020B0004020202020204" pitchFamily="34" charset="0"/>
                <a:ea typeface="Aptos" panose="020B0004020202020204" pitchFamily="34" charset="0"/>
                <a:cs typeface="Times New Roman" panose="02020603050405020304" pitchFamily="18" charset="0"/>
              </a:rPr>
              <a:t>To the framers of the Constitution, the power of impeachment was a constitutional check against abuses of executive power. </a:t>
            </a:r>
          </a:p>
          <a:p>
            <a:endParaRPr lang="en-GB" dirty="0"/>
          </a:p>
        </p:txBody>
      </p:sp>
    </p:spTree>
    <p:extLst>
      <p:ext uri="{BB962C8B-B14F-4D97-AF65-F5344CB8AC3E}">
        <p14:creationId xmlns:p14="http://schemas.microsoft.com/office/powerpoint/2010/main" val="348230613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EE1804-D736-CF3E-4388-6288F45F3016}"/>
              </a:ext>
            </a:extLst>
          </p:cNvPr>
          <p:cNvSpPr>
            <a:spLocks noGrp="1"/>
          </p:cNvSpPr>
          <p:nvPr>
            <p:ph type="title"/>
          </p:nvPr>
        </p:nvSpPr>
        <p:spPr/>
        <p:txBody>
          <a:bodyPr/>
          <a:lstStyle/>
          <a:p>
            <a:pPr algn="ctr"/>
            <a:r>
              <a:rPr lang="en-GB" dirty="0"/>
              <a:t>Article II</a:t>
            </a:r>
          </a:p>
        </p:txBody>
      </p:sp>
      <p:sp>
        <p:nvSpPr>
          <p:cNvPr id="3" name="Content Placeholder 2">
            <a:extLst>
              <a:ext uri="{FF2B5EF4-FFF2-40B4-BE49-F238E27FC236}">
                <a16:creationId xmlns:a16="http://schemas.microsoft.com/office/drawing/2014/main" id="{F8E8C1FB-5514-87DD-4D10-EBF41BE78E34}"/>
              </a:ext>
            </a:extLst>
          </p:cNvPr>
          <p:cNvSpPr>
            <a:spLocks noGrp="1"/>
          </p:cNvSpPr>
          <p:nvPr>
            <p:ph idx="1"/>
          </p:nvPr>
        </p:nvSpPr>
        <p:spPr/>
        <p:txBody>
          <a:bodyPr>
            <a:normAutofit fontScale="92500"/>
          </a:bodyPr>
          <a:lstStyle/>
          <a:p>
            <a:pPr>
              <a:lnSpc>
                <a:spcPct val="107000"/>
              </a:lnSpc>
              <a:spcBef>
                <a:spcPts val="0"/>
              </a:spcBef>
              <a:spcAft>
                <a:spcPts val="800"/>
              </a:spcAft>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Sets forth the powers and duties of the President, the head of the executive and the Commander in Chief of the military</a:t>
            </a:r>
          </a:p>
          <a:p>
            <a:pPr>
              <a:lnSpc>
                <a:spcPct val="107000"/>
              </a:lnSpc>
              <a:spcBef>
                <a:spcPts val="0"/>
              </a:spcBef>
              <a:spcAft>
                <a:spcPts val="800"/>
              </a:spcAft>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The President of the United States is the most powerful political, diplomatic, and miliary officer ever created to lead a republican form of government. </a:t>
            </a:r>
          </a:p>
          <a:p>
            <a:pPr>
              <a:lnSpc>
                <a:spcPct val="107000"/>
              </a:lnSpc>
              <a:spcBef>
                <a:spcPts val="0"/>
              </a:spcBef>
              <a:spcAft>
                <a:spcPts val="800"/>
              </a:spcAft>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At the time, the office of the President of the United States was designed with an initial candidate in mind- George Washington. His refusal to be an emperor or monarch was viewed as worthy of a nation’s trust with power and authority necessary for strong and effective, responsible leadership. </a:t>
            </a:r>
          </a:p>
          <a:p>
            <a:pPr>
              <a:lnSpc>
                <a:spcPct val="107000"/>
              </a:lnSpc>
              <a:spcBef>
                <a:spcPts val="0"/>
              </a:spcBef>
              <a:spcAft>
                <a:spcPts val="800"/>
              </a:spcAft>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Furthermore, the framers did see to it that checks and balances amongst the three branches of government would prevent a leader from becoming a dictator.</a:t>
            </a:r>
          </a:p>
          <a:p>
            <a:endParaRPr lang="en-GB" dirty="0"/>
          </a:p>
        </p:txBody>
      </p:sp>
    </p:spTree>
    <p:extLst>
      <p:ext uri="{BB962C8B-B14F-4D97-AF65-F5344CB8AC3E}">
        <p14:creationId xmlns:p14="http://schemas.microsoft.com/office/powerpoint/2010/main" val="302131524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DCED2F-2D31-D374-B85A-A93B68666A06}"/>
              </a:ext>
            </a:extLst>
          </p:cNvPr>
          <p:cNvSpPr>
            <a:spLocks noGrp="1"/>
          </p:cNvSpPr>
          <p:nvPr>
            <p:ph type="title"/>
          </p:nvPr>
        </p:nvSpPr>
        <p:spPr/>
        <p:txBody>
          <a:bodyPr/>
          <a:lstStyle/>
          <a:p>
            <a:pPr algn="ctr"/>
            <a:r>
              <a:rPr lang="en-GB" dirty="0"/>
              <a:t>Article II</a:t>
            </a:r>
          </a:p>
        </p:txBody>
      </p:sp>
      <p:sp>
        <p:nvSpPr>
          <p:cNvPr id="3" name="Content Placeholder 2">
            <a:extLst>
              <a:ext uri="{FF2B5EF4-FFF2-40B4-BE49-F238E27FC236}">
                <a16:creationId xmlns:a16="http://schemas.microsoft.com/office/drawing/2014/main" id="{579F0098-2700-AB0A-BBDA-A73DAE0E6CAC}"/>
              </a:ext>
            </a:extLst>
          </p:cNvPr>
          <p:cNvSpPr>
            <a:spLocks noGrp="1"/>
          </p:cNvSpPr>
          <p:nvPr>
            <p:ph idx="1"/>
          </p:nvPr>
        </p:nvSpPr>
        <p:spPr/>
        <p:txBody>
          <a:bodyPr>
            <a:normAutofit lnSpcReduction="10000"/>
          </a:bodyPr>
          <a:lstStyle/>
          <a:p>
            <a:pPr marL="0" indent="0">
              <a:buNone/>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Three key features of the presidency: independence, unity, powers </a:t>
            </a:r>
          </a:p>
          <a:p>
            <a:pPr marL="0" indent="0">
              <a:buNone/>
            </a:pPr>
            <a:endParaRPr lang="en-GB" sz="2400" kern="100" dirty="0">
              <a:effectLst/>
              <a:latin typeface="Aptos" panose="020B0004020202020204" pitchFamily="34" charset="0"/>
              <a:ea typeface="Aptos" panose="020B0004020202020204" pitchFamily="34" charset="0"/>
              <a:cs typeface="Times New Roman" panose="02020603050405020304" pitchFamily="18" charset="0"/>
            </a:endParaRPr>
          </a:p>
          <a:p>
            <a:pPr marL="0" indent="0">
              <a:lnSpc>
                <a:spcPct val="107000"/>
              </a:lnSpc>
              <a:spcBef>
                <a:spcPts val="0"/>
              </a:spcBef>
              <a:spcAft>
                <a:spcPts val="800"/>
              </a:spcAft>
              <a:buNone/>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1) The President is independent of other branches and has powers free from control of the legislative or judicial branch. </a:t>
            </a:r>
          </a:p>
          <a:p>
            <a:pPr lvl="1">
              <a:lnSpc>
                <a:spcPct val="107000"/>
              </a:lnSpc>
              <a:spcBef>
                <a:spcPts val="0"/>
              </a:spcBef>
              <a:spcAft>
                <a:spcPts val="800"/>
              </a:spcAft>
            </a:pPr>
            <a:r>
              <a:rPr lang="en-GB" kern="100" dirty="0">
                <a:effectLst/>
                <a:latin typeface="Aptos" panose="020B0004020202020204" pitchFamily="34" charset="0"/>
                <a:ea typeface="Aptos" panose="020B0004020202020204" pitchFamily="34" charset="0"/>
                <a:cs typeface="Times New Roman" panose="02020603050405020304" pitchFamily="18" charset="0"/>
              </a:rPr>
              <a:t>Presidents are elected by the people for fixed four-year terms, rather than the legislature as is the case with the parliamentary system </a:t>
            </a:r>
          </a:p>
          <a:p>
            <a:pPr lvl="1">
              <a:lnSpc>
                <a:spcPct val="107000"/>
              </a:lnSpc>
              <a:spcBef>
                <a:spcPts val="0"/>
              </a:spcBef>
              <a:spcAft>
                <a:spcPts val="800"/>
              </a:spcAft>
            </a:pPr>
            <a:r>
              <a:rPr lang="en-GB" kern="100" dirty="0">
                <a:effectLst/>
                <a:latin typeface="Aptos" panose="020B0004020202020204" pitchFamily="34" charset="0"/>
                <a:ea typeface="Aptos" panose="020B0004020202020204" pitchFamily="34" charset="0"/>
                <a:cs typeface="Times New Roman" panose="02020603050405020304" pitchFamily="18" charset="0"/>
              </a:rPr>
              <a:t>The President executes the laws passed by Congress, and Congress may not control his execution of the laws, and neither can the courts.</a:t>
            </a:r>
          </a:p>
          <a:p>
            <a:pPr lvl="1">
              <a:lnSpc>
                <a:spcPct val="107000"/>
              </a:lnSpc>
              <a:spcBef>
                <a:spcPts val="0"/>
              </a:spcBef>
              <a:spcAft>
                <a:spcPts val="800"/>
              </a:spcAft>
            </a:pPr>
            <a:r>
              <a:rPr lang="en-GB" kern="100" dirty="0">
                <a:effectLst/>
                <a:latin typeface="Aptos" panose="020B0004020202020204" pitchFamily="34" charset="0"/>
                <a:ea typeface="Aptos" panose="020B0004020202020204" pitchFamily="34" charset="0"/>
                <a:cs typeface="Times New Roman" panose="02020603050405020304" pitchFamily="18" charset="0"/>
              </a:rPr>
              <a:t>Congress may not reduce the President’s salary which further makes him independent from Congress </a:t>
            </a:r>
          </a:p>
          <a:p>
            <a:endParaRPr lang="en-GB" dirty="0"/>
          </a:p>
        </p:txBody>
      </p:sp>
    </p:spTree>
    <p:extLst>
      <p:ext uri="{BB962C8B-B14F-4D97-AF65-F5344CB8AC3E}">
        <p14:creationId xmlns:p14="http://schemas.microsoft.com/office/powerpoint/2010/main" val="324798384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DCED2F-2D31-D374-B85A-A93B68666A06}"/>
              </a:ext>
            </a:extLst>
          </p:cNvPr>
          <p:cNvSpPr>
            <a:spLocks noGrp="1"/>
          </p:cNvSpPr>
          <p:nvPr>
            <p:ph type="title"/>
          </p:nvPr>
        </p:nvSpPr>
        <p:spPr/>
        <p:txBody>
          <a:bodyPr/>
          <a:lstStyle/>
          <a:p>
            <a:pPr algn="ctr"/>
            <a:r>
              <a:rPr lang="en-GB"/>
              <a:t>Article II</a:t>
            </a:r>
          </a:p>
        </p:txBody>
      </p:sp>
      <p:sp>
        <p:nvSpPr>
          <p:cNvPr id="3" name="Content Placeholder 2">
            <a:extLst>
              <a:ext uri="{FF2B5EF4-FFF2-40B4-BE49-F238E27FC236}">
                <a16:creationId xmlns:a16="http://schemas.microsoft.com/office/drawing/2014/main" id="{579F0098-2700-AB0A-BBDA-A73DAE0E6CAC}"/>
              </a:ext>
            </a:extLst>
          </p:cNvPr>
          <p:cNvSpPr>
            <a:spLocks noGrp="1"/>
          </p:cNvSpPr>
          <p:nvPr>
            <p:ph idx="1"/>
          </p:nvPr>
        </p:nvSpPr>
        <p:spPr/>
        <p:txBody>
          <a:bodyPr>
            <a:normAutofit/>
          </a:bodyPr>
          <a:lstStyle/>
          <a:p>
            <a:pPr marL="0" indent="0">
              <a:buNone/>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Three key features of the presidency: independence, unity, powers </a:t>
            </a:r>
          </a:p>
          <a:p>
            <a:pPr marL="0" indent="0">
              <a:buNone/>
            </a:pPr>
            <a:endParaRPr lang="en-GB" sz="2400" kern="100" dirty="0">
              <a:effectLst/>
              <a:latin typeface="Aptos" panose="020B0004020202020204" pitchFamily="34" charset="0"/>
              <a:ea typeface="Aptos" panose="020B0004020202020204" pitchFamily="34" charset="0"/>
              <a:cs typeface="Times New Roman" panose="02020603050405020304" pitchFamily="18" charset="0"/>
            </a:endParaRPr>
          </a:p>
          <a:p>
            <a:pPr marL="0" marR="0" indent="0">
              <a:lnSpc>
                <a:spcPct val="107000"/>
              </a:lnSpc>
              <a:spcBef>
                <a:spcPts val="0"/>
              </a:spcBef>
              <a:spcAft>
                <a:spcPts val="800"/>
              </a:spcAft>
              <a:buNone/>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2) The entire executive power of the federal government is vested in the president</a:t>
            </a:r>
          </a:p>
          <a:p>
            <a:pPr lvl="1">
              <a:lnSpc>
                <a:spcPct val="107000"/>
              </a:lnSpc>
              <a:spcBef>
                <a:spcPts val="0"/>
              </a:spcBef>
              <a:spcAft>
                <a:spcPts val="800"/>
              </a:spcAft>
            </a:pPr>
            <a:r>
              <a:rPr lang="en-GB" kern="100" dirty="0">
                <a:effectLst/>
                <a:latin typeface="Aptos" panose="020B0004020202020204" pitchFamily="34" charset="0"/>
                <a:ea typeface="Aptos" panose="020B0004020202020204" pitchFamily="34" charset="0"/>
                <a:cs typeface="Times New Roman" panose="02020603050405020304" pitchFamily="18" charset="0"/>
              </a:rPr>
              <a:t>The departments which work under him such as the State Department, The Department of </a:t>
            </a:r>
            <a:r>
              <a:rPr lang="en-GB" kern="100" dirty="0" err="1">
                <a:effectLst/>
                <a:latin typeface="Aptos" panose="020B0004020202020204" pitchFamily="34" charset="0"/>
                <a:ea typeface="Aptos" panose="020B0004020202020204" pitchFamily="34" charset="0"/>
                <a:cs typeface="Times New Roman" panose="02020603050405020304" pitchFamily="18" charset="0"/>
              </a:rPr>
              <a:t>Defense</a:t>
            </a:r>
            <a:r>
              <a:rPr lang="en-GB" kern="100" dirty="0">
                <a:effectLst/>
                <a:latin typeface="Aptos" panose="020B0004020202020204" pitchFamily="34" charset="0"/>
                <a:ea typeface="Aptos" panose="020B0004020202020204" pitchFamily="34" charset="0"/>
                <a:cs typeface="Times New Roman" panose="02020603050405020304" pitchFamily="18" charset="0"/>
              </a:rPr>
              <a:t>, and the Treasury Department, all work under the authority of and direction of the president. </a:t>
            </a:r>
          </a:p>
          <a:p>
            <a:pPr lvl="1">
              <a:lnSpc>
                <a:spcPct val="107000"/>
              </a:lnSpc>
              <a:spcBef>
                <a:spcPts val="0"/>
              </a:spcBef>
              <a:spcAft>
                <a:spcPts val="800"/>
              </a:spcAft>
            </a:pPr>
            <a:r>
              <a:rPr lang="en-GB" kern="100" dirty="0">
                <a:effectLst/>
                <a:latin typeface="Aptos" panose="020B0004020202020204" pitchFamily="34" charset="0"/>
                <a:ea typeface="Aptos" panose="020B0004020202020204" pitchFamily="34" charset="0"/>
                <a:cs typeface="Times New Roman" panose="02020603050405020304" pitchFamily="18" charset="0"/>
              </a:rPr>
              <a:t>It was the belief of the founders that to make the executive accountable, executive powers had to be vested in one person. </a:t>
            </a:r>
          </a:p>
          <a:p>
            <a:endParaRPr lang="en-GB" dirty="0"/>
          </a:p>
        </p:txBody>
      </p:sp>
    </p:spTree>
    <p:extLst>
      <p:ext uri="{BB962C8B-B14F-4D97-AF65-F5344CB8AC3E}">
        <p14:creationId xmlns:p14="http://schemas.microsoft.com/office/powerpoint/2010/main" val="333332071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DCED2F-2D31-D374-B85A-A93B68666A06}"/>
              </a:ext>
            </a:extLst>
          </p:cNvPr>
          <p:cNvSpPr>
            <a:spLocks noGrp="1"/>
          </p:cNvSpPr>
          <p:nvPr>
            <p:ph type="title"/>
          </p:nvPr>
        </p:nvSpPr>
        <p:spPr/>
        <p:txBody>
          <a:bodyPr/>
          <a:lstStyle/>
          <a:p>
            <a:pPr algn="ctr"/>
            <a:r>
              <a:rPr lang="en-GB"/>
              <a:t>Article II</a:t>
            </a:r>
          </a:p>
        </p:txBody>
      </p:sp>
      <p:sp>
        <p:nvSpPr>
          <p:cNvPr id="3" name="Content Placeholder 2">
            <a:extLst>
              <a:ext uri="{FF2B5EF4-FFF2-40B4-BE49-F238E27FC236}">
                <a16:creationId xmlns:a16="http://schemas.microsoft.com/office/drawing/2014/main" id="{579F0098-2700-AB0A-BBDA-A73DAE0E6CAC}"/>
              </a:ext>
            </a:extLst>
          </p:cNvPr>
          <p:cNvSpPr>
            <a:spLocks noGrp="1"/>
          </p:cNvSpPr>
          <p:nvPr>
            <p:ph idx="1"/>
          </p:nvPr>
        </p:nvSpPr>
        <p:spPr/>
        <p:txBody>
          <a:bodyPr>
            <a:normAutofit fontScale="92500" lnSpcReduction="10000"/>
          </a:bodyPr>
          <a:lstStyle/>
          <a:p>
            <a:pPr marL="0" indent="0">
              <a:buNone/>
            </a:pPr>
            <a:r>
              <a:rPr lang="en-GB" sz="2600" kern="100" dirty="0">
                <a:effectLst/>
                <a:latin typeface="Aptos" panose="020B0004020202020204" pitchFamily="34" charset="0"/>
                <a:ea typeface="Aptos" panose="020B0004020202020204" pitchFamily="34" charset="0"/>
                <a:cs typeface="Times New Roman" panose="02020603050405020304" pitchFamily="18" charset="0"/>
              </a:rPr>
              <a:t>Three key features of the presidency: independence, unity, powers </a:t>
            </a:r>
          </a:p>
          <a:p>
            <a:pPr marL="0" indent="0">
              <a:buNone/>
            </a:pPr>
            <a:endParaRPr lang="en-GB" sz="2600" kern="100" dirty="0">
              <a:effectLst/>
              <a:latin typeface="Aptos" panose="020B0004020202020204" pitchFamily="34" charset="0"/>
              <a:ea typeface="Aptos" panose="020B0004020202020204" pitchFamily="34" charset="0"/>
              <a:cs typeface="Times New Roman" panose="02020603050405020304" pitchFamily="18" charset="0"/>
            </a:endParaRPr>
          </a:p>
          <a:p>
            <a:pPr marL="0" marR="0" indent="0">
              <a:lnSpc>
                <a:spcPct val="107000"/>
              </a:lnSpc>
              <a:spcBef>
                <a:spcPts val="0"/>
              </a:spcBef>
              <a:spcAft>
                <a:spcPts val="800"/>
              </a:spcAft>
              <a:buNone/>
            </a:pPr>
            <a:r>
              <a:rPr lang="en-GB" sz="2600" kern="100" dirty="0">
                <a:effectLst/>
                <a:latin typeface="Aptos" panose="020B0004020202020204" pitchFamily="34" charset="0"/>
                <a:ea typeface="Aptos" panose="020B0004020202020204" pitchFamily="34" charset="0"/>
                <a:cs typeface="Times New Roman" panose="02020603050405020304" pitchFamily="18" charset="0"/>
              </a:rPr>
              <a:t>3) Powers of the President (including but not limited to…)</a:t>
            </a:r>
          </a:p>
          <a:p>
            <a:pPr marL="514350" indent="-285750">
              <a:lnSpc>
                <a:spcPct val="107000"/>
              </a:lnSpc>
              <a:spcBef>
                <a:spcPts val="0"/>
              </a:spcBef>
              <a:spcAft>
                <a:spcPts val="800"/>
              </a:spcAft>
            </a:pPr>
            <a:r>
              <a:rPr lang="en-GB" sz="2600" kern="100" dirty="0">
                <a:effectLst/>
                <a:latin typeface="Aptos" panose="020B0004020202020204" pitchFamily="34" charset="0"/>
                <a:ea typeface="Aptos" panose="020B0004020202020204" pitchFamily="34" charset="0"/>
                <a:cs typeface="Times New Roman" panose="02020603050405020304" pitchFamily="18" charset="0"/>
              </a:rPr>
              <a:t>Commander in Chief of the nation’s military forces- although Congress is given the power to declare war, the President retains traditional executive power to direct and control the conduct of war</a:t>
            </a:r>
          </a:p>
          <a:p>
            <a:pPr marL="514350" indent="-285750">
              <a:lnSpc>
                <a:spcPct val="107000"/>
              </a:lnSpc>
              <a:spcBef>
                <a:spcPts val="0"/>
              </a:spcBef>
              <a:spcAft>
                <a:spcPts val="800"/>
              </a:spcAft>
            </a:pPr>
            <a:r>
              <a:rPr lang="en-GB" sz="2600" kern="100" dirty="0">
                <a:effectLst/>
                <a:latin typeface="Aptos" panose="020B0004020202020204" pitchFamily="34" charset="0"/>
                <a:ea typeface="Aptos" panose="020B0004020202020204" pitchFamily="34" charset="0"/>
                <a:cs typeface="Times New Roman" panose="02020603050405020304" pitchFamily="18" charset="0"/>
              </a:rPr>
              <a:t>Power to make treaties (subject to two-thirds approval by the Senate</a:t>
            </a:r>
            <a:r>
              <a:rPr lang="en-GB" sz="2600" kern="100" dirty="0">
                <a:latin typeface="Aptos" panose="020B0004020202020204" pitchFamily="34" charset="0"/>
                <a:ea typeface="Aptos" panose="020B0004020202020204" pitchFamily="34" charset="0"/>
                <a:cs typeface="Times New Roman" panose="02020603050405020304" pitchFamily="18" charset="0"/>
              </a:rPr>
              <a:t>)</a:t>
            </a:r>
            <a:endParaRPr lang="en-GB" sz="2600" kern="100" dirty="0">
              <a:effectLst/>
              <a:latin typeface="Aptos" panose="020B0004020202020204" pitchFamily="34" charset="0"/>
              <a:ea typeface="Aptos" panose="020B0004020202020204" pitchFamily="34" charset="0"/>
              <a:cs typeface="Times New Roman" panose="02020603050405020304" pitchFamily="18" charset="0"/>
            </a:endParaRPr>
          </a:p>
          <a:p>
            <a:pPr marL="514350" indent="-285750">
              <a:lnSpc>
                <a:spcPct val="107000"/>
              </a:lnSpc>
              <a:spcBef>
                <a:spcPts val="0"/>
              </a:spcBef>
              <a:spcAft>
                <a:spcPts val="800"/>
              </a:spcAft>
            </a:pPr>
            <a:r>
              <a:rPr lang="en-GB" sz="2600" kern="100" dirty="0">
                <a:effectLst/>
                <a:latin typeface="Aptos" panose="020B0004020202020204" pitchFamily="34" charset="0"/>
                <a:ea typeface="Aptos" panose="020B0004020202020204" pitchFamily="34" charset="0"/>
                <a:cs typeface="Times New Roman" panose="02020603050405020304" pitchFamily="18" charset="0"/>
              </a:rPr>
              <a:t>Power to recommend legislation to Congress</a:t>
            </a:r>
          </a:p>
          <a:p>
            <a:pPr marL="514350" indent="-285750">
              <a:lnSpc>
                <a:spcPct val="107000"/>
              </a:lnSpc>
              <a:spcBef>
                <a:spcPts val="0"/>
              </a:spcBef>
              <a:spcAft>
                <a:spcPts val="800"/>
              </a:spcAft>
            </a:pPr>
            <a:r>
              <a:rPr lang="en-GB" sz="2600" kern="100" dirty="0">
                <a:effectLst/>
                <a:latin typeface="Aptos" panose="020B0004020202020204" pitchFamily="34" charset="0"/>
                <a:ea typeface="Aptos" panose="020B0004020202020204" pitchFamily="34" charset="0"/>
                <a:cs typeface="Times New Roman" panose="02020603050405020304" pitchFamily="18" charset="0"/>
              </a:rPr>
              <a:t>Power to appoint high executive branch officers and judges- majority of Senate must consent to the appointments </a:t>
            </a:r>
          </a:p>
          <a:p>
            <a:endParaRPr lang="en-GB" dirty="0"/>
          </a:p>
        </p:txBody>
      </p:sp>
    </p:spTree>
    <p:extLst>
      <p:ext uri="{BB962C8B-B14F-4D97-AF65-F5344CB8AC3E}">
        <p14:creationId xmlns:p14="http://schemas.microsoft.com/office/powerpoint/2010/main" val="309874404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DCED2F-2D31-D374-B85A-A93B68666A06}"/>
              </a:ext>
            </a:extLst>
          </p:cNvPr>
          <p:cNvSpPr>
            <a:spLocks noGrp="1"/>
          </p:cNvSpPr>
          <p:nvPr>
            <p:ph type="title"/>
          </p:nvPr>
        </p:nvSpPr>
        <p:spPr/>
        <p:txBody>
          <a:bodyPr/>
          <a:lstStyle/>
          <a:p>
            <a:pPr algn="ctr"/>
            <a:r>
              <a:rPr lang="en-GB"/>
              <a:t>Article II</a:t>
            </a:r>
          </a:p>
        </p:txBody>
      </p:sp>
      <p:sp>
        <p:nvSpPr>
          <p:cNvPr id="3" name="Content Placeholder 2">
            <a:extLst>
              <a:ext uri="{FF2B5EF4-FFF2-40B4-BE49-F238E27FC236}">
                <a16:creationId xmlns:a16="http://schemas.microsoft.com/office/drawing/2014/main" id="{579F0098-2700-AB0A-BBDA-A73DAE0E6CAC}"/>
              </a:ext>
            </a:extLst>
          </p:cNvPr>
          <p:cNvSpPr>
            <a:spLocks noGrp="1"/>
          </p:cNvSpPr>
          <p:nvPr>
            <p:ph idx="1"/>
          </p:nvPr>
        </p:nvSpPr>
        <p:spPr/>
        <p:txBody>
          <a:bodyPr>
            <a:normAutofit/>
          </a:bodyPr>
          <a:lstStyle/>
          <a:p>
            <a:pPr marL="0" marR="0" indent="0">
              <a:lnSpc>
                <a:spcPct val="107000"/>
              </a:lnSpc>
              <a:spcBef>
                <a:spcPts val="0"/>
              </a:spcBef>
              <a:spcAft>
                <a:spcPts val="800"/>
              </a:spcAft>
              <a:buNone/>
            </a:pPr>
            <a:r>
              <a:rPr lang="en-GB" kern="100" dirty="0">
                <a:effectLst/>
                <a:latin typeface="Aptos" panose="020B0004020202020204" pitchFamily="34" charset="0"/>
                <a:ea typeface="Aptos" panose="020B0004020202020204" pitchFamily="34" charset="0"/>
                <a:cs typeface="Times New Roman" panose="02020603050405020304" pitchFamily="18" charset="0"/>
              </a:rPr>
              <a:t>As part of separation of powers, some powers were given to Congress, and some are split between Congress and the President. Section I of Article II grants the President all executive power. However, it also subtracts powers that were given to Congress.</a:t>
            </a:r>
          </a:p>
          <a:p>
            <a:pPr marL="0" indent="0">
              <a:buNone/>
            </a:pPr>
            <a:endParaRPr lang="en-GB" dirty="0"/>
          </a:p>
        </p:txBody>
      </p:sp>
    </p:spTree>
    <p:extLst>
      <p:ext uri="{BB962C8B-B14F-4D97-AF65-F5344CB8AC3E}">
        <p14:creationId xmlns:p14="http://schemas.microsoft.com/office/powerpoint/2010/main" val="182239300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E4C8EC-E2DC-81C3-EA75-F749F5C57FE6}"/>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F216F0CA-3963-D0B3-B1FB-A7C72953A0AE}"/>
              </a:ext>
            </a:extLst>
          </p:cNvPr>
          <p:cNvSpPr>
            <a:spLocks noGrp="1"/>
          </p:cNvSpPr>
          <p:nvPr>
            <p:ph idx="1"/>
          </p:nvPr>
        </p:nvSpPr>
        <p:spPr/>
        <p:txBody>
          <a:bodyPr/>
          <a:lstStyle/>
          <a:p>
            <a:pPr marL="0" marR="0" indent="0">
              <a:lnSpc>
                <a:spcPct val="107000"/>
              </a:lnSpc>
              <a:spcBef>
                <a:spcPts val="0"/>
              </a:spcBef>
              <a:spcAft>
                <a:spcPts val="800"/>
              </a:spcAft>
              <a:buNone/>
            </a:pPr>
            <a:r>
              <a:rPr lang="en-GB" kern="100" dirty="0">
                <a:effectLst/>
                <a:latin typeface="Aptos" panose="020B0004020202020204" pitchFamily="34" charset="0"/>
                <a:ea typeface="Aptos" panose="020B0004020202020204" pitchFamily="34" charset="0"/>
                <a:cs typeface="Times New Roman" panose="02020603050405020304" pitchFamily="18" charset="0"/>
              </a:rPr>
              <a:t>What are the President’s duties with respect to Congress: </a:t>
            </a:r>
          </a:p>
          <a:p>
            <a:pPr marL="457200" lvl="1" indent="457200">
              <a:lnSpc>
                <a:spcPct val="107000"/>
              </a:lnSpc>
              <a:spcBef>
                <a:spcPts val="0"/>
              </a:spcBef>
              <a:spcAft>
                <a:spcPts val="800"/>
              </a:spcAft>
            </a:pPr>
            <a:r>
              <a:rPr lang="en-GB" sz="2800" kern="100" dirty="0">
                <a:effectLst/>
                <a:latin typeface="Aptos" panose="020B0004020202020204" pitchFamily="34" charset="0"/>
                <a:ea typeface="Aptos" panose="020B0004020202020204" pitchFamily="34" charset="0"/>
                <a:cs typeface="Times New Roman" panose="02020603050405020304" pitchFamily="18" charset="0"/>
              </a:rPr>
              <a:t>President’s responsibility to report on the state of the union</a:t>
            </a:r>
          </a:p>
          <a:p>
            <a:pPr marL="457200" lvl="1" indent="457200">
              <a:lnSpc>
                <a:spcPct val="107000"/>
              </a:lnSpc>
              <a:spcBef>
                <a:spcPts val="0"/>
              </a:spcBef>
              <a:spcAft>
                <a:spcPts val="800"/>
              </a:spcAft>
            </a:pPr>
            <a:r>
              <a:rPr lang="en-GB" sz="2800" kern="100" dirty="0">
                <a:effectLst/>
                <a:latin typeface="Aptos" panose="020B0004020202020204" pitchFamily="34" charset="0"/>
                <a:ea typeface="Aptos" panose="020B0004020202020204" pitchFamily="34" charset="0"/>
                <a:cs typeface="Times New Roman" panose="02020603050405020304" pitchFamily="18" charset="0"/>
              </a:rPr>
              <a:t>To make legislative proposals </a:t>
            </a:r>
          </a:p>
          <a:p>
            <a:pPr marL="457200" lvl="1" indent="457200">
              <a:lnSpc>
                <a:spcPct val="107000"/>
              </a:lnSpc>
              <a:spcBef>
                <a:spcPts val="0"/>
              </a:spcBef>
              <a:spcAft>
                <a:spcPts val="800"/>
              </a:spcAft>
            </a:pPr>
            <a:r>
              <a:rPr lang="en-GB" sz="2800" kern="100" dirty="0">
                <a:latin typeface="Aptos" panose="020B0004020202020204" pitchFamily="34" charset="0"/>
                <a:ea typeface="Aptos" panose="020B0004020202020204" pitchFamily="34" charset="0"/>
                <a:cs typeface="Times New Roman" panose="02020603050405020304" pitchFamily="18" charset="0"/>
              </a:rPr>
              <a:t>T</a:t>
            </a:r>
            <a:r>
              <a:rPr lang="en-GB" sz="2800" kern="100" dirty="0">
                <a:effectLst/>
                <a:latin typeface="Aptos" panose="020B0004020202020204" pitchFamily="34" charset="0"/>
                <a:ea typeface="Aptos" panose="020B0004020202020204" pitchFamily="34" charset="0"/>
                <a:cs typeface="Times New Roman" panose="02020603050405020304" pitchFamily="18" charset="0"/>
              </a:rPr>
              <a:t>o call special sessions of Congress as needed </a:t>
            </a:r>
          </a:p>
          <a:p>
            <a:pPr marL="457200" lvl="1" indent="457200">
              <a:lnSpc>
                <a:spcPct val="107000"/>
              </a:lnSpc>
              <a:spcBef>
                <a:spcPts val="0"/>
              </a:spcBef>
              <a:spcAft>
                <a:spcPts val="800"/>
              </a:spcAft>
            </a:pPr>
            <a:r>
              <a:rPr lang="en-GB" sz="2800" kern="100" dirty="0">
                <a:latin typeface="Aptos" panose="020B0004020202020204" pitchFamily="34" charset="0"/>
                <a:ea typeface="Aptos" panose="020B0004020202020204" pitchFamily="34" charset="0"/>
                <a:cs typeface="Times New Roman" panose="02020603050405020304" pitchFamily="18" charset="0"/>
              </a:rPr>
              <a:t>T</a:t>
            </a:r>
            <a:r>
              <a:rPr lang="en-GB" sz="2800" kern="100" dirty="0">
                <a:effectLst/>
                <a:latin typeface="Aptos" panose="020B0004020202020204" pitchFamily="34" charset="0"/>
                <a:ea typeface="Aptos" panose="020B0004020202020204" pitchFamily="34" charset="0"/>
                <a:cs typeface="Times New Roman" panose="02020603050405020304" pitchFamily="18" charset="0"/>
              </a:rPr>
              <a:t>o take care that laws be faithfully executed  </a:t>
            </a:r>
          </a:p>
          <a:p>
            <a:endParaRPr lang="en-GB" dirty="0"/>
          </a:p>
        </p:txBody>
      </p:sp>
    </p:spTree>
    <p:extLst>
      <p:ext uri="{BB962C8B-B14F-4D97-AF65-F5344CB8AC3E}">
        <p14:creationId xmlns:p14="http://schemas.microsoft.com/office/powerpoint/2010/main" val="119472824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A9A2EE-55CC-E7FB-59B3-0BD38AB7D61F}"/>
              </a:ext>
            </a:extLst>
          </p:cNvPr>
          <p:cNvSpPr>
            <a:spLocks noGrp="1"/>
          </p:cNvSpPr>
          <p:nvPr>
            <p:ph type="title"/>
          </p:nvPr>
        </p:nvSpPr>
        <p:spPr/>
        <p:txBody>
          <a:bodyPr/>
          <a:lstStyle/>
          <a:p>
            <a:pPr algn="ctr"/>
            <a:r>
              <a:rPr lang="en-GB" dirty="0"/>
              <a:t>Article II</a:t>
            </a:r>
          </a:p>
        </p:txBody>
      </p:sp>
      <p:sp>
        <p:nvSpPr>
          <p:cNvPr id="3" name="Content Placeholder 2">
            <a:extLst>
              <a:ext uri="{FF2B5EF4-FFF2-40B4-BE49-F238E27FC236}">
                <a16:creationId xmlns:a16="http://schemas.microsoft.com/office/drawing/2014/main" id="{CBD7A2FB-A0EF-4944-B155-98C0C1DFBEC9}"/>
              </a:ext>
            </a:extLst>
          </p:cNvPr>
          <p:cNvSpPr>
            <a:spLocks noGrp="1"/>
          </p:cNvSpPr>
          <p:nvPr>
            <p:ph idx="1"/>
          </p:nvPr>
        </p:nvSpPr>
        <p:spPr/>
        <p:txBody>
          <a:bodyPr/>
          <a:lstStyle/>
          <a:p>
            <a:r>
              <a:rPr lang="en-GB" sz="2400" kern="100" dirty="0">
                <a:effectLst/>
                <a:latin typeface="Aptos" panose="020B0004020202020204" pitchFamily="34" charset="0"/>
                <a:ea typeface="Aptos" panose="020B0004020202020204" pitchFamily="34" charset="0"/>
                <a:cs typeface="Times New Roman" panose="02020603050405020304" pitchFamily="18" charset="0"/>
              </a:rPr>
              <a:t>Section 1 grants President the whole of traditional executive power, minus those transferred to Congress. </a:t>
            </a:r>
          </a:p>
          <a:p>
            <a:r>
              <a:rPr lang="en-GB" sz="2400" kern="100" dirty="0">
                <a:effectLst/>
                <a:latin typeface="Aptos" panose="020B0004020202020204" pitchFamily="34" charset="0"/>
                <a:ea typeface="Aptos" panose="020B0004020202020204" pitchFamily="34" charset="0"/>
                <a:cs typeface="Times New Roman" panose="02020603050405020304" pitchFamily="18" charset="0"/>
              </a:rPr>
              <a:t>Section 2 clarifies, emphasizes, or limits the executive powers retained by the President in light of the power-transferring plan. </a:t>
            </a:r>
          </a:p>
          <a:p>
            <a:r>
              <a:rPr lang="en-GB" sz="2400" kern="100" dirty="0">
                <a:effectLst/>
                <a:latin typeface="Aptos" panose="020B0004020202020204" pitchFamily="34" charset="0"/>
                <a:ea typeface="Aptos" panose="020B0004020202020204" pitchFamily="34" charset="0"/>
                <a:cs typeface="Times New Roman" panose="02020603050405020304" pitchFamily="18" charset="0"/>
              </a:rPr>
              <a:t>Section 3 covers the President’s duties with regard to the legislative branch. </a:t>
            </a:r>
          </a:p>
          <a:p>
            <a:r>
              <a:rPr lang="en-GB" sz="2400" kern="100" dirty="0">
                <a:effectLst/>
                <a:latin typeface="Aptos" panose="020B0004020202020204" pitchFamily="34" charset="0"/>
                <a:ea typeface="Aptos" panose="020B0004020202020204" pitchFamily="34" charset="0"/>
                <a:cs typeface="Times New Roman" panose="02020603050405020304" pitchFamily="18" charset="0"/>
              </a:rPr>
              <a:t>Section 4 notes that the President, Vice President, and all other executive and judicial officers are subject to removal by Congress through impeachment. </a:t>
            </a:r>
          </a:p>
          <a:p>
            <a:endParaRPr lang="en-GB" dirty="0"/>
          </a:p>
        </p:txBody>
      </p:sp>
    </p:spTree>
    <p:extLst>
      <p:ext uri="{BB962C8B-B14F-4D97-AF65-F5344CB8AC3E}">
        <p14:creationId xmlns:p14="http://schemas.microsoft.com/office/powerpoint/2010/main" val="265465110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724D13-4B98-A721-4438-326CD560249F}"/>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7639EF3C-CB55-BCFD-FF95-64F49C1D1435}"/>
              </a:ext>
            </a:extLst>
          </p:cNvPr>
          <p:cNvSpPr>
            <a:spLocks noGrp="1"/>
          </p:cNvSpPr>
          <p:nvPr>
            <p:ph idx="1"/>
          </p:nvPr>
        </p:nvSpPr>
        <p:spPr/>
        <p:txBody>
          <a:bodyPr>
            <a:normAutofit fontScale="92500" lnSpcReduction="10000"/>
          </a:bodyPr>
          <a:lstStyle/>
          <a:p>
            <a:pPr marL="0" marR="0" indent="0">
              <a:lnSpc>
                <a:spcPct val="107000"/>
              </a:lnSpc>
              <a:spcBef>
                <a:spcPts val="0"/>
              </a:spcBef>
              <a:spcAft>
                <a:spcPts val="800"/>
              </a:spcAft>
              <a:buNone/>
            </a:pPr>
            <a:r>
              <a:rPr lang="en-GB" sz="2000" kern="100" dirty="0">
                <a:effectLst/>
                <a:latin typeface="Aptos" panose="020B0004020202020204" pitchFamily="34" charset="0"/>
                <a:ea typeface="Aptos" panose="020B0004020202020204" pitchFamily="34" charset="0"/>
                <a:cs typeface="Times New Roman" panose="02020603050405020304" pitchFamily="18" charset="0"/>
              </a:rPr>
              <a:t>With regards to presidential powers, two broad spheres of action:</a:t>
            </a:r>
          </a:p>
          <a:p>
            <a:pPr marL="342900" marR="0" lvl="0" indent="-342900">
              <a:lnSpc>
                <a:spcPct val="107000"/>
              </a:lnSpc>
              <a:spcBef>
                <a:spcPts val="0"/>
              </a:spcBef>
              <a:spcAft>
                <a:spcPts val="800"/>
              </a:spcAft>
              <a:buFont typeface="+mj-lt"/>
              <a:buAutoNum type="arabicParenR"/>
            </a:pPr>
            <a:r>
              <a:rPr lang="en-GB" sz="2000" kern="100" dirty="0">
                <a:effectLst/>
                <a:latin typeface="Aptos" panose="020B0004020202020204" pitchFamily="34" charset="0"/>
                <a:ea typeface="Aptos" panose="020B0004020202020204" pitchFamily="34" charset="0"/>
                <a:cs typeface="Times New Roman" panose="02020603050405020304" pitchFamily="18" charset="0"/>
              </a:rPr>
              <a:t>Executing of the laws. President is charged with enforcement and administration of all laws of the US. He must “take care that the laws [passed by Congress] be faithfully executed.” </a:t>
            </a:r>
          </a:p>
          <a:p>
            <a:pPr marL="914400" marR="0">
              <a:lnSpc>
                <a:spcPct val="107000"/>
              </a:lnSpc>
              <a:spcBef>
                <a:spcPts val="0"/>
              </a:spcBef>
              <a:spcAft>
                <a:spcPts val="800"/>
              </a:spcAft>
            </a:pPr>
            <a:r>
              <a:rPr lang="en-GB" sz="2000" kern="100" dirty="0">
                <a:effectLst/>
                <a:latin typeface="Aptos" panose="020B0004020202020204" pitchFamily="34" charset="0"/>
                <a:ea typeface="Aptos" panose="020B0004020202020204" pitchFamily="34" charset="0"/>
                <a:cs typeface="Times New Roman" panose="02020603050405020304" pitchFamily="18" charset="0"/>
              </a:rPr>
              <a:t>He can decide not to prosecute all alleged violations of the laws- Has power to grant pardons and reprieves for violation of federal law</a:t>
            </a:r>
          </a:p>
          <a:p>
            <a:pPr marL="914400" marR="0">
              <a:lnSpc>
                <a:spcPct val="107000"/>
              </a:lnSpc>
              <a:spcBef>
                <a:spcPts val="0"/>
              </a:spcBef>
              <a:spcAft>
                <a:spcPts val="800"/>
              </a:spcAft>
            </a:pPr>
            <a:r>
              <a:rPr lang="en-GB" sz="2000" kern="100" dirty="0">
                <a:effectLst/>
                <a:latin typeface="Aptos" panose="020B0004020202020204" pitchFamily="34" charset="0"/>
                <a:ea typeface="Aptos" panose="020B0004020202020204" pitchFamily="34" charset="0"/>
                <a:cs typeface="Times New Roman" panose="02020603050405020304" pitchFamily="18" charset="0"/>
              </a:rPr>
              <a:t>President swears an oath to “preserve, protect, and defend the Constitution,” therefore must refuse to enforce laws he believes are unconstitutional </a:t>
            </a:r>
          </a:p>
          <a:p>
            <a:pPr marL="914400" marR="0">
              <a:lnSpc>
                <a:spcPct val="107000"/>
              </a:lnSpc>
              <a:spcBef>
                <a:spcPts val="0"/>
              </a:spcBef>
              <a:spcAft>
                <a:spcPts val="800"/>
              </a:spcAft>
            </a:pPr>
            <a:r>
              <a:rPr lang="en-GB" sz="2000" kern="100" dirty="0">
                <a:effectLst/>
                <a:latin typeface="Aptos" panose="020B0004020202020204" pitchFamily="34" charset="0"/>
                <a:ea typeface="Aptos" panose="020B0004020202020204" pitchFamily="34" charset="0"/>
                <a:cs typeface="Times New Roman" panose="02020603050405020304" pitchFamily="18" charset="0"/>
              </a:rPr>
              <a:t>The most important law the President is called upon to enforce is the Constitution- the supreme law of the land</a:t>
            </a:r>
          </a:p>
          <a:p>
            <a:pPr marL="914400" marR="0">
              <a:lnSpc>
                <a:spcPct val="107000"/>
              </a:lnSpc>
              <a:spcBef>
                <a:spcPts val="0"/>
              </a:spcBef>
              <a:spcAft>
                <a:spcPts val="800"/>
              </a:spcAft>
            </a:pPr>
            <a:r>
              <a:rPr lang="en-GB" sz="2000" kern="100" dirty="0">
                <a:effectLst/>
                <a:latin typeface="Aptos" panose="020B0004020202020204" pitchFamily="34" charset="0"/>
                <a:ea typeface="Aptos" panose="020B0004020202020204" pitchFamily="34" charset="0"/>
                <a:cs typeface="Times New Roman" panose="02020603050405020304" pitchFamily="18" charset="0"/>
              </a:rPr>
              <a:t>The power to execute laws is not the power to make laws (separation of powers) </a:t>
            </a:r>
          </a:p>
          <a:p>
            <a:pPr marL="1371600" marR="0">
              <a:lnSpc>
                <a:spcPct val="107000"/>
              </a:lnSpc>
              <a:spcBef>
                <a:spcPts val="0"/>
              </a:spcBef>
              <a:spcAft>
                <a:spcPts val="800"/>
              </a:spcAft>
            </a:pPr>
            <a:r>
              <a:rPr lang="en-GB" sz="2000" kern="100" dirty="0">
                <a:effectLst/>
                <a:latin typeface="Aptos" panose="020B0004020202020204" pitchFamily="34" charset="0"/>
                <a:ea typeface="Aptos" panose="020B0004020202020204" pitchFamily="34" charset="0"/>
                <a:cs typeface="Times New Roman" panose="02020603050405020304" pitchFamily="18" charset="0"/>
              </a:rPr>
              <a:t>Supreme Court struck down President Truman</a:t>
            </a:r>
            <a:r>
              <a:rPr lang="en-GB" sz="2000" kern="100" dirty="0">
                <a:latin typeface="Aptos" panose="020B0004020202020204" pitchFamily="34" charset="0"/>
                <a:ea typeface="Aptos" panose="020B0004020202020204" pitchFamily="34" charset="0"/>
                <a:cs typeface="Times New Roman" panose="02020603050405020304" pitchFamily="18" charset="0"/>
              </a:rPr>
              <a:t>’s</a:t>
            </a:r>
            <a:r>
              <a:rPr lang="en-GB" sz="2000" kern="100" dirty="0">
                <a:effectLst/>
                <a:latin typeface="Aptos" panose="020B0004020202020204" pitchFamily="34" charset="0"/>
                <a:ea typeface="Aptos" panose="020B0004020202020204" pitchFamily="34" charset="0"/>
                <a:cs typeface="Times New Roman" panose="02020603050405020304" pitchFamily="18" charset="0"/>
              </a:rPr>
              <a:t> order to seize the nation’s steel mills during the Korean War without authorization from Congress</a:t>
            </a:r>
          </a:p>
          <a:p>
            <a:endParaRPr lang="en-GB" dirty="0"/>
          </a:p>
        </p:txBody>
      </p:sp>
    </p:spTree>
    <p:extLst>
      <p:ext uri="{BB962C8B-B14F-4D97-AF65-F5344CB8AC3E}">
        <p14:creationId xmlns:p14="http://schemas.microsoft.com/office/powerpoint/2010/main" val="30884925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724D13-4B98-A721-4438-326CD560249F}"/>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7639EF3C-CB55-BCFD-FF95-64F49C1D1435}"/>
              </a:ext>
            </a:extLst>
          </p:cNvPr>
          <p:cNvSpPr>
            <a:spLocks noGrp="1"/>
          </p:cNvSpPr>
          <p:nvPr>
            <p:ph idx="1"/>
          </p:nvPr>
        </p:nvSpPr>
        <p:spPr/>
        <p:txBody>
          <a:bodyPr>
            <a:normAutofit/>
          </a:bodyPr>
          <a:lstStyle/>
          <a:p>
            <a:pPr marL="0" marR="0" indent="0">
              <a:lnSpc>
                <a:spcPct val="107000"/>
              </a:lnSpc>
              <a:spcBef>
                <a:spcPts val="0"/>
              </a:spcBef>
              <a:spcAft>
                <a:spcPts val="800"/>
              </a:spcAft>
              <a:buNone/>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With regards to presidential powers, two broad spheres of action:</a:t>
            </a:r>
          </a:p>
          <a:p>
            <a:pPr marR="0" indent="0">
              <a:lnSpc>
                <a:spcPct val="107000"/>
              </a:lnSpc>
              <a:spcBef>
                <a:spcPts val="0"/>
              </a:spcBef>
              <a:spcAft>
                <a:spcPts val="800"/>
              </a:spcAft>
              <a:buNone/>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2) Power over foreign affairs. The President has the power to conduct the nation’s foreign policy with other countries, to defend the nation against attacks from enemy forces. However, the power to declare war was transferred to Congress. So the President cannot legally initiate war on his own (separation of powers) </a:t>
            </a:r>
          </a:p>
          <a:p>
            <a:pPr marL="914400" marR="0">
              <a:lnSpc>
                <a:spcPct val="107000"/>
              </a:lnSpc>
              <a:spcBef>
                <a:spcPts val="0"/>
              </a:spcBef>
              <a:spcAft>
                <a:spcPts val="800"/>
              </a:spcAft>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Congress may not interfere with how the war is conducted, but it can declare war or refuse to do so, raise armies and direct the spending of funding </a:t>
            </a:r>
          </a:p>
          <a:p>
            <a:endParaRPr lang="en-GB" dirty="0"/>
          </a:p>
        </p:txBody>
      </p:sp>
    </p:spTree>
    <p:extLst>
      <p:ext uri="{BB962C8B-B14F-4D97-AF65-F5344CB8AC3E}">
        <p14:creationId xmlns:p14="http://schemas.microsoft.com/office/powerpoint/2010/main" val="229583323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5CC712-ED83-550A-75CF-68B8BFB1D3D2}"/>
              </a:ext>
            </a:extLst>
          </p:cNvPr>
          <p:cNvSpPr>
            <a:spLocks noGrp="1"/>
          </p:cNvSpPr>
          <p:nvPr>
            <p:ph type="title"/>
          </p:nvPr>
        </p:nvSpPr>
        <p:spPr/>
        <p:txBody>
          <a:bodyPr/>
          <a:lstStyle/>
          <a:p>
            <a:pPr algn="ctr"/>
            <a:r>
              <a:rPr lang="en-GB" dirty="0"/>
              <a:t>Article III</a:t>
            </a:r>
          </a:p>
        </p:txBody>
      </p:sp>
      <p:sp>
        <p:nvSpPr>
          <p:cNvPr id="3" name="Content Placeholder 2">
            <a:extLst>
              <a:ext uri="{FF2B5EF4-FFF2-40B4-BE49-F238E27FC236}">
                <a16:creationId xmlns:a16="http://schemas.microsoft.com/office/drawing/2014/main" id="{4469305B-7ABF-C3FF-1700-D59ACE900545}"/>
              </a:ext>
            </a:extLst>
          </p:cNvPr>
          <p:cNvSpPr>
            <a:spLocks noGrp="1"/>
          </p:cNvSpPr>
          <p:nvPr>
            <p:ph idx="1"/>
          </p:nvPr>
        </p:nvSpPr>
        <p:spPr/>
        <p:txBody>
          <a:bodyPr/>
          <a:lstStyle/>
          <a:p>
            <a:pPr marL="0" marR="0">
              <a:lnSpc>
                <a:spcPct val="107000"/>
              </a:lnSpc>
              <a:spcBef>
                <a:spcPts val="0"/>
              </a:spcBef>
              <a:spcAft>
                <a:spcPts val="800"/>
              </a:spcAft>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Prescribes the structure and jurisdiction of the federal courts, including the Supreme Court of the United States, the judicial branch </a:t>
            </a:r>
          </a:p>
          <a:p>
            <a:pPr marL="0" marR="0">
              <a:lnSpc>
                <a:spcPct val="107000"/>
              </a:lnSpc>
              <a:spcBef>
                <a:spcPts val="0"/>
              </a:spcBef>
              <a:spcAft>
                <a:spcPts val="800"/>
              </a:spcAft>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Article III of the Constitution states: “The Judicial Power shall be vested in one supreme Court, and to such inferior Courts as the Congress may from time to time ordain and establish.” </a:t>
            </a:r>
          </a:p>
          <a:p>
            <a:pPr marL="0" marR="0" indent="0">
              <a:lnSpc>
                <a:spcPct val="107000"/>
              </a:lnSpc>
              <a:spcBef>
                <a:spcPts val="0"/>
              </a:spcBef>
              <a:spcAft>
                <a:spcPts val="800"/>
              </a:spcAft>
              <a:buNone/>
            </a:pPr>
            <a:endParaRPr lang="en-GB" sz="2400" kern="100" dirty="0">
              <a:effectLst/>
              <a:latin typeface="Aptos" panose="020B0004020202020204" pitchFamily="34" charset="0"/>
              <a:ea typeface="Aptos" panose="020B0004020202020204" pitchFamily="34" charset="0"/>
              <a:cs typeface="Times New Roman" panose="02020603050405020304" pitchFamily="18" charset="0"/>
            </a:endParaRPr>
          </a:p>
          <a:p>
            <a:pPr marL="0" indent="0">
              <a:buNone/>
            </a:pPr>
            <a:endParaRPr lang="en-GB" dirty="0"/>
          </a:p>
        </p:txBody>
      </p:sp>
    </p:spTree>
    <p:extLst>
      <p:ext uri="{BB962C8B-B14F-4D97-AF65-F5344CB8AC3E}">
        <p14:creationId xmlns:p14="http://schemas.microsoft.com/office/powerpoint/2010/main" val="24934338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5CC712-ED83-550A-75CF-68B8BFB1D3D2}"/>
              </a:ext>
            </a:extLst>
          </p:cNvPr>
          <p:cNvSpPr>
            <a:spLocks noGrp="1"/>
          </p:cNvSpPr>
          <p:nvPr>
            <p:ph type="title"/>
          </p:nvPr>
        </p:nvSpPr>
        <p:spPr/>
        <p:txBody>
          <a:bodyPr/>
          <a:lstStyle/>
          <a:p>
            <a:pPr algn="ctr"/>
            <a:r>
              <a:rPr lang="en-GB" dirty="0"/>
              <a:t>Article III</a:t>
            </a:r>
          </a:p>
        </p:txBody>
      </p:sp>
      <p:sp>
        <p:nvSpPr>
          <p:cNvPr id="3" name="Content Placeholder 2">
            <a:extLst>
              <a:ext uri="{FF2B5EF4-FFF2-40B4-BE49-F238E27FC236}">
                <a16:creationId xmlns:a16="http://schemas.microsoft.com/office/drawing/2014/main" id="{4469305B-7ABF-C3FF-1700-D59ACE900545}"/>
              </a:ext>
            </a:extLst>
          </p:cNvPr>
          <p:cNvSpPr>
            <a:spLocks noGrp="1"/>
          </p:cNvSpPr>
          <p:nvPr>
            <p:ph idx="1"/>
          </p:nvPr>
        </p:nvSpPr>
        <p:spPr/>
        <p:txBody>
          <a:bodyPr/>
          <a:lstStyle/>
          <a:p>
            <a:pPr marL="0" marR="0" indent="0">
              <a:lnSpc>
                <a:spcPct val="107000"/>
              </a:lnSpc>
              <a:spcBef>
                <a:spcPts val="0"/>
              </a:spcBef>
              <a:spcAft>
                <a:spcPts val="800"/>
              </a:spcAft>
              <a:buNone/>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According to Hamilton in </a:t>
            </a:r>
            <a:r>
              <a:rPr lang="en-GB" sz="2400" i="1" kern="100" dirty="0">
                <a:effectLst/>
                <a:latin typeface="Aptos" panose="020B0004020202020204" pitchFamily="34" charset="0"/>
                <a:ea typeface="Aptos" panose="020B0004020202020204" pitchFamily="34" charset="0"/>
                <a:cs typeface="Times New Roman" panose="02020603050405020304" pitchFamily="18" charset="0"/>
              </a:rPr>
              <a:t>The Federalist </a:t>
            </a:r>
            <a:r>
              <a:rPr lang="en-GB" sz="2400" kern="100" dirty="0">
                <a:effectLst/>
                <a:latin typeface="Aptos" panose="020B0004020202020204" pitchFamily="34" charset="0"/>
                <a:ea typeface="Aptos" panose="020B0004020202020204" pitchFamily="34" charset="0"/>
                <a:cs typeface="Times New Roman" panose="02020603050405020304" pitchFamily="18" charset="0"/>
              </a:rPr>
              <a:t>No. 78, the judiciary</a:t>
            </a:r>
          </a:p>
          <a:p>
            <a:pPr marR="0" indent="0">
              <a:lnSpc>
                <a:spcPct val="107000"/>
              </a:lnSpc>
              <a:spcBef>
                <a:spcPts val="0"/>
              </a:spcBef>
              <a:spcAft>
                <a:spcPts val="800"/>
              </a:spcAft>
              <a:buNone/>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“has no influence over the sword or the purse; no direction either of the strength or of the wealth of the society, and can take no active resolution whatsoever. It may truly be said to have neither Force nor Will but merely judgment; and must ultimately depend upon the aid of the executive arm even for the efficacy of its judgments.”</a:t>
            </a:r>
          </a:p>
          <a:p>
            <a:pPr marL="0" marR="0" indent="0">
              <a:lnSpc>
                <a:spcPct val="107000"/>
              </a:lnSpc>
              <a:spcBef>
                <a:spcPts val="0"/>
              </a:spcBef>
              <a:spcAft>
                <a:spcPts val="800"/>
              </a:spcAft>
              <a:buNone/>
            </a:pPr>
            <a:endParaRPr lang="en-GB" sz="2400" kern="100" dirty="0">
              <a:effectLst/>
              <a:latin typeface="Aptos" panose="020B0004020202020204" pitchFamily="34" charset="0"/>
              <a:ea typeface="Aptos" panose="020B0004020202020204" pitchFamily="34" charset="0"/>
              <a:cs typeface="Times New Roman" panose="02020603050405020304" pitchFamily="18" charset="0"/>
            </a:endParaRPr>
          </a:p>
          <a:p>
            <a:pPr marL="0" indent="0">
              <a:buNone/>
            </a:pPr>
            <a:endParaRPr lang="en-GB" dirty="0"/>
          </a:p>
        </p:txBody>
      </p:sp>
    </p:spTree>
    <p:extLst>
      <p:ext uri="{BB962C8B-B14F-4D97-AF65-F5344CB8AC3E}">
        <p14:creationId xmlns:p14="http://schemas.microsoft.com/office/powerpoint/2010/main" val="399940956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54BD8B-331B-5C18-7B4E-5A60F6F7F37E}"/>
              </a:ext>
            </a:extLst>
          </p:cNvPr>
          <p:cNvSpPr>
            <a:spLocks noGrp="1"/>
          </p:cNvSpPr>
          <p:nvPr>
            <p:ph type="title"/>
          </p:nvPr>
        </p:nvSpPr>
        <p:spPr/>
        <p:txBody>
          <a:bodyPr/>
          <a:lstStyle/>
          <a:p>
            <a:pPr algn="ctr"/>
            <a:r>
              <a:rPr lang="en-GB" dirty="0"/>
              <a:t>Article III</a:t>
            </a:r>
          </a:p>
        </p:txBody>
      </p:sp>
      <p:sp>
        <p:nvSpPr>
          <p:cNvPr id="3" name="Content Placeholder 2">
            <a:extLst>
              <a:ext uri="{FF2B5EF4-FFF2-40B4-BE49-F238E27FC236}">
                <a16:creationId xmlns:a16="http://schemas.microsoft.com/office/drawing/2014/main" id="{21F10292-165A-6209-D91A-A4C5554AE59C}"/>
              </a:ext>
            </a:extLst>
          </p:cNvPr>
          <p:cNvSpPr>
            <a:spLocks noGrp="1"/>
          </p:cNvSpPr>
          <p:nvPr>
            <p:ph idx="1"/>
          </p:nvPr>
        </p:nvSpPr>
        <p:spPr/>
        <p:txBody>
          <a:bodyPr>
            <a:normAutofit/>
          </a:bodyPr>
          <a:lstStyle/>
          <a:p>
            <a:r>
              <a:rPr lang="en-GB" sz="2000" kern="100" dirty="0">
                <a:effectLst/>
                <a:latin typeface="Aptos" panose="020B0004020202020204" pitchFamily="34" charset="0"/>
                <a:ea typeface="Aptos" panose="020B0004020202020204" pitchFamily="34" charset="0"/>
                <a:cs typeface="Times New Roman" panose="02020603050405020304" pitchFamily="18" charset="0"/>
              </a:rPr>
              <a:t>Judicial power is the power of the judges, and to some extent juries, to interpret and apply the law in cases presented to them involving disputes between parties with conflicting legal interests. </a:t>
            </a:r>
          </a:p>
          <a:p>
            <a:r>
              <a:rPr lang="en-GB" sz="2000" kern="100" dirty="0">
                <a:effectLst/>
                <a:latin typeface="Aptos" panose="020B0004020202020204" pitchFamily="34" charset="0"/>
                <a:ea typeface="Aptos" panose="020B0004020202020204" pitchFamily="34" charset="0"/>
                <a:cs typeface="Times New Roman" panose="02020603050405020304" pitchFamily="18" charset="0"/>
              </a:rPr>
              <a:t>Judicial power in the American system is the power of independent judgment. The courts exercise this constitutional power free from the direction or control of the political branches of government. </a:t>
            </a:r>
          </a:p>
          <a:p>
            <a:r>
              <a:rPr lang="en-GB" sz="2000" kern="100" dirty="0">
                <a:effectLst/>
                <a:latin typeface="Aptos" panose="020B0004020202020204" pitchFamily="34" charset="0"/>
                <a:ea typeface="Aptos" panose="020B0004020202020204" pitchFamily="34" charset="0"/>
                <a:cs typeface="Times New Roman" panose="02020603050405020304" pitchFamily="18" charset="0"/>
              </a:rPr>
              <a:t>Neither Congress nor the President have the power to dictate to the courts how they will decide cases.</a:t>
            </a:r>
          </a:p>
          <a:p>
            <a:r>
              <a:rPr lang="en-GB" sz="2000" kern="100" dirty="0">
                <a:effectLst/>
                <a:latin typeface="Aptos" panose="020B0004020202020204" pitchFamily="34" charset="0"/>
                <a:ea typeface="Aptos" panose="020B0004020202020204" pitchFamily="34" charset="0"/>
                <a:cs typeface="Times New Roman" panose="02020603050405020304" pitchFamily="18" charset="0"/>
              </a:rPr>
              <a:t>The Constitution is part of “the law” – the supreme law- that courts are to apply. </a:t>
            </a:r>
          </a:p>
          <a:p>
            <a:r>
              <a:rPr lang="en-GB" sz="2000" kern="100" dirty="0">
                <a:effectLst/>
                <a:latin typeface="Aptos" panose="020B0004020202020204" pitchFamily="34" charset="0"/>
                <a:ea typeface="Aptos" panose="020B0004020202020204" pitchFamily="34" charset="0"/>
                <a:cs typeface="Times New Roman" panose="02020603050405020304" pitchFamily="18" charset="0"/>
              </a:rPr>
              <a:t>The Supreme Court and lower courts have an independent power to interpret and apply the Constitution as related to cases before them.</a:t>
            </a:r>
          </a:p>
          <a:p>
            <a:endParaRPr lang="en-GB" dirty="0"/>
          </a:p>
        </p:txBody>
      </p:sp>
    </p:spTree>
    <p:extLst>
      <p:ext uri="{BB962C8B-B14F-4D97-AF65-F5344CB8AC3E}">
        <p14:creationId xmlns:p14="http://schemas.microsoft.com/office/powerpoint/2010/main" val="109286404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54BD8B-331B-5C18-7B4E-5A60F6F7F37E}"/>
              </a:ext>
            </a:extLst>
          </p:cNvPr>
          <p:cNvSpPr>
            <a:spLocks noGrp="1"/>
          </p:cNvSpPr>
          <p:nvPr>
            <p:ph type="title"/>
          </p:nvPr>
        </p:nvSpPr>
        <p:spPr/>
        <p:txBody>
          <a:bodyPr/>
          <a:lstStyle/>
          <a:p>
            <a:pPr algn="ctr"/>
            <a:r>
              <a:rPr lang="en-GB" dirty="0"/>
              <a:t>Article III</a:t>
            </a:r>
          </a:p>
        </p:txBody>
      </p:sp>
      <p:sp>
        <p:nvSpPr>
          <p:cNvPr id="3" name="Content Placeholder 2">
            <a:extLst>
              <a:ext uri="{FF2B5EF4-FFF2-40B4-BE49-F238E27FC236}">
                <a16:creationId xmlns:a16="http://schemas.microsoft.com/office/drawing/2014/main" id="{21F10292-165A-6209-D91A-A4C5554AE59C}"/>
              </a:ext>
            </a:extLst>
          </p:cNvPr>
          <p:cNvSpPr>
            <a:spLocks noGrp="1"/>
          </p:cNvSpPr>
          <p:nvPr>
            <p:ph idx="1"/>
          </p:nvPr>
        </p:nvSpPr>
        <p:spPr/>
        <p:txBody>
          <a:bodyPr>
            <a:normAutofit/>
          </a:bodyPr>
          <a:lstStyle/>
          <a:p>
            <a:pPr>
              <a:lnSpc>
                <a:spcPct val="107000"/>
              </a:lnSpc>
              <a:spcBef>
                <a:spcPts val="0"/>
              </a:spcBef>
              <a:spcAft>
                <a:spcPts val="800"/>
              </a:spcAft>
            </a:pPr>
            <a:r>
              <a:rPr lang="en-GB" sz="2000" kern="100" dirty="0">
                <a:effectLst/>
                <a:latin typeface="Aptos" panose="020B0004020202020204" pitchFamily="34" charset="0"/>
                <a:ea typeface="Aptos" panose="020B0004020202020204" pitchFamily="34" charset="0"/>
                <a:cs typeface="Times New Roman" panose="02020603050405020304" pitchFamily="18" charset="0"/>
              </a:rPr>
              <a:t>Judicial power is meant as a check on the other branches. It is also a separation of power. </a:t>
            </a:r>
          </a:p>
          <a:p>
            <a:pPr>
              <a:lnSpc>
                <a:spcPct val="107000"/>
              </a:lnSpc>
              <a:spcBef>
                <a:spcPts val="0"/>
              </a:spcBef>
              <a:spcAft>
                <a:spcPts val="800"/>
              </a:spcAft>
            </a:pPr>
            <a:r>
              <a:rPr lang="en-GB" sz="2000" kern="100" dirty="0">
                <a:effectLst/>
                <a:latin typeface="Aptos" panose="020B0004020202020204" pitchFamily="34" charset="0"/>
                <a:ea typeface="Aptos" panose="020B0004020202020204" pitchFamily="34" charset="0"/>
                <a:cs typeface="Times New Roman" panose="02020603050405020304" pitchFamily="18" charset="0"/>
              </a:rPr>
              <a:t>In order to fortify the independence of the judicial branch, Article III provides that all federal judges, once nominated by the President and confirmed by the Senate, are lifetime posts. They are not subject to election or reappointment, and they retire when they deem appropriate. </a:t>
            </a:r>
          </a:p>
          <a:p>
            <a:pPr>
              <a:lnSpc>
                <a:spcPct val="107000"/>
              </a:lnSpc>
              <a:spcBef>
                <a:spcPts val="0"/>
              </a:spcBef>
              <a:spcAft>
                <a:spcPts val="800"/>
              </a:spcAft>
            </a:pPr>
            <a:r>
              <a:rPr lang="en-GB" sz="2000" kern="100" dirty="0">
                <a:effectLst/>
                <a:latin typeface="Aptos" panose="020B0004020202020204" pitchFamily="34" charset="0"/>
                <a:ea typeface="Aptos" panose="020B0004020202020204" pitchFamily="34" charset="0"/>
                <a:cs typeface="Times New Roman" panose="02020603050405020304" pitchFamily="18" charset="0"/>
              </a:rPr>
              <a:t>Article III also stipulates that Congress can never reduce judges’ salaries. </a:t>
            </a:r>
          </a:p>
          <a:p>
            <a:pPr>
              <a:lnSpc>
                <a:spcPct val="107000"/>
              </a:lnSpc>
              <a:spcBef>
                <a:spcPts val="0"/>
              </a:spcBef>
              <a:spcAft>
                <a:spcPts val="800"/>
              </a:spcAft>
            </a:pPr>
            <a:r>
              <a:rPr lang="en-GB" sz="2000" kern="100" dirty="0">
                <a:effectLst/>
                <a:latin typeface="Aptos" panose="020B0004020202020204" pitchFamily="34" charset="0"/>
                <a:ea typeface="Aptos" panose="020B0004020202020204" pitchFamily="34" charset="0"/>
                <a:cs typeface="Times New Roman" panose="02020603050405020304" pitchFamily="18" charset="0"/>
              </a:rPr>
              <a:t>Congress’ s only power with respect to the judicial branch is determining which jurisdiction hears certain cases and the power of impeachment for serious offences or violation of the oath of office for failure to apply the Constitution in a faithful manner.</a:t>
            </a:r>
          </a:p>
          <a:p>
            <a:endParaRPr lang="en-GB" dirty="0"/>
          </a:p>
        </p:txBody>
      </p:sp>
    </p:spTree>
    <p:extLst>
      <p:ext uri="{BB962C8B-B14F-4D97-AF65-F5344CB8AC3E}">
        <p14:creationId xmlns:p14="http://schemas.microsoft.com/office/powerpoint/2010/main" val="104747204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54BD8B-331B-5C18-7B4E-5A60F6F7F37E}"/>
              </a:ext>
            </a:extLst>
          </p:cNvPr>
          <p:cNvSpPr>
            <a:spLocks noGrp="1"/>
          </p:cNvSpPr>
          <p:nvPr>
            <p:ph type="title"/>
          </p:nvPr>
        </p:nvSpPr>
        <p:spPr/>
        <p:txBody>
          <a:bodyPr/>
          <a:lstStyle/>
          <a:p>
            <a:pPr algn="ctr"/>
            <a:r>
              <a:rPr lang="en-GB" dirty="0"/>
              <a:t>Article III</a:t>
            </a:r>
          </a:p>
        </p:txBody>
      </p:sp>
      <p:sp>
        <p:nvSpPr>
          <p:cNvPr id="3" name="Content Placeholder 2">
            <a:extLst>
              <a:ext uri="{FF2B5EF4-FFF2-40B4-BE49-F238E27FC236}">
                <a16:creationId xmlns:a16="http://schemas.microsoft.com/office/drawing/2014/main" id="{21F10292-165A-6209-D91A-A4C5554AE59C}"/>
              </a:ext>
            </a:extLst>
          </p:cNvPr>
          <p:cNvSpPr>
            <a:spLocks noGrp="1"/>
          </p:cNvSpPr>
          <p:nvPr>
            <p:ph idx="1"/>
          </p:nvPr>
        </p:nvSpPr>
        <p:spPr/>
        <p:txBody>
          <a:bodyPr>
            <a:normAutofit/>
          </a:bodyPr>
          <a:lstStyle/>
          <a:p>
            <a:pPr>
              <a:lnSpc>
                <a:spcPct val="107000"/>
              </a:lnSpc>
              <a:spcBef>
                <a:spcPts val="0"/>
              </a:spcBef>
              <a:spcAft>
                <a:spcPts val="800"/>
              </a:spcAft>
            </a:pPr>
            <a:r>
              <a:rPr lang="en-GB" sz="2000" kern="100" dirty="0">
                <a:effectLst/>
                <a:latin typeface="Aptos" panose="020B0004020202020204" pitchFamily="34" charset="0"/>
                <a:ea typeface="Aptos" panose="020B0004020202020204" pitchFamily="34" charset="0"/>
                <a:cs typeface="Times New Roman" panose="02020603050405020304" pitchFamily="18" charset="0"/>
              </a:rPr>
              <a:t>Judicial power is limited by Article III’s specifications of the cases and controversies federal courts may hear, and these reflect the scope of the national government’s authority. </a:t>
            </a:r>
          </a:p>
          <a:p>
            <a:pPr>
              <a:lnSpc>
                <a:spcPct val="107000"/>
              </a:lnSpc>
              <a:spcBef>
                <a:spcPts val="0"/>
              </a:spcBef>
              <a:spcAft>
                <a:spcPts val="800"/>
              </a:spcAft>
            </a:pPr>
            <a:r>
              <a:rPr lang="en-GB" sz="2000" kern="100" dirty="0">
                <a:effectLst/>
                <a:latin typeface="Aptos" panose="020B0004020202020204" pitchFamily="34" charset="0"/>
                <a:ea typeface="Aptos" panose="020B0004020202020204" pitchFamily="34" charset="0"/>
                <a:cs typeface="Times New Roman" panose="02020603050405020304" pitchFamily="18" charset="0"/>
              </a:rPr>
              <a:t>The federal courts have jurisdiction to hear all cases “arising under” the Constitution, federal laws, and treaties. </a:t>
            </a:r>
          </a:p>
          <a:p>
            <a:pPr>
              <a:lnSpc>
                <a:spcPct val="107000"/>
              </a:lnSpc>
              <a:spcBef>
                <a:spcPts val="0"/>
              </a:spcBef>
              <a:spcAft>
                <a:spcPts val="800"/>
              </a:spcAft>
            </a:pPr>
            <a:r>
              <a:rPr lang="en-GB" sz="2000" kern="100" dirty="0">
                <a:effectLst/>
                <a:latin typeface="Aptos" panose="020B0004020202020204" pitchFamily="34" charset="0"/>
                <a:ea typeface="Aptos" panose="020B0004020202020204" pitchFamily="34" charset="0"/>
                <a:cs typeface="Times New Roman" panose="02020603050405020304" pitchFamily="18" charset="0"/>
              </a:rPr>
              <a:t>Congress has the authority to provide neutral, federal forums to resolve disputes that concern more than one state. </a:t>
            </a:r>
          </a:p>
          <a:p>
            <a:pPr>
              <a:lnSpc>
                <a:spcPct val="107000"/>
              </a:lnSpc>
              <a:spcBef>
                <a:spcPts val="0"/>
              </a:spcBef>
              <a:spcAft>
                <a:spcPts val="800"/>
              </a:spcAft>
            </a:pPr>
            <a:r>
              <a:rPr lang="en-GB" sz="2000" kern="100" dirty="0">
                <a:effectLst/>
                <a:latin typeface="Aptos" panose="020B0004020202020204" pitchFamily="34" charset="0"/>
                <a:ea typeface="Aptos" panose="020B0004020202020204" pitchFamily="34" charset="0"/>
                <a:cs typeface="Times New Roman" panose="02020603050405020304" pitchFamily="18" charset="0"/>
              </a:rPr>
              <a:t>The only federal court required by the Constitution is Supreme Court. The framers left the decision of whether to create lower federal courts, and how to allocate jurisdiction amongst the federal courts, to Congress. Congress therefore had the power to decide the structure of the federal judiciary. </a:t>
            </a:r>
          </a:p>
          <a:p>
            <a:pPr>
              <a:lnSpc>
                <a:spcPct val="107000"/>
              </a:lnSpc>
              <a:spcBef>
                <a:spcPts val="0"/>
              </a:spcBef>
              <a:spcAft>
                <a:spcPts val="800"/>
              </a:spcAft>
            </a:pPr>
            <a:endParaRPr lang="en-GB" sz="20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63319580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54BD8B-331B-5C18-7B4E-5A60F6F7F37E}"/>
              </a:ext>
            </a:extLst>
          </p:cNvPr>
          <p:cNvSpPr>
            <a:spLocks noGrp="1"/>
          </p:cNvSpPr>
          <p:nvPr>
            <p:ph type="title"/>
          </p:nvPr>
        </p:nvSpPr>
        <p:spPr/>
        <p:txBody>
          <a:bodyPr/>
          <a:lstStyle/>
          <a:p>
            <a:pPr algn="ctr"/>
            <a:r>
              <a:rPr lang="en-GB" dirty="0"/>
              <a:t>Article III</a:t>
            </a:r>
          </a:p>
        </p:txBody>
      </p:sp>
      <p:sp>
        <p:nvSpPr>
          <p:cNvPr id="3" name="Content Placeholder 2">
            <a:extLst>
              <a:ext uri="{FF2B5EF4-FFF2-40B4-BE49-F238E27FC236}">
                <a16:creationId xmlns:a16="http://schemas.microsoft.com/office/drawing/2014/main" id="{21F10292-165A-6209-D91A-A4C5554AE59C}"/>
              </a:ext>
            </a:extLst>
          </p:cNvPr>
          <p:cNvSpPr>
            <a:spLocks noGrp="1"/>
          </p:cNvSpPr>
          <p:nvPr>
            <p:ph idx="1"/>
          </p:nvPr>
        </p:nvSpPr>
        <p:spPr/>
        <p:txBody>
          <a:bodyPr>
            <a:normAutofit fontScale="92500" lnSpcReduction="10000"/>
          </a:bodyPr>
          <a:lstStyle/>
          <a:p>
            <a:pPr>
              <a:lnSpc>
                <a:spcPct val="107000"/>
              </a:lnSpc>
              <a:spcBef>
                <a:spcPts val="0"/>
              </a:spcBef>
              <a:spcAft>
                <a:spcPts val="800"/>
              </a:spcAft>
            </a:pPr>
            <a:r>
              <a:rPr lang="en-GB" sz="2000" kern="100" dirty="0">
                <a:effectLst/>
                <a:latin typeface="Aptos" panose="020B0004020202020204" pitchFamily="34" charset="0"/>
                <a:ea typeface="Aptos" panose="020B0004020202020204" pitchFamily="34" charset="0"/>
                <a:cs typeface="Times New Roman" panose="02020603050405020304" pitchFamily="18" charset="0"/>
              </a:rPr>
              <a:t>Anti-Federalists were concerned that the power to interpret the Constitution if unchecked would allow judges to rewrite it through court decisions and precedents set. </a:t>
            </a:r>
          </a:p>
          <a:p>
            <a:pPr>
              <a:lnSpc>
                <a:spcPct val="107000"/>
              </a:lnSpc>
              <a:spcBef>
                <a:spcPts val="0"/>
              </a:spcBef>
              <a:spcAft>
                <a:spcPts val="800"/>
              </a:spcAft>
            </a:pPr>
            <a:r>
              <a:rPr lang="en-GB" sz="2000" kern="100" dirty="0">
                <a:effectLst/>
                <a:latin typeface="Aptos" panose="020B0004020202020204" pitchFamily="34" charset="0"/>
                <a:ea typeface="Aptos" panose="020B0004020202020204" pitchFamily="34" charset="0"/>
                <a:cs typeface="Times New Roman" panose="02020603050405020304" pitchFamily="18" charset="0"/>
              </a:rPr>
              <a:t>Hamilton, in response, emphasized that the courts would have co-equal power to interpret the constitution, not supreme power over the other branches. </a:t>
            </a:r>
          </a:p>
          <a:p>
            <a:pPr>
              <a:lnSpc>
                <a:spcPct val="107000"/>
              </a:lnSpc>
              <a:spcBef>
                <a:spcPts val="0"/>
              </a:spcBef>
              <a:spcAft>
                <a:spcPts val="800"/>
              </a:spcAft>
            </a:pPr>
            <a:r>
              <a:rPr lang="en-GB" sz="2000" kern="100" dirty="0">
                <a:effectLst/>
                <a:latin typeface="Aptos" panose="020B0004020202020204" pitchFamily="34" charset="0"/>
                <a:ea typeface="Aptos" panose="020B0004020202020204" pitchFamily="34" charset="0"/>
                <a:cs typeface="Times New Roman" panose="02020603050405020304" pitchFamily="18" charset="0"/>
              </a:rPr>
              <a:t>Judges were not to interpret the Constitution according to their own views but be strictly bound by the text, the natural and intended meaning of the words. </a:t>
            </a:r>
          </a:p>
          <a:p>
            <a:pPr>
              <a:lnSpc>
                <a:spcPct val="107000"/>
              </a:lnSpc>
              <a:spcBef>
                <a:spcPts val="0"/>
              </a:spcBef>
              <a:spcAft>
                <a:spcPts val="800"/>
              </a:spcAft>
            </a:pPr>
            <a:r>
              <a:rPr lang="en-GB" sz="2000" kern="100" dirty="0">
                <a:effectLst/>
                <a:latin typeface="Aptos" panose="020B0004020202020204" pitchFamily="34" charset="0"/>
                <a:ea typeface="Aptos" panose="020B0004020202020204" pitchFamily="34" charset="0"/>
                <a:cs typeface="Times New Roman" panose="02020603050405020304" pitchFamily="18" charset="0"/>
              </a:rPr>
              <a:t>Courts that did abuse their powers would be subject to checks and balances by the other branches. 	</a:t>
            </a:r>
          </a:p>
          <a:p>
            <a:pPr marL="0" marR="0" indent="0">
              <a:lnSpc>
                <a:spcPct val="107000"/>
              </a:lnSpc>
              <a:spcBef>
                <a:spcPts val="0"/>
              </a:spcBef>
              <a:spcAft>
                <a:spcPts val="800"/>
              </a:spcAft>
              <a:buNone/>
            </a:pPr>
            <a:r>
              <a:rPr lang="en-GB" sz="2000" kern="100" dirty="0">
                <a:effectLst/>
                <a:latin typeface="Aptos" panose="020B0004020202020204" pitchFamily="34" charset="0"/>
                <a:ea typeface="Aptos" panose="020B0004020202020204" pitchFamily="34" charset="0"/>
                <a:cs typeface="Times New Roman" panose="02020603050405020304" pitchFamily="18" charset="0"/>
              </a:rPr>
              <a:t>	-The President could refuse to enforce the court’s decisions</a:t>
            </a:r>
          </a:p>
          <a:p>
            <a:pPr marL="0" marR="0" indent="0">
              <a:lnSpc>
                <a:spcPct val="107000"/>
              </a:lnSpc>
              <a:spcBef>
                <a:spcPts val="0"/>
              </a:spcBef>
              <a:spcAft>
                <a:spcPts val="800"/>
              </a:spcAft>
              <a:buNone/>
            </a:pPr>
            <a:r>
              <a:rPr lang="en-GB" sz="2000" kern="100" dirty="0">
                <a:latin typeface="Aptos" panose="020B0004020202020204" pitchFamily="34" charset="0"/>
                <a:ea typeface="Aptos" panose="020B0004020202020204" pitchFamily="34" charset="0"/>
                <a:cs typeface="Times New Roman" panose="02020603050405020304" pitchFamily="18" charset="0"/>
              </a:rPr>
              <a:t>	-</a:t>
            </a:r>
            <a:r>
              <a:rPr lang="en-GB" sz="2000" kern="100" dirty="0">
                <a:effectLst/>
                <a:latin typeface="Aptos" panose="020B0004020202020204" pitchFamily="34" charset="0"/>
                <a:ea typeface="Aptos" panose="020B0004020202020204" pitchFamily="34" charset="0"/>
                <a:cs typeface="Times New Roman" panose="02020603050405020304" pitchFamily="18" charset="0"/>
              </a:rPr>
              <a:t>Congress had the power to impeach the judges. </a:t>
            </a:r>
          </a:p>
          <a:p>
            <a:pPr>
              <a:lnSpc>
                <a:spcPct val="107000"/>
              </a:lnSpc>
              <a:spcBef>
                <a:spcPts val="0"/>
              </a:spcBef>
              <a:spcAft>
                <a:spcPts val="800"/>
              </a:spcAft>
            </a:pPr>
            <a:r>
              <a:rPr lang="en-GB" sz="2000" i="1" kern="100" dirty="0">
                <a:effectLst/>
                <a:latin typeface="Aptos" panose="020B0004020202020204" pitchFamily="34" charset="0"/>
                <a:ea typeface="Aptos" panose="020B0004020202020204" pitchFamily="34" charset="0"/>
                <a:cs typeface="Times New Roman" panose="02020603050405020304" pitchFamily="18" charset="0"/>
              </a:rPr>
              <a:t>The Federalist </a:t>
            </a:r>
            <a:r>
              <a:rPr lang="en-GB" sz="2000" kern="100" dirty="0">
                <a:effectLst/>
                <a:latin typeface="Aptos" panose="020B0004020202020204" pitchFamily="34" charset="0"/>
                <a:ea typeface="Aptos" panose="020B0004020202020204" pitchFamily="34" charset="0"/>
                <a:cs typeface="Times New Roman" panose="02020603050405020304" pitchFamily="18" charset="0"/>
              </a:rPr>
              <a:t>No. 78 consists of Hamilton’s defen</a:t>
            </a:r>
            <a:r>
              <a:rPr lang="en-GB" sz="2000" kern="100" dirty="0">
                <a:latin typeface="Aptos" panose="020B0004020202020204" pitchFamily="34" charset="0"/>
                <a:ea typeface="Aptos" panose="020B0004020202020204" pitchFamily="34" charset="0"/>
                <a:cs typeface="Times New Roman" panose="02020603050405020304" pitchFamily="18" charset="0"/>
              </a:rPr>
              <a:t>c</a:t>
            </a:r>
            <a:r>
              <a:rPr lang="en-GB" sz="2000" kern="100" dirty="0">
                <a:effectLst/>
                <a:latin typeface="Aptos" panose="020B0004020202020204" pitchFamily="34" charset="0"/>
                <a:ea typeface="Aptos" panose="020B0004020202020204" pitchFamily="34" charset="0"/>
                <a:cs typeface="Times New Roman" panose="02020603050405020304" pitchFamily="18" charset="0"/>
              </a:rPr>
              <a:t>e of judicial review- the duty of courts to apply the Constitution rather than a law passed by Congress if the two conflict with each other.</a:t>
            </a:r>
          </a:p>
          <a:p>
            <a:pPr>
              <a:lnSpc>
                <a:spcPct val="107000"/>
              </a:lnSpc>
              <a:spcBef>
                <a:spcPts val="0"/>
              </a:spcBef>
              <a:spcAft>
                <a:spcPts val="800"/>
              </a:spcAft>
            </a:pPr>
            <a:endParaRPr lang="en-GB" sz="20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67034659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54BD8B-331B-5C18-7B4E-5A60F6F7F37E}"/>
              </a:ext>
            </a:extLst>
          </p:cNvPr>
          <p:cNvSpPr>
            <a:spLocks noGrp="1"/>
          </p:cNvSpPr>
          <p:nvPr>
            <p:ph type="title"/>
          </p:nvPr>
        </p:nvSpPr>
        <p:spPr/>
        <p:txBody>
          <a:bodyPr/>
          <a:lstStyle/>
          <a:p>
            <a:pPr algn="ctr"/>
            <a:r>
              <a:rPr lang="en-GB" dirty="0"/>
              <a:t>Article III</a:t>
            </a:r>
          </a:p>
        </p:txBody>
      </p:sp>
      <p:sp>
        <p:nvSpPr>
          <p:cNvPr id="3" name="Content Placeholder 2">
            <a:extLst>
              <a:ext uri="{FF2B5EF4-FFF2-40B4-BE49-F238E27FC236}">
                <a16:creationId xmlns:a16="http://schemas.microsoft.com/office/drawing/2014/main" id="{21F10292-165A-6209-D91A-A4C5554AE59C}"/>
              </a:ext>
            </a:extLst>
          </p:cNvPr>
          <p:cNvSpPr>
            <a:spLocks noGrp="1"/>
          </p:cNvSpPr>
          <p:nvPr>
            <p:ph idx="1"/>
          </p:nvPr>
        </p:nvSpPr>
        <p:spPr/>
        <p:txBody>
          <a:bodyPr>
            <a:normAutofit/>
          </a:bodyPr>
          <a:lstStyle/>
          <a:p>
            <a:pPr marL="0" marR="0" indent="0">
              <a:lnSpc>
                <a:spcPct val="107000"/>
              </a:lnSpc>
              <a:spcBef>
                <a:spcPts val="0"/>
              </a:spcBef>
              <a:spcAft>
                <a:spcPts val="800"/>
              </a:spcAft>
              <a:buNone/>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Hamilton pointed out however that this power does not give the judicial branch power over the other branches:</a:t>
            </a:r>
          </a:p>
          <a:p>
            <a:pPr marL="457200" marR="0">
              <a:lnSpc>
                <a:spcPct val="107000"/>
              </a:lnSpc>
              <a:spcBef>
                <a:spcPts val="0"/>
              </a:spcBef>
              <a:spcAft>
                <a:spcPts val="800"/>
              </a:spcAft>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“It only supposes that the power of the people is superior to both, and that where the will of the legislature, declared in its statutes, stand in opposition to that of the people, declared in the Constitution, the judges ought to be governed by the latter rather than the former.” </a:t>
            </a:r>
          </a:p>
          <a:p>
            <a:pPr marL="457200" marR="0">
              <a:lnSpc>
                <a:spcPct val="107000"/>
              </a:lnSpc>
              <a:spcBef>
                <a:spcPts val="0"/>
              </a:spcBef>
              <a:spcAft>
                <a:spcPts val="800"/>
              </a:spcAft>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“No legislative act, therefore, contrary to the Constitution, can be valid.” </a:t>
            </a:r>
          </a:p>
          <a:p>
            <a:pPr>
              <a:lnSpc>
                <a:spcPct val="107000"/>
              </a:lnSpc>
              <a:spcBef>
                <a:spcPts val="0"/>
              </a:spcBef>
              <a:spcAft>
                <a:spcPts val="800"/>
              </a:spcAft>
            </a:pPr>
            <a:endParaRPr lang="en-GB" sz="20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154268890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86CF71-5993-78FA-7B8E-33F302266791}"/>
              </a:ext>
            </a:extLst>
          </p:cNvPr>
          <p:cNvSpPr>
            <a:spLocks noGrp="1"/>
          </p:cNvSpPr>
          <p:nvPr>
            <p:ph type="title"/>
          </p:nvPr>
        </p:nvSpPr>
        <p:spPr/>
        <p:txBody>
          <a:bodyPr/>
          <a:lstStyle/>
          <a:p>
            <a:pPr algn="ctr"/>
            <a:r>
              <a:rPr lang="en-GB" dirty="0"/>
              <a:t>Article III</a:t>
            </a:r>
          </a:p>
        </p:txBody>
      </p:sp>
      <p:sp>
        <p:nvSpPr>
          <p:cNvPr id="3" name="Content Placeholder 2">
            <a:extLst>
              <a:ext uri="{FF2B5EF4-FFF2-40B4-BE49-F238E27FC236}">
                <a16:creationId xmlns:a16="http://schemas.microsoft.com/office/drawing/2014/main" id="{0DD7405E-AE55-3B73-265F-62E1DCA92337}"/>
              </a:ext>
            </a:extLst>
          </p:cNvPr>
          <p:cNvSpPr>
            <a:spLocks noGrp="1"/>
          </p:cNvSpPr>
          <p:nvPr>
            <p:ph idx="1"/>
          </p:nvPr>
        </p:nvSpPr>
        <p:spPr/>
        <p:txBody>
          <a:bodyPr/>
          <a:lstStyle/>
          <a:p>
            <a:pPr marL="0" marR="0">
              <a:lnSpc>
                <a:spcPct val="107000"/>
              </a:lnSpc>
              <a:spcBef>
                <a:spcPts val="0"/>
              </a:spcBef>
              <a:spcAft>
                <a:spcPts val="800"/>
              </a:spcAft>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The idea of separation of powers meant that no one branch could be the exclusive judge of the constitutionality of its own actions. All branches would be equally bound by the Constitution- including the courts. </a:t>
            </a:r>
          </a:p>
          <a:p>
            <a:pPr marL="0" marR="0">
              <a:lnSpc>
                <a:spcPct val="107000"/>
              </a:lnSpc>
              <a:spcBef>
                <a:spcPts val="0"/>
              </a:spcBef>
              <a:spcAft>
                <a:spcPts val="800"/>
              </a:spcAft>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The framers intended for the President to have the power to execute the law as well as court decisions, thus allowing for separation of powers. </a:t>
            </a:r>
          </a:p>
          <a:p>
            <a:endParaRPr lang="en-GB" dirty="0"/>
          </a:p>
        </p:txBody>
      </p:sp>
    </p:spTree>
    <p:extLst>
      <p:ext uri="{BB962C8B-B14F-4D97-AF65-F5344CB8AC3E}">
        <p14:creationId xmlns:p14="http://schemas.microsoft.com/office/powerpoint/2010/main" val="385971561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CF02FF-F406-0EB7-0934-0E2FC2A36321}"/>
              </a:ext>
            </a:extLst>
          </p:cNvPr>
          <p:cNvSpPr>
            <a:spLocks noGrp="1"/>
          </p:cNvSpPr>
          <p:nvPr>
            <p:ph type="title"/>
          </p:nvPr>
        </p:nvSpPr>
        <p:spPr/>
        <p:txBody>
          <a:bodyPr/>
          <a:lstStyle/>
          <a:p>
            <a:pPr algn="ctr"/>
            <a:r>
              <a:rPr lang="en-GB" dirty="0"/>
              <a:t>Article III</a:t>
            </a:r>
          </a:p>
        </p:txBody>
      </p:sp>
      <p:sp>
        <p:nvSpPr>
          <p:cNvPr id="3" name="Content Placeholder 2">
            <a:extLst>
              <a:ext uri="{FF2B5EF4-FFF2-40B4-BE49-F238E27FC236}">
                <a16:creationId xmlns:a16="http://schemas.microsoft.com/office/drawing/2014/main" id="{EAAC8486-BDD2-48D9-BDAB-794E143A1049}"/>
              </a:ext>
            </a:extLst>
          </p:cNvPr>
          <p:cNvSpPr>
            <a:spLocks noGrp="1"/>
          </p:cNvSpPr>
          <p:nvPr>
            <p:ph idx="1"/>
          </p:nvPr>
        </p:nvSpPr>
        <p:spPr/>
        <p:txBody>
          <a:bodyPr/>
          <a:lstStyle/>
          <a:p>
            <a:pPr marL="0" indent="0">
              <a:buNone/>
            </a:pPr>
            <a:r>
              <a:rPr lang="en-GB" kern="100" dirty="0">
                <a:effectLst/>
                <a:latin typeface="Aptos" panose="020B0004020202020204" pitchFamily="34" charset="0"/>
                <a:ea typeface="Aptos" panose="020B0004020202020204" pitchFamily="34" charset="0"/>
                <a:cs typeface="Times New Roman" panose="02020603050405020304" pitchFamily="18" charset="0"/>
              </a:rPr>
              <a:t>Historically, Congress has never actually impeached a judge, although it came close to doing so in 1804 for Justice Samuel Chase’s partisan decision and perceived abuse of judicial power. Judges have been removed for ordinary crimes like receiving bribes or obstructing justice, but not yet for the abuse of constitutional power to interpret and apply the law. </a:t>
            </a:r>
          </a:p>
          <a:p>
            <a:endParaRPr lang="en-GB" dirty="0"/>
          </a:p>
        </p:txBody>
      </p:sp>
    </p:spTree>
    <p:extLst>
      <p:ext uri="{BB962C8B-B14F-4D97-AF65-F5344CB8AC3E}">
        <p14:creationId xmlns:p14="http://schemas.microsoft.com/office/powerpoint/2010/main" val="2049886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37F4DC-20E5-F551-E934-9AEBDE229CBC}"/>
              </a:ext>
            </a:extLst>
          </p:cNvPr>
          <p:cNvSpPr>
            <a:spLocks noGrp="1"/>
          </p:cNvSpPr>
          <p:nvPr>
            <p:ph type="title"/>
          </p:nvPr>
        </p:nvSpPr>
        <p:spPr/>
        <p:txBody>
          <a:bodyPr/>
          <a:lstStyle/>
          <a:p>
            <a:pPr algn="ctr"/>
            <a:r>
              <a:rPr lang="en-GB" dirty="0"/>
              <a:t>Article III</a:t>
            </a:r>
          </a:p>
        </p:txBody>
      </p:sp>
      <p:sp>
        <p:nvSpPr>
          <p:cNvPr id="3" name="Content Placeholder 2">
            <a:extLst>
              <a:ext uri="{FF2B5EF4-FFF2-40B4-BE49-F238E27FC236}">
                <a16:creationId xmlns:a16="http://schemas.microsoft.com/office/drawing/2014/main" id="{D6CBFE5B-87BC-5D29-F228-B1A83511C043}"/>
              </a:ext>
            </a:extLst>
          </p:cNvPr>
          <p:cNvSpPr>
            <a:spLocks noGrp="1"/>
          </p:cNvSpPr>
          <p:nvPr>
            <p:ph idx="1"/>
          </p:nvPr>
        </p:nvSpPr>
        <p:spPr/>
        <p:txBody>
          <a:bodyPr>
            <a:normAutofit/>
          </a:bodyPr>
          <a:lstStyle/>
          <a:p>
            <a:pPr marL="0" indent="0">
              <a:buNone/>
            </a:pPr>
            <a:r>
              <a:rPr lang="en-GB" dirty="0">
                <a:effectLst/>
                <a:latin typeface="Aptos" panose="020B0004020202020204" pitchFamily="34" charset="0"/>
                <a:ea typeface="Aptos" panose="020B0004020202020204" pitchFamily="34" charset="0"/>
                <a:cs typeface="Times New Roman" panose="02020603050405020304" pitchFamily="18" charset="0"/>
              </a:rPr>
              <a:t>Over time, the federal courts have come to play an important role in interpreting and applying the Constitution, and in some respects have become more powerful and influential than the framers may have originally imagined. There is no denying that the Supreme Court has become an extraordinarily powerful force in the American government. </a:t>
            </a:r>
            <a:endParaRPr lang="en-GB" dirty="0"/>
          </a:p>
        </p:txBody>
      </p:sp>
    </p:spTree>
    <p:extLst>
      <p:ext uri="{BB962C8B-B14F-4D97-AF65-F5344CB8AC3E}">
        <p14:creationId xmlns:p14="http://schemas.microsoft.com/office/powerpoint/2010/main" val="386603676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128</TotalTime>
  <Words>3584</Words>
  <Application>Microsoft Office PowerPoint</Application>
  <PresentationFormat>Widescreen</PresentationFormat>
  <Paragraphs>175</Paragraphs>
  <Slides>38</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38</vt:i4>
      </vt:variant>
    </vt:vector>
  </HeadingPairs>
  <TitlesOfParts>
    <vt:vector size="42" baseType="lpstr">
      <vt:lpstr>Aptos</vt:lpstr>
      <vt:lpstr>Aptos Display</vt:lpstr>
      <vt:lpstr>Arial</vt:lpstr>
      <vt:lpstr>Office Theme</vt:lpstr>
      <vt:lpstr>Understanding Democracy</vt:lpstr>
      <vt:lpstr>The Three Branches of US Government </vt:lpstr>
      <vt:lpstr>The Three Branches of US Government </vt:lpstr>
      <vt:lpstr>PowerPoint Presentation</vt:lpstr>
      <vt:lpstr>PowerPoint Presentation</vt:lpstr>
      <vt:lpstr>PowerPoint Presentation</vt:lpstr>
      <vt:lpstr>PowerPoint Presentation</vt:lpstr>
      <vt:lpstr>The Meaning of Judicial Power</vt:lpstr>
      <vt:lpstr>Article I</vt:lpstr>
      <vt:lpstr>Article I</vt:lpstr>
      <vt:lpstr>Article I</vt:lpstr>
      <vt:lpstr>The Necessary and Proper Clause</vt:lpstr>
      <vt:lpstr>The Necessary and Proper Clause</vt:lpstr>
      <vt:lpstr>A Bicameral Legislature</vt:lpstr>
      <vt:lpstr>The Great Compromise</vt:lpstr>
      <vt:lpstr>A Bicameral Legislature</vt:lpstr>
      <vt:lpstr>A Bicameral Legislature</vt:lpstr>
      <vt:lpstr>A Bicameral Legislature</vt:lpstr>
      <vt:lpstr>PowerPoint Presentation</vt:lpstr>
      <vt:lpstr>Article II</vt:lpstr>
      <vt:lpstr>Article II</vt:lpstr>
      <vt:lpstr>Article II</vt:lpstr>
      <vt:lpstr>Article II</vt:lpstr>
      <vt:lpstr>Article II</vt:lpstr>
      <vt:lpstr>PowerPoint Presentation</vt:lpstr>
      <vt:lpstr>Article II</vt:lpstr>
      <vt:lpstr>PowerPoint Presentation</vt:lpstr>
      <vt:lpstr>PowerPoint Presentation</vt:lpstr>
      <vt:lpstr>Article III</vt:lpstr>
      <vt:lpstr>Article III</vt:lpstr>
      <vt:lpstr>Article III</vt:lpstr>
      <vt:lpstr>Article III</vt:lpstr>
      <vt:lpstr>Article III</vt:lpstr>
      <vt:lpstr>Article III</vt:lpstr>
      <vt:lpstr>Article III</vt:lpstr>
      <vt:lpstr>Article III</vt:lpstr>
      <vt:lpstr>Article III</vt:lpstr>
      <vt:lpstr>Article III</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Understanding Democracy</dc:title>
  <dc:creator>janieyh 10</dc:creator>
  <cp:lastModifiedBy>janieyh 10</cp:lastModifiedBy>
  <cp:revision>57</cp:revision>
  <dcterms:created xsi:type="dcterms:W3CDTF">2024-01-26T04:09:47Z</dcterms:created>
  <dcterms:modified xsi:type="dcterms:W3CDTF">2024-02-09T19:05:25Z</dcterms:modified>
</cp:coreProperties>
</file>