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8"/>
  </p:notesMasterIdLst>
  <p:handoutMasterIdLst>
    <p:handoutMasterId r:id="rId19"/>
  </p:handoutMasterIdLst>
  <p:sldIdLst>
    <p:sldId id="257" r:id="rId5"/>
    <p:sldId id="389" r:id="rId6"/>
    <p:sldId id="384" r:id="rId7"/>
    <p:sldId id="317" r:id="rId8"/>
    <p:sldId id="279" r:id="rId9"/>
    <p:sldId id="392" r:id="rId10"/>
    <p:sldId id="396" r:id="rId11"/>
    <p:sldId id="393" r:id="rId12"/>
    <p:sldId id="394" r:id="rId13"/>
    <p:sldId id="395" r:id="rId14"/>
    <p:sldId id="321" r:id="rId15"/>
    <p:sldId id="391" r:id="rId16"/>
    <p:sldId id="39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11091E-BD16-41F4-A691-73E94EB52393}" v="50" dt="2022-09-19T12:58:10.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3725" autoAdjust="0"/>
  </p:normalViewPr>
  <p:slideViewPr>
    <p:cSldViewPr snapToGrid="0">
      <p:cViewPr varScale="1">
        <p:scale>
          <a:sx n="85" d="100"/>
          <a:sy n="85" d="100"/>
        </p:scale>
        <p:origin x="48" y="291"/>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9/19/2022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9/19/2022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 Id="rId5" Type="http://schemas.openxmlformats.org/officeDocument/2006/relationships/hyperlink" Target="https://pubmed.ncbi.nlm.nih.gov/32659513" TargetMode="External"/><Relationship Id="rId4" Type="http://schemas.openxmlformats.org/officeDocument/2006/relationships/hyperlink" Target="https://www.legislation.gov.uk/legislation/2022&#183;"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6" name="Group 11">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27" name="Freeform: Shape 12">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Oval 13">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14">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Shape 15">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31" name="Rectangle 17">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550863" y="4508500"/>
            <a:ext cx="4500562" cy="1562959"/>
          </a:xfrm>
        </p:spPr>
        <p:txBody>
          <a:bodyPr vert="horz" wrap="square" lIns="0" tIns="0" rIns="0" bIns="0" rtlCol="0" anchor="t" anchorCtr="0">
            <a:normAutofit fontScale="90000"/>
          </a:bodyPr>
          <a:lstStyle/>
          <a:p>
            <a:pPr>
              <a:lnSpc>
                <a:spcPct val="100000"/>
              </a:lnSpc>
            </a:pPr>
            <a:r>
              <a:rPr lang="en-US" kern="1200" dirty="0">
                <a:solidFill>
                  <a:schemeClr val="tx1"/>
                </a:solidFill>
                <a:latin typeface="+mj-lt"/>
                <a:ea typeface="+mj-ea"/>
                <a:cs typeface="+mj-cs"/>
              </a:rPr>
              <a:t>Health and  Social Care BSc (Hons)</a:t>
            </a:r>
          </a:p>
        </p:txBody>
      </p:sp>
      <p:pic>
        <p:nvPicPr>
          <p:cNvPr id="7" name="Picture Placeholder 6" descr="Text&#10;&#10;Description automatically generated">
            <a:extLst>
              <a:ext uri="{FF2B5EF4-FFF2-40B4-BE49-F238E27FC236}">
                <a16:creationId xmlns:a16="http://schemas.microsoft.com/office/drawing/2014/main" id="{C3715A97-7C12-4B07-9EE8-ACD18DB85189}"/>
              </a:ext>
            </a:extLst>
          </p:cNvPr>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t="22421" b="20471"/>
          <a:stretch/>
        </p:blipFill>
        <p:spPr>
          <a:xfrm>
            <a:off x="20" y="1"/>
            <a:ext cx="12191980" cy="3646379"/>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32" name="Oval 19">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6518606" y="4508500"/>
            <a:ext cx="4999964" cy="1562959"/>
          </a:xfrm>
        </p:spPr>
        <p:txBody>
          <a:bodyPr vert="horz" wrap="square" lIns="0" tIns="0" rIns="0" bIns="0" rtlCol="0" anchor="t">
            <a:noAutofit/>
          </a:bodyPr>
          <a:lstStyle/>
          <a:p>
            <a:pPr>
              <a:buFont typeface="Arial" panose="020B0604020202020204" pitchFamily="34" charset="0"/>
              <a:buChar char="•"/>
            </a:pPr>
            <a:r>
              <a:rPr lang="en-US" sz="2600" dirty="0">
                <a:latin typeface="Arial" panose="020B0604020202020204" pitchFamily="34" charset="0"/>
                <a:cs typeface="Arial" panose="020B0604020202020204" pitchFamily="34" charset="0"/>
              </a:rPr>
              <a:t>Module: Independent Project</a:t>
            </a:r>
          </a:p>
          <a:p>
            <a:pPr>
              <a:buFont typeface="Arial" panose="020B0604020202020204" pitchFamily="34" charset="0"/>
              <a:buChar char="•"/>
            </a:pPr>
            <a:r>
              <a:rPr lang="en-US" sz="2600" dirty="0">
                <a:latin typeface="Arial" panose="020B0604020202020204" pitchFamily="34" charset="0"/>
                <a:cs typeface="Arial" panose="020B0604020202020204" pitchFamily="34" charset="0"/>
              </a:rPr>
              <a:t>Module Code: BMHP6020_Lon</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129025" y="375858"/>
            <a:ext cx="5430302" cy="2131730"/>
          </a:xfrm>
        </p:spPr>
        <p:txBody>
          <a:bodyPr/>
          <a:lstStyle/>
          <a:p>
            <a:r>
              <a:rPr lang="en-US" sz="4000" dirty="0">
                <a:latin typeface="Arial" panose="020B0604020202020204" pitchFamily="34" charset="0"/>
                <a:cs typeface="Arial" panose="020B0604020202020204" pitchFamily="34" charset="0"/>
              </a:rPr>
              <a:t>Dissertation Viva</a:t>
            </a:r>
            <a:br>
              <a:rPr lang="en-US" sz="4000" dirty="0">
                <a:latin typeface="Arial" panose="020B0604020202020204" pitchFamily="34" charset="0"/>
                <a:cs typeface="Arial" panose="020B0604020202020204" pitchFamily="34" charset="0"/>
              </a:rPr>
            </a:br>
            <a:br>
              <a:rPr lang="en-US" sz="2800" dirty="0">
                <a:latin typeface="Arial" panose="020B0604020202020204" pitchFamily="34" charset="0"/>
                <a:cs typeface="Arial" panose="020B0604020202020204" pitchFamily="34" charset="0"/>
              </a:rPr>
            </a:br>
            <a:r>
              <a:rPr lang="en-US" sz="2000" b="1" dirty="0">
                <a:latin typeface="Arial" panose="020B0604020202020204" pitchFamily="34" charset="0"/>
                <a:cs typeface="Arial" panose="020B0604020202020204" pitchFamily="34" charset="0"/>
              </a:rPr>
              <a:t>Title:  </a:t>
            </a:r>
            <a:r>
              <a:rPr lang="en-GB" sz="2000" b="1" dirty="0">
                <a:solidFill>
                  <a:schemeClr val="tx1"/>
                </a:solidFill>
                <a:effectLst/>
                <a:latin typeface="Arial" panose="020B0604020202020204" pitchFamily="34" charset="0"/>
                <a:ea typeface="SimSun" panose="02010600030101010101" pitchFamily="2" charset="-122"/>
              </a:rPr>
              <a:t>The provision of health and social care services in residential care homes for the old people in England</a:t>
            </a:r>
            <a:br>
              <a:rPr lang="en-GB" sz="2800" b="1" dirty="0">
                <a:solidFill>
                  <a:schemeClr val="tx1"/>
                </a:solidFill>
                <a:effectLst/>
                <a:latin typeface="Arial" panose="020B0604020202020204" pitchFamily="34" charset="0"/>
                <a:ea typeface="SimSun" panose="02010600030101010101" pitchFamily="2" charset="-122"/>
              </a:rPr>
            </a:br>
            <a:endParaRPr lang="en-US" sz="2800" dirty="0">
              <a:latin typeface="Arial" panose="020B0604020202020204" pitchFamily="34" charset="0"/>
              <a:cs typeface="Arial" panose="020B0604020202020204" pitchFamily="34" charset="0"/>
            </a:endParaRPr>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sp>
        <p:nvSpPr>
          <p:cNvPr id="20" name="TextBox 19">
            <a:extLst>
              <a:ext uri="{FF2B5EF4-FFF2-40B4-BE49-F238E27FC236}">
                <a16:creationId xmlns:a16="http://schemas.microsoft.com/office/drawing/2014/main" id="{237BBDB8-FBFD-2C22-2BA0-C9E7B1DD2962}"/>
              </a:ext>
            </a:extLst>
          </p:cNvPr>
          <p:cNvSpPr txBox="1"/>
          <p:nvPr/>
        </p:nvSpPr>
        <p:spPr>
          <a:xfrm>
            <a:off x="6737389" y="6399490"/>
            <a:ext cx="1735420" cy="215444"/>
          </a:xfrm>
          <a:prstGeom prst="rect">
            <a:avLst/>
          </a:prstGeom>
          <a:noFill/>
        </p:spPr>
        <p:txBody>
          <a:bodyPr wrap="square">
            <a:spAutoFit/>
          </a:bodyPr>
          <a:lstStyle/>
          <a:p>
            <a:r>
              <a:rPr lang="en-GB" sz="800" dirty="0">
                <a:latin typeface="Arial" panose="020B0604020202020204" pitchFamily="34" charset="0"/>
                <a:cs typeface="Arial" panose="020B0604020202020204" pitchFamily="34" charset="0"/>
              </a:rPr>
              <a:t>Source: Learnbaes.ac.uk</a:t>
            </a:r>
          </a:p>
        </p:txBody>
      </p:sp>
      <p:pic>
        <p:nvPicPr>
          <p:cNvPr id="1036" name="Picture 12" descr="Image result for health and social care">
            <a:extLst>
              <a:ext uri="{FF2B5EF4-FFF2-40B4-BE49-F238E27FC236}">
                <a16:creationId xmlns:a16="http://schemas.microsoft.com/office/drawing/2014/main" id="{77827ABE-2527-F40B-19C1-D68168C646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6123" y="2945154"/>
            <a:ext cx="5330551" cy="3377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302930" y="521714"/>
            <a:ext cx="4888740" cy="959278"/>
          </a:xfrm>
        </p:spPr>
        <p:txBody>
          <a:bodyPr/>
          <a:lstStyle/>
          <a:p>
            <a:r>
              <a:rPr lang="en-US" sz="4000" dirty="0">
                <a:latin typeface="Arial" panose="020B0604020202020204" pitchFamily="34" charset="0"/>
                <a:cs typeface="Arial" panose="020B0604020202020204" pitchFamily="34" charset="0"/>
              </a:rPr>
              <a:t>Introduction</a:t>
            </a:r>
            <a:br>
              <a:rPr lang="en-US" sz="4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Chapter 1</a:t>
            </a:r>
            <a:br>
              <a:rPr lang="en-US" sz="4000" dirty="0">
                <a:latin typeface="Arial" panose="020B0604020202020204" pitchFamily="34" charset="0"/>
                <a:cs typeface="Arial" panose="020B0604020202020204" pitchFamily="34" charset="0"/>
              </a:rPr>
            </a:br>
            <a:br>
              <a:rPr lang="en-US" sz="4000" dirty="0">
                <a:latin typeface="Arial" panose="020B0604020202020204" pitchFamily="34" charset="0"/>
                <a:cs typeface="Arial" panose="020B0604020202020204" pitchFamily="34" charset="0"/>
              </a:rPr>
            </a:br>
            <a:br>
              <a:rPr lang="en-US" dirty="0"/>
            </a:br>
            <a:endParaRPr lang="en-US"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6165186" y="1924167"/>
            <a:ext cx="5693965" cy="4066240"/>
          </a:xfrm>
          <a:noFill/>
        </p:spPr>
        <p:txBody>
          <a:bodyPr>
            <a:normAutofit/>
          </a:bodyPr>
          <a:lstStyle/>
          <a:p>
            <a:pPr marL="0" lvl="0" indent="0" algn="just">
              <a:buNone/>
              <a:tabLst>
                <a:tab pos="457200" algn="l"/>
              </a:tabLst>
            </a:pPr>
            <a:r>
              <a:rPr lang="en-GB" sz="1400" b="1" dirty="0">
                <a:solidFill>
                  <a:schemeClr val="tx1"/>
                </a:solidFill>
                <a:effectLst/>
                <a:latin typeface="Arial" panose="020B0604020202020204" pitchFamily="34" charset="0"/>
                <a:ea typeface="SimSun" panose="02010600030101010101" pitchFamily="2" charset="-122"/>
                <a:cs typeface="Arial" panose="020B0604020202020204" pitchFamily="34" charset="0"/>
              </a:rPr>
              <a:t>1) Aim</a:t>
            </a:r>
          </a:p>
          <a:p>
            <a:pPr marL="0" lvl="0" indent="0" algn="just">
              <a:lnSpc>
                <a:spcPct val="100000"/>
              </a:lnSpc>
              <a:buNone/>
              <a:tabLst>
                <a:tab pos="457200" algn="l"/>
              </a:tabLst>
            </a:pPr>
            <a:r>
              <a:rPr lang="en-GB" sz="1400" dirty="0">
                <a:solidFill>
                  <a:schemeClr val="tx1"/>
                </a:solidFill>
                <a:effectLst/>
                <a:latin typeface="Arial" panose="020B0604020202020204" pitchFamily="34" charset="0"/>
                <a:ea typeface="SimSun" panose="02010600030101010101" pitchFamily="2" charset="-122"/>
                <a:cs typeface="Arial" panose="020B0604020202020204" pitchFamily="34" charset="0"/>
              </a:rPr>
              <a:t>The aim of the research is to explore the </a:t>
            </a:r>
            <a:r>
              <a:rPr lang="en-GB" sz="1400" dirty="0">
                <a:solidFill>
                  <a:schemeClr val="tx1"/>
                </a:solidFill>
                <a:effectLst/>
                <a:latin typeface="Arial" panose="020B0604020202020204" pitchFamily="34" charset="0"/>
                <a:ea typeface="Hiragino Sans CNS W3"/>
                <a:cs typeface="Arial" panose="020B0604020202020204" pitchFamily="34" charset="0"/>
              </a:rPr>
              <a:t>care provided in England residential care homes for old people and in what ways they can be supported within this type of service.</a:t>
            </a:r>
            <a:endParaRPr lang="en-GB" sz="14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pPr marL="0" indent="0" algn="just">
              <a:spcBef>
                <a:spcPts val="200"/>
              </a:spcBef>
              <a:buNone/>
            </a:pPr>
            <a:endParaRPr lang="en-GB" sz="1400" b="1" i="1" dirty="0">
              <a:solidFill>
                <a:schemeClr val="tx1"/>
              </a:solidFill>
              <a:effectLst/>
              <a:latin typeface="Arial" panose="020B0604020202020204" pitchFamily="34" charset="0"/>
              <a:ea typeface="SimSun" panose="02010600030101010101" pitchFamily="2" charset="-122"/>
              <a:cs typeface="Arial" panose="020B0604020202020204" pitchFamily="34" charset="0"/>
            </a:endParaRPr>
          </a:p>
          <a:p>
            <a:pPr marL="0" indent="0" algn="just">
              <a:spcBef>
                <a:spcPts val="200"/>
              </a:spcBef>
              <a:buNone/>
            </a:pPr>
            <a:r>
              <a:rPr lang="en-GB" sz="1400" b="1" i="1" dirty="0">
                <a:solidFill>
                  <a:schemeClr val="tx1"/>
                </a:solidFill>
                <a:effectLst/>
                <a:latin typeface="Arial" panose="020B0604020202020204" pitchFamily="34" charset="0"/>
                <a:ea typeface="SimSun" panose="02010600030101010101" pitchFamily="2" charset="-122"/>
                <a:cs typeface="Arial" panose="020B0604020202020204" pitchFamily="34" charset="0"/>
              </a:rPr>
              <a:t>2) Objective:</a:t>
            </a:r>
          </a:p>
          <a:p>
            <a:pPr marL="0" indent="0" algn="just">
              <a:lnSpc>
                <a:spcPct val="100000"/>
              </a:lnSpc>
              <a:spcBef>
                <a:spcPts val="200"/>
              </a:spcBef>
              <a:buNone/>
            </a:pPr>
            <a:r>
              <a:rPr lang="en-GB" sz="1400" dirty="0">
                <a:solidFill>
                  <a:schemeClr val="tx1"/>
                </a:solidFill>
                <a:effectLst/>
                <a:latin typeface="Arial" panose="020B0604020202020204" pitchFamily="34" charset="0"/>
                <a:ea typeface="Hiragino Sans CNS W3"/>
                <a:cs typeface="Arial" panose="020B0604020202020204" pitchFamily="34" charset="0"/>
              </a:rPr>
              <a:t>To achieve the aim of the research following objectives will be taken into consideration. </a:t>
            </a:r>
          </a:p>
          <a:p>
            <a:pPr marL="0" indent="0" algn="just">
              <a:spcBef>
                <a:spcPts val="200"/>
              </a:spcBef>
              <a:buNone/>
            </a:pPr>
            <a:endParaRPr lang="en-GB" sz="1400" b="1" kern="1200" dirty="0">
              <a:solidFill>
                <a:schemeClr val="tx1"/>
              </a:solidFill>
              <a:effectLst/>
              <a:latin typeface="Arial" panose="020B0604020202020204" pitchFamily="34" charset="0"/>
              <a:ea typeface="Hiragino Sans CNS W3"/>
              <a:cs typeface="Arial" panose="020B0604020202020204" pitchFamily="34" charset="0"/>
            </a:endParaRPr>
          </a:p>
          <a:p>
            <a:pPr marL="0" indent="0" algn="just">
              <a:spcBef>
                <a:spcPts val="200"/>
              </a:spcBef>
              <a:buNone/>
            </a:pPr>
            <a:r>
              <a:rPr lang="en-GB" sz="1400" b="1" kern="1200" dirty="0">
                <a:solidFill>
                  <a:schemeClr val="tx1"/>
                </a:solidFill>
                <a:effectLst/>
                <a:latin typeface="Arial" panose="020B0604020202020204" pitchFamily="34" charset="0"/>
                <a:ea typeface="Hiragino Sans CNS W3"/>
                <a:cs typeface="Arial" panose="020B0604020202020204" pitchFamily="34" charset="0"/>
              </a:rPr>
              <a:t>3) Rationale</a:t>
            </a:r>
          </a:p>
          <a:p>
            <a:pPr marL="0" indent="0" algn="just">
              <a:lnSpc>
                <a:spcPct val="100000"/>
              </a:lnSpc>
              <a:spcBef>
                <a:spcPts val="200"/>
              </a:spcBef>
              <a:buNone/>
            </a:pP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This research will</a:t>
            </a:r>
            <a:r>
              <a:rPr lang="en-GB" sz="1400" dirty="0">
                <a:solidFill>
                  <a:schemeClr val="tx1"/>
                </a:solidFill>
                <a:effectLst/>
                <a:latin typeface="Arial" panose="020B0604020202020204" pitchFamily="34" charset="0"/>
                <a:ea typeface="Hiragino Sans CNS W3"/>
                <a:cs typeface="Arial" panose="020B0604020202020204" pitchFamily="34" charset="0"/>
              </a:rPr>
              <a:t> enable the public to develop a comprehensive understanding of the overall quality and effectiveness of care provided in England residential care homes for the elderly.</a:t>
            </a:r>
            <a:endPar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lgn="just">
              <a:spcBef>
                <a:spcPts val="200"/>
              </a:spcBef>
            </a:pPr>
            <a:endParaRPr lang="en-GB" sz="1400" dirty="0">
              <a:solidFill>
                <a:schemeClr val="tx1"/>
              </a:solidFill>
              <a:effectLst/>
              <a:latin typeface="Arial" panose="020B0604020202020204" pitchFamily="34" charset="0"/>
              <a:ea typeface="Hiragino Sans CNS W3"/>
              <a:cs typeface="Arial" panose="020B0604020202020204" pitchFamily="34" charset="0"/>
            </a:endParaRPr>
          </a:p>
          <a:p>
            <a:pPr marL="0" indent="0">
              <a:buNone/>
            </a:pPr>
            <a:endParaRPr lang="en-US" dirty="0"/>
          </a:p>
        </p:txBody>
      </p:sp>
      <p:pic>
        <p:nvPicPr>
          <p:cNvPr id="2052" name="Picture 4" descr="See the source image">
            <a:extLst>
              <a:ext uri="{FF2B5EF4-FFF2-40B4-BE49-F238E27FC236}">
                <a16:creationId xmlns:a16="http://schemas.microsoft.com/office/drawing/2014/main" id="{0432A3A5-1A94-FAD8-99F2-F3D2DC5516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186" y="1924167"/>
            <a:ext cx="5652852" cy="4066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6146161-E6AF-A5BA-242C-15DFE19770AD}"/>
              </a:ext>
            </a:extLst>
          </p:cNvPr>
          <p:cNvSpPr txBox="1"/>
          <p:nvPr/>
        </p:nvSpPr>
        <p:spPr>
          <a:xfrm>
            <a:off x="550864" y="6248916"/>
            <a:ext cx="1317206"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a:t>
            </a:r>
            <a:r>
              <a:rPr lang="en-GB" sz="800" dirty="0" err="1">
                <a:latin typeface="Arial" panose="020B0604020202020204" pitchFamily="34" charset="0"/>
                <a:cs typeface="Arial" panose="020B0604020202020204" pitchFamily="34" charset="0"/>
              </a:rPr>
              <a:t>theprsb,org</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16833"/>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66712" y="84147"/>
            <a:ext cx="4560780" cy="1012069"/>
          </a:xfrm>
        </p:spPr>
        <p:txBody>
          <a:bodyPr vert="horz" wrap="square" lIns="0" tIns="0" rIns="0" bIns="0" rtlCol="0" anchor="b" anchorCtr="0">
            <a:normAutofit/>
          </a:bodyPr>
          <a:lstStyle/>
          <a:p>
            <a:pPr>
              <a:lnSpc>
                <a:spcPct val="100000"/>
              </a:lnSpc>
            </a:pPr>
            <a:r>
              <a:rPr lang="en-US" sz="4000" dirty="0">
                <a:latin typeface="Arial" panose="020B0604020202020204" pitchFamily="34" charset="0"/>
                <a:cs typeface="Arial" panose="020B0604020202020204" pitchFamily="34" charset="0"/>
              </a:rPr>
              <a:t>Background</a:t>
            </a:r>
            <a:r>
              <a:rPr lang="en-US" sz="3200" dirty="0">
                <a:latin typeface="Arial" panose="020B0604020202020204" pitchFamily="34" charset="0"/>
                <a:cs typeface="Arial" panose="020B0604020202020204" pitchFamily="34" charset="0"/>
              </a:rPr>
              <a:t> </a:t>
            </a:r>
            <a:br>
              <a:rPr lang="en-US" sz="32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Chapter 2 </a:t>
            </a:r>
            <a:endParaRPr lang="en-US" sz="2000" kern="1200" dirty="0">
              <a:solidFill>
                <a:schemeClr val="tx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4</a:t>
            </a:fld>
            <a:endParaRPr lang="en-US"/>
          </a:p>
        </p:txBody>
      </p:sp>
      <p:sp>
        <p:nvSpPr>
          <p:cNvPr id="6" name="Subtitle 5">
            <a:extLst>
              <a:ext uri="{FF2B5EF4-FFF2-40B4-BE49-F238E27FC236}">
                <a16:creationId xmlns:a16="http://schemas.microsoft.com/office/drawing/2014/main" id="{7A4F5349-15FC-6C64-F024-E5ACE8943392}"/>
              </a:ext>
            </a:extLst>
          </p:cNvPr>
          <p:cNvSpPr>
            <a:spLocks noGrp="1"/>
          </p:cNvSpPr>
          <p:nvPr>
            <p:ph type="subTitle" idx="1"/>
          </p:nvPr>
        </p:nvSpPr>
        <p:spPr>
          <a:xfrm>
            <a:off x="347009" y="1465905"/>
            <a:ext cx="11422385" cy="5408917"/>
          </a:xfrm>
        </p:spPr>
        <p:txBody>
          <a:bodyPr/>
          <a:lstStyle/>
          <a:p>
            <a:pPr marL="0" indent="0" algn="just">
              <a:lnSpc>
                <a:spcPct val="100000"/>
              </a:lnSpc>
            </a:pPr>
            <a:r>
              <a:rPr lang="en-GB" sz="1400" b="1" kern="1200" dirty="0">
                <a:solidFill>
                  <a:schemeClr val="tx1"/>
                </a:solidFill>
                <a:effectLst/>
                <a:latin typeface="Arial" panose="020B0604020202020204" pitchFamily="34" charset="0"/>
                <a:ea typeface="Hiragino Sans CNS W3"/>
              </a:rPr>
              <a:t>1) Theoretical background</a:t>
            </a:r>
          </a:p>
          <a:p>
            <a:pPr marL="0" indent="0" algn="just">
              <a:lnSpc>
                <a:spcPct val="100000"/>
              </a:lnSpc>
            </a:pPr>
            <a:r>
              <a:rPr lang="en-US" sz="1400" kern="1200" dirty="0">
                <a:solidFill>
                  <a:schemeClr val="tx1"/>
                </a:solidFill>
                <a:effectLst/>
                <a:latin typeface="Arial" panose="020B0604020202020204" pitchFamily="34" charset="0"/>
                <a:ea typeface="Hiragino Sans CNS W3"/>
              </a:rPr>
              <a:t>The goal of healthcare is to provide patients and individuals with a managed, secure, and comprehensive level of care </a:t>
            </a:r>
            <a:r>
              <a:rPr lang="en-GB" sz="1400" dirty="0">
                <a:solidFill>
                  <a:schemeClr val="tx1"/>
                </a:solidFill>
                <a:effectLst/>
                <a:latin typeface="Arial" panose="020B0604020202020204" pitchFamily="34" charset="0"/>
                <a:ea typeface="Times New Roman" panose="02020603050405020304" pitchFamily="18" charset="0"/>
              </a:rPr>
              <a:t>(Princeton. D.M, 2015). </a:t>
            </a:r>
          </a:p>
          <a:p>
            <a:pPr marL="0" indent="0" algn="just">
              <a:lnSpc>
                <a:spcPct val="100000"/>
              </a:lnSpc>
              <a:spcAft>
                <a:spcPts val="800"/>
              </a:spcAft>
            </a:pPr>
            <a:r>
              <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2) International context</a:t>
            </a:r>
          </a:p>
          <a:p>
            <a:pPr marL="0" indent="0" algn="just">
              <a:lnSpc>
                <a:spcPct val="100000"/>
              </a:lnSpc>
              <a:spcAft>
                <a:spcPts val="800"/>
              </a:spcAft>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Delivering prolonged care for the elderly living in institutional environments is a global problem (Prince et al, 2015). </a:t>
            </a:r>
          </a:p>
          <a:p>
            <a:pPr marL="0" indent="0" algn="just">
              <a:lnSpc>
                <a:spcPct val="100000"/>
              </a:lnSpc>
              <a:spcAft>
                <a:spcPts val="800"/>
              </a:spcAft>
            </a:pP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According to the WHO, (2021) people around the world are living longer than before.</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One in six people in the world will reach 60 years or more by 2030. This population grew in 2020 from 1 billion to 1.4 billion. The ageing population worldwide is expected to double to 2.1 billion by 2050.</a:t>
            </a:r>
            <a:endPar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lnSpc>
                <a:spcPct val="100000"/>
              </a:lnSpc>
              <a:spcAft>
                <a:spcPts val="800"/>
              </a:spcAft>
            </a:pPr>
            <a:r>
              <a:rPr lang="en-GB" sz="1400" b="1" dirty="0">
                <a:solidFill>
                  <a:schemeClr val="tx1"/>
                </a:solidFill>
                <a:latin typeface="Arial" panose="020B0604020202020204" pitchFamily="34" charset="0"/>
                <a:ea typeface="Calibri" panose="020F0502020204030204" pitchFamily="34" charset="0"/>
                <a:cs typeface="Arial" panose="020B0604020202020204" pitchFamily="34" charset="0"/>
              </a:rPr>
              <a:t>3) National context</a:t>
            </a:r>
          </a:p>
          <a:p>
            <a:pPr marL="0" indent="0" algn="just">
              <a:lnSpc>
                <a:spcPct val="100000"/>
              </a:lnSpc>
              <a:spcAft>
                <a:spcPts val="800"/>
              </a:spcAft>
            </a:pPr>
            <a:r>
              <a:rPr lang="en-GB" sz="1400" dirty="0">
                <a:solidFill>
                  <a:schemeClr val="tx1"/>
                </a:solidFill>
                <a:effectLst/>
                <a:latin typeface="Arial" panose="020B0604020202020204" pitchFamily="34" charset="0"/>
                <a:ea typeface="Calibri Light" panose="020F0302020204030204" pitchFamily="34" charset="0"/>
              </a:rPr>
              <a:t>Health and social care services in the UK are regulated by UK policy and legislation. These are rules applicable to all people in the UK and with non-compliance may be imposed by sanctions. Certain legislations are specific to health and social care such the Care Act 2014, Health and Social Care Act 2008, Mental Health Act 1983, and the Mental Capacity Act 2005 (Legislation.Gov.UK, 2022). </a:t>
            </a:r>
            <a:endParaRPr lang="en-GB" sz="1400" b="1"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indent="0" algn="just"/>
            <a:endParaRPr lang="en-GB" sz="1400" dirty="0">
              <a:solidFill>
                <a:schemeClr val="tx1"/>
              </a:solidFill>
              <a:effectLst/>
              <a:latin typeface="Times New Roman" panose="02020603050405020304" pitchFamily="18" charset="0"/>
              <a:ea typeface="Times New Roman" panose="02020603050405020304" pitchFamily="18" charset="0"/>
            </a:endParaRPr>
          </a:p>
          <a:p>
            <a:endParaRPr lang="en-GB" sz="1400" b="1"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304031" y="224393"/>
            <a:ext cx="2669171" cy="1464161"/>
          </a:xfrm>
        </p:spPr>
        <p:txBody>
          <a:bodyPr>
            <a:normAutofit fontScale="90000"/>
          </a:bodyPr>
          <a:lstStyle/>
          <a:p>
            <a:r>
              <a:rPr lang="en-US" sz="4400" dirty="0">
                <a:latin typeface="Arial" panose="020B0604020202020204" pitchFamily="34" charset="0"/>
                <a:cs typeface="Arial" panose="020B0604020202020204" pitchFamily="34" charset="0"/>
              </a:rPr>
              <a:t>Methods</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Chapter 3 </a:t>
            </a:r>
            <a:br>
              <a:rPr lang="en-US" dirty="0"/>
            </a:br>
            <a:endParaRPr lang="en-US" dirty="0"/>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sp>
        <p:nvSpPr>
          <p:cNvPr id="4" name="TextBox 3">
            <a:extLst>
              <a:ext uri="{FF2B5EF4-FFF2-40B4-BE49-F238E27FC236}">
                <a16:creationId xmlns:a16="http://schemas.microsoft.com/office/drawing/2014/main" id="{2A5EFEE6-D802-9313-B6A4-64C8123918F6}"/>
              </a:ext>
            </a:extLst>
          </p:cNvPr>
          <p:cNvSpPr txBox="1"/>
          <p:nvPr/>
        </p:nvSpPr>
        <p:spPr>
          <a:xfrm>
            <a:off x="304031" y="1805574"/>
            <a:ext cx="4615778" cy="3596947"/>
          </a:xfrm>
          <a:prstGeom prst="rect">
            <a:avLst/>
          </a:prstGeom>
          <a:noFill/>
        </p:spPr>
        <p:txBody>
          <a:bodyPr wrap="square" rtlCol="0">
            <a:spAutoFit/>
          </a:bodyPr>
          <a:lstStyle/>
          <a:p>
            <a:pPr algn="just">
              <a:spcBef>
                <a:spcPts val="200"/>
              </a:spcBef>
            </a:pPr>
            <a:r>
              <a:rPr lang="en-GB" sz="1400" b="1" i="0" dirty="0">
                <a:effectLst/>
                <a:latin typeface="Arial" panose="020B0604020202020204" pitchFamily="34" charset="0"/>
                <a:ea typeface="Times New Roman" panose="02020603050405020304" pitchFamily="18" charset="0"/>
                <a:cs typeface="Arial" panose="020B0604020202020204" pitchFamily="34" charset="0"/>
              </a:rPr>
              <a:t>1) Data collection method</a:t>
            </a:r>
            <a:endParaRPr lang="en-GB" sz="1400" b="1" i="1" dirty="0">
              <a:latin typeface="Arial" panose="020B0604020202020204" pitchFamily="34" charset="0"/>
              <a:ea typeface="Times New Roman" panose="02020603050405020304" pitchFamily="18" charset="0"/>
              <a:cs typeface="Arial" panose="020B0604020202020204" pitchFamily="34" charset="0"/>
            </a:endParaRPr>
          </a:p>
          <a:p>
            <a:pPr algn="just">
              <a:spcBef>
                <a:spcPts val="200"/>
              </a:spcBef>
            </a:pPr>
            <a:r>
              <a:rPr lang="en-GB" sz="1400" dirty="0">
                <a:effectLst/>
                <a:latin typeface="Arial" panose="020B0604020202020204" pitchFamily="34" charset="0"/>
                <a:ea typeface="Calibri Light" panose="020F0302020204030204" pitchFamily="34" charset="0"/>
                <a:cs typeface="Arial" panose="020B0604020202020204" pitchFamily="34" charset="0"/>
              </a:rPr>
              <a:t>The study was conducted by using PubMed, ProQuest, Google scholar and the university of Wales Trinity Saint David library.</a:t>
            </a:r>
          </a:p>
          <a:p>
            <a:pPr algn="just">
              <a:spcBef>
                <a:spcPts val="200"/>
              </a:spcBef>
            </a:pPr>
            <a:r>
              <a:rPr lang="en-GB" sz="1400" i="1" dirty="0">
                <a:effectLst/>
                <a:latin typeface="Arial" panose="020B0604020202020204" pitchFamily="34" charset="0"/>
                <a:ea typeface="Times New Roman" panose="02020603050405020304" pitchFamily="18" charset="0"/>
                <a:cs typeface="Arial" panose="020B0604020202020204" pitchFamily="34" charset="0"/>
              </a:rPr>
              <a:t> </a:t>
            </a:r>
          </a:p>
          <a:p>
            <a:pPr algn="just">
              <a:spcBef>
                <a:spcPts val="200"/>
              </a:spcBef>
            </a:pPr>
            <a:r>
              <a:rPr lang="en-GB" sz="1400" b="1" i="0" dirty="0">
                <a:effectLst/>
                <a:latin typeface="Arial" panose="020B0604020202020204" pitchFamily="34" charset="0"/>
                <a:ea typeface="Times New Roman" panose="02020603050405020304" pitchFamily="18" charset="0"/>
                <a:cs typeface="Arial" panose="020B0604020202020204" pitchFamily="34" charset="0"/>
              </a:rPr>
              <a:t>2) Search Words </a:t>
            </a:r>
            <a:endParaRPr lang="en-GB" sz="1400" b="1" i="1" dirty="0">
              <a:effectLst/>
              <a:latin typeface="Arial" panose="020B0604020202020204" pitchFamily="34" charset="0"/>
              <a:ea typeface="Times New Roman" panose="02020603050405020304" pitchFamily="18" charset="0"/>
              <a:cs typeface="Arial" panose="020B0604020202020204" pitchFamily="34" charset="0"/>
            </a:endParaRPr>
          </a:p>
          <a:p>
            <a:pPr algn="just">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GB" sz="1400" dirty="0">
                <a:effectLst/>
                <a:latin typeface="Arial" panose="020B0604020202020204" pitchFamily="34" charset="0"/>
                <a:ea typeface="Arial Unicode MS"/>
                <a:cs typeface="Arial" panose="020B0604020202020204" pitchFamily="34" charset="0"/>
              </a:rPr>
              <a:t>Residential care home, nursing home old people, old age, elderly people, health care, social care, </a:t>
            </a:r>
            <a:r>
              <a:rPr lang="en-GB" sz="1400" dirty="0">
                <a:effectLst/>
                <a:latin typeface="Arial" panose="020B0604020202020204" pitchFamily="34" charset="0"/>
                <a:ea typeface="Times New Roman" panose="02020603050405020304" pitchFamily="18" charset="0"/>
                <a:cs typeface="Arial" panose="020B0604020202020204" pitchFamily="34" charset="0"/>
              </a:rPr>
              <a:t>Efficiency Residential care home, Effectiveness, </a:t>
            </a:r>
            <a:r>
              <a:rPr lang="en-GB" sz="1400" dirty="0">
                <a:effectLst/>
                <a:latin typeface="Arial" panose="020B0604020202020204" pitchFamily="34" charset="0"/>
                <a:ea typeface="Arial Unicode MS"/>
                <a:cs typeface="Arial" panose="020B0604020202020204" pitchFamily="34" charset="0"/>
              </a:rPr>
              <a:t>England, and UK.</a:t>
            </a:r>
          </a:p>
          <a:p>
            <a:pPr algn="just">
              <a:spcBef>
                <a:spcPts val="200"/>
              </a:spcBef>
            </a:pPr>
            <a:r>
              <a:rPr lang="en-GB" sz="1400" b="1" dirty="0">
                <a:effectLst/>
                <a:latin typeface="Arial" panose="020B0604020202020204" pitchFamily="34" charset="0"/>
                <a:ea typeface="SimSun" panose="02010600030101010101" pitchFamily="2" charset="-122"/>
                <a:cs typeface="Arial" panose="020B0604020202020204" pitchFamily="34" charset="0"/>
              </a:rPr>
              <a:t>3) Data Source</a:t>
            </a:r>
          </a:p>
          <a:p>
            <a:pPr algn="just"/>
            <a:r>
              <a:rPr lang="en-GB" sz="1400" dirty="0">
                <a:effectLst/>
                <a:latin typeface="Arial" panose="020B0604020202020204" pitchFamily="34" charset="0"/>
                <a:ea typeface="Calibri Light" panose="020F0302020204030204" pitchFamily="34" charset="0"/>
                <a:cs typeface="Arial" panose="020B0604020202020204" pitchFamily="34" charset="0"/>
              </a:rPr>
              <a:t>University of Wales Trinity Saint David online library, articles, John Wiley online library, BMJ Open Access Journal, Elsevier ScienceDirect, Oxford Academic Journal, Mendeley and RefWorks</a:t>
            </a:r>
          </a:p>
          <a:p>
            <a:pPr algn="just">
              <a:lnSpc>
                <a:spcPct val="107000"/>
              </a:lnSpc>
              <a:spcAft>
                <a:spcPts val="800"/>
              </a:spcAft>
              <a:tabLst>
                <a:tab pos="457200" algn="l"/>
                <a:tab pos="914400" algn="l"/>
                <a:tab pos="1371600" algn="l"/>
                <a:tab pos="1828800" algn="l"/>
                <a:tab pos="2286000" algn="l"/>
                <a:tab pos="2743200" algn="l"/>
                <a:tab pos="3200400" algn="l"/>
                <a:tab pos="3657600" algn="l"/>
                <a:tab pos="4114800" algn="l"/>
                <a:tab pos="4572000" algn="l"/>
                <a:tab pos="5029200" algn="l"/>
                <a:tab pos="54864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A8CEB51D-D66E-9E0D-1AD1-2FB586412CE6}"/>
              </a:ext>
            </a:extLst>
          </p:cNvPr>
          <p:cNvSpPr txBox="1"/>
          <p:nvPr/>
        </p:nvSpPr>
        <p:spPr>
          <a:xfrm>
            <a:off x="5843558" y="1810397"/>
            <a:ext cx="5398513" cy="353943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4) Inclusion and Exclusion criteria</a:t>
            </a:r>
          </a:p>
          <a:p>
            <a:r>
              <a:rPr lang="en-US" sz="1400" dirty="0">
                <a:latin typeface="Arial" panose="020B0604020202020204" pitchFamily="34" charset="0"/>
                <a:cs typeface="Arial" panose="020B0604020202020204" pitchFamily="34" charset="0"/>
              </a:rPr>
              <a:t>The inclusion criteria included care home services, elderly residents of residential care facilities, health and social service providers, and elderly residents in care. Literature that was published within the last ten years. Location was regarded as being in the UK. English was the published language. Articles from scholarly journals were used. For this study, primary data were </a:t>
            </a:r>
            <a:r>
              <a:rPr lang="en-US" sz="1400" dirty="0" err="1">
                <a:latin typeface="Arial" panose="020B0604020202020204" pitchFamily="34" charset="0"/>
                <a:cs typeface="Arial" panose="020B0604020202020204" pitchFamily="34" charset="0"/>
              </a:rPr>
              <a:t>analysed</a:t>
            </a:r>
            <a:r>
              <a:rPr lang="en-US" sz="1400" dirty="0">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5) Exclusion</a:t>
            </a:r>
          </a:p>
          <a:p>
            <a:r>
              <a:rPr lang="en-US" sz="1400" dirty="0">
                <a:latin typeface="Arial" panose="020B0604020202020204" pitchFamily="34" charset="0"/>
                <a:cs typeface="Arial" panose="020B0604020202020204" pitchFamily="34" charset="0"/>
              </a:rPr>
              <a:t>Everyone under the age of 65, home care, hospitals, any literatures that weren't academic journal publications, medically focused pieces, and secondary data literature were excluded from the study. All articles written in languages other than English, as well as those from all nations outside the United Kingdom, as of the year 2012.</a:t>
            </a:r>
          </a:p>
        </p:txBody>
      </p:sp>
    </p:spTree>
    <p:extLst>
      <p:ext uri="{BB962C8B-B14F-4D97-AF65-F5344CB8AC3E}">
        <p14:creationId xmlns:p14="http://schemas.microsoft.com/office/powerpoint/2010/main" val="395518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337690" y="291223"/>
            <a:ext cx="3566161" cy="853179"/>
          </a:xfrm>
        </p:spPr>
        <p:txBody>
          <a:bodyPr>
            <a:normAutofit/>
          </a:bodyPr>
          <a:lstStyle/>
          <a:p>
            <a:r>
              <a:rPr lang="en-US" dirty="0">
                <a:latin typeface="Arial" panose="020B0604020202020204" pitchFamily="34" charset="0"/>
                <a:cs typeface="Arial" panose="020B0604020202020204" pitchFamily="34" charset="0"/>
              </a:rPr>
              <a:t>Methods II </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a:lstStyle/>
          <a:p>
            <a:endParaRPr lang="en-US" dirty="0"/>
          </a:p>
          <a:p>
            <a:endParaRPr lang="en-US" dirty="0"/>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6</a:t>
            </a:fld>
            <a:endParaRPr lang="en-US"/>
          </a:p>
        </p:txBody>
      </p:sp>
      <p:sp>
        <p:nvSpPr>
          <p:cNvPr id="2" name="TextBox 1">
            <a:extLst>
              <a:ext uri="{FF2B5EF4-FFF2-40B4-BE49-F238E27FC236}">
                <a16:creationId xmlns:a16="http://schemas.microsoft.com/office/drawing/2014/main" id="{E84ABC71-0EAF-045D-ED21-0DBFFE86E773}"/>
              </a:ext>
            </a:extLst>
          </p:cNvPr>
          <p:cNvSpPr txBox="1"/>
          <p:nvPr/>
        </p:nvSpPr>
        <p:spPr>
          <a:xfrm>
            <a:off x="140244" y="1733664"/>
            <a:ext cx="5497620" cy="4462760"/>
          </a:xfrm>
          <a:prstGeom prst="rect">
            <a:avLst/>
          </a:prstGeom>
          <a:noFill/>
        </p:spPr>
        <p:txBody>
          <a:bodyPr wrap="square" rtlCol="0">
            <a:spAutoFit/>
          </a:bodyPr>
          <a:lstStyle/>
          <a:p>
            <a:r>
              <a:rPr lang="en-US" sz="1400" b="1" kern="1200" dirty="0">
                <a:effectLst/>
                <a:latin typeface="Arial" panose="020B0604020202020204" pitchFamily="34" charset="0"/>
                <a:ea typeface="Hiragino Sans CNS W3"/>
                <a:cs typeface="Arial" panose="020B0604020202020204" pitchFamily="34" charset="0"/>
              </a:rPr>
              <a:t>1) Methodology and Research</a:t>
            </a:r>
          </a:p>
          <a:p>
            <a:r>
              <a:rPr lang="en-US" sz="1400" kern="1200" dirty="0">
                <a:effectLst/>
                <a:latin typeface="Arial" panose="020B0604020202020204" pitchFamily="34" charset="0"/>
                <a:ea typeface="Hiragino Sans CNS W3"/>
                <a:cs typeface="Arial" panose="020B0604020202020204" pitchFamily="34" charset="0"/>
              </a:rPr>
              <a:t>The methodological study was chosen because this type of research is based on discussions, inquiries, surveys, in-person interviews, and camera footage.</a:t>
            </a:r>
          </a:p>
          <a:p>
            <a:endParaRPr lang="en-US" sz="1400" dirty="0">
              <a:latin typeface="Arial" panose="020B0604020202020204" pitchFamily="34" charset="0"/>
              <a:ea typeface="Hiragino Sans CNS W3"/>
              <a:cs typeface="Arial" panose="020B0604020202020204" pitchFamily="34" charset="0"/>
            </a:endParaRPr>
          </a:p>
          <a:p>
            <a:r>
              <a:rPr lang="en-US" sz="1400" b="1" dirty="0">
                <a:latin typeface="Arial" panose="020B0604020202020204" pitchFamily="34" charset="0"/>
                <a:ea typeface="Hiragino Sans CNS W3"/>
                <a:cs typeface="Arial" panose="020B0604020202020204" pitchFamily="34" charset="0"/>
              </a:rPr>
              <a:t>2) Research</a:t>
            </a:r>
          </a:p>
          <a:p>
            <a:r>
              <a:rPr lang="en-US" sz="1400" kern="1200" dirty="0">
                <a:effectLst/>
                <a:latin typeface="Arial" panose="020B0604020202020204" pitchFamily="34" charset="0"/>
                <a:ea typeface="Hiragino Sans CNS W3"/>
                <a:cs typeface="Arial" panose="020B0604020202020204" pitchFamily="34" charset="0"/>
              </a:rPr>
              <a:t>By using qualitative techniques and primary research data, which are appropriate for capturing individual viewpoints, this systematic literature evaluation was carried out.</a:t>
            </a: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3) Data analysis</a:t>
            </a:r>
          </a:p>
          <a:p>
            <a:r>
              <a:rPr lang="en-GB" sz="1400" kern="1200" dirty="0">
                <a:effectLst/>
                <a:latin typeface="Arial" panose="020B0604020202020204" pitchFamily="34" charset="0"/>
                <a:ea typeface="Hiragino Sans CNS W3"/>
                <a:cs typeface="Arial" panose="020B0604020202020204" pitchFamily="34" charset="0"/>
              </a:rPr>
              <a:t>The information has been carefully analysed, and an evaluation using the analysis has been performed of the systematic literature review's findings. All of the literature used in this study, including the primary inquiry, was from the UK.</a:t>
            </a:r>
          </a:p>
          <a:p>
            <a:pPr>
              <a:lnSpc>
                <a:spcPct val="150000"/>
              </a:lnSpc>
            </a:pPr>
            <a:endParaRPr lang="en-GB" sz="1400" kern="1200" dirty="0">
              <a:effectLst/>
              <a:latin typeface="Arial" panose="020B0604020202020204" pitchFamily="34" charset="0"/>
              <a:ea typeface="Hiragino Sans CNS W3"/>
              <a:cs typeface="Arial" panose="020B0604020202020204" pitchFamily="34" charset="0"/>
            </a:endParaRPr>
          </a:p>
          <a:p>
            <a:pPr>
              <a:lnSpc>
                <a:spcPct val="150000"/>
              </a:lnSpc>
            </a:pPr>
            <a:endParaRPr lang="en-GB" sz="1400" kern="1200" dirty="0">
              <a:effectLst/>
              <a:latin typeface="Arial" panose="020B0604020202020204" pitchFamily="34" charset="0"/>
              <a:ea typeface="Hiragino Sans CNS W3"/>
              <a:cs typeface="Arial" panose="020B0604020202020204" pitchFamily="34" charset="0"/>
            </a:endParaRPr>
          </a:p>
          <a:p>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883CA64A-0DEB-E317-E6B2-A5345F48F235}"/>
              </a:ext>
            </a:extLst>
          </p:cNvPr>
          <p:cNvSpPr txBox="1"/>
          <p:nvPr/>
        </p:nvSpPr>
        <p:spPr>
          <a:xfrm>
            <a:off x="6782268" y="1991716"/>
            <a:ext cx="5196560" cy="2873672"/>
          </a:xfrm>
          <a:prstGeom prst="rect">
            <a:avLst/>
          </a:prstGeom>
          <a:noFill/>
        </p:spPr>
        <p:txBody>
          <a:bodyPr wrap="square" rtlCol="0">
            <a:spAutoFit/>
          </a:bodyPr>
          <a:lstStyle/>
          <a:p>
            <a:pPr algn="just">
              <a:spcBef>
                <a:spcPts val="200"/>
              </a:spcBef>
            </a:pPr>
            <a:r>
              <a:rPr lang="en-GB" sz="1400" b="1" i="0" dirty="0">
                <a:effectLst/>
                <a:latin typeface="Arial" panose="020B0604020202020204" pitchFamily="34" charset="0"/>
                <a:ea typeface="Times New Roman" panose="02020603050405020304" pitchFamily="18" charset="0"/>
                <a:cs typeface="Arial" panose="020B0604020202020204" pitchFamily="34" charset="0"/>
              </a:rPr>
              <a:t>4) Ethical considerations</a:t>
            </a:r>
            <a:endParaRPr lang="en-GB" sz="1400" b="1" i="1" dirty="0">
              <a:effectLst/>
              <a:latin typeface="Arial" panose="020B0604020202020204" pitchFamily="34" charset="0"/>
              <a:ea typeface="Times New Roman" panose="02020603050405020304" pitchFamily="18" charset="0"/>
              <a:cs typeface="Arial" panose="020B0604020202020204" pitchFamily="34" charset="0"/>
            </a:endParaRPr>
          </a:p>
          <a:p>
            <a:pPr algn="just">
              <a:spcBef>
                <a:spcPts val="200"/>
              </a:spcBef>
            </a:pPr>
            <a:r>
              <a:rPr lang="en-GB" sz="1400" i="0" kern="1200" dirty="0">
                <a:effectLst/>
                <a:latin typeface="Arial" panose="020B0604020202020204" pitchFamily="34" charset="0"/>
                <a:ea typeface="Hiragino Sans CNS W3"/>
                <a:cs typeface="Arial" panose="020B0604020202020204" pitchFamily="34" charset="0"/>
              </a:rPr>
              <a:t>Because it used published primary data sources, this study has a solid foundation for being regarded as a legitimate and reputable analysis of the selected literature</a:t>
            </a:r>
            <a:r>
              <a:rPr lang="en-GB" sz="1400" b="1" i="0" kern="1200" dirty="0">
                <a:effectLst/>
                <a:latin typeface="Arial" panose="020B0604020202020204" pitchFamily="34" charset="0"/>
                <a:ea typeface="Hiragino Sans CNS W3"/>
                <a:cs typeface="Arial" panose="020B0604020202020204" pitchFamily="34" charset="0"/>
              </a:rPr>
              <a:t>.</a:t>
            </a:r>
          </a:p>
          <a:p>
            <a:pPr algn="just">
              <a:spcBef>
                <a:spcPts val="200"/>
              </a:spcBef>
            </a:pPr>
            <a:endParaRPr lang="en-GB" sz="1400" b="1" i="0" kern="1200" dirty="0">
              <a:effectLst/>
              <a:latin typeface="Arial" panose="020B0604020202020204" pitchFamily="34" charset="0"/>
              <a:ea typeface="Hiragino Sans CNS W3"/>
              <a:cs typeface="Arial" panose="020B0604020202020204" pitchFamily="34" charset="0"/>
            </a:endParaRPr>
          </a:p>
          <a:p>
            <a:pPr algn="just">
              <a:spcBef>
                <a:spcPts val="200"/>
              </a:spcBef>
            </a:pPr>
            <a:r>
              <a:rPr lang="en-GB" sz="1400" b="1" dirty="0">
                <a:latin typeface="Arial" panose="020B0604020202020204" pitchFamily="34" charset="0"/>
                <a:ea typeface="Times New Roman" panose="02020603050405020304" pitchFamily="18" charset="0"/>
                <a:cs typeface="Arial" panose="020B0604020202020204" pitchFamily="34" charset="0"/>
              </a:rPr>
              <a:t>5) T</a:t>
            </a:r>
            <a:r>
              <a:rPr lang="en-GB" sz="1400" b="1" dirty="0">
                <a:effectLst/>
                <a:latin typeface="Arial" panose="020B0604020202020204" pitchFamily="34" charset="0"/>
                <a:ea typeface="Times New Roman" panose="02020603050405020304" pitchFamily="18" charset="0"/>
                <a:cs typeface="Arial" panose="020B0604020202020204" pitchFamily="34" charset="0"/>
              </a:rPr>
              <a:t>he research's philosophical underpinnings</a:t>
            </a:r>
          </a:p>
          <a:p>
            <a:pPr algn="just">
              <a:spcBef>
                <a:spcPts val="200"/>
              </a:spcBef>
            </a:pPr>
            <a:r>
              <a:rPr lang="en-GB" sz="1400" dirty="0">
                <a:effectLst/>
                <a:latin typeface="Arial" panose="020B0604020202020204" pitchFamily="34" charset="0"/>
                <a:ea typeface="Calibri" panose="020F0502020204030204" pitchFamily="34" charset="0"/>
                <a:cs typeface="Arial" panose="020B0604020202020204" pitchFamily="34" charset="0"/>
              </a:rPr>
              <a:t>I believe I have followed the study's ethical guidelines to the best of my ability. I genuinely provided the information, approach, and methods, findings, and publishing status. I purposefully avoided prejudice and didn't make up, falsify, or change any data.</a:t>
            </a:r>
          </a:p>
          <a:p>
            <a:pPr algn="just">
              <a:lnSpc>
                <a:spcPct val="150000"/>
              </a:lnSpc>
              <a:spcBef>
                <a:spcPts val="200"/>
              </a:spcBef>
            </a:pPr>
            <a:endParaRPr lang="en-GB" sz="1400" b="1" i="1"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88373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3BDBC526-6DCD-4FF6-8395-D8C22E46E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998" y="5334748"/>
            <a:ext cx="678135" cy="990000"/>
            <a:chOff x="10490969" y="1448827"/>
            <a:chExt cx="678135" cy="990000"/>
          </a:xfrm>
        </p:grpSpPr>
        <p:sp>
          <p:nvSpPr>
            <p:cNvPr id="1032" name="Freeform: Shape 1031">
              <a:extLst>
                <a:ext uri="{FF2B5EF4-FFF2-40B4-BE49-F238E27FC236}">
                  <a16:creationId xmlns:a16="http://schemas.microsoft.com/office/drawing/2014/main" id="{02ECB475-568C-47AC-B16D-2E202DEB2D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33" name="Oval 1032">
              <a:extLst>
                <a:ext uri="{FF2B5EF4-FFF2-40B4-BE49-F238E27FC236}">
                  <a16:creationId xmlns:a16="http://schemas.microsoft.com/office/drawing/2014/main" id="{080D8764-525A-441E-B58F-068E82F097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34" name="Oval 1033">
              <a:extLst>
                <a:ext uri="{FF2B5EF4-FFF2-40B4-BE49-F238E27FC236}">
                  <a16:creationId xmlns:a16="http://schemas.microsoft.com/office/drawing/2014/main" id="{11196109-6F2B-4738-B2FC-2CCC753AAB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35" name="Freeform: Shape 1034">
              <a:extLst>
                <a:ext uri="{FF2B5EF4-FFF2-40B4-BE49-F238E27FC236}">
                  <a16:creationId xmlns:a16="http://schemas.microsoft.com/office/drawing/2014/main" id="{F7E468C2-69B8-470B-85E3-801A3CB1D7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sp useBgFill="1">
        <p:nvSpPr>
          <p:cNvPr id="1037" name="Rectangle 1036">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F3209-188F-FA3C-4A9C-4A4A5C6B5E9C}"/>
              </a:ext>
            </a:extLst>
          </p:cNvPr>
          <p:cNvSpPr>
            <a:spLocks noGrp="1"/>
          </p:cNvSpPr>
          <p:nvPr>
            <p:ph type="title"/>
          </p:nvPr>
        </p:nvSpPr>
        <p:spPr>
          <a:xfrm>
            <a:off x="404889" y="400497"/>
            <a:ext cx="2820637" cy="828358"/>
          </a:xfrm>
        </p:spPr>
        <p:txBody>
          <a:bodyPr vert="horz" wrap="square" lIns="0" tIns="0" rIns="0" bIns="0" rtlCol="0" anchor="t" anchorCtr="0">
            <a:normAutofit/>
          </a:bodyPr>
          <a:lstStyle/>
          <a:p>
            <a:pPr>
              <a:lnSpc>
                <a:spcPct val="100000"/>
              </a:lnSpc>
            </a:pPr>
            <a:r>
              <a:rPr lang="en-US" kern="1200" dirty="0">
                <a:solidFill>
                  <a:schemeClr val="tx1"/>
                </a:solidFill>
                <a:latin typeface="Arial" panose="020B0604020202020204" pitchFamily="34" charset="0"/>
                <a:cs typeface="Arial" panose="020B0604020202020204" pitchFamily="34" charset="0"/>
              </a:rPr>
              <a:t>Method 111</a:t>
            </a:r>
          </a:p>
        </p:txBody>
      </p:sp>
      <p:grpSp>
        <p:nvGrpSpPr>
          <p:cNvPr id="1039" name="Group 1038">
            <a:extLst>
              <a:ext uri="{FF2B5EF4-FFF2-40B4-BE49-F238E27FC236}">
                <a16:creationId xmlns:a16="http://schemas.microsoft.com/office/drawing/2014/main" id="{11F8F457-0192-4F9A-9EEF-D784521FAC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02932" y="412017"/>
            <a:ext cx="667800" cy="631474"/>
            <a:chOff x="8069541" y="1262702"/>
            <a:chExt cx="667800" cy="631474"/>
          </a:xfrm>
        </p:grpSpPr>
        <p:sp>
          <p:nvSpPr>
            <p:cNvPr id="1040" name="Freeform: Shape 1039">
              <a:extLst>
                <a:ext uri="{FF2B5EF4-FFF2-40B4-BE49-F238E27FC236}">
                  <a16:creationId xmlns:a16="http://schemas.microsoft.com/office/drawing/2014/main" id="{811A27EA-330C-4F31-9051-19CBAE97885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41" name="Oval 1040">
              <a:extLst>
                <a:ext uri="{FF2B5EF4-FFF2-40B4-BE49-F238E27FC236}">
                  <a16:creationId xmlns:a16="http://schemas.microsoft.com/office/drawing/2014/main" id="{786FC59F-EC76-4A7A-AF75-507FBE3B5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1026" name="Picture 2" descr="See the source image">
            <a:extLst>
              <a:ext uri="{FF2B5EF4-FFF2-40B4-BE49-F238E27FC236}">
                <a16:creationId xmlns:a16="http://schemas.microsoft.com/office/drawing/2014/main" id="{A3D13250-2511-418A-34B5-9D800F67A675}"/>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t="962" r="-2" b="959"/>
          <a:stretch/>
        </p:blipFill>
        <p:spPr bwMode="auto">
          <a:xfrm>
            <a:off x="472281" y="1960506"/>
            <a:ext cx="5773738" cy="3779838"/>
          </a:xfrm>
          <a:custGeom>
            <a:avLst/>
            <a:gdLst/>
            <a:ahLst/>
            <a:cxnLst/>
            <a:rect l="l" t="t" r="r" b="b"/>
            <a:pathLst>
              <a:path w="5773738" h="3779838">
                <a:moveTo>
                  <a:pt x="0" y="0"/>
                </a:moveTo>
                <a:lnTo>
                  <a:pt x="5773738" y="0"/>
                </a:lnTo>
                <a:lnTo>
                  <a:pt x="5773738" y="3779838"/>
                </a:lnTo>
                <a:lnTo>
                  <a:pt x="0" y="3779838"/>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1F3F026-9339-CED6-BA61-FF02A6A6D8F1}"/>
              </a:ext>
            </a:extLst>
          </p:cNvPr>
          <p:cNvSpPr>
            <a:spLocks noGrp="1"/>
          </p:cNvSpPr>
          <p:nvPr>
            <p:ph sz="quarter" idx="15"/>
          </p:nvPr>
        </p:nvSpPr>
        <p:spPr>
          <a:xfrm>
            <a:off x="6831866" y="1960506"/>
            <a:ext cx="4500562" cy="3711018"/>
          </a:xfrm>
        </p:spPr>
        <p:txBody>
          <a:bodyPr vert="horz" wrap="square" lIns="0" tIns="0" rIns="0" bIns="0" rtlCol="0" anchor="t">
            <a:normAutofit/>
          </a:bodyPr>
          <a:lstStyle/>
          <a:p>
            <a:pPr marL="0" indent="0">
              <a:lnSpc>
                <a:spcPct val="100000"/>
              </a:lnSpc>
            </a:pPr>
            <a:r>
              <a:rPr lang="en-US" sz="1200" b="1" dirty="0">
                <a:solidFill>
                  <a:schemeClr val="tx1"/>
                </a:solidFill>
                <a:effectLst/>
                <a:latin typeface="Arial" panose="020B0604020202020204" pitchFamily="34" charset="0"/>
                <a:cs typeface="Arial" panose="020B0604020202020204" pitchFamily="34" charset="0"/>
              </a:rPr>
              <a:t>Limitation </a:t>
            </a:r>
          </a:p>
          <a:p>
            <a:pPr marL="457200" lvl="0" indent="-342900">
              <a:lnSpc>
                <a:spcPct val="100000"/>
              </a:lnSpc>
              <a:buFont typeface="+mj-lt"/>
              <a:buAutoNum type="arabicParenR"/>
            </a:pPr>
            <a:r>
              <a:rPr lang="en-US" sz="1200" dirty="0">
                <a:solidFill>
                  <a:schemeClr val="tx1"/>
                </a:solidFill>
                <a:effectLst/>
                <a:latin typeface="Arial" panose="020B0604020202020204" pitchFamily="34" charset="0"/>
                <a:cs typeface="Arial" panose="020B0604020202020204" pitchFamily="34" charset="0"/>
              </a:rPr>
              <a:t>Continued reliance on informal family care is unsustainable. </a:t>
            </a:r>
          </a:p>
          <a:p>
            <a:pPr marL="457200" lvl="0" indent="-342900">
              <a:lnSpc>
                <a:spcPct val="100000"/>
              </a:lnSpc>
              <a:buFont typeface="+mj-lt"/>
              <a:buAutoNum type="arabicParenR"/>
            </a:pPr>
            <a:r>
              <a:rPr lang="en-US" sz="1200" dirty="0">
                <a:solidFill>
                  <a:schemeClr val="tx1"/>
                </a:solidFill>
                <a:effectLst/>
                <a:latin typeface="Arial" panose="020B0604020202020204" pitchFamily="34" charset="0"/>
                <a:cs typeface="Arial" panose="020B0604020202020204" pitchFamily="34" charset="0"/>
              </a:rPr>
              <a:t>People may not always listen to care home staff members because they are not NHS employees.</a:t>
            </a:r>
          </a:p>
          <a:p>
            <a:pPr marL="457200" lvl="0" indent="-342900">
              <a:lnSpc>
                <a:spcPct val="100000"/>
              </a:lnSpc>
              <a:buFont typeface="+mj-lt"/>
              <a:buAutoNum type="arabicParenR"/>
            </a:pPr>
            <a:r>
              <a:rPr lang="en-US" sz="1200" dirty="0">
                <a:solidFill>
                  <a:schemeClr val="tx1"/>
                </a:solidFill>
                <a:effectLst/>
                <a:latin typeface="Arial" panose="020B0604020202020204" pitchFamily="34" charset="0"/>
                <a:cs typeface="Arial" panose="020B0604020202020204" pitchFamily="34" charset="0"/>
              </a:rPr>
              <a:t>Free formal long-term care (LTC) for senior citizens with high care needs is appropriate; and 3) Hospices do not cater for the prevalent form of dying in old age while care homes do, serving as the factor hospices for severely disabled, very old (80+) adults with dementia. However, neither English end of life care (EOLC) policy nor research reflect this (</a:t>
            </a:r>
            <a:r>
              <a:rPr lang="en-US" sz="1200" dirty="0" err="1">
                <a:solidFill>
                  <a:schemeClr val="tx1"/>
                </a:solidFill>
                <a:effectLst/>
                <a:latin typeface="Arial" panose="020B0604020202020204" pitchFamily="34" charset="0"/>
                <a:cs typeface="Arial" panose="020B0604020202020204" pitchFamily="34" charset="0"/>
              </a:rPr>
              <a:t>Teggi</a:t>
            </a:r>
            <a:r>
              <a:rPr lang="en-US" sz="1200" dirty="0">
                <a:solidFill>
                  <a:schemeClr val="tx1"/>
                </a:solidFill>
                <a:effectLst/>
                <a:latin typeface="Arial" panose="020B0604020202020204" pitchFamily="34" charset="0"/>
                <a:cs typeface="Arial" panose="020B0604020202020204" pitchFamily="34" charset="0"/>
              </a:rPr>
              <a:t>, 2020). </a:t>
            </a:r>
          </a:p>
          <a:p>
            <a:pPr marL="457200" indent="-342900">
              <a:lnSpc>
                <a:spcPct val="100000"/>
              </a:lnSpc>
              <a:buFont typeface="+mj-lt"/>
              <a:buAutoNum type="arabicParenR"/>
            </a:pPr>
            <a:r>
              <a:rPr lang="en-US" sz="1200" dirty="0">
                <a:solidFill>
                  <a:schemeClr val="tx1"/>
                </a:solidFill>
                <a:effectLst/>
                <a:latin typeface="Arial" panose="020B0604020202020204" pitchFamily="34" charset="0"/>
                <a:cs typeface="Arial" panose="020B0604020202020204" pitchFamily="34" charset="0"/>
              </a:rPr>
              <a:t>The need for continued support to integrate innovative ideas and methods into care facilities as well as to reaffirm and refresh employee training (</a:t>
            </a:r>
            <a:r>
              <a:rPr lang="en-US" sz="1200" dirty="0" err="1">
                <a:solidFill>
                  <a:schemeClr val="tx1"/>
                </a:solidFill>
                <a:effectLst/>
                <a:latin typeface="Arial" panose="020B0604020202020204" pitchFamily="34" charset="0"/>
                <a:cs typeface="Arial" panose="020B0604020202020204" pitchFamily="34" charset="0"/>
              </a:rPr>
              <a:t>Dudman</a:t>
            </a:r>
            <a:r>
              <a:rPr lang="en-US" sz="1200" dirty="0">
                <a:solidFill>
                  <a:schemeClr val="tx1"/>
                </a:solidFill>
                <a:effectLst/>
                <a:latin typeface="Arial" panose="020B0604020202020204" pitchFamily="34" charset="0"/>
                <a:cs typeface="Arial" panose="020B0604020202020204" pitchFamily="34" charset="0"/>
              </a:rPr>
              <a:t> et al, 2018).</a:t>
            </a:r>
          </a:p>
          <a:p>
            <a:pPr marL="114300" lvl="0" indent="0">
              <a:lnSpc>
                <a:spcPct val="100000"/>
              </a:lnSpc>
            </a:pPr>
            <a:endParaRPr lang="en-US" sz="1200" dirty="0">
              <a:solidFill>
                <a:schemeClr val="tx1"/>
              </a:solidFill>
              <a:effectLst/>
              <a:latin typeface="Arial" panose="020B0604020202020204" pitchFamily="34" charset="0"/>
              <a:cs typeface="Arial" panose="020B0604020202020204" pitchFamily="34" charset="0"/>
            </a:endParaRPr>
          </a:p>
          <a:p>
            <a:pPr marL="114300" lvl="0" indent="0">
              <a:lnSpc>
                <a:spcPct val="100000"/>
              </a:lnSpc>
            </a:pPr>
            <a:endParaRPr lang="en-US" sz="1200" dirty="0">
              <a:effectLst/>
              <a:latin typeface="Arial" panose="020B0604020202020204" pitchFamily="34" charset="0"/>
              <a:cs typeface="Arial" panose="020B0604020202020204" pitchFamily="34" charset="0"/>
            </a:endParaRPr>
          </a:p>
          <a:p>
            <a:pPr>
              <a:lnSpc>
                <a:spcPct val="100000"/>
              </a:lnSpc>
              <a:buFont typeface="Arial" panose="020B0604020202020204" pitchFamily="34" charset="0"/>
              <a:buChar char="•"/>
            </a:pPr>
            <a:endParaRPr lang="en-US" sz="1300" dirty="0"/>
          </a:p>
        </p:txBody>
      </p:sp>
      <p:sp>
        <p:nvSpPr>
          <p:cNvPr id="5" name="Date Placeholder 4">
            <a:extLst>
              <a:ext uri="{FF2B5EF4-FFF2-40B4-BE49-F238E27FC236}">
                <a16:creationId xmlns:a16="http://schemas.microsoft.com/office/drawing/2014/main" id="{400F3227-F47C-7DCA-3D0A-429F6A640CFA}"/>
              </a:ext>
            </a:extLst>
          </p:cNvPr>
          <p:cNvSpPr>
            <a:spLocks noGrp="1"/>
          </p:cNvSpPr>
          <p:nvPr>
            <p:ph type="dt" sz="half" idx="10"/>
          </p:nvPr>
        </p:nvSpPr>
        <p:spPr>
          <a:xfrm>
            <a:off x="550863" y="6507211"/>
            <a:ext cx="1193790" cy="224567"/>
          </a:xfrm>
        </p:spPr>
        <p:txBody>
          <a:bodyPr vert="horz" wrap="square" lIns="0" tIns="0" rIns="0" bIns="0" rtlCol="0" anchor="ctr">
            <a:normAutofit/>
          </a:bodyPr>
          <a:lstStyle/>
          <a:p>
            <a:pPr>
              <a:spcAft>
                <a:spcPts val="600"/>
              </a:spcAft>
            </a:pPr>
            <a:r>
              <a:rPr lang="en-US" sz="800" dirty="0">
                <a:solidFill>
                  <a:schemeClr val="tx1">
                    <a:alpha val="80000"/>
                  </a:schemeClr>
                </a:solidFill>
                <a:latin typeface="Arial" panose="020B0604020202020204" pitchFamily="34" charset="0"/>
                <a:cs typeface="Arial" panose="020B0604020202020204" pitchFamily="34" charset="0"/>
              </a:rPr>
              <a:t>Source: Learndirect.com</a:t>
            </a:r>
          </a:p>
        </p:txBody>
      </p:sp>
      <p:sp>
        <p:nvSpPr>
          <p:cNvPr id="1043" name="Freeform: Shape 1042">
            <a:extLst>
              <a:ext uri="{FF2B5EF4-FFF2-40B4-BE49-F238E27FC236}">
                <a16:creationId xmlns:a16="http://schemas.microsoft.com/office/drawing/2014/main" id="{3E6AA126-9DDC-4FBE-AEE6-8D0E982B0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2295" y="6121100"/>
            <a:ext cx="1080000" cy="736900"/>
          </a:xfrm>
          <a:custGeom>
            <a:avLst/>
            <a:gdLst>
              <a:gd name="connsiteX0" fmla="*/ 540000 w 1080000"/>
              <a:gd name="connsiteY0" fmla="*/ 0 h 736900"/>
              <a:gd name="connsiteX1" fmla="*/ 1080000 w 1080000"/>
              <a:gd name="connsiteY1" fmla="*/ 540000 h 736900"/>
              <a:gd name="connsiteX2" fmla="*/ 1069029 w 1080000"/>
              <a:gd name="connsiteY2" fmla="*/ 648829 h 736900"/>
              <a:gd name="connsiteX3" fmla="*/ 1041691 w 1080000"/>
              <a:gd name="connsiteY3" fmla="*/ 736900 h 736900"/>
              <a:gd name="connsiteX4" fmla="*/ 38310 w 1080000"/>
              <a:gd name="connsiteY4" fmla="*/ 736900 h 736900"/>
              <a:gd name="connsiteX5" fmla="*/ 10971 w 1080000"/>
              <a:gd name="connsiteY5" fmla="*/ 648829 h 736900"/>
              <a:gd name="connsiteX6" fmla="*/ 0 w 1080000"/>
              <a:gd name="connsiteY6" fmla="*/ 540000 h 736900"/>
              <a:gd name="connsiteX7" fmla="*/ 540000 w 1080000"/>
              <a:gd name="connsiteY7" fmla="*/ 0 h 736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0000" h="736900">
                <a:moveTo>
                  <a:pt x="540000" y="0"/>
                </a:moveTo>
                <a:cubicBezTo>
                  <a:pt x="838234" y="0"/>
                  <a:pt x="1080000" y="241766"/>
                  <a:pt x="1080000" y="540000"/>
                </a:cubicBezTo>
                <a:cubicBezTo>
                  <a:pt x="1080000" y="577280"/>
                  <a:pt x="1076223" y="613676"/>
                  <a:pt x="1069029" y="648829"/>
                </a:cubicBezTo>
                <a:lnTo>
                  <a:pt x="1041691" y="736900"/>
                </a:lnTo>
                <a:lnTo>
                  <a:pt x="38310" y="736900"/>
                </a:lnTo>
                <a:lnTo>
                  <a:pt x="10971" y="648829"/>
                </a:lnTo>
                <a:cubicBezTo>
                  <a:pt x="3778" y="613676"/>
                  <a:pt x="0" y="577280"/>
                  <a:pt x="0" y="540000"/>
                </a:cubicBezTo>
                <a:cubicBezTo>
                  <a:pt x="0" y="241766"/>
                  <a:pt x="241766" y="0"/>
                  <a:pt x="540000"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76200" dir="1926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 name="Slide Number Placeholder 6">
            <a:extLst>
              <a:ext uri="{FF2B5EF4-FFF2-40B4-BE49-F238E27FC236}">
                <a16:creationId xmlns:a16="http://schemas.microsoft.com/office/drawing/2014/main" id="{33FDF899-83F6-9378-0CA1-AB36CC93122F}"/>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76209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2702830" cy="853179"/>
          </a:xfrm>
        </p:spPr>
        <p:txBody>
          <a:bodyPr>
            <a:normAutofit/>
          </a:bodyPr>
          <a:lstStyle/>
          <a:p>
            <a:r>
              <a:rPr lang="en-US" dirty="0">
                <a:latin typeface="Arial" panose="020B0604020202020204" pitchFamily="34" charset="0"/>
                <a:cs typeface="Arial" panose="020B0604020202020204" pitchFamily="34" charset="0"/>
              </a:rPr>
              <a:t>Results</a:t>
            </a:r>
            <a:br>
              <a:rPr lang="en-US" dirty="0"/>
            </a:br>
            <a:r>
              <a:rPr lang="en-US" sz="2200" dirty="0">
                <a:latin typeface="Arial" panose="020B0604020202020204" pitchFamily="34" charset="0"/>
                <a:cs typeface="Arial" panose="020B0604020202020204" pitchFamily="34" charset="0"/>
              </a:rPr>
              <a:t>Chapter 4 </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7035809" y="1868069"/>
            <a:ext cx="4538010" cy="3388173"/>
          </a:xfrm>
        </p:spPr>
        <p:txBody>
          <a:bodyPr/>
          <a:lstStyle/>
          <a:p>
            <a:pPr>
              <a:buFont typeface="+mj-lt"/>
              <a:buAutoNum type="arabicParenR"/>
            </a:pPr>
            <a:r>
              <a:rPr lang="en-GB" sz="1200" dirty="0">
                <a:solidFill>
                  <a:schemeClr val="tx1"/>
                </a:solidFill>
                <a:latin typeface="Arial" panose="020B0604020202020204" pitchFamily="34" charset="0"/>
                <a:ea typeface="Calibri Light" panose="020F0302020204030204" pitchFamily="34" charset="0"/>
                <a:cs typeface="Arial" panose="020B0604020202020204" pitchFamily="34" charset="0"/>
              </a:rPr>
              <a:t>1) </a:t>
            </a: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a:t>
            </a:r>
            <a:r>
              <a:rPr lang="en-US" sz="1200" dirty="0">
                <a:solidFill>
                  <a:schemeClr val="tx1"/>
                </a:solidFill>
                <a:latin typeface="Arial" panose="020B0604020202020204" pitchFamily="34" charset="0"/>
                <a:ea typeface="Calibri Light" panose="020F0302020204030204" pitchFamily="34" charset="0"/>
                <a:cs typeface="Arial" panose="020B0604020202020204" pitchFamily="34" charset="0"/>
              </a:rPr>
              <a:t>I</a:t>
            </a:r>
            <a:r>
              <a:rPr lang="en-US"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nterpersonal interaction that increases trust among professionals. specific attention for particular homes. Aged people, especially those with dementia, have access to high-quality care </a:t>
            </a: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(Gordon et al, 2018).</a:t>
            </a:r>
          </a:p>
          <a:p>
            <a:pPr>
              <a:lnSpc>
                <a:spcPct val="100000"/>
              </a:lnSpc>
              <a:buFont typeface="+mj-lt"/>
              <a:buAutoNum type="arabicParenR"/>
            </a:pP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There was a level of complexity as trying to knit people together who come from different professional backgrounds (Stocker et al</a:t>
            </a:r>
            <a:r>
              <a:rPr lang="en-GB" sz="12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2018).</a:t>
            </a:r>
          </a:p>
          <a:p>
            <a:pPr>
              <a:lnSpc>
                <a:spcPct val="100000"/>
              </a:lnSpc>
              <a:buFont typeface="+mj-lt"/>
              <a:buAutoNum type="arabicParenR"/>
            </a:pP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Staff empowerment, knowledge improvement, optimism, and self-confidence were to improve the needs of their residents. The immediate effect of this was that team members met needs of clients quicker and better (Harris and </a:t>
            </a:r>
            <a:r>
              <a:rPr lang="en-GB" sz="1200" dirty="0" err="1">
                <a:solidFill>
                  <a:schemeClr val="tx1"/>
                </a:solidFill>
                <a:effectLst/>
                <a:latin typeface="Arial" panose="020B0604020202020204" pitchFamily="34" charset="0"/>
                <a:ea typeface="Calibri Light" panose="020F0302020204030204" pitchFamily="34" charset="0"/>
                <a:cs typeface="Arial" panose="020B0604020202020204" pitchFamily="34" charset="0"/>
              </a:rPr>
              <a:t>Manthorpe</a:t>
            </a: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 2019).</a:t>
            </a:r>
          </a:p>
          <a:p>
            <a:pPr marL="0" indent="0">
              <a:lnSpc>
                <a:spcPct val="100000"/>
              </a:lnSpc>
            </a:pPr>
            <a:endPar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pPr marL="0" indent="0"/>
            <a:endPar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pPr>
              <a:buAutoNum type="arabicParenR" startAt="8"/>
            </a:pPr>
            <a:endPar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endPar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endParaRPr lang="en-GB" sz="1200" dirty="0">
              <a:effectLst/>
              <a:latin typeface="Arial" panose="020B0604020202020204" pitchFamily="34" charset="0"/>
              <a:ea typeface="Calibri Light" panose="020F0302020204030204" pitchFamily="34" charset="0"/>
            </a:endParaRPr>
          </a:p>
          <a:p>
            <a:endParaRPr lang="en-US" dirty="0"/>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8</a:t>
            </a:fld>
            <a:endParaRPr lang="en-US"/>
          </a:p>
        </p:txBody>
      </p:sp>
      <p:sp>
        <p:nvSpPr>
          <p:cNvPr id="2" name="TextBox 1">
            <a:extLst>
              <a:ext uri="{FF2B5EF4-FFF2-40B4-BE49-F238E27FC236}">
                <a16:creationId xmlns:a16="http://schemas.microsoft.com/office/drawing/2014/main" id="{28CE97C3-A353-CE18-B1FA-AEE23751BD14}"/>
              </a:ext>
            </a:extLst>
          </p:cNvPr>
          <p:cNvSpPr txBox="1"/>
          <p:nvPr/>
        </p:nvSpPr>
        <p:spPr>
          <a:xfrm>
            <a:off x="488054" y="1868069"/>
            <a:ext cx="5278837" cy="3231654"/>
          </a:xfrm>
          <a:prstGeom prst="rect">
            <a:avLst/>
          </a:prstGeom>
          <a:noFill/>
        </p:spPr>
        <p:txBody>
          <a:bodyPr wrap="square" rtlCol="0">
            <a:spAutoFit/>
          </a:bodyPr>
          <a:lstStyle/>
          <a:p>
            <a:pPr marL="342900" indent="-342900">
              <a:buFont typeface="+mj-lt"/>
              <a:buAutoNum type="arabicParenR"/>
            </a:pPr>
            <a:r>
              <a:rPr lang="en-GB" sz="1200" dirty="0">
                <a:latin typeface="Arial" panose="020B0604020202020204" pitchFamily="34" charset="0"/>
                <a:cs typeface="Arial" panose="020B0604020202020204" pitchFamily="34" charset="0"/>
              </a:rPr>
              <a:t>10 article were review  all were written in the UK</a:t>
            </a:r>
          </a:p>
          <a:p>
            <a:pPr marL="228600" indent="-228600">
              <a:buFont typeface="+mj-lt"/>
              <a:buAutoNum type="arabicParenR"/>
            </a:pPr>
            <a:endParaRPr lang="en-GB" sz="1200" dirty="0">
              <a:latin typeface="Arial" panose="020B0604020202020204" pitchFamily="34" charset="0"/>
              <a:cs typeface="Arial" panose="020B0604020202020204" pitchFamily="34" charset="0"/>
            </a:endParaRPr>
          </a:p>
          <a:p>
            <a:pPr marL="342900" indent="-342900">
              <a:buFont typeface="+mj-lt"/>
              <a:buAutoNum type="arabicParenR"/>
            </a:pPr>
            <a:r>
              <a:rPr lang="en-GB" sz="1200" dirty="0">
                <a:latin typeface="Arial" panose="020B0604020202020204" pitchFamily="34" charset="0"/>
                <a:cs typeface="Arial" panose="020B0604020202020204" pitchFamily="34" charset="0"/>
              </a:rPr>
              <a:t>Most of the studies were interviews </a:t>
            </a:r>
          </a:p>
          <a:p>
            <a:pPr marL="228600" indent="-228600">
              <a:buFont typeface="+mj-lt"/>
              <a:buAutoNum type="arabicParenR"/>
            </a:pPr>
            <a:endParaRPr lang="en-GB" sz="1200" dirty="0">
              <a:latin typeface="Arial" panose="020B0604020202020204" pitchFamily="34" charset="0"/>
              <a:cs typeface="Arial" panose="020B0604020202020204" pitchFamily="34" charset="0"/>
            </a:endParaRPr>
          </a:p>
          <a:p>
            <a:pPr marL="342900" indent="-342900">
              <a:buFont typeface="+mj-lt"/>
              <a:buAutoNum type="arabicParenR"/>
            </a:pPr>
            <a:r>
              <a:rPr lang="en-GB" sz="1200" dirty="0">
                <a:latin typeface="Arial" panose="020B0604020202020204" pitchFamily="34" charset="0"/>
                <a:ea typeface="Times New Roman" panose="02020603050405020304" pitchFamily="18" charset="0"/>
                <a:cs typeface="Arial" panose="020B0604020202020204" pitchFamily="34" charset="0"/>
              </a:rPr>
              <a:t>P</a:t>
            </a:r>
            <a:r>
              <a:rPr lang="en-GB" sz="1200" dirty="0">
                <a:effectLst/>
                <a:latin typeface="Arial" panose="020B0604020202020204" pitchFamily="34" charset="0"/>
                <a:ea typeface="Times New Roman" panose="02020603050405020304" pitchFamily="18" charset="0"/>
                <a:cs typeface="Arial" panose="020B0604020202020204" pitchFamily="34" charset="0"/>
              </a:rPr>
              <a:t>eople  diagnosed with dementia and Parkinson’s disease require more  long-term care provision. Hospices have limited care and do not cater for the prevalent form of dying in old age, whereas care homes specialise in this </a:t>
            </a:r>
            <a:r>
              <a:rPr lang="en-GB" sz="1200" b="1" dirty="0">
                <a:effectLst/>
                <a:latin typeface="Arial" panose="020B0604020202020204" pitchFamily="34" charset="0"/>
                <a:ea typeface="SimSun" panose="02010600030101010101" pitchFamily="2" charset="-122"/>
                <a:cs typeface="Arial" panose="020B0604020202020204" pitchFamily="34" charset="0"/>
              </a:rPr>
              <a:t>(</a:t>
            </a:r>
            <a:r>
              <a:rPr lang="en-GB" sz="1200" b="1" dirty="0" err="1">
                <a:effectLst/>
                <a:latin typeface="Arial" panose="020B0604020202020204" pitchFamily="34" charset="0"/>
                <a:ea typeface="SimSun" panose="02010600030101010101" pitchFamily="2" charset="-122"/>
                <a:cs typeface="Arial" panose="020B0604020202020204" pitchFamily="34" charset="0"/>
              </a:rPr>
              <a:t>Teggi</a:t>
            </a:r>
            <a:r>
              <a:rPr lang="en-GB" sz="1200" b="1" dirty="0">
                <a:effectLst/>
                <a:latin typeface="Arial" panose="020B0604020202020204" pitchFamily="34" charset="0"/>
                <a:ea typeface="SimSun" panose="02010600030101010101" pitchFamily="2" charset="-122"/>
                <a:cs typeface="Arial" panose="020B0604020202020204" pitchFamily="34" charset="0"/>
              </a:rPr>
              <a:t>, 2020).</a:t>
            </a:r>
          </a:p>
          <a:p>
            <a:pPr marL="342900" indent="-342900">
              <a:buFont typeface="+mj-lt"/>
              <a:buAutoNum type="arabicParenR"/>
            </a:pPr>
            <a:endParaRPr lang="en-GB" sz="1200" b="1" dirty="0">
              <a:effectLst/>
              <a:latin typeface="Arial" panose="020B0604020202020204" pitchFamily="34" charset="0"/>
              <a:ea typeface="SimSun" panose="02010600030101010101" pitchFamily="2" charset="-122"/>
              <a:cs typeface="Arial" panose="020B0604020202020204" pitchFamily="34" charset="0"/>
            </a:endParaRPr>
          </a:p>
          <a:p>
            <a:pPr marL="342900" indent="-342900">
              <a:buFont typeface="+mj-lt"/>
              <a:buAutoNum type="arabicParenR"/>
            </a:pPr>
            <a:r>
              <a:rPr lang="en-GB" sz="1200" dirty="0">
                <a:effectLst/>
                <a:latin typeface="Arial" panose="020B0604020202020204" pitchFamily="34" charset="0"/>
                <a:ea typeface="Calibri Light" panose="020F0302020204030204" pitchFamily="34" charset="0"/>
                <a:cs typeface="Arial" panose="020B0604020202020204" pitchFamily="34" charset="0"/>
              </a:rPr>
              <a:t>Differences in the skills and knowledge of care staff were found. There is inequality in the level of health-care support </a:t>
            </a:r>
            <a:r>
              <a:rPr lang="en-GB" sz="1200" dirty="0">
                <a:effectLst/>
                <a:latin typeface="Arial" panose="020B0604020202020204" pitchFamily="34" charset="0"/>
                <a:ea typeface="Times New Roman" panose="02020603050405020304" pitchFamily="18" charset="0"/>
                <a:cs typeface="Arial" panose="020B0604020202020204" pitchFamily="34" charset="0"/>
              </a:rPr>
              <a:t>(</a:t>
            </a:r>
            <a:r>
              <a:rPr lang="en-GB" sz="1200" dirty="0" err="1">
                <a:effectLst/>
                <a:latin typeface="Arial" panose="020B0604020202020204" pitchFamily="34" charset="0"/>
                <a:ea typeface="Times New Roman" panose="02020603050405020304" pitchFamily="18" charset="0"/>
                <a:cs typeface="Arial" panose="020B0604020202020204" pitchFamily="34" charset="0"/>
              </a:rPr>
              <a:t>Dudman</a:t>
            </a:r>
            <a:r>
              <a:rPr lang="en-GB" sz="1200" dirty="0">
                <a:effectLst/>
                <a:latin typeface="Arial" panose="020B0604020202020204" pitchFamily="34" charset="0"/>
                <a:ea typeface="Times New Roman" panose="02020603050405020304" pitchFamily="18" charset="0"/>
                <a:cs typeface="Arial" panose="020B0604020202020204" pitchFamily="34" charset="0"/>
              </a:rPr>
              <a:t> et al, 2018).</a:t>
            </a:r>
          </a:p>
          <a:p>
            <a:pPr marL="342900" indent="-342900">
              <a:buFont typeface="+mj-lt"/>
              <a:buAutoNum type="arabicParenR"/>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buFont typeface="+mj-lt"/>
              <a:buAutoNum type="arabicParenR"/>
            </a:pPr>
            <a:r>
              <a:rPr lang="en-GB" sz="1200" dirty="0">
                <a:effectLst/>
                <a:latin typeface="Arial" panose="020B0604020202020204" pitchFamily="34" charset="0"/>
                <a:ea typeface="Calibri Light" panose="020F0302020204030204" pitchFamily="34" charset="0"/>
                <a:cs typeface="Arial" panose="020B0604020202020204" pitchFamily="34" charset="0"/>
              </a:rPr>
              <a:t>Investments in interpersonal work that nurtured continuance and shared learning among NHS staff visiting and staff working in care home (Goodman et al, 2015).</a:t>
            </a:r>
          </a:p>
          <a:p>
            <a:pPr marL="342900" indent="-342900">
              <a:buFont typeface="+mj-lt"/>
              <a:buAutoNum type="arabicParenR"/>
            </a:pPr>
            <a:endParaRPr lang="en-GB" sz="1200" dirty="0">
              <a:effectLst/>
              <a:latin typeface="Arial" panose="020B0604020202020204" pitchFamily="34" charset="0"/>
              <a:ea typeface="Calibri Light" panose="020F0302020204030204" pitchFamily="34" charset="0"/>
              <a:cs typeface="Arial" panose="020B0604020202020204" pitchFamily="34" charset="0"/>
            </a:endParaRPr>
          </a:p>
          <a:p>
            <a:pPr marL="342900" indent="-342900">
              <a:buAutoNum type="arabicParenR"/>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627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3" y="549275"/>
            <a:ext cx="2988931" cy="853179"/>
          </a:xfrm>
        </p:spPr>
        <p:txBody>
          <a:bodyPr>
            <a:normAutofit/>
          </a:bodyPr>
          <a:lstStyle/>
          <a:p>
            <a:r>
              <a:rPr lang="en-US" dirty="0">
                <a:latin typeface="Arial" panose="020B0604020202020204" pitchFamily="34" charset="0"/>
                <a:cs typeface="Arial" panose="020B0604020202020204" pitchFamily="34" charset="0"/>
              </a:rPr>
              <a:t>Results II</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a:lstStyle/>
          <a:p>
            <a:endParaRPr lang="en-US" dirty="0"/>
          </a:p>
          <a:p>
            <a:endParaRPr lang="en-US" dirty="0"/>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9</a:t>
            </a:fld>
            <a:endParaRPr lang="en-US"/>
          </a:p>
        </p:txBody>
      </p:sp>
      <p:sp>
        <p:nvSpPr>
          <p:cNvPr id="4" name="TextBox 3">
            <a:extLst>
              <a:ext uri="{FF2B5EF4-FFF2-40B4-BE49-F238E27FC236}">
                <a16:creationId xmlns:a16="http://schemas.microsoft.com/office/drawing/2014/main" id="{C7945884-1B40-FAC5-E8B6-622757419656}"/>
              </a:ext>
            </a:extLst>
          </p:cNvPr>
          <p:cNvSpPr txBox="1"/>
          <p:nvPr/>
        </p:nvSpPr>
        <p:spPr>
          <a:xfrm>
            <a:off x="5546073" y="2166534"/>
            <a:ext cx="6095064" cy="2954655"/>
          </a:xfrm>
          <a:prstGeom prst="rect">
            <a:avLst/>
          </a:prstGeom>
          <a:noFill/>
        </p:spPr>
        <p:txBody>
          <a:bodyPr wrap="square">
            <a:spAutoFit/>
          </a:bodyPr>
          <a:lstStyle/>
          <a:p>
            <a:pPr marL="228600" indent="-228600">
              <a:buFont typeface="+mj-lt"/>
              <a:buAutoNum type="arabicParenR"/>
            </a:pPr>
            <a:r>
              <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Examining results and consistent check-ups: facility consistently communicated the improvement and result regarding the service and the number of admissions to the hospital that were avoided and people who continued with monitoring their nutrition and weight (Devi et al, 2022).</a:t>
            </a:r>
          </a:p>
          <a:p>
            <a:pPr marL="228600" indent="-228600">
              <a:buFont typeface="+mj-lt"/>
              <a:buAutoNum type="arabicParenR"/>
            </a:pPr>
            <a:endParaRPr lang="en-GB" sz="12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pPr marL="228600" indent="-228600">
              <a:buFont typeface="+mj-lt"/>
              <a:buAutoNum type="arabicParenR"/>
            </a:pPr>
            <a:r>
              <a:rPr lang="en-GB" sz="1200" dirty="0">
                <a:latin typeface="Arial" panose="020B0604020202020204" pitchFamily="34" charset="0"/>
                <a:ea typeface="Calibri Light" panose="020F0302020204030204" pitchFamily="34" charset="0"/>
                <a:cs typeface="Arial" panose="020B0604020202020204" pitchFamily="34" charset="0"/>
              </a:rPr>
              <a:t>S</a:t>
            </a:r>
            <a:r>
              <a:rPr lang="en-GB" sz="1200" dirty="0">
                <a:effectLst/>
                <a:latin typeface="Arial" panose="020B0604020202020204" pitchFamily="34" charset="0"/>
                <a:ea typeface="Calibri Light" panose="020F0302020204030204" pitchFamily="34" charset="0"/>
                <a:cs typeface="Arial" panose="020B0604020202020204" pitchFamily="34" charset="0"/>
              </a:rPr>
              <a:t>taff members were strongly motivated to stick to WHELD method (an evidence based person centred training programme) when they saw benefits for them and residents</a:t>
            </a:r>
            <a:r>
              <a:rPr lang="en-GB" sz="1200" dirty="0">
                <a:latin typeface="Arial" panose="020B0604020202020204" pitchFamily="34" charset="0"/>
                <a:ea typeface="Calibri Light" panose="020F0302020204030204" pitchFamily="34" charset="0"/>
                <a:cs typeface="Arial" panose="020B0604020202020204" pitchFamily="34" charset="0"/>
              </a:rPr>
              <a:t> </a:t>
            </a:r>
            <a:r>
              <a:rPr lang="en-GB" sz="1200" dirty="0">
                <a:effectLst/>
                <a:latin typeface="Arial" panose="020B0604020202020204" pitchFamily="34" charset="0"/>
                <a:ea typeface="Calibri Light" panose="020F0302020204030204" pitchFamily="34" charset="0"/>
                <a:cs typeface="Arial" panose="020B0604020202020204" pitchFamily="34" charset="0"/>
              </a:rPr>
              <a:t>(</a:t>
            </a:r>
            <a:r>
              <a:rPr lang="en-GB" sz="1200" dirty="0" err="1">
                <a:effectLst/>
                <a:latin typeface="Arial" panose="020B0604020202020204" pitchFamily="34" charset="0"/>
                <a:ea typeface="Calibri Light" panose="020F0302020204030204" pitchFamily="34" charset="0"/>
                <a:cs typeface="Arial" panose="020B0604020202020204" pitchFamily="34" charset="0"/>
              </a:rPr>
              <a:t>Fossey</a:t>
            </a:r>
            <a:r>
              <a:rPr lang="en-GB" sz="1200" dirty="0">
                <a:effectLst/>
                <a:latin typeface="Arial" panose="020B0604020202020204" pitchFamily="34" charset="0"/>
                <a:ea typeface="Calibri Light" panose="020F0302020204030204" pitchFamily="34" charset="0"/>
                <a:cs typeface="Arial" panose="020B0604020202020204" pitchFamily="34" charset="0"/>
              </a:rPr>
              <a:t> et al, 2019).</a:t>
            </a:r>
          </a:p>
          <a:p>
            <a:pPr marL="228600" indent="-228600">
              <a:buFont typeface="+mj-lt"/>
              <a:buAutoNum type="arabicParenR"/>
            </a:pPr>
            <a:endParaRPr lang="en-GB" sz="1200" dirty="0">
              <a:effectLst/>
              <a:latin typeface="Arial" panose="020B0604020202020204" pitchFamily="34" charset="0"/>
              <a:ea typeface="Calibri Light" panose="020F0302020204030204" pitchFamily="34" charset="0"/>
              <a:cs typeface="Arial" panose="020B0604020202020204" pitchFamily="34" charset="0"/>
            </a:endParaRPr>
          </a:p>
          <a:p>
            <a:pPr marL="228600" indent="-228600">
              <a:buFont typeface="+mj-lt"/>
              <a:buAutoNum type="arabicParenR"/>
            </a:pPr>
            <a:r>
              <a:rPr lang="en-US" sz="1200" dirty="0">
                <a:latin typeface="Arial" panose="020B0604020202020204" pitchFamily="34" charset="0"/>
                <a:cs typeface="Arial" panose="020B0604020202020204" pitchFamily="34" charset="0"/>
              </a:rPr>
              <a:t>According to staff at the care facilities, the partnership was the staff's first opportunity to speak with NHS workers other than when giving direct clinical care, especially senior were general practitioners (GPs) </a:t>
            </a:r>
            <a:r>
              <a:rPr lang="en-GB" sz="1200" dirty="0">
                <a:effectLst/>
                <a:latin typeface="Arial" panose="020B0604020202020204" pitchFamily="34" charset="0"/>
                <a:ea typeface="Calibri Light" panose="020F0302020204030204" pitchFamily="34" charset="0"/>
              </a:rPr>
              <a:t>(Damery et al, 2021).</a:t>
            </a:r>
          </a:p>
          <a:p>
            <a:pPr marL="228600" indent="-228600">
              <a:buFont typeface="+mj-lt"/>
              <a:buAutoNum type="arabicParenR"/>
            </a:pPr>
            <a:endParaRPr lang="en-GB" sz="1200" dirty="0">
              <a:effectLst/>
              <a:latin typeface="Arial" panose="020B0604020202020204" pitchFamily="34" charset="0"/>
              <a:ea typeface="Calibri Light" panose="020F0302020204030204" pitchFamily="34" charset="0"/>
            </a:endParaRPr>
          </a:p>
          <a:p>
            <a:pPr marL="228600" indent="-228600">
              <a:buFont typeface="+mj-lt"/>
              <a:buAutoNum type="arabicParenR"/>
            </a:pPr>
            <a:r>
              <a:rPr lang="en-US" sz="1200" dirty="0">
                <a:effectLst/>
                <a:latin typeface="Arial" panose="020B0604020202020204" pitchFamily="34" charset="0"/>
                <a:ea typeface="Calibri Light" panose="020F0302020204030204" pitchFamily="34" charset="0"/>
              </a:rPr>
              <a:t>There were some privately held senior care institutions that offered both nursing care and residential </a:t>
            </a:r>
            <a:r>
              <a:rPr lang="en-US" sz="1200" dirty="0">
                <a:effectLst/>
                <a:latin typeface="Arial" panose="020B0604020202020204" pitchFamily="34" charset="0"/>
                <a:ea typeface="Calibri Light" panose="020F0302020204030204" pitchFamily="34" charset="0"/>
                <a:cs typeface="Arial" panose="020B0604020202020204" pitchFamily="34" charset="0"/>
              </a:rPr>
              <a:t>care </a:t>
            </a:r>
            <a:r>
              <a:rPr lang="en-GB" sz="1200" dirty="0">
                <a:effectLst/>
                <a:latin typeface="Arial" panose="020B0604020202020204" pitchFamily="34" charset="0"/>
                <a:ea typeface="Calibri Light" panose="020F0302020204030204" pitchFamily="34" charset="0"/>
                <a:cs typeface="Arial" panose="020B0604020202020204" pitchFamily="34" charset="0"/>
              </a:rPr>
              <a:t>(Damery et al, 2021).</a:t>
            </a:r>
          </a:p>
        </p:txBody>
      </p:sp>
      <p:pic>
        <p:nvPicPr>
          <p:cNvPr id="2050" name="Picture 2" descr="See the source image">
            <a:extLst>
              <a:ext uri="{FF2B5EF4-FFF2-40B4-BE49-F238E27FC236}">
                <a16:creationId xmlns:a16="http://schemas.microsoft.com/office/drawing/2014/main" id="{5645BFAA-1A74-8F91-B57A-243C467886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031" y="2166534"/>
            <a:ext cx="4913098" cy="295465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48946B3-3FA3-1292-28A2-C7393A7A4A93}"/>
              </a:ext>
            </a:extLst>
          </p:cNvPr>
          <p:cNvSpPr txBox="1"/>
          <p:nvPr/>
        </p:nvSpPr>
        <p:spPr>
          <a:xfrm>
            <a:off x="304031" y="5461641"/>
            <a:ext cx="1454244" cy="215444"/>
          </a:xfrm>
          <a:prstGeom prst="rect">
            <a:avLst/>
          </a:prstGeom>
          <a:noFill/>
        </p:spPr>
        <p:txBody>
          <a:bodyPr wrap="none" rtlCol="0">
            <a:spAutoFit/>
          </a:bodyPr>
          <a:lstStyle/>
          <a:p>
            <a:r>
              <a:rPr lang="en-GB" sz="800" dirty="0">
                <a:latin typeface="Arial" panose="020B0604020202020204" pitchFamily="34" charset="0"/>
                <a:cs typeface="Arial" panose="020B0604020202020204" pitchFamily="34" charset="0"/>
              </a:rPr>
              <a:t>Source: </a:t>
            </a:r>
            <a:r>
              <a:rPr lang="en-GB" sz="800" dirty="0" err="1">
                <a:latin typeface="Arial" panose="020B0604020202020204" pitchFamily="34" charset="0"/>
                <a:cs typeface="Arial" panose="020B0604020202020204" pitchFamily="34" charset="0"/>
              </a:rPr>
              <a:t>eastdunbartonshire</a:t>
            </a:r>
            <a:endParaRPr lang="en-GB" sz="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7362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2" y="549275"/>
            <a:ext cx="4806511" cy="853179"/>
          </a:xfrm>
        </p:spPr>
        <p:txBody>
          <a:bodyPr>
            <a:normAutofit/>
          </a:bodyPr>
          <a:lstStyle/>
          <a:p>
            <a:r>
              <a:rPr lang="en-US" dirty="0">
                <a:latin typeface="Arial" panose="020B0604020202020204" pitchFamily="34" charset="0"/>
                <a:cs typeface="Arial" panose="020B0604020202020204" pitchFamily="34" charset="0"/>
              </a:rPr>
              <a:t>Recommendations</a:t>
            </a:r>
            <a:br>
              <a:rPr lang="en-US" dirty="0"/>
            </a:br>
            <a:r>
              <a:rPr lang="en-US" sz="2200" dirty="0">
                <a:latin typeface="Arial" panose="020B0604020202020204" pitchFamily="34" charset="0"/>
                <a:cs typeface="Arial" panose="020B0604020202020204" pitchFamily="34" charset="0"/>
              </a:rPr>
              <a:t>Chapter 5 </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a:xfrm>
            <a:off x="550863" y="4097338"/>
            <a:ext cx="3565524" cy="2351087"/>
          </a:xfrm>
        </p:spPr>
        <p:txBody>
          <a:bodyPr/>
          <a:lstStyle/>
          <a:p>
            <a:endParaRPr lang="en-US" dirty="0"/>
          </a:p>
          <a:p>
            <a:endParaRPr lang="en-US" dirty="0"/>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
        <p:nvSpPr>
          <p:cNvPr id="2" name="TextBox 1">
            <a:extLst>
              <a:ext uri="{FF2B5EF4-FFF2-40B4-BE49-F238E27FC236}">
                <a16:creationId xmlns:a16="http://schemas.microsoft.com/office/drawing/2014/main" id="{8F3250A3-F28B-8ABE-CB81-EEDF06F09C76}"/>
              </a:ext>
            </a:extLst>
          </p:cNvPr>
          <p:cNvSpPr txBox="1"/>
          <p:nvPr/>
        </p:nvSpPr>
        <p:spPr>
          <a:xfrm>
            <a:off x="291710" y="1957826"/>
            <a:ext cx="7253492" cy="3798091"/>
          </a:xfrm>
          <a:prstGeom prst="rect">
            <a:avLst/>
          </a:prstGeom>
          <a:noFill/>
        </p:spPr>
        <p:txBody>
          <a:bodyPr wrap="square" rtlCol="0">
            <a:spAutoFit/>
          </a:bodyPr>
          <a:lstStyle/>
          <a:p>
            <a:pPr marL="228600" indent="-228600" algn="just">
              <a:lnSpc>
                <a:spcPct val="150000"/>
              </a:lnSpc>
              <a:spcAft>
                <a:spcPts val="800"/>
              </a:spcAft>
              <a:buAutoNum type="arabicParenR"/>
            </a:pPr>
            <a:r>
              <a:rPr lang="en-GB" sz="1200" dirty="0">
                <a:effectLst/>
                <a:latin typeface="Arial" panose="020B0604020202020204" pitchFamily="34" charset="0"/>
                <a:ea typeface="Calibri" panose="020F0502020204030204" pitchFamily="34" charset="0"/>
                <a:cs typeface="Arial" panose="020B0604020202020204" pitchFamily="34" charset="0"/>
              </a:rPr>
              <a:t>Projects should not be deemed complete until conditions for sustainability are met, which means addressing the sustainability influences identified in this study (Devi et al, 2022).</a:t>
            </a:r>
          </a:p>
          <a:p>
            <a:pPr marL="228600" indent="-228600" algn="just">
              <a:lnSpc>
                <a:spcPct val="150000"/>
              </a:lnSpc>
              <a:spcAft>
                <a:spcPts val="800"/>
              </a:spcAft>
              <a:buFontTx/>
              <a:buAutoNum type="arabicParenR"/>
            </a:pPr>
            <a:r>
              <a:rPr lang="en-US" sz="1200" dirty="0">
                <a:effectLst/>
                <a:latin typeface="Arial" panose="020B0604020202020204" pitchFamily="34" charset="0"/>
                <a:ea typeface="Calibri" panose="020F0502020204030204" pitchFamily="34" charset="0"/>
                <a:cs typeface="Arial" panose="020B0604020202020204" pitchFamily="34" charset="0"/>
              </a:rPr>
              <a:t>Income may not have had a substantial impact on the selection of an LTC because access to appropriate local authority-funded LTC is effectively based on needs and means testing, or because of restrictions that may have </a:t>
            </a:r>
            <a:r>
              <a:rPr lang="en-US" sz="1200" dirty="0" err="1">
                <a:effectLst/>
                <a:latin typeface="Arial" panose="020B0604020202020204" pitchFamily="34" charset="0"/>
                <a:ea typeface="Calibri" panose="020F0502020204030204" pitchFamily="34" charset="0"/>
                <a:cs typeface="Arial" panose="020B0604020202020204" pitchFamily="34" charset="0"/>
              </a:rPr>
              <a:t>minimise</a:t>
            </a:r>
            <a:r>
              <a:rPr lang="en-US" sz="1200" dirty="0">
                <a:effectLst/>
                <a:latin typeface="Arial" panose="020B0604020202020204" pitchFamily="34" charset="0"/>
                <a:ea typeface="Calibri" panose="020F0502020204030204" pitchFamily="34" charset="0"/>
                <a:cs typeface="Arial" panose="020B0604020202020204" pitchFamily="34" charset="0"/>
              </a:rPr>
              <a:t> the effect of high income on access to paid LTC. To evaluate this, more research is necessary </a:t>
            </a:r>
            <a:r>
              <a:rPr lang="en-GB" sz="1200" dirty="0">
                <a:effectLst/>
                <a:latin typeface="Arial" panose="020B0604020202020204" pitchFamily="34" charset="0"/>
                <a:ea typeface="CharisSIL"/>
                <a:cs typeface="Arial" panose="020B0604020202020204" pitchFamily="34" charset="0"/>
              </a:rPr>
              <a:t>(</a:t>
            </a:r>
            <a:r>
              <a:rPr lang="en-GB" sz="1200" dirty="0" err="1">
                <a:effectLst/>
                <a:latin typeface="Arial" panose="020B0604020202020204" pitchFamily="34" charset="0"/>
                <a:ea typeface="CharisSIL"/>
                <a:cs typeface="Arial" panose="020B0604020202020204" pitchFamily="34" charset="0"/>
              </a:rPr>
              <a:t>Teggi</a:t>
            </a:r>
            <a:r>
              <a:rPr lang="en-GB" sz="1200" dirty="0">
                <a:effectLst/>
                <a:latin typeface="Arial" panose="020B0604020202020204" pitchFamily="34" charset="0"/>
                <a:ea typeface="CharisSIL"/>
                <a:cs typeface="Arial" panose="020B0604020202020204" pitchFamily="34" charset="0"/>
              </a:rPr>
              <a:t>, 2020).</a:t>
            </a:r>
            <a:endParaRPr lang="en-GB" sz="1200" dirty="0">
              <a:effectLst/>
              <a:latin typeface="Arial" panose="020B0604020202020204" pitchFamily="34" charset="0"/>
              <a:ea typeface="Calibri Light" panose="020F0302020204030204" pitchFamily="34" charset="0"/>
              <a:cs typeface="Arial" panose="020B0604020202020204" pitchFamily="34" charset="0"/>
            </a:endParaRPr>
          </a:p>
          <a:p>
            <a:pPr marL="228600" indent="-228600" algn="just">
              <a:lnSpc>
                <a:spcPct val="150000"/>
              </a:lnSpc>
              <a:spcAft>
                <a:spcPts val="800"/>
              </a:spcAft>
              <a:buAutoNum type="arabicParenR"/>
            </a:pPr>
            <a:r>
              <a:rPr lang="en-US" sz="1200" dirty="0">
                <a:effectLst/>
                <a:latin typeface="Arial" panose="020B0604020202020204" pitchFamily="34" charset="0"/>
                <a:ea typeface="Calibri" panose="020F0502020204030204" pitchFamily="34" charset="0"/>
                <a:cs typeface="Arial" panose="020B0604020202020204" pitchFamily="34" charset="0"/>
              </a:rPr>
              <a:t>Care providers must be ready to care for elderly people, especially those with dementia, and the complex array of healthcare demands that they frequently encounter. This preparation includes knowledge of health and wellbeing care abilities </a:t>
            </a:r>
            <a:r>
              <a:rPr lang="en-GB" sz="1200" dirty="0">
                <a:effectLst/>
                <a:latin typeface="Arial" panose="020B0604020202020204" pitchFamily="34" charset="0"/>
                <a:ea typeface="Times New Roman" panose="02020603050405020304" pitchFamily="18" charset="0"/>
                <a:cs typeface="Arial" panose="020B0604020202020204" pitchFamily="34" charset="0"/>
              </a:rPr>
              <a:t>(</a:t>
            </a:r>
            <a:r>
              <a:rPr lang="en-GB" sz="1200" dirty="0" err="1">
                <a:effectLst/>
                <a:latin typeface="Arial" panose="020B0604020202020204" pitchFamily="34" charset="0"/>
                <a:ea typeface="Times New Roman" panose="02020603050405020304" pitchFamily="18" charset="0"/>
                <a:cs typeface="Arial" panose="020B0604020202020204" pitchFamily="34" charset="0"/>
              </a:rPr>
              <a:t>Dudman</a:t>
            </a:r>
            <a:r>
              <a:rPr lang="en-GB" sz="1200" dirty="0">
                <a:effectLst/>
                <a:latin typeface="Arial" panose="020B0604020202020204" pitchFamily="34" charset="0"/>
                <a:ea typeface="Times New Roman" panose="02020603050405020304" pitchFamily="18" charset="0"/>
                <a:cs typeface="Arial" panose="020B0604020202020204" pitchFamily="34" charset="0"/>
              </a:rPr>
              <a:t> et al, 2018).</a:t>
            </a:r>
          </a:p>
          <a:p>
            <a:pPr marL="228600" indent="-228600" algn="just">
              <a:lnSpc>
                <a:spcPct val="150000"/>
              </a:lnSpc>
              <a:spcAft>
                <a:spcPts val="800"/>
              </a:spcAft>
              <a:buFontTx/>
              <a:buAutoNum type="arabicParenR"/>
            </a:pPr>
            <a:r>
              <a:rPr lang="en-US" sz="1200" dirty="0">
                <a:effectLst/>
                <a:latin typeface="Arial" panose="020B0604020202020204" pitchFamily="34" charset="0"/>
                <a:ea typeface="Calibri" panose="020F0502020204030204" pitchFamily="34" charset="0"/>
                <a:cs typeface="Arial" panose="020B0604020202020204" pitchFamily="34" charset="0"/>
              </a:rPr>
              <a:t>When results are recorded and staff members are given the chance to ask questions and have discussions about problems, interventions are more likely to be sustained </a:t>
            </a:r>
            <a:r>
              <a:rPr lang="en-GB" sz="1200" dirty="0">
                <a:effectLst/>
                <a:latin typeface="Arial" panose="020B0604020202020204" pitchFamily="34" charset="0"/>
                <a:ea typeface="Calibri Light" panose="020F0302020204030204" pitchFamily="34" charset="0"/>
                <a:cs typeface="Arial" panose="020B0604020202020204" pitchFamily="34" charset="0"/>
              </a:rPr>
              <a:t>(Devi et al, 2022).</a:t>
            </a:r>
          </a:p>
          <a:p>
            <a:pPr algn="just">
              <a:lnSpc>
                <a:spcPct val="150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089721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567693" y="3481902"/>
            <a:ext cx="3594791" cy="1562959"/>
          </a:xfrm>
        </p:spPr>
        <p:txBody>
          <a:bodyPr/>
          <a:lstStyle/>
          <a:p>
            <a:r>
              <a:rPr lang="en-US" sz="3600" dirty="0">
                <a:latin typeface="Arial" panose="020B0604020202020204" pitchFamily="34" charset="0"/>
                <a:cs typeface="Arial" panose="020B0604020202020204" pitchFamily="34" charset="0"/>
              </a:rPr>
              <a:t>Conclusion</a:t>
            </a:r>
            <a:r>
              <a:rPr lang="en-US" dirty="0"/>
              <a:t> </a:t>
            </a:r>
            <a:br>
              <a:rPr lang="en-US" dirty="0"/>
            </a:br>
            <a:r>
              <a:rPr lang="en-US" sz="2000" dirty="0">
                <a:latin typeface="Arial" panose="020B0604020202020204" pitchFamily="34" charset="0"/>
                <a:cs typeface="Arial" panose="020B0604020202020204" pitchFamily="34" charset="0"/>
              </a:rPr>
              <a:t>Chapter 5.1</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2917104"/>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4360415" y="3481902"/>
            <a:ext cx="6221412" cy="1869861"/>
          </a:xfrm>
        </p:spPr>
        <p:txBody>
          <a:bodyPr>
            <a:normAutofit/>
          </a:bodyPr>
          <a:lstStyle/>
          <a:p>
            <a:r>
              <a:rPr lang="en-GB" sz="1300" b="1" dirty="0">
                <a:effectLst/>
                <a:latin typeface="Arial" panose="020B0604020202020204" pitchFamily="34" charset="0"/>
                <a:ea typeface="Calibri" panose="020F0502020204030204" pitchFamily="34" charset="0"/>
                <a:cs typeface="Arial" panose="020B0604020202020204" pitchFamily="34" charset="0"/>
              </a:rPr>
              <a:t>Despite the fact that England is aware of the challenges in providing quality healthcare. The health and social care industry is headed in the right direction. Overall, the requirements are understood, good steps have been taken, and hopefully over time, residential care homes will provide residents with greater care.</a:t>
            </a:r>
            <a:endParaRPr lang="en-GB" sz="13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166833" y="60586"/>
            <a:ext cx="5701949" cy="825765"/>
          </a:xfrm>
        </p:spPr>
        <p:txBody>
          <a:bodyPr/>
          <a:lstStyle/>
          <a:p>
            <a:r>
              <a:rPr lang="en-US" dirty="0"/>
              <a:t>Reference </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12</a:t>
            </a:fld>
            <a:endParaRPr lang="en-US"/>
          </a:p>
        </p:txBody>
      </p:sp>
      <p:sp>
        <p:nvSpPr>
          <p:cNvPr id="3" name="Subtitle 2">
            <a:extLst>
              <a:ext uri="{FF2B5EF4-FFF2-40B4-BE49-F238E27FC236}">
                <a16:creationId xmlns:a16="http://schemas.microsoft.com/office/drawing/2014/main" id="{699F840E-7B81-B5EF-5732-42B2013EBA4F}"/>
              </a:ext>
            </a:extLst>
          </p:cNvPr>
          <p:cNvSpPr>
            <a:spLocks noGrp="1"/>
          </p:cNvSpPr>
          <p:nvPr>
            <p:ph type="subTitle" idx="1"/>
          </p:nvPr>
        </p:nvSpPr>
        <p:spPr>
          <a:xfrm>
            <a:off x="198566" y="1482706"/>
            <a:ext cx="5437187" cy="4957363"/>
          </a:xfrm>
        </p:spPr>
        <p:txBody>
          <a:bodyPr/>
          <a:lstStyle/>
          <a:p>
            <a:pPr marL="0" indent="0"/>
            <a:endParaRPr lang="en-GB" sz="1200" dirty="0">
              <a:latin typeface="Arial" panose="020B0604020202020204" pitchFamily="34" charset="0"/>
              <a:cs typeface="Arial" panose="020B0604020202020204" pitchFamily="34" charset="0"/>
            </a:endParaRPr>
          </a:p>
          <a:p>
            <a:pPr>
              <a:buFont typeface="Arial" panose="020B0604020202020204" pitchFamily="34" charset="0"/>
              <a:buAutoNum type="arabicParenR"/>
            </a:pPr>
            <a:endParaRPr lang="en-US" sz="1200" dirty="0">
              <a:solidFill>
                <a:schemeClr val="tx1">
                  <a:alpha val="80000"/>
                </a:schemeClr>
              </a:solidFill>
              <a:latin typeface="Arial" panose="020B0604020202020204" pitchFamily="34" charset="0"/>
              <a:cs typeface="Arial" panose="020B0604020202020204" pitchFamily="34" charset="0"/>
            </a:endParaRPr>
          </a:p>
          <a:p>
            <a:pPr>
              <a:buFont typeface="Arial" panose="020B0604020202020204" pitchFamily="34" charset="0"/>
              <a:buAutoNum type="arabicParenR"/>
            </a:pPr>
            <a:endParaRPr lang="en-GB" sz="1200" dirty="0">
              <a:latin typeface="Arial" panose="020B0604020202020204" pitchFamily="34" charset="0"/>
              <a:cs typeface="Arial" panose="020B0604020202020204" pitchFamily="34" charset="0"/>
            </a:endParaRPr>
          </a:p>
          <a:p>
            <a:pPr>
              <a:buFont typeface="Arial" panose="020B0604020202020204" pitchFamily="34" charset="0"/>
              <a:buAutoNum type="arabicParenR"/>
            </a:pPr>
            <a:endParaRPr lang="en-GB" sz="1200" dirty="0">
              <a:latin typeface="Arial" panose="020B0604020202020204" pitchFamily="34" charset="0"/>
              <a:cs typeface="Arial" panose="020B0604020202020204" pitchFamily="34" charset="0"/>
            </a:endParaRPr>
          </a:p>
          <a:p>
            <a:pPr>
              <a:buAutoNum type="arabicParenR"/>
            </a:pPr>
            <a:endParaRPr lang="en-GB" sz="1200" dirty="0">
              <a:effectLst/>
              <a:latin typeface="Arial" panose="020B0604020202020204" pitchFamily="34" charset="0"/>
              <a:ea typeface="Calibri Light" panose="020F030202020403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2C4F057B-73B7-51C6-B8DC-AD24D1205ADD}"/>
              </a:ext>
            </a:extLst>
          </p:cNvPr>
          <p:cNvSpPr txBox="1"/>
          <p:nvPr/>
        </p:nvSpPr>
        <p:spPr>
          <a:xfrm>
            <a:off x="98172" y="1034688"/>
            <a:ext cx="6198846" cy="6247864"/>
          </a:xfrm>
          <a:prstGeom prst="rect">
            <a:avLst/>
          </a:prstGeom>
          <a:noFill/>
        </p:spPr>
        <p:txBody>
          <a:bodyPr wrap="square">
            <a:spAutoFit/>
          </a:bodyPr>
          <a:lstStyle/>
          <a:p>
            <a:pPr>
              <a:buAutoNum type="arabicParenR"/>
            </a:pPr>
            <a:r>
              <a:rPr lang="en-GB" sz="1000" dirty="0">
                <a:effectLst/>
                <a:latin typeface="Arial" panose="020B0604020202020204" pitchFamily="34" charset="0"/>
                <a:ea typeface="Times New Roman" panose="02020603050405020304" pitchFamily="18" charset="0"/>
                <a:cs typeface="Times New Roman" panose="02020603050405020304" pitchFamily="18" charset="0"/>
              </a:rPr>
              <a:t>Devi, R. et al, (2022)</a:t>
            </a:r>
            <a:r>
              <a:rPr lang="en-GB" sz="1000" i="1" dirty="0">
                <a:effectLst/>
                <a:latin typeface="Arial" panose="020B0604020202020204" pitchFamily="34" charset="0"/>
                <a:ea typeface="Calibri" panose="020F0502020204030204" pitchFamily="34" charset="0"/>
                <a:cs typeface="Times New Roman" panose="02020603050405020304" pitchFamily="18" charset="0"/>
              </a:rPr>
              <a:t> Sustaining interventions in care homes initiated by quality improvement projects: a qualitative study. </a:t>
            </a:r>
            <a:r>
              <a:rPr lang="en-GB" sz="10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000" i="1" dirty="0">
                <a:effectLst/>
                <a:latin typeface="Arial" panose="020B0604020202020204" pitchFamily="34" charset="0"/>
                <a:ea typeface="Calibri" panose="020F0502020204030204" pitchFamily="34" charset="0"/>
                <a:cs typeface="Times New Roman" panose="02020603050405020304" pitchFamily="18" charset="0"/>
              </a:rPr>
              <a:t>https://qualitysafety.bmj.com/content/qhc/early/2022/03/21/ </a:t>
            </a:r>
            <a:r>
              <a:rPr lang="en-GB" sz="1000" dirty="0">
                <a:effectLst/>
                <a:latin typeface="Arial" panose="020B0604020202020204" pitchFamily="34" charset="0"/>
                <a:ea typeface="Arial" panose="020B0604020202020204" pitchFamily="34" charset="0"/>
                <a:cs typeface="Arial" panose="020B0604020202020204" pitchFamily="34" charset="0"/>
              </a:rPr>
              <a:t>Gordon, AL. et al. (2014) </a:t>
            </a:r>
            <a:r>
              <a:rPr lang="en-GB" sz="1000" i="1" dirty="0">
                <a:effectLst/>
                <a:latin typeface="Arial" panose="020B0604020202020204" pitchFamily="34" charset="0"/>
                <a:ea typeface="Arial" panose="020B0604020202020204" pitchFamily="34" charset="0"/>
                <a:cs typeface="Arial" panose="020B0604020202020204" pitchFamily="34" charset="0"/>
              </a:rPr>
              <a:t>Health status of UK care home residents: a cohort study. Age Ageing</a:t>
            </a:r>
            <a:r>
              <a:rPr lang="en-GB" sz="1000" dirty="0">
                <a:effectLst/>
                <a:latin typeface="Arial" panose="020B0604020202020204" pitchFamily="34" charset="0"/>
                <a:ea typeface="Arial" panose="020B0604020202020204" pitchFamily="34" charset="0"/>
                <a:cs typeface="Arial" panose="020B0604020202020204" pitchFamily="34" charset="0"/>
              </a:rPr>
              <a:t> 43: 97–103</a:t>
            </a:r>
          </a:p>
          <a:p>
            <a:pPr>
              <a:buAutoNum type="arabicParenR"/>
            </a:pPr>
            <a:r>
              <a:rPr lang="en-GB" sz="1000" dirty="0">
                <a:latin typeface="Arial" panose="020B0604020202020204" pitchFamily="34" charset="0"/>
                <a:ea typeface="Calibri Light" panose="020F0302020204030204" pitchFamily="34" charset="0"/>
                <a:cs typeface="Arial" panose="020B0604020202020204" pitchFamily="34" charset="0"/>
              </a:rPr>
              <a:t>Devi, R. et al. (2021) </a:t>
            </a:r>
            <a:r>
              <a:rPr lang="en-US" sz="1000" i="1" dirty="0">
                <a:latin typeface="Arial" panose="020B0604020202020204" pitchFamily="34" charset="0"/>
                <a:ea typeface="Calibri Light" panose="020F0302020204030204" pitchFamily="34" charset="0"/>
                <a:cs typeface="Arial" panose="020B0604020202020204" pitchFamily="34" charset="0"/>
              </a:rPr>
              <a:t>.</a:t>
            </a:r>
            <a:r>
              <a:rPr lang="en-US" sz="1000" dirty="0">
                <a:latin typeface="Arial" panose="020B0604020202020204" pitchFamily="34" charset="0"/>
                <a:ea typeface="Calibri Light" panose="020F0302020204030204" pitchFamily="34" charset="0"/>
                <a:cs typeface="Arial" panose="020B0604020202020204" pitchFamily="34" charset="0"/>
              </a:rPr>
              <a:t> </a:t>
            </a:r>
            <a:r>
              <a:rPr lang="en-GB" sz="1000" dirty="0">
                <a:latin typeface="Arial" panose="020B0604020202020204" pitchFamily="34" charset="0"/>
                <a:ea typeface="Calibri Light" panose="020F0302020204030204" pitchFamily="34" charset="0"/>
                <a:cs typeface="Arial" panose="020B0604020202020204" pitchFamily="34" charset="0"/>
              </a:rPr>
              <a:t> Available At: </a:t>
            </a:r>
            <a:r>
              <a:rPr lang="en-GB" sz="1000" b="0" i="0" dirty="0">
                <a:effectLst/>
                <a:latin typeface="Roboto" panose="02000000000000000000" pitchFamily="2" charset="0"/>
              </a:rPr>
              <a:t>https://qualitysafety.bmj.com/content/</a:t>
            </a:r>
            <a:r>
              <a:rPr lang="en-GB" sz="1000" b="0" i="0" dirty="0" err="1">
                <a:effectLst/>
                <a:latin typeface="Roboto" panose="02000000000000000000" pitchFamily="2" charset="0"/>
              </a:rPr>
              <a:t>qhc</a:t>
            </a:r>
            <a:r>
              <a:rPr lang="en-GB" sz="1000" b="0" i="0" dirty="0">
                <a:effectLst/>
                <a:latin typeface="Roboto" panose="02000000000000000000" pitchFamily="2" charset="0"/>
              </a:rPr>
              <a:t>/early/2022/03/21/bmjqs-2… </a:t>
            </a:r>
            <a:endParaRPr lang="en-GB" sz="1000" dirty="0">
              <a:latin typeface="Arial" panose="020B0604020202020204" pitchFamily="34" charset="0"/>
              <a:ea typeface="Calibri Light" panose="020F0302020204030204" pitchFamily="34" charset="0"/>
              <a:cs typeface="Arial" panose="020B0604020202020204" pitchFamily="34" charset="0"/>
            </a:endParaRPr>
          </a:p>
          <a:p>
            <a:pPr>
              <a:buAutoNum type="arabicParenR"/>
            </a:pPr>
            <a:r>
              <a:rPr lang="en-GB" sz="1000" dirty="0">
                <a:effectLst/>
                <a:latin typeface="Arial" panose="020B0604020202020204" pitchFamily="34" charset="0"/>
                <a:ea typeface="Calibri Light" panose="020F0302020204030204" pitchFamily="34" charset="0"/>
                <a:cs typeface="Arial" panose="020B0604020202020204" pitchFamily="34" charset="0"/>
              </a:rPr>
              <a:t>Damery, S. et al  (2021) </a:t>
            </a:r>
            <a:r>
              <a:rPr lang="en-US" sz="1000" i="1" dirty="0">
                <a:effectLst/>
                <a:latin typeface="Arial" panose="020B0604020202020204" pitchFamily="34" charset="0"/>
                <a:ea typeface="Calibri Light" panose="020F0302020204030204" pitchFamily="34" charset="0"/>
                <a:cs typeface="Arial" panose="020B0604020202020204" pitchFamily="34" charset="0"/>
              </a:rPr>
              <a:t>The Effect of Providing Staff Training and Enhanced Support to Care Homes on Care Processes, Safety</a:t>
            </a:r>
            <a:r>
              <a:rPr lang="en-US" sz="1000" dirty="0">
                <a:effectLst/>
                <a:latin typeface="Arial" panose="020B0604020202020204" pitchFamily="34" charset="0"/>
                <a:ea typeface="Calibri Light" panose="020F0302020204030204" pitchFamily="34" charset="0"/>
                <a:cs typeface="Arial" panose="020B0604020202020204" pitchFamily="34" charset="0"/>
              </a:rPr>
              <a:t> </a:t>
            </a:r>
            <a:r>
              <a:rPr lang="en-GB" sz="1000" dirty="0">
                <a:effectLst/>
                <a:latin typeface="Arial" panose="020B0604020202020204" pitchFamily="34" charset="0"/>
                <a:ea typeface="Calibri Light" panose="020F0302020204030204" pitchFamily="34" charset="0"/>
                <a:cs typeface="Arial" panose="020B0604020202020204" pitchFamily="34" charset="0"/>
              </a:rPr>
              <a:t>Available At: </a:t>
            </a:r>
            <a:r>
              <a:rPr lang="en-GB" sz="1000" b="0" i="0" dirty="0">
                <a:effectLst/>
                <a:latin typeface="Roboto" panose="02000000000000000000" pitchFamily="2" charset="0"/>
              </a:rPr>
              <a:t>https://psnet.ahrq.gov/issue/effect-providing-staff-training-and..</a:t>
            </a:r>
            <a:endParaRPr lang="en-GB" sz="1000" dirty="0">
              <a:effectLst/>
              <a:latin typeface="Arial" panose="020B0604020202020204" pitchFamily="34" charset="0"/>
              <a:ea typeface="Calibri Light" panose="020F0302020204030204" pitchFamily="34" charset="0"/>
              <a:cs typeface="Arial" panose="020B0604020202020204" pitchFamily="34" charset="0"/>
            </a:endParaRPr>
          </a:p>
          <a:p>
            <a:pPr>
              <a:buAutoNum type="arabicParenR"/>
            </a:pPr>
            <a:r>
              <a:rPr lang="en-GB" sz="1000" b="1" kern="0" dirty="0" err="1">
                <a:effectLst/>
                <a:latin typeface="Arial" panose="020B0604020202020204" pitchFamily="34" charset="0"/>
                <a:ea typeface="Times New Roman" panose="02020603050405020304" pitchFamily="18" charset="0"/>
                <a:cs typeface="Arial" panose="020B0604020202020204" pitchFamily="34" charset="0"/>
              </a:rPr>
              <a:t>Dudman</a:t>
            </a:r>
            <a:r>
              <a:rPr lang="en-GB" sz="1000" b="1" kern="0" dirty="0">
                <a:effectLst/>
                <a:latin typeface="Arial" panose="020B0604020202020204" pitchFamily="34" charset="0"/>
                <a:ea typeface="Times New Roman" panose="02020603050405020304" pitchFamily="18" charset="0"/>
                <a:cs typeface="Arial" panose="020B0604020202020204" pitchFamily="34" charset="0"/>
              </a:rPr>
              <a:t> J. et al, (2018) </a:t>
            </a:r>
            <a:r>
              <a:rPr lang="en-GB" sz="1000" b="1" i="1" kern="0" dirty="0">
                <a:effectLst/>
                <a:latin typeface="Arial" panose="020B0604020202020204" pitchFamily="34" charset="0"/>
                <a:ea typeface="Times New Roman" panose="02020603050405020304" pitchFamily="18" charset="0"/>
                <a:cs typeface="Arial" panose="020B0604020202020204" pitchFamily="34" charset="0"/>
              </a:rPr>
              <a:t>Recognition of the complexity facing residential care homes: a practitioner inquiry. </a:t>
            </a:r>
            <a:r>
              <a:rPr lang="en-GB" sz="1000" b="1" kern="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000" b="1" i="0" kern="0" dirty="0">
                <a:effectLst/>
                <a:latin typeface="Arial" panose="020B0604020202020204" pitchFamily="34" charset="0"/>
                <a:ea typeface="Times New Roman" panose="02020603050405020304" pitchFamily="18" charset="0"/>
                <a:cs typeface="Arial" panose="020B0604020202020204" pitchFamily="34" charset="0"/>
              </a:rPr>
              <a:t>https://www.cambridge.org/core/journals/primary-health-care-research...</a:t>
            </a:r>
            <a:endParaRPr lang="en-GB" sz="1000" dirty="0">
              <a:effectLst/>
              <a:latin typeface="Arial" panose="020B0604020202020204" pitchFamily="34" charset="0"/>
              <a:ea typeface="Calibri Light" panose="020F0302020204030204" pitchFamily="34" charset="0"/>
              <a:cs typeface="Arial" panose="020B0604020202020204" pitchFamily="34" charset="0"/>
            </a:endParaRPr>
          </a:p>
          <a:p>
            <a:pPr>
              <a:buFont typeface="Arial" panose="020B0604020202020204" pitchFamily="34" charset="0"/>
              <a:buAutoNum type="arabicParenR"/>
            </a:pPr>
            <a:r>
              <a:rPr lang="en-GB" sz="1000" dirty="0" err="1">
                <a:effectLst/>
                <a:latin typeface="Arial" panose="020B0604020202020204" pitchFamily="34" charset="0"/>
                <a:ea typeface="Arial" panose="020B0604020202020204" pitchFamily="34" charset="0"/>
                <a:cs typeface="Arial" panose="020B0604020202020204" pitchFamily="34" charset="0"/>
              </a:rPr>
              <a:t>Fossey</a:t>
            </a:r>
            <a:r>
              <a:rPr lang="en-GB" sz="1000" dirty="0">
                <a:effectLst/>
                <a:latin typeface="Arial" panose="020B0604020202020204" pitchFamily="34" charset="0"/>
                <a:ea typeface="Arial" panose="020B0604020202020204" pitchFamily="34" charset="0"/>
                <a:cs typeface="Arial" panose="020B0604020202020204" pitchFamily="34" charset="0"/>
              </a:rPr>
              <a:t>, J. et al. (2019) </a:t>
            </a:r>
            <a:r>
              <a:rPr lang="en-GB" sz="1000" i="1" dirty="0">
                <a:effectLst/>
                <a:latin typeface="Arial" panose="020B0604020202020204" pitchFamily="34" charset="0"/>
                <a:ea typeface="Arial" panose="020B0604020202020204" pitchFamily="34" charset="0"/>
                <a:cs typeface="Arial" panose="020B0604020202020204" pitchFamily="34" charset="0"/>
              </a:rPr>
              <a:t>What influences the sustainability of an effective psychosocial intervention for people with dementia living in care homes?</a:t>
            </a:r>
            <a:r>
              <a:rPr lang="en-GB" sz="1000" dirty="0">
                <a:effectLst/>
                <a:latin typeface="Arial" panose="020B0604020202020204" pitchFamily="34" charset="0"/>
                <a:ea typeface="Arial" panose="020B0604020202020204" pitchFamily="34" charset="0"/>
                <a:cs typeface="Arial" panose="020B0604020202020204" pitchFamily="34" charset="0"/>
              </a:rPr>
              <a:t> A 9 to 12-month follow-up of the perceptions of staff in care homes involved in the WHELD randomised controlled TRAIL. Int J Geriatric Psychiatry 2019; 34:674–82</a:t>
            </a:r>
          </a:p>
          <a:p>
            <a:pPr>
              <a:buFont typeface="Arial" panose="020B0604020202020204" pitchFamily="34" charset="0"/>
              <a:buAutoNum type="arabicParenR"/>
            </a:pPr>
            <a:r>
              <a:rPr lang="en-GB" sz="1000" dirty="0">
                <a:effectLst/>
                <a:latin typeface="Arial" panose="020B0604020202020204" pitchFamily="34" charset="0"/>
                <a:ea typeface="Arial" panose="020B0604020202020204" pitchFamily="34" charset="0"/>
                <a:cs typeface="Arial" panose="020B0604020202020204" pitchFamily="34" charset="0"/>
              </a:rPr>
              <a:t>Goodman, C. et al. (2016) </a:t>
            </a:r>
            <a:r>
              <a:rPr lang="en-GB" sz="1000" i="1" dirty="0">
                <a:effectLst/>
                <a:latin typeface="Arial" panose="020B0604020202020204" pitchFamily="34" charset="0"/>
                <a:ea typeface="Arial" panose="020B0604020202020204" pitchFamily="34" charset="0"/>
                <a:cs typeface="Arial" panose="020B0604020202020204" pitchFamily="34" charset="0"/>
              </a:rPr>
              <a:t>Effective health care for older people living and dying in care homes: a realist review</a:t>
            </a:r>
            <a:r>
              <a:rPr lang="en-GB" sz="1000" dirty="0">
                <a:effectLst/>
                <a:latin typeface="Arial" panose="020B0604020202020204" pitchFamily="34" charset="0"/>
                <a:ea typeface="Arial" panose="020B0604020202020204" pitchFamily="34" charset="0"/>
                <a:cs typeface="Arial" panose="020B0604020202020204" pitchFamily="34" charset="0"/>
              </a:rPr>
              <a:t>. BMC Health </a:t>
            </a:r>
            <a:r>
              <a:rPr lang="en-GB" sz="1000" dirty="0" err="1">
                <a:effectLst/>
                <a:latin typeface="Arial" panose="020B0604020202020204" pitchFamily="34" charset="0"/>
                <a:ea typeface="Arial" panose="020B0604020202020204" pitchFamily="34" charset="0"/>
                <a:cs typeface="Arial" panose="020B0604020202020204" pitchFamily="34" charset="0"/>
              </a:rPr>
              <a:t>Serv</a:t>
            </a:r>
            <a:r>
              <a:rPr lang="en-GB" sz="1000" dirty="0">
                <a:effectLst/>
                <a:latin typeface="Arial" panose="020B0604020202020204" pitchFamily="34" charset="0"/>
                <a:ea typeface="Arial" panose="020B0604020202020204" pitchFamily="34" charset="0"/>
                <a:cs typeface="Arial" panose="020B0604020202020204" pitchFamily="34" charset="0"/>
              </a:rPr>
              <a:t> Res; 16: 269.</a:t>
            </a:r>
          </a:p>
          <a:p>
            <a:pPr>
              <a:buFont typeface="Arial" panose="020B0604020202020204" pitchFamily="34" charset="0"/>
              <a:buAutoNum type="arabicParenR"/>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Harris, J. and </a:t>
            </a: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Manthorpe</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J., (2019) The “Cameos of Care Homes” project – care home staff’s Vanguard involvement and reflections | Emerald Insight. Available At: </a:t>
            </a:r>
            <a:r>
              <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rPr>
              <a:t>https://pubmed.ncbi.nlm.nih.gov/31204566</a:t>
            </a:r>
            <a:r>
              <a:rPr lang="en-GB" sz="1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a:t>
            </a:r>
          </a:p>
          <a:p>
            <a:pPr>
              <a:buFont typeface="Arial" panose="020B0604020202020204" pitchFamily="34" charset="0"/>
              <a:buAutoNum type="arabicParenR"/>
            </a:pPr>
            <a:r>
              <a:rPr lang="en-GB" sz="1000" dirty="0">
                <a:solidFill>
                  <a:schemeClr val="tx1"/>
                </a:solidFill>
                <a:effectLst/>
                <a:latin typeface="Arial" panose="020B0604020202020204" pitchFamily="34" charset="0"/>
                <a:ea typeface="Calibri Light" panose="020F0302020204030204" pitchFamily="34" charset="0"/>
                <a:cs typeface="Arial" panose="020B0604020202020204" pitchFamily="34" charset="0"/>
              </a:rPr>
              <a:t>Legislation.Gov.UK, (2022)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Social Security (Additional Payments) Act 2022: 2022 c. 38: UK Public General Acts</a:t>
            </a:r>
            <a:r>
              <a:rPr lang="en-GB" sz="1000" i="1" dirty="0">
                <a:effectLst/>
                <a:latin typeface="Arial" panose="020B0604020202020204" pitchFamily="34" charset="0"/>
                <a:ea typeface="Times New Roman" panose="02020603050405020304" pitchFamily="18" charset="0"/>
                <a:cs typeface="Arial" panose="020B0604020202020204" pitchFamily="34" charset="0"/>
              </a:rPr>
              <a:t>: Elections Act 2022: 2022 c. 37: UK Public General Acts: Nationality and Borders Act 2022</a:t>
            </a:r>
            <a:r>
              <a:rPr lang="en-GB" sz="1000" dirty="0">
                <a:effectLst/>
                <a:latin typeface="Arial" panose="020B0604020202020204" pitchFamily="34" charset="0"/>
                <a:ea typeface="Times New Roman" panose="02020603050405020304" pitchFamily="18" charset="0"/>
                <a:cs typeface="Arial" panose="020B0604020202020204" pitchFamily="34" charset="0"/>
              </a:rPr>
              <a:t>. </a:t>
            </a:r>
            <a:r>
              <a:rPr lang="en-GB" sz="1000" dirty="0">
                <a:effectLst/>
                <a:latin typeface="Arial" panose="020B0604020202020204" pitchFamily="34" charset="0"/>
                <a:ea typeface="Calibri Light" panose="020F0302020204030204" pitchFamily="34" charset="0"/>
                <a:cs typeface="Arial" panose="020B0604020202020204" pitchFamily="34" charset="0"/>
              </a:rPr>
              <a:t>Available At: </a:t>
            </a:r>
            <a:r>
              <a:rPr lang="en-GB" sz="1000" u="sng"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https://www.legislation.gov.uk/legislation/2022</a:t>
            </a:r>
            <a:r>
              <a:rPr lang="en-GB" sz="100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a:t>
            </a: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a:buFont typeface="Arial" panose="020B0604020202020204" pitchFamily="34" charset="0"/>
              <a:buAutoNum type="arabicParenR"/>
            </a:pPr>
            <a:r>
              <a:rPr lang="en-GB" sz="1000" dirty="0">
                <a:effectLst/>
                <a:latin typeface="Arial" panose="020B0604020202020204" pitchFamily="34" charset="0"/>
                <a:ea typeface="Arial" panose="020B0604020202020204" pitchFamily="34" charset="0"/>
                <a:cs typeface="Arial" panose="020B0604020202020204" pitchFamily="34" charset="0"/>
              </a:rPr>
              <a:t>Prince, MJ. et al. (2015) </a:t>
            </a:r>
            <a:r>
              <a:rPr lang="en-GB" sz="1000" i="1" dirty="0">
                <a:effectLst/>
                <a:latin typeface="Arial" panose="020B0604020202020204" pitchFamily="34" charset="0"/>
                <a:ea typeface="Arial" panose="020B0604020202020204" pitchFamily="34" charset="0"/>
                <a:cs typeface="Arial" panose="020B0604020202020204" pitchFamily="34" charset="0"/>
              </a:rPr>
              <a:t>The burden of disease in older people and implications for health policy and practice.</a:t>
            </a:r>
            <a:r>
              <a:rPr lang="en-GB" sz="1000" dirty="0">
                <a:effectLst/>
                <a:latin typeface="Arial" panose="020B0604020202020204" pitchFamily="34" charset="0"/>
                <a:ea typeface="Arial" panose="020B0604020202020204" pitchFamily="34" charset="0"/>
                <a:cs typeface="Arial" panose="020B0604020202020204" pitchFamily="34" charset="0"/>
              </a:rPr>
              <a:t> Lancet 2015; 385: 549–62.</a:t>
            </a:r>
            <a:endParaRPr lang="en-GB" sz="1000" dirty="0">
              <a:latin typeface="Arial" panose="020B0604020202020204" pitchFamily="34" charset="0"/>
              <a:ea typeface="Arial" panose="020B0604020202020204" pitchFamily="34" charset="0"/>
              <a:cs typeface="Arial" panose="020B0604020202020204" pitchFamily="34" charset="0"/>
            </a:endParaRPr>
          </a:p>
          <a:p>
            <a:pPr>
              <a:buFont typeface="Arial" panose="020B0604020202020204" pitchFamily="34" charset="0"/>
              <a:buAutoNum type="arabicParenR"/>
            </a:pPr>
            <a:r>
              <a:rPr lang="en-GB" sz="1000" dirty="0">
                <a:effectLst/>
                <a:latin typeface="Arial" panose="020B0604020202020204" pitchFamily="34" charset="0"/>
                <a:ea typeface="Arial" panose="020B0604020202020204" pitchFamily="34" charset="0"/>
              </a:rPr>
              <a:t>Princeton, D. M. (2015). </a:t>
            </a:r>
            <a:r>
              <a:rPr lang="en-GB" sz="1000" i="1" dirty="0">
                <a:effectLst/>
                <a:latin typeface="Arial" panose="020B0604020202020204" pitchFamily="34" charset="0"/>
                <a:ea typeface="Calibri Light" panose="020F0302020204030204" pitchFamily="34" charset="0"/>
              </a:rPr>
              <a:t>RESEARCH APPROACH: AN OVERVIEW</a:t>
            </a:r>
            <a:r>
              <a:rPr lang="en-GB" sz="1000" dirty="0">
                <a:effectLst/>
                <a:latin typeface="Arial" panose="020B0604020202020204" pitchFamily="34" charset="0"/>
                <a:ea typeface="Arial" panose="020B0604020202020204" pitchFamily="34" charset="0"/>
              </a:rPr>
              <a:t> . Available At: (https://www.researchgate.net/publication/28253243) </a:t>
            </a:r>
          </a:p>
          <a:p>
            <a:pPr>
              <a:buFont typeface="Arial" panose="020B0604020202020204" pitchFamily="34" charset="0"/>
              <a:buAutoNum type="arabicParenR"/>
            </a:pPr>
            <a:r>
              <a:rPr lang="en-GB" sz="1000" dirty="0">
                <a:solidFill>
                  <a:schemeClr val="tx1"/>
                </a:solidFill>
                <a:latin typeface="Arial" panose="020B0604020202020204" pitchFamily="34" charset="0"/>
                <a:cs typeface="Arial" panose="020B0604020202020204" pitchFamily="34" charset="0"/>
              </a:rPr>
              <a:t>Source: </a:t>
            </a:r>
            <a:r>
              <a:rPr lang="en-GB" sz="1000" dirty="0" err="1">
                <a:solidFill>
                  <a:schemeClr val="tx1"/>
                </a:solidFill>
                <a:latin typeface="Arial" panose="020B0604020202020204" pitchFamily="34" charset="0"/>
                <a:cs typeface="Arial" panose="020B0604020202020204" pitchFamily="34" charset="0"/>
              </a:rPr>
              <a:t>theprsb,org</a:t>
            </a:r>
            <a:endParaRPr lang="en-GB" sz="1000" dirty="0">
              <a:solidFill>
                <a:schemeClr val="tx1"/>
              </a:solidFill>
              <a:effectLst/>
              <a:latin typeface="Arial" panose="020B0604020202020204" pitchFamily="34" charset="0"/>
              <a:ea typeface="Calibri Light" panose="020F0302020204030204" pitchFamily="34" charset="0"/>
              <a:cs typeface="Arial" panose="020B0604020202020204" pitchFamily="34" charset="0"/>
            </a:endParaRPr>
          </a:p>
          <a:p>
            <a:pPr>
              <a:buFont typeface="Arial" panose="020B0604020202020204" pitchFamily="34" charset="0"/>
              <a:buAutoNum type="arabicParenR"/>
            </a:pPr>
            <a:r>
              <a:rPr lang="en-US" sz="1000" dirty="0">
                <a:solidFill>
                  <a:schemeClr val="tx1"/>
                </a:solidFill>
                <a:latin typeface="Arial" panose="020B0604020202020204" pitchFamily="34" charset="0"/>
                <a:cs typeface="Arial" panose="020B0604020202020204" pitchFamily="34" charset="0"/>
              </a:rPr>
              <a:t>Source: Learndirect.com</a:t>
            </a:r>
          </a:p>
          <a:p>
            <a:pPr>
              <a:buFont typeface="Arial" panose="020B0604020202020204" pitchFamily="34" charset="0"/>
              <a:buAutoNum type="arabicParenR"/>
            </a:pPr>
            <a:r>
              <a:rPr lang="en-GB" sz="1000" dirty="0" err="1">
                <a:latin typeface="Arial" panose="020B0604020202020204" pitchFamily="34" charset="0"/>
                <a:cs typeface="Arial" panose="020B0604020202020204" pitchFamily="34" charset="0"/>
              </a:rPr>
              <a:t>SourcSource</a:t>
            </a:r>
            <a:r>
              <a:rPr lang="en-GB" sz="1000" dirty="0">
                <a:latin typeface="Arial" panose="020B0604020202020204" pitchFamily="34" charset="0"/>
                <a:cs typeface="Arial" panose="020B0604020202020204" pitchFamily="34" charset="0"/>
              </a:rPr>
              <a:t>: Learnbaes.ac.uk </a:t>
            </a:r>
          </a:p>
          <a:p>
            <a:pPr>
              <a:buFont typeface="Arial" panose="020B0604020202020204" pitchFamily="34" charset="0"/>
              <a:buAutoNum type="arabicParenR"/>
            </a:pPr>
            <a:r>
              <a:rPr lang="en-GB" sz="1000" dirty="0">
                <a:solidFill>
                  <a:schemeClr val="tx1"/>
                </a:solidFill>
                <a:latin typeface="Arial" panose="020B0604020202020204" pitchFamily="34" charset="0"/>
                <a:cs typeface="Arial" panose="020B0604020202020204" pitchFamily="34" charset="0"/>
              </a:rPr>
              <a:t>e: </a:t>
            </a:r>
            <a:r>
              <a:rPr lang="en-GB" sz="1000" dirty="0" err="1">
                <a:solidFill>
                  <a:schemeClr val="tx1"/>
                </a:solidFill>
                <a:latin typeface="Arial" panose="020B0604020202020204" pitchFamily="34" charset="0"/>
                <a:cs typeface="Arial" panose="020B0604020202020204" pitchFamily="34" charset="0"/>
              </a:rPr>
              <a:t>eastdunbartonshire</a:t>
            </a:r>
            <a:endParaRPr lang="en-GB" sz="10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AutoNum type="arabicParenR"/>
            </a:pP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Stocker R. et al, (2018)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Care home services at the vanguard: a qualitative study exploring stakeholder views on the development.</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https://pubmed.ncbi.nlm.nih.gov/</a:t>
            </a:r>
            <a:r>
              <a:rPr lang="en-GB" sz="1000" dirty="0">
                <a:latin typeface="Arial" panose="020B0604020202020204" pitchFamily="34" charset="0"/>
                <a:ea typeface="Calibri" panose="020F0502020204030204" pitchFamily="34" charset="0"/>
                <a:cs typeface="Arial" panose="020B0604020202020204" pitchFamily="34" charset="0"/>
              </a:rPr>
              <a:t>https://pubmed.ncbi.nlm.nih.gov/</a:t>
            </a:r>
            <a:endPar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AutoNum type="arabicParenR"/>
            </a:pPr>
            <a:r>
              <a:rPr lang="en-GB" sz="10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Teggi.D</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(2020) </a:t>
            </a:r>
            <a:r>
              <a:rPr lang="en-GB" sz="10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Care homes as hospices for the prevalent form of dying: An analysis of long-term care provision towards the end of life in England</a:t>
            </a:r>
            <a:r>
              <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000" b="0" i="0"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https://pubmed.ncbi.nlm.nih.gov/32659513</a:t>
            </a:r>
            <a:endParaRPr lang="en-GB" sz="1000" dirty="0">
              <a:latin typeface="Arial" panose="020B0604020202020204" pitchFamily="34" charset="0"/>
              <a:cs typeface="Arial" panose="020B0604020202020204" pitchFamily="34" charset="0"/>
            </a:endParaRPr>
          </a:p>
          <a:p>
            <a:pPr>
              <a:buFont typeface="Arial" panose="020B0604020202020204" pitchFamily="34" charset="0"/>
              <a:buAutoNum type="arabicParenR"/>
            </a:pPr>
            <a:r>
              <a:rPr lang="en-GB" sz="1000" dirty="0">
                <a:solidFill>
                  <a:schemeClr val="tx1"/>
                </a:solidFill>
                <a:effectLst/>
                <a:latin typeface="Arial" panose="020B0604020202020204" pitchFamily="34" charset="0"/>
                <a:ea typeface="Arial" panose="020B0604020202020204" pitchFamily="34" charset="0"/>
                <a:cs typeface="Arial" panose="020B0604020202020204" pitchFamily="34" charset="0"/>
              </a:rPr>
              <a:t>WHO, (2021) </a:t>
            </a:r>
            <a:r>
              <a:rPr lang="en-GB" sz="1000" i="1" dirty="0">
                <a:solidFill>
                  <a:schemeClr val="tx1"/>
                </a:solidFill>
                <a:effectLst/>
                <a:latin typeface="Arial" panose="020B0604020202020204" pitchFamily="34" charset="0"/>
                <a:ea typeface="Arial" panose="020B0604020202020204" pitchFamily="34" charset="0"/>
                <a:cs typeface="Arial" panose="020B0604020202020204" pitchFamily="34" charset="0"/>
              </a:rPr>
              <a:t>Ageing and Health</a:t>
            </a:r>
            <a:r>
              <a:rPr lang="en-GB" sz="1000" dirty="0">
                <a:solidFill>
                  <a:schemeClr val="tx1"/>
                </a:solidFill>
                <a:effectLst/>
                <a:latin typeface="Arial" panose="020B0604020202020204" pitchFamily="34" charset="0"/>
                <a:ea typeface="Arial" panose="020B0604020202020204" pitchFamily="34" charset="0"/>
                <a:cs typeface="Arial" panose="020B0604020202020204" pitchFamily="34" charset="0"/>
              </a:rPr>
              <a:t>. Available at:  https://www.who.int/news-room/fact-sheet/details/aginh-and-health</a:t>
            </a:r>
            <a:endPar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endParaRPr lang="en-GB" sz="10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AutoNum type="arabicParenR"/>
            </a:pPr>
            <a:endParaRPr lang="en-GB" sz="1000" dirty="0">
              <a:solidFill>
                <a:schemeClr val="tx1"/>
              </a:solidFill>
              <a:latin typeface="Arial" panose="020B0604020202020204" pitchFamily="34" charset="0"/>
              <a:cs typeface="Arial" panose="020B0604020202020204" pitchFamily="34" charset="0"/>
            </a:endParaRPr>
          </a:p>
          <a:p>
            <a:pPr>
              <a:lnSpc>
                <a:spcPct val="100000"/>
              </a:lnSpc>
              <a:buFont typeface="Arial" panose="020B0604020202020204" pitchFamily="34" charset="0"/>
              <a:buAutoNum type="arabicParenR"/>
            </a:pPr>
            <a:endParaRPr lang="en-GB" sz="1000" dirty="0">
              <a:effectLst/>
              <a:latin typeface="Arial" panose="020B0604020202020204" pitchFamily="34" charset="0"/>
              <a:ea typeface="Times New Roman" panose="02020603050405020304" pitchFamily="18" charset="0"/>
              <a:cs typeface="Arial" panose="020B0604020202020204" pitchFamily="34" charset="0"/>
            </a:endParaRPr>
          </a:p>
          <a:p>
            <a:pPr>
              <a:buFont typeface="Arial" panose="020B0604020202020204" pitchFamily="34" charset="0"/>
              <a:buAutoNum type="arabicParenR"/>
            </a:pPr>
            <a:endParaRPr lang="en-GB" sz="1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a:buFont typeface="Arial" panose="020B0604020202020204" pitchFamily="34" charset="0"/>
              <a:buAutoNum type="arabicParenR"/>
            </a:pPr>
            <a:endParaRPr lang="en-GB" sz="1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buFont typeface="Arial" panose="020B0604020202020204" pitchFamily="34" charset="0"/>
              <a:buAutoNum type="arabicParenR"/>
            </a:pPr>
            <a:endParaRPr lang="en-GB" sz="1000" dirty="0">
              <a:effectLst/>
              <a:latin typeface="Arial" panose="020B0604020202020204" pitchFamily="34" charset="0"/>
              <a:ea typeface="Calibri Light" panose="020F0302020204030204" pitchFamily="34" charset="0"/>
              <a:cs typeface="Arial" panose="020B0604020202020204" pitchFamily="34" charset="0"/>
            </a:endParaRPr>
          </a:p>
        </p:txBody>
      </p:sp>
    </p:spTree>
    <p:extLst>
      <p:ext uri="{BB962C8B-B14F-4D97-AF65-F5344CB8AC3E}">
        <p14:creationId xmlns:p14="http://schemas.microsoft.com/office/powerpoint/2010/main" val="3247798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8DFCEB-0F98-06BD-D494-E199213E86E4}"/>
              </a:ext>
            </a:extLst>
          </p:cNvPr>
          <p:cNvSpPr>
            <a:spLocks noGrp="1"/>
          </p:cNvSpPr>
          <p:nvPr>
            <p:ph type="subTitle" idx="1"/>
          </p:nvPr>
        </p:nvSpPr>
        <p:spPr>
          <a:xfrm>
            <a:off x="3179763" y="4001515"/>
            <a:ext cx="5437187" cy="2265216"/>
          </a:xfrm>
        </p:spPr>
        <p:txBody>
          <a:bodyPr/>
          <a:lstStyle/>
          <a:p>
            <a:r>
              <a:rPr lang="en-GB" sz="6600" dirty="0">
                <a:latin typeface="Baguet Script" panose="020B0604020202020204" pitchFamily="2" charset="0"/>
              </a:rPr>
              <a:t>Any Questions </a:t>
            </a:r>
          </a:p>
        </p:txBody>
      </p:sp>
      <p:sp>
        <p:nvSpPr>
          <p:cNvPr id="6" name="Date Placeholder 5">
            <a:extLst>
              <a:ext uri="{FF2B5EF4-FFF2-40B4-BE49-F238E27FC236}">
                <a16:creationId xmlns:a16="http://schemas.microsoft.com/office/drawing/2014/main" id="{BC8F2723-FD47-C2F2-A131-80C263AE2224}"/>
              </a:ext>
            </a:extLst>
          </p:cNvPr>
          <p:cNvSpPr>
            <a:spLocks noGrp="1"/>
          </p:cNvSpPr>
          <p:nvPr>
            <p:ph type="dt" sz="half" idx="10"/>
          </p:nvPr>
        </p:nvSpPr>
        <p:spPr/>
        <p:txBody>
          <a:bodyPr/>
          <a:lstStyle/>
          <a:p>
            <a:r>
              <a:rPr lang="en-US"/>
              <a:t>Tuesday, February 2, 20XX</a:t>
            </a:r>
          </a:p>
        </p:txBody>
      </p:sp>
      <p:sp>
        <p:nvSpPr>
          <p:cNvPr id="7" name="Footer Placeholder 6">
            <a:extLst>
              <a:ext uri="{FF2B5EF4-FFF2-40B4-BE49-F238E27FC236}">
                <a16:creationId xmlns:a16="http://schemas.microsoft.com/office/drawing/2014/main" id="{2F6922B8-F858-8783-87F1-DAAA7DD2D1C3}"/>
              </a:ext>
            </a:extLst>
          </p:cNvPr>
          <p:cNvSpPr>
            <a:spLocks noGrp="1"/>
          </p:cNvSpPr>
          <p:nvPr>
            <p:ph type="ftr" sz="quarter" idx="11"/>
          </p:nvPr>
        </p:nvSpPr>
        <p:spPr/>
        <p:txBody>
          <a:bodyPr/>
          <a:lstStyle/>
          <a:p>
            <a:r>
              <a:rPr lang="en-US"/>
              <a:t>Sample Footer Text</a:t>
            </a:r>
          </a:p>
        </p:txBody>
      </p:sp>
      <p:sp>
        <p:nvSpPr>
          <p:cNvPr id="8" name="Slide Number Placeholder 7">
            <a:extLst>
              <a:ext uri="{FF2B5EF4-FFF2-40B4-BE49-F238E27FC236}">
                <a16:creationId xmlns:a16="http://schemas.microsoft.com/office/drawing/2014/main" id="{81CCC654-5A79-5FA5-E14A-91EB471519EB}"/>
              </a:ext>
            </a:extLst>
          </p:cNvPr>
          <p:cNvSpPr>
            <a:spLocks noGrp="1"/>
          </p:cNvSpPr>
          <p:nvPr>
            <p:ph type="sldNum" sz="quarter" idx="12"/>
          </p:nvPr>
        </p:nvSpPr>
        <p:spPr/>
        <p:txBody>
          <a:bodyPr/>
          <a:lstStyle/>
          <a:p>
            <a:fld id="{DBA1B0FB-D917-4C8C-928F-313BD683BF39}" type="slidenum">
              <a:rPr lang="en-US" smtClean="0"/>
              <a:t>13</a:t>
            </a:fld>
            <a:endParaRPr lang="en-US"/>
          </a:p>
        </p:txBody>
      </p:sp>
      <p:pic>
        <p:nvPicPr>
          <p:cNvPr id="3074" name="Picture 2" descr="See the source image">
            <a:extLst>
              <a:ext uri="{FF2B5EF4-FFF2-40B4-BE49-F238E27FC236}">
                <a16:creationId xmlns:a16="http://schemas.microsoft.com/office/drawing/2014/main" id="{AD8034C9-572A-FDBF-02C7-B4FB21A8007A}"/>
              </a:ext>
            </a:extLst>
          </p:cNvPr>
          <p:cNvPicPr>
            <a:picLocks noGrp="1" noChangeAspect="1" noChangeArrowheads="1"/>
          </p:cNvPicPr>
          <p:nvPr>
            <p:ph type="pic" sz="quarter" idx="16"/>
          </p:nvPr>
        </p:nvPicPr>
        <p:blipFill>
          <a:blip r:embed="rId2">
            <a:extLst>
              <a:ext uri="{28A0092B-C50C-407E-A947-70E740481C1C}">
                <a14:useLocalDpi xmlns:a14="http://schemas.microsoft.com/office/drawing/2010/main" val="0"/>
              </a:ext>
            </a:extLst>
          </a:blip>
          <a:srcRect t="4678" b="4678"/>
          <a:stretch>
            <a:fillRect/>
          </a:stretch>
        </p:blipFill>
        <p:spPr bwMode="auto">
          <a:xfrm>
            <a:off x="3269456" y="740057"/>
            <a:ext cx="5084064" cy="2880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4629291"/>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{675362AB-7942-4F4F-88B4-1769506FCD41}tf33713516_win32</Template>
  <TotalTime>1034</TotalTime>
  <Words>2163</Words>
  <Application>Microsoft Office PowerPoint</Application>
  <PresentationFormat>Widescreen</PresentationFormat>
  <Paragraphs>140</Paragraphs>
  <Slides>13</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Baguet Script</vt:lpstr>
      <vt:lpstr>Calibri</vt:lpstr>
      <vt:lpstr>Gill Sans MT</vt:lpstr>
      <vt:lpstr>Roboto</vt:lpstr>
      <vt:lpstr>Times New Roman</vt:lpstr>
      <vt:lpstr>Walbaum Display</vt:lpstr>
      <vt:lpstr>3DFloatVTI</vt:lpstr>
      <vt:lpstr>Health and  Social Care BSc (Hons)</vt:lpstr>
      <vt:lpstr>Dissertation Viva  Title:  The provision of health and social care services in residential care homes for the old people in England </vt:lpstr>
      <vt:lpstr>Introduction Chapter 1   </vt:lpstr>
      <vt:lpstr>Background  Chapter 2 </vt:lpstr>
      <vt:lpstr>Methods Chapter 3  </vt:lpstr>
      <vt:lpstr>Methods II </vt:lpstr>
      <vt:lpstr>Method 111</vt:lpstr>
      <vt:lpstr>Results Chapter 4 </vt:lpstr>
      <vt:lpstr>Results II</vt:lpstr>
      <vt:lpstr>Recommendations Chapter 5 </vt:lpstr>
      <vt:lpstr>Conclusion  Chapter 5.1</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dc:title>
  <dc:creator>Carlene</dc:creator>
  <cp:lastModifiedBy>Carlene</cp:lastModifiedBy>
  <cp:revision>5</cp:revision>
  <dcterms:created xsi:type="dcterms:W3CDTF">2022-09-17T22:11:43Z</dcterms:created>
  <dcterms:modified xsi:type="dcterms:W3CDTF">2022-09-19T12:59:41Z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