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9"/>
  </p:notesMasterIdLst>
  <p:handoutMasterIdLst>
    <p:handoutMasterId r:id="rId20"/>
  </p:handoutMasterIdLst>
  <p:sldIdLst>
    <p:sldId id="277" r:id="rId2"/>
    <p:sldId id="331" r:id="rId3"/>
    <p:sldId id="258" r:id="rId4"/>
    <p:sldId id="259" r:id="rId5"/>
    <p:sldId id="364" r:id="rId6"/>
    <p:sldId id="261" r:id="rId7"/>
    <p:sldId id="365" r:id="rId8"/>
    <p:sldId id="262" r:id="rId9"/>
    <p:sldId id="366" r:id="rId10"/>
    <p:sldId id="263" r:id="rId11"/>
    <p:sldId id="264" r:id="rId12"/>
    <p:sldId id="265" r:id="rId13"/>
    <p:sldId id="266" r:id="rId14"/>
    <p:sldId id="367" r:id="rId15"/>
    <p:sldId id="269" r:id="rId16"/>
    <p:sldId id="270" r:id="rId17"/>
    <p:sldId id="272" r:id="rId18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30" autoAdjust="0"/>
    <p:restoredTop sz="94576" autoAdjust="0"/>
  </p:normalViewPr>
  <p:slideViewPr>
    <p:cSldViewPr>
      <p:cViewPr varScale="1">
        <p:scale>
          <a:sx n="115" d="100"/>
          <a:sy n="115" d="100"/>
        </p:scale>
        <p:origin x="135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ED8DC46-A130-4C13-B75A-C8F70BA820E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D1D8088-E5AD-4604-905F-26F3DDCAB20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6E33318-A57C-4AF9-85B0-5A193D610163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A4573-AFE4-4E44-85AD-77A8088FD600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7065B-6537-4D3D-8575-CAE427E06A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3163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27BD2-47D5-4EC3-9DFB-CD9143C90BF6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649B4-1C61-436B-83FE-3897B72255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8162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13E55-BAEF-4F2D-9659-C04AD46ECB21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38CB4-5170-44D9-A716-50AA21E15B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6372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E7A54-7369-4339-A0D5-12D28CB79712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60E0D-8F8E-48E1-8A22-0379D8C2DE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0120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4393C-9515-4B46-8149-EA0554F0E4FC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C3867-85C3-4E79-9AE4-CC7FE430D4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625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965B0-761D-4A4F-A429-0C889F49D38F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20F43-6F16-4B5A-8856-05E0D2525E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7687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1F629-3282-41D3-8F4C-C5097056C1E6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DBE57-BD07-4EBA-9943-1EC28F8BA16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6823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2A7F7-EEFD-45ED-84A8-028EE3293F25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4DE50-FCE2-44CE-BEE2-91BA28919B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9080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E2AEB-5EC2-4E91-9343-FF06D966CACE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95D13-0148-434D-8920-CA8C15D78D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3052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4C9D7-A61D-4064-8D4B-F5CDA180087D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49DA-1453-491D-98D6-ACE04D158F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1853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6C286-FAFF-4A73-B28D-F20D6B915F31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723FB-2463-423A-A486-B5B825103F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7751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AEC66-2E95-419B-804D-BC23252DF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4AE94-8E59-43D9-B725-7345D425978F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FCD293-8788-44A1-9696-BB2249D3E8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88E26C4-FA94-424E-9071-6C146598AA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A374D-F467-4F32-B541-880911704D8F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F7F0E7-62C4-4771-83E6-1BF4147DC5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Lecture 3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3BF843CA-8C6D-4236-931B-C09DFA0B6B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6231D-BBF5-419A-BE16-A3C27D83D4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84769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F6B829-F983-45CA-9FDE-2EC72CADE9BE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70EE637-05F4-49CA-B0AE-B3BB5E52DE1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5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martinsights.com/marketing-planning/marketing-models/how-to-use-the-7ps-marketing-mix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BMSK4005</a:t>
            </a:r>
          </a:p>
        </p:txBody>
      </p:sp>
      <p:sp>
        <p:nvSpPr>
          <p:cNvPr id="7171" name="Subtitle 4"/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400800" cy="336391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 smtClean="0">
                <a:solidFill>
                  <a:srgbClr val="FFFF00"/>
                </a:solidFill>
              </a:rPr>
              <a:t>Professional Career development</a:t>
            </a:r>
          </a:p>
          <a:p>
            <a:pPr eaLnBrk="1" hangingPunct="1">
              <a:defRPr/>
            </a:pPr>
            <a:r>
              <a:rPr lang="en-GB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 4</a:t>
            </a:r>
          </a:p>
          <a:p>
            <a:pPr eaLnBrk="1" hangingPunct="1">
              <a:defRPr/>
            </a:pPr>
            <a:endParaRPr lang="en-GB" altLang="en-US" b="1" dirty="0" smtClean="0">
              <a:solidFill>
                <a:srgbClr val="FFFF00"/>
              </a:solidFill>
            </a:endParaRPr>
          </a:p>
          <a:p>
            <a:pPr eaLnBrk="1" hangingPunct="1">
              <a:defRPr/>
            </a:pPr>
            <a:r>
              <a:rPr lang="en-GB" altLang="en-US" b="1" dirty="0" smtClean="0">
                <a:solidFill>
                  <a:srgbClr val="FFFF00"/>
                </a:solidFill>
              </a:rPr>
              <a:t>Personal Development Planning</a:t>
            </a:r>
          </a:p>
          <a:p>
            <a:pPr eaLnBrk="1" hangingPunct="1">
              <a:defRPr/>
            </a:pPr>
            <a:r>
              <a:rPr lang="en-GB" alt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468E8-CDEB-4722-8906-6A7A347746F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7173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EBE7B99-C731-4372-B4F7-C649FBE07C7D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07C9A313-4B6C-436F-B0A0-000262B883F8}" type="datetime1">
              <a:rPr lang="en-GB" altLang="en-US" sz="1800" smtClean="0">
                <a:cs typeface="Arial" panose="020B0604020202020204" pitchFamily="34" charset="0"/>
              </a:rPr>
              <a:pPr algn="l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12/07/2019</a:t>
            </a:fld>
            <a:endParaRPr lang="en-US" altLang="en-US" sz="1800" smtClean="0">
              <a:cs typeface="Arial" panose="020B0604020202020204" pitchFamily="34" charset="0"/>
            </a:endParaRPr>
          </a:p>
        </p:txBody>
      </p:sp>
      <p:sp>
        <p:nvSpPr>
          <p:cNvPr id="8195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Lesson Aims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507413" cy="54006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/>
              <a:t>To present a range of  tools that can be used to enable students to consider and analyse their future career prospects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To support students in the use and application of these tools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8197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889356-2DCC-4FD1-B2EA-F94394609680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>
            <a:extLst>
              <a:ext uri="{FF2B5EF4-FFF2-40B4-BE49-F238E27FC236}">
                <a16:creationId xmlns:a16="http://schemas.microsoft.com/office/drawing/2014/main" id="{E6283B49-C3AA-45F4-86D2-4A7925567A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E3C4DE77-8A8A-4FCE-9CC3-D939A6B14B2C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0243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10244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8FBE02-FCF3-4BE8-87AB-690583711473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024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0246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Applying management theory to yourself provides a useful set of tools for self-analysis and self-awareness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ate Placeholder 3">
            <a:extLst>
              <a:ext uri="{FF2B5EF4-FFF2-40B4-BE49-F238E27FC236}">
                <a16:creationId xmlns:a16="http://schemas.microsoft.com/office/drawing/2014/main" id="{46C2259F-0A87-441C-A350-407AFA70D57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F5628912-93DF-4AE6-90AE-2034E38A976A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1267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11268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53B058B-E32B-4A85-BAD8-7EC9D15BE3CF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12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1270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smtClean="0"/>
              <a:t>	</a:t>
            </a:r>
            <a:r>
              <a:rPr lang="en-GB" altLang="en-US" b="1" smtClean="0"/>
              <a:t>SWOT analysis</a:t>
            </a:r>
            <a:r>
              <a:rPr lang="en-GB" altLang="en-US" smtClean="0"/>
              <a:t> (or </a:t>
            </a:r>
            <a:r>
              <a:rPr lang="en-GB" altLang="en-US" b="1" smtClean="0"/>
              <a:t>SWOT</a:t>
            </a:r>
            <a:r>
              <a:rPr lang="en-GB" altLang="en-US" smtClean="0"/>
              <a:t> matrix) is a strategic planning technique used to help a person or organization identify the Strengths, Weaknesses, Opportunities, and Threats related to business competition or project planning</a:t>
            </a:r>
            <a:endParaRPr lang="en-GB" altLang="en-US" sz="2800" smtClean="0"/>
          </a:p>
          <a:p>
            <a:pPr eaLnBrk="1" hangingPunct="1">
              <a:buFontTx/>
              <a:buNone/>
            </a:pPr>
            <a:r>
              <a:rPr lang="en-GB" altLang="en-US" sz="2800" smtClean="0"/>
              <a:t>	</a:t>
            </a:r>
          </a:p>
          <a:p>
            <a:pPr eaLnBrk="1" hangingPunct="1">
              <a:buFontTx/>
              <a:buNone/>
            </a:pPr>
            <a:r>
              <a:rPr lang="en-GB" altLang="en-US" sz="280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SWOT Analysis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What are your:</a:t>
            </a:r>
          </a:p>
          <a:p>
            <a:pPr eaLnBrk="1" hangingPunct="1">
              <a:buClr>
                <a:schemeClr val="tx1"/>
              </a:buClr>
              <a:buFontTx/>
              <a:buChar char="o"/>
            </a:pPr>
            <a:r>
              <a:rPr lang="en-GB" altLang="en-US" smtClean="0"/>
              <a:t>Strengths</a:t>
            </a:r>
          </a:p>
          <a:p>
            <a:pPr eaLnBrk="1" hangingPunct="1">
              <a:buClr>
                <a:schemeClr val="tx1"/>
              </a:buClr>
              <a:buFontTx/>
              <a:buChar char="o"/>
            </a:pPr>
            <a:r>
              <a:rPr lang="en-GB" altLang="en-US" smtClean="0"/>
              <a:t>Weaknesses</a:t>
            </a:r>
          </a:p>
          <a:p>
            <a:pPr eaLnBrk="1" hangingPunct="1">
              <a:buClr>
                <a:schemeClr val="tx1"/>
              </a:buClr>
              <a:buFontTx/>
              <a:buChar char="o"/>
            </a:pPr>
            <a:r>
              <a:rPr lang="en-GB" altLang="en-US" smtClean="0"/>
              <a:t>Opportunities</a:t>
            </a:r>
          </a:p>
          <a:p>
            <a:pPr eaLnBrk="1" hangingPunct="1">
              <a:buClr>
                <a:schemeClr val="tx1"/>
              </a:buClr>
              <a:buFontTx/>
              <a:buChar char="o"/>
            </a:pPr>
            <a:r>
              <a:rPr lang="en-GB" altLang="en-US" smtClean="0"/>
              <a:t>Threats	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DBDA9-5E3D-4A07-90B1-F544A5E753C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C501C1C-CC43-4D41-A4A6-F5390D732B52}" type="datetime1">
              <a:rPr lang="en-GB" altLang="en-US" smtClean="0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2293" name="Slide Number Placeholder 4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A728B60-AA61-485E-B9F4-7859E8C081A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3">
            <a:extLst>
              <a:ext uri="{FF2B5EF4-FFF2-40B4-BE49-F238E27FC236}">
                <a16:creationId xmlns:a16="http://schemas.microsoft.com/office/drawing/2014/main" id="{CD9780DB-27C4-45DB-AD83-8F36B0AFB98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CD1C6D45-372E-4366-8D45-591A51BF6779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331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1331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58237EF-DF8F-448F-9028-94689E036E9D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331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331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Think about your skills, opportunities etc. in terms of a </a:t>
            </a:r>
          </a:p>
          <a:p>
            <a:pPr eaLnBrk="1" hangingPunct="1">
              <a:buFontTx/>
              <a:buNone/>
            </a:pPr>
            <a:r>
              <a:rPr lang="en-GB" altLang="en-US" smtClean="0"/>
              <a:t>PROFIT &amp; LOSS account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Johari window 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 smtClean="0"/>
              <a:t>A </a:t>
            </a:r>
            <a:r>
              <a:rPr lang="en-GB" altLang="en-US" b="1" smtClean="0"/>
              <a:t>Johari window</a:t>
            </a:r>
            <a:r>
              <a:rPr lang="en-GB" altLang="en-US" smtClean="0"/>
              <a:t> is a psychological tool created by Joseph Luft and Harry Ingham in 1955. </a:t>
            </a:r>
          </a:p>
          <a:p>
            <a:r>
              <a:rPr lang="en-GB" altLang="en-US" smtClean="0"/>
              <a:t>It's a simple and useful tool for understanding and training, self-awareness, personal development, and  improving communications.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C3DC4-018C-4F5E-8831-2A960A9D0DE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C501C1C-CC43-4D41-A4A6-F5390D732B52}" type="datetime1">
              <a:rPr lang="en-GB" altLang="en-US" smtClean="0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4341" name="Slide Number Placeholder 4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B205A57-3DF1-4624-B107-DADD7A99F5A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4">
            <a:extLst>
              <a:ext uri="{FF2B5EF4-FFF2-40B4-BE49-F238E27FC236}">
                <a16:creationId xmlns:a16="http://schemas.microsoft.com/office/drawing/2014/main" id="{F0A10E6C-7730-43AE-B965-45F0627B393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5993C0C5-48D6-452E-A15D-0261B9E7C38D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5363" name="Footer Placeholder 5"/>
          <p:cNvSpPr>
            <a:spLocks noGrp="1" noChangeArrowheads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 smtClean="0">
              <a:latin typeface="Arial" panose="020B0604020202020204" pitchFamily="34" charset="0"/>
            </a:endParaRPr>
          </a:p>
        </p:txBody>
      </p:sp>
      <p:sp>
        <p:nvSpPr>
          <p:cNvPr id="15364" name="Slide Number Placeholder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5ABAE43-347A-487C-87D8-D15FC04395D0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536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5366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751763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smtClean="0"/>
              <a:t>Johari Window: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>
              <a:buFontTx/>
              <a:buNone/>
            </a:pPr>
            <a:endParaRPr lang="en-GB" altLang="en-US" sz="2800" smtClean="0"/>
          </a:p>
        </p:txBody>
      </p:sp>
      <p:graphicFrame>
        <p:nvGraphicFramePr>
          <p:cNvPr id="149508" name="Group 4">
            <a:extLst>
              <a:ext uri="{FF2B5EF4-FFF2-40B4-BE49-F238E27FC236}">
                <a16:creationId xmlns:a16="http://schemas.microsoft.com/office/drawing/2014/main" id="{72DB940B-DE01-449F-9217-383D37F493AB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2455863" y="2414588"/>
          <a:ext cx="4030662" cy="3149600"/>
        </p:xfrm>
        <a:graphic>
          <a:graphicData uri="http://schemas.openxmlformats.org/drawingml/2006/table">
            <a:tbl>
              <a:tblPr/>
              <a:tblGrid>
                <a:gridCol w="1343025">
                  <a:extLst>
                    <a:ext uri="{9D8B030D-6E8A-4147-A177-3AD203B41FA5}">
                      <a16:colId xmlns:a16="http://schemas.microsoft.com/office/drawing/2014/main" val="2798976912"/>
                    </a:ext>
                  </a:extLst>
                </a:gridCol>
                <a:gridCol w="1344612">
                  <a:extLst>
                    <a:ext uri="{9D8B030D-6E8A-4147-A177-3AD203B41FA5}">
                      <a16:colId xmlns:a16="http://schemas.microsoft.com/office/drawing/2014/main" val="1478179359"/>
                    </a:ext>
                  </a:extLst>
                </a:gridCol>
                <a:gridCol w="1343025">
                  <a:extLst>
                    <a:ext uri="{9D8B030D-6E8A-4147-A177-3AD203B41FA5}">
                      <a16:colId xmlns:a16="http://schemas.microsoft.com/office/drawing/2014/main" val="2256901306"/>
                    </a:ext>
                  </a:extLst>
                </a:gridCol>
              </a:tblGrid>
              <a:tr h="674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Known to self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Unknown to self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2230739"/>
                  </a:ext>
                </a:extLst>
              </a:tr>
              <a:tr h="12382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Known to others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968085"/>
                  </a:ext>
                </a:extLst>
              </a:tr>
              <a:tr h="1236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Unknown to </a:t>
                      </a:r>
                      <a:r>
                        <a:rPr kumimoji="0" lang="en-GB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382346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Force Field Analysis</a:t>
            </a:r>
          </a:p>
        </p:txBody>
      </p:sp>
      <p:sp>
        <p:nvSpPr>
          <p:cNvPr id="1638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 sz="2800" smtClean="0"/>
              <a:t>Some people struggle when they have tough decisions to make. They go through the pros and cons, and agonize over making the right decision</a:t>
            </a:r>
          </a:p>
          <a:p>
            <a:r>
              <a:rPr lang="en-GB" altLang="en-US" sz="2800" smtClean="0"/>
              <a:t>When you're making difficult or challenging decisions, you can use an effective, structured decision-making technique that will improve the quality of your decisions and increase your chances of success.</a:t>
            </a:r>
          </a:p>
          <a:p>
            <a:endParaRPr lang="en-GB" altLang="en-US" smtClean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21603D-470A-4B95-A501-A6393D93867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0B728D1-AA31-490D-B5B1-A640203FC787}" type="datetime1">
              <a:rPr lang="en-GB" altLang="en-US" smtClean="0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638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17C916-A850-4EE9-B2F2-0E5FCF12E288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Date Placeholder 4">
            <a:extLst>
              <a:ext uri="{FF2B5EF4-FFF2-40B4-BE49-F238E27FC236}">
                <a16:creationId xmlns:a16="http://schemas.microsoft.com/office/drawing/2014/main" id="{3F556D50-85E9-4106-B8EA-1C51573D6F9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842CA005-9F72-43BF-AE2A-B9B0AA21C1F5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7411" name="Footer Placeholder 5"/>
          <p:cNvSpPr>
            <a:spLocks noGrp="1" noChangeArrowheads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 smtClean="0">
              <a:latin typeface="Arial" panose="020B0604020202020204" pitchFamily="34" charset="0"/>
            </a:endParaRPr>
          </a:p>
        </p:txBody>
      </p:sp>
      <p:sp>
        <p:nvSpPr>
          <p:cNvPr id="17412" name="Slide Number Placeholder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A2FB9DD-5BA7-4484-99F0-A361DBAA15E2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741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7414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225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b="1" smtClean="0"/>
              <a:t>Force Field Analysis</a:t>
            </a:r>
          </a:p>
          <a:p>
            <a:pPr eaLnBrk="1" hangingPunct="1">
              <a:buFontTx/>
              <a:buNone/>
            </a:pPr>
            <a:endParaRPr lang="en-GB" altLang="en-US" sz="2400" b="1" smtClean="0"/>
          </a:p>
          <a:p>
            <a:pPr eaLnBrk="1" hangingPunct="1">
              <a:buFontTx/>
              <a:buNone/>
            </a:pPr>
            <a:endParaRPr lang="en-GB" altLang="en-US" sz="2400" b="1" smtClean="0"/>
          </a:p>
        </p:txBody>
      </p:sp>
      <p:graphicFrame>
        <p:nvGraphicFramePr>
          <p:cNvPr id="150532" name="Group 4">
            <a:extLst>
              <a:ext uri="{FF2B5EF4-FFF2-40B4-BE49-F238E27FC236}">
                <a16:creationId xmlns:a16="http://schemas.microsoft.com/office/drawing/2014/main" id="{6F0FB3F1-DD9C-48DA-B95F-E309613C5451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301750" y="2163763"/>
          <a:ext cx="6375400" cy="3471862"/>
        </p:xfrm>
        <a:graphic>
          <a:graphicData uri="http://schemas.openxmlformats.org/drawingml/2006/table">
            <a:tbl>
              <a:tblPr/>
              <a:tblGrid>
                <a:gridCol w="2332037">
                  <a:extLst>
                    <a:ext uri="{9D8B030D-6E8A-4147-A177-3AD203B41FA5}">
                      <a16:colId xmlns:a16="http://schemas.microsoft.com/office/drawing/2014/main" val="411059294"/>
                    </a:ext>
                  </a:extLst>
                </a:gridCol>
                <a:gridCol w="546100">
                  <a:extLst>
                    <a:ext uri="{9D8B030D-6E8A-4147-A177-3AD203B41FA5}">
                      <a16:colId xmlns:a16="http://schemas.microsoft.com/office/drawing/2014/main" val="2981798195"/>
                    </a:ext>
                  </a:extLst>
                </a:gridCol>
                <a:gridCol w="947738">
                  <a:extLst>
                    <a:ext uri="{9D8B030D-6E8A-4147-A177-3AD203B41FA5}">
                      <a16:colId xmlns:a16="http://schemas.microsoft.com/office/drawing/2014/main" val="520723345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3575317279"/>
                    </a:ext>
                  </a:extLst>
                </a:gridCol>
                <a:gridCol w="2022475">
                  <a:extLst>
                    <a:ext uri="{9D8B030D-6E8A-4147-A177-3AD203B41FA5}">
                      <a16:colId xmlns:a16="http://schemas.microsoft.com/office/drawing/2014/main" val="1337760157"/>
                    </a:ext>
                  </a:extLst>
                </a:gridCol>
              </a:tblGrid>
              <a:tr h="34718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Summary of skills and competencies I possess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Equilibrium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Requirements of organisation / job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643523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Date Placeholder 3">
            <a:extLst>
              <a:ext uri="{FF2B5EF4-FFF2-40B4-BE49-F238E27FC236}">
                <a16:creationId xmlns:a16="http://schemas.microsoft.com/office/drawing/2014/main" id="{54A5F87F-9F28-4AC4-B4A1-E4CB5C26065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2E9188B2-0EC0-4F46-B049-0A92AE23DD5A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843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1843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6C41E3D-F88B-4C3E-898F-CFCCDE4829B3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843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843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What type of leader are you?</a:t>
            </a:r>
          </a:p>
          <a:p>
            <a:pPr eaLnBrk="1" hangingPunct="1">
              <a:buFontTx/>
              <a:buNone/>
            </a:pPr>
            <a:endParaRPr lang="en-GB" altLang="en-US" smtClean="0"/>
          </a:p>
          <a:p>
            <a:pPr eaLnBrk="1" hangingPunct="1">
              <a:buFontTx/>
              <a:buNone/>
            </a:pPr>
            <a:r>
              <a:rPr lang="en-GB" altLang="en-US" smtClean="0"/>
              <a:t>What roles do you take in groups and teams?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ate Placeholder 3">
            <a:extLst>
              <a:ext uri="{FF2B5EF4-FFF2-40B4-BE49-F238E27FC236}">
                <a16:creationId xmlns:a16="http://schemas.microsoft.com/office/drawing/2014/main" id="{93302549-A498-4DC6-A10A-F3D9B9A0223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3AA1FA0B-B262-4C07-908D-56C4BC64513C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1945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1946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06929A0-B0DF-497F-B405-EC907AD508B2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194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1946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/>
            <a:r>
              <a:rPr lang="en-GB" altLang="en-US" smtClean="0"/>
              <a:t>Which entrepreneurial characteristics do you have?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mtClean="0"/>
              <a:t>Which traits?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3">
            <a:extLst>
              <a:ext uri="{FF2B5EF4-FFF2-40B4-BE49-F238E27FC236}">
                <a16:creationId xmlns:a16="http://schemas.microsoft.com/office/drawing/2014/main" id="{5540D0CC-901E-4F57-9F58-3DF7A9F3CA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71BA6C82-3A05-4FE6-A5EA-EFBD465BF354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20483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20484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BACA8B0-5C83-421E-B480-60D94FB83B59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2048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20486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The 7 ‘P’s of Marketing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Product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Price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Place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Promotion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People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Process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z="2400" smtClean="0"/>
              <a:t>Physical environment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3">
            <a:extLst>
              <a:ext uri="{FF2B5EF4-FFF2-40B4-BE49-F238E27FC236}">
                <a16:creationId xmlns:a16="http://schemas.microsoft.com/office/drawing/2014/main" id="{5540D0CC-901E-4F57-9F58-3DF7A9F3CA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71BA6C82-3A05-4FE6-A5EA-EFBD465BF354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21507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21508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8C17FC8-378C-40FE-AF4D-624F96AE3C72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2150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21510" name="Rectangle 3"/>
          <p:cNvSpPr>
            <a:spLocks noGrp="1"/>
          </p:cNvSpPr>
          <p:nvPr>
            <p:ph type="body" idx="1"/>
          </p:nvPr>
        </p:nvSpPr>
        <p:spPr>
          <a:xfrm>
            <a:off x="465138" y="5027613"/>
            <a:ext cx="8229600" cy="5032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200" smtClean="0"/>
              <a:t>Image source: </a:t>
            </a:r>
            <a:r>
              <a:rPr lang="en-GB" altLang="en-US" sz="1200" smtClean="0">
                <a:hlinkClick r:id="rId2"/>
              </a:rPr>
              <a:t>https://www.smartinsights.com/marketing-planning/marketing-models/how-to-use-the-7ps-marketing-mix/</a:t>
            </a:r>
            <a:endParaRPr lang="en-GB" altLang="en-US" sz="1200" smtClean="0"/>
          </a:p>
        </p:txBody>
      </p:sp>
      <p:pic>
        <p:nvPicPr>
          <p:cNvPr id="215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064500" cy="451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Date Placeholder 3">
            <a:extLst>
              <a:ext uri="{FF2B5EF4-FFF2-40B4-BE49-F238E27FC236}">
                <a16:creationId xmlns:a16="http://schemas.microsoft.com/office/drawing/2014/main" id="{F2EDD9F2-DABA-4C8C-A045-454C65D5366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F51A06CF-DC37-451C-9DC3-903C521B17BC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22531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22532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BF0DC9F-8C19-45BA-B387-D3FB9E831A16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2253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225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b="1" smtClean="0"/>
              <a:t>Consider PEST factors:</a:t>
            </a:r>
          </a:p>
          <a:p>
            <a:pPr eaLnBrk="1" hangingPunct="1">
              <a:buFontTx/>
              <a:buNone/>
            </a:pPr>
            <a:endParaRPr lang="en-GB" altLang="en-US" smtClean="0"/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mtClean="0"/>
              <a:t>Political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mtClean="0"/>
              <a:t>Economic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mtClean="0"/>
              <a:t>Socio-cultural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GB" altLang="en-US" smtClean="0"/>
              <a:t>Technological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ate Placeholder 3">
            <a:extLst>
              <a:ext uri="{FF2B5EF4-FFF2-40B4-BE49-F238E27FC236}">
                <a16:creationId xmlns:a16="http://schemas.microsoft.com/office/drawing/2014/main" id="{B3AD2E4D-8E80-424B-80E0-A794AF8BD0C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F911C458-14AF-44EC-93D2-7F14EF34FCBD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2355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2355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85A13EE-C3CC-4E51-9941-C887D60CFF4B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235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Using management ‘tools’</a:t>
            </a:r>
          </a:p>
        </p:txBody>
      </p:sp>
      <p:sp>
        <p:nvSpPr>
          <p:cNvPr id="2355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How about a personal:</a:t>
            </a:r>
          </a:p>
          <a:p>
            <a:pPr eaLnBrk="1" hangingPunct="1">
              <a:buFontTx/>
              <a:buNone/>
            </a:pPr>
            <a:r>
              <a:rPr lang="en-GB" altLang="en-US" smtClean="0"/>
              <a:t>MISSION STATEMENT</a:t>
            </a:r>
          </a:p>
          <a:p>
            <a:pPr eaLnBrk="1" hangingPunct="1">
              <a:buFontTx/>
              <a:buNone/>
            </a:pPr>
            <a:r>
              <a:rPr lang="en-GB" altLang="en-US" smtClean="0"/>
              <a:t>BUSINESS PLAN  ?</a:t>
            </a:r>
          </a:p>
          <a:p>
            <a:pPr eaLnBrk="1" hangingPunct="1">
              <a:buFontTx/>
              <a:buNone/>
            </a:pPr>
            <a:endParaRPr lang="en-GB" altLang="en-US" smtClean="0"/>
          </a:p>
          <a:p>
            <a:pPr eaLnBrk="1" hangingPunct="1">
              <a:buFontTx/>
              <a:buNone/>
            </a:pPr>
            <a:r>
              <a:rPr lang="en-GB" altLang="en-US" smtClean="0"/>
              <a:t>Do you have </a:t>
            </a:r>
          </a:p>
          <a:p>
            <a:pPr eaLnBrk="1" hangingPunct="1">
              <a:buFontTx/>
              <a:buNone/>
            </a:pPr>
            <a:r>
              <a:rPr lang="en-GB" altLang="en-US" smtClean="0"/>
              <a:t>SMART OBJECTIVES 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Date Placeholder 3">
            <a:extLst>
              <a:ext uri="{FF2B5EF4-FFF2-40B4-BE49-F238E27FC236}">
                <a16:creationId xmlns:a16="http://schemas.microsoft.com/office/drawing/2014/main" id="{F50301FD-FABD-4CBE-9E91-3B3ACCC41CF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2D9F5EB6-7D61-42A9-8B40-F971FFF2FE2C}" type="datetime1">
              <a:rPr lang="en-GB" altLang="en-US"/>
              <a:pPr>
                <a:defRPr/>
              </a:pPr>
              <a:t>12/07/2019</a:t>
            </a:fld>
            <a:endParaRPr lang="en-GB" altLang="en-US"/>
          </a:p>
        </p:txBody>
      </p:sp>
      <p:sp>
        <p:nvSpPr>
          <p:cNvPr id="2457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t>Lecture 3</a:t>
            </a:r>
          </a:p>
        </p:txBody>
      </p:sp>
      <p:sp>
        <p:nvSpPr>
          <p:cNvPr id="2458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2B85A1-2924-43FF-B362-CD2DF67E1C5E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altLang="en-US" sz="1200" smtClean="0">
              <a:latin typeface="Arial" panose="020B0604020202020204" pitchFamily="34" charset="0"/>
            </a:endParaRPr>
          </a:p>
        </p:txBody>
      </p:sp>
      <p:sp>
        <p:nvSpPr>
          <p:cNvPr id="245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Tasks:</a:t>
            </a:r>
            <a:endParaRPr lang="en-US" altLang="en-US" smtClean="0"/>
          </a:p>
        </p:txBody>
      </p:sp>
      <p:sp>
        <p:nvSpPr>
          <p:cNvPr id="2458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/>
            <a:r>
              <a:rPr lang="en-GB" altLang="en-US" sz="2800" smtClean="0"/>
              <a:t>Apply various models, techniques and approaches to yourself </a:t>
            </a:r>
          </a:p>
          <a:p>
            <a:pPr eaLnBrk="1" hangingPunct="1"/>
            <a:endParaRPr lang="en-GB" altLang="en-US" sz="2800" smtClean="0"/>
          </a:p>
          <a:p>
            <a:pPr eaLnBrk="1" hangingPunct="1"/>
            <a:r>
              <a:rPr lang="en-GB" altLang="en-US" sz="2800" smtClean="0"/>
              <a:t>Complete some psychometric tests – reflect upon the conclusions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923</TotalTime>
  <Words>379</Words>
  <Application>Microsoft Office PowerPoint</Application>
  <PresentationFormat>On-screen Show (4:3)</PresentationFormat>
  <Paragraphs>135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Myriad Pro</vt:lpstr>
      <vt:lpstr>Verdana</vt:lpstr>
      <vt:lpstr>Wingdings</vt:lpstr>
      <vt:lpstr>20140311PresentationUWTSDTemplate</vt:lpstr>
      <vt:lpstr>BMSK4005</vt:lpstr>
      <vt:lpstr>Lesson Aims</vt:lpstr>
      <vt:lpstr>Using management ‘tools’</vt:lpstr>
      <vt:lpstr>Using management ‘tools’</vt:lpstr>
      <vt:lpstr>SWOT Analysis</vt:lpstr>
      <vt:lpstr>Using management ‘tools’</vt:lpstr>
      <vt:lpstr>Johari window </vt:lpstr>
      <vt:lpstr>Using management ‘tools’</vt:lpstr>
      <vt:lpstr>Force Field Analysis</vt:lpstr>
      <vt:lpstr>Using management ‘tools’</vt:lpstr>
      <vt:lpstr>Using management ‘tools’</vt:lpstr>
      <vt:lpstr>Using management ‘tools’</vt:lpstr>
      <vt:lpstr>Using management ‘tools’</vt:lpstr>
      <vt:lpstr>PowerPoint Presentation</vt:lpstr>
      <vt:lpstr>Using management ‘tools’</vt:lpstr>
      <vt:lpstr>Using management ‘tools’</vt:lpstr>
      <vt:lpstr>Tasks: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Sylvia Hoffmann</cp:lastModifiedBy>
  <cp:revision>44</cp:revision>
  <cp:lastPrinted>2018-07-09T15:27:01Z</cp:lastPrinted>
  <dcterms:created xsi:type="dcterms:W3CDTF">2002-10-07T19:43:58Z</dcterms:created>
  <dcterms:modified xsi:type="dcterms:W3CDTF">2019-07-12T11:00:09Z</dcterms:modified>
</cp:coreProperties>
</file>