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4"/>
  </p:sldMasterIdLst>
  <p:notesMasterIdLst>
    <p:notesMasterId r:id="rId14"/>
  </p:notesMasterIdLst>
  <p:sldIdLst>
    <p:sldId id="256" r:id="rId5"/>
    <p:sldId id="262" r:id="rId6"/>
    <p:sldId id="260" r:id="rId7"/>
    <p:sldId id="263" r:id="rId8"/>
    <p:sldId id="269" r:id="rId9"/>
    <p:sldId id="270" r:id="rId10"/>
    <p:sldId id="271" r:id="rId11"/>
    <p:sldId id="273" r:id="rId12"/>
    <p:sldId id="27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D23B3"/>
    <a:srgbClr val="F1A9E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7" d="100"/>
          <a:sy n="97" d="100"/>
        </p:scale>
        <p:origin x="2694" y="3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B64A84-7AAC-4977-ADDF-0D16ABEE9510}" type="datetimeFigureOut">
              <a:rPr lang="en-GB" smtClean="0"/>
              <a:t>12/10/2025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1DFA12-5C27-444A-A900-C3D42B444A85}" type="slidenum">
              <a:rPr lang="en-GB" smtClean="0"/>
              <a:t>‹#›</a:t>
            </a:fld>
            <a:endParaRPr lang="en-GB"/>
          </a:p>
        </p:txBody>
      </p:sp>
    </p:spTree>
    <p:extLst>
      <p:ext uri="{BB962C8B-B14F-4D97-AF65-F5344CB8AC3E}">
        <p14:creationId xmlns:p14="http://schemas.microsoft.com/office/powerpoint/2010/main" val="19177072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(Miah, 2022; UK Government, 2023; IMD, 2024).</a:t>
            </a:r>
          </a:p>
        </p:txBody>
      </p:sp>
      <p:sp>
        <p:nvSpPr>
          <p:cNvPr id="4" name="Slide Number Placeholder 3"/>
          <p:cNvSpPr>
            <a:spLocks noGrp="1"/>
          </p:cNvSpPr>
          <p:nvPr>
            <p:ph type="sldNum" sz="quarter" idx="5"/>
          </p:nvPr>
        </p:nvSpPr>
        <p:spPr/>
        <p:txBody>
          <a:bodyPr/>
          <a:lstStyle/>
          <a:p>
            <a:fld id="{5E1DFA12-5C27-444A-A900-C3D42B444A85}" type="slidenum">
              <a:rPr lang="en-GB" smtClean="0"/>
              <a:t>3</a:t>
            </a:fld>
            <a:endParaRPr lang="en-GB"/>
          </a:p>
        </p:txBody>
      </p:sp>
    </p:spTree>
    <p:extLst>
      <p:ext uri="{BB962C8B-B14F-4D97-AF65-F5344CB8AC3E}">
        <p14:creationId xmlns:p14="http://schemas.microsoft.com/office/powerpoint/2010/main" val="439374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1DFA12-5C27-444A-A900-C3D42B444A85}" type="slidenum">
              <a:rPr lang="en-GB" smtClean="0"/>
              <a:t>8</a:t>
            </a:fld>
            <a:endParaRPr lang="en-GB"/>
          </a:p>
        </p:txBody>
      </p:sp>
    </p:spTree>
    <p:extLst>
      <p:ext uri="{BB962C8B-B14F-4D97-AF65-F5344CB8AC3E}">
        <p14:creationId xmlns:p14="http://schemas.microsoft.com/office/powerpoint/2010/main" val="410918603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D1D1EADE-8E88-4C7C-8AC5-FB148DE4940E}" type="datetime1">
              <a:rPr lang="en-US" smtClean="0"/>
              <a:t>10/12/25</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18570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57B6794-849E-4626-908B-D15793550EFB}" type="datetime1">
              <a:rPr lang="en-US" smtClean="0"/>
              <a:t>10/12/25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387916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DB64E7-5594-42A3-ADBF-E95A7ACEAD64}" type="datetime1">
              <a:rPr lang="en-US" smtClean="0"/>
              <a:t>10/12/25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083177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62B0B-D248-4FFB-8695-AD7FA4B1284A}" type="datetime1">
              <a:rPr lang="en-US" smtClean="0"/>
              <a:t>10/12/25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317623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0378EFB-9159-4510-B73F-4F0409ADE937}" type="datetime1">
              <a:rPr lang="en-US" smtClean="0"/>
              <a:t>10/12/25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588449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9BC9412-2452-4BED-A324-9D8C115361AD}" type="datetime1">
              <a:rPr lang="en-US" smtClean="0"/>
              <a:t>10/12/25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033806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318F62-D251-40E8-A23C-F4CFE9FEAB41}" type="datetime1">
              <a:rPr lang="en-US" smtClean="0"/>
              <a:t>10/12/25</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159801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F76144-149E-4874-93A5-554A0357CF82}" type="datetime1">
              <a:rPr lang="en-US" smtClean="0"/>
              <a:t>10/12/25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915828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BA65D8-0540-4835-AE5C-25D29DBA01BE}" type="datetime1">
              <a:rPr lang="en-US" smtClean="0"/>
              <a:t>10/12/25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272822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10/12/25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0904699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10/12/25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3869897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10/12/25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08025780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10/12/25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66157615"/>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31BA835-12AC-4E8F-955A-EA3F4DE2791F}" type="datetime1">
              <a:rPr lang="en-US" smtClean="0"/>
              <a:t>10/12/25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8683257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31BA835-12AC-4E8F-955A-EA3F4DE2791F}" type="datetime1">
              <a:rPr lang="en-US" smtClean="0"/>
              <a:t>10/12/25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31693660"/>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3C8B9C-477D-492A-96AD-1FC2CC997A73}" type="datetime1">
              <a:rPr lang="en-US" smtClean="0"/>
              <a:t>10/12/25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122203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D3AED5-E26D-4E29-B1B3-7847B6779594}" type="datetime1">
              <a:rPr lang="en-US" smtClean="0"/>
              <a:t>10/12/25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340095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31BA835-12AC-4E8F-955A-EA3F4DE2791F}" type="datetime1">
              <a:rPr lang="en-US" smtClean="0"/>
              <a:t>10/12/25</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1852024701"/>
      </p:ext>
    </p:extLst>
  </p:cSld>
  <p:clrMap bg1="dk1" tx1="lt1" bg2="dk2" tx2="lt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 id="2147483700" r:id="rId14"/>
    <p:sldLayoutId id="2147483701" r:id="rId15"/>
    <p:sldLayoutId id="2147483702" r:id="rId16"/>
    <p:sldLayoutId id="2147483703" r:id="rId17"/>
  </p:sldLayoutIdLst>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helpcenter.shirtigo.de/wiki/textil-business/marktplaetze-fuer-print-on-demand/"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freepngimg.com/png/83671-logo-text-tesco-area-retail-free-transparent-image-hd"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usitcolours.bg/bg/samoletni-bileti/redovni-aviokompanii/british-airways/s/4"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8" Type="http://schemas.openxmlformats.org/officeDocument/2006/relationships/hyperlink" Target="https://www.gov.uk/government/publications/use-of-it-systems-by-uk-businesses-for-managing-supply-chain-data/use-of-it-systems-by-uk-businesses-for-managing-supply-chains" TargetMode="External"/><Relationship Id="rId3" Type="http://schemas.openxmlformats.org/officeDocument/2006/relationships/hyperlink" Target="https://www.jisem-journal.com/index.php/journal/article/view/12172" TargetMode="External"/><Relationship Id="rId7" Type="http://schemas.openxmlformats.org/officeDocument/2006/relationships/hyperlink" Target="https://bmcmedethics.biomedcentral.com/articles/10.1186/s12910-025-01198-1" TargetMode="External"/><Relationship Id="rId2" Type="http://schemas.openxmlformats.org/officeDocument/2006/relationships/hyperlink" Target="https://link.springer.com/article/10.1007/s10257-024-00688-w" TargetMode="External"/><Relationship Id="rId1" Type="http://schemas.openxmlformats.org/officeDocument/2006/relationships/slideLayout" Target="../slideLayouts/slideLayout2.xml"/><Relationship Id="rId6" Type="http://schemas.openxmlformats.org/officeDocument/2006/relationships/hyperlink" Target="https://arxiv.org/abs/2207.10991" TargetMode="External"/><Relationship Id="rId11" Type="http://schemas.openxmlformats.org/officeDocument/2006/relationships/hyperlink" Target="https://americaspg.com/articleinfo/2/show/2309" TargetMode="External"/><Relationship Id="rId5" Type="http://schemas.openxmlformats.org/officeDocument/2006/relationships/hyperlink" Target="https://arxiv.org/abs/2207.12782" TargetMode="External"/><Relationship Id="rId10" Type="http://schemas.openxmlformats.org/officeDocument/2006/relationships/hyperlink" Target="https://www.sugarcrm.com/uk/content/crm-sales-impact" TargetMode="External"/><Relationship Id="rId4" Type="http://schemas.openxmlformats.org/officeDocument/2006/relationships/hyperlink" Target="https://arxiv.org/abs/2212.00016" TargetMode="External"/><Relationship Id="rId9" Type="http://schemas.openxmlformats.org/officeDocument/2006/relationships/hyperlink" Target="https://www.imd.org/research-knowledge/operations/case-studies/tesco-and-ocado-contrasting-online-grocery-supply-chain-mode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57144-9705-8E6E-162C-810B9A5C090A}"/>
              </a:ext>
            </a:extLst>
          </p:cNvPr>
          <p:cNvSpPr>
            <a:spLocks noGrp="1"/>
          </p:cNvSpPr>
          <p:nvPr>
            <p:ph type="ctrTitle"/>
          </p:nvPr>
        </p:nvSpPr>
        <p:spPr>
          <a:xfrm>
            <a:off x="353961" y="868010"/>
            <a:ext cx="5260259" cy="5563267"/>
          </a:xfrm>
        </p:spPr>
        <p:txBody>
          <a:bodyPr anchor="t">
            <a:normAutofit fontScale="90000"/>
          </a:bodyPr>
          <a:lstStyle/>
          <a:p>
            <a:pPr algn="ctr">
              <a:lnSpc>
                <a:spcPct val="90000"/>
              </a:lnSpc>
            </a:pPr>
            <a:br>
              <a:rPr lang="en-GB" sz="2100" b="1" dirty="0">
                <a:latin typeface="Arial" panose="020B0604020202020204" pitchFamily="34" charset="0"/>
                <a:cs typeface="Arial" panose="020B0604020202020204" pitchFamily="34" charset="0"/>
              </a:rPr>
            </a:br>
            <a:r>
              <a:rPr lang="en-GB" sz="2400" b="1" dirty="0">
                <a:latin typeface="Calibri" panose="020F0502020204030204" pitchFamily="34" charset="0"/>
                <a:ea typeface="Calibri" panose="020F0502020204030204" pitchFamily="34" charset="0"/>
                <a:cs typeface="Calibri" panose="020F0502020204030204" pitchFamily="34" charset="0"/>
              </a:rPr>
              <a:t>UWTSD</a:t>
            </a:r>
            <a:br>
              <a:rPr lang="en-GB" sz="2400" b="1" dirty="0">
                <a:latin typeface="Calibri" panose="020F0502020204030204" pitchFamily="34" charset="0"/>
                <a:ea typeface="Calibri" panose="020F0502020204030204" pitchFamily="34" charset="0"/>
                <a:cs typeface="Calibri" panose="020F0502020204030204" pitchFamily="34" charset="0"/>
              </a:rPr>
            </a:br>
            <a:br>
              <a:rPr lang="en-GB" sz="2400" b="1" dirty="0">
                <a:latin typeface="Calibri" panose="020F0502020204030204" pitchFamily="34" charset="0"/>
                <a:ea typeface="Calibri" panose="020F0502020204030204" pitchFamily="34" charset="0"/>
                <a:cs typeface="Calibri" panose="020F0502020204030204" pitchFamily="34" charset="0"/>
              </a:rPr>
            </a:br>
            <a:r>
              <a:rPr lang="en-GB" sz="2400" b="1" dirty="0">
                <a:latin typeface="Calibri" panose="020F0502020204030204" pitchFamily="34" charset="0"/>
                <a:ea typeface="Calibri" panose="020F0502020204030204" pitchFamily="34" charset="0"/>
                <a:cs typeface="Calibri" panose="020F0502020204030204" pitchFamily="34" charset="0"/>
              </a:rPr>
              <a:t>BA (Hons) Leadership and Management Skills for the Workplace </a:t>
            </a:r>
            <a:br>
              <a:rPr lang="en-GB" sz="2400" b="1" dirty="0">
                <a:latin typeface="Calibri" panose="020F0502020204030204" pitchFamily="34" charset="0"/>
                <a:ea typeface="Calibri" panose="020F0502020204030204" pitchFamily="34" charset="0"/>
                <a:cs typeface="Calibri" panose="020F0502020204030204" pitchFamily="34" charset="0"/>
              </a:rPr>
            </a:br>
            <a:br>
              <a:rPr lang="en-GB" sz="2400" b="1" dirty="0">
                <a:latin typeface="Calibri" panose="020F0502020204030204" pitchFamily="34" charset="0"/>
                <a:ea typeface="Calibri" panose="020F0502020204030204" pitchFamily="34" charset="0"/>
                <a:cs typeface="Calibri" panose="020F0502020204030204" pitchFamily="34" charset="0"/>
              </a:rPr>
            </a:br>
            <a:r>
              <a:rPr lang="en-GB" sz="2400" b="1" dirty="0">
                <a:latin typeface="Calibri" panose="020F0502020204030204" pitchFamily="34" charset="0"/>
                <a:ea typeface="Calibri" panose="020F0502020204030204" pitchFamily="34" charset="0"/>
                <a:cs typeface="Calibri" panose="020F0502020204030204" pitchFamily="34" charset="0"/>
              </a:rPr>
              <a:t>TITLE : Component 1- Group Presentation on Different Information System </a:t>
            </a:r>
            <a:br>
              <a:rPr lang="en-GB" sz="2400" b="1" dirty="0">
                <a:latin typeface="Calibri" panose="020F0502020204030204" pitchFamily="34" charset="0"/>
                <a:ea typeface="Calibri" panose="020F0502020204030204" pitchFamily="34" charset="0"/>
                <a:cs typeface="Calibri" panose="020F0502020204030204" pitchFamily="34" charset="0"/>
              </a:rPr>
            </a:br>
            <a:br>
              <a:rPr lang="en-GB" sz="2400" b="1" dirty="0">
                <a:latin typeface="Calibri" panose="020F0502020204030204" pitchFamily="34" charset="0"/>
                <a:ea typeface="Calibri" panose="020F0502020204030204" pitchFamily="34" charset="0"/>
                <a:cs typeface="Calibri" panose="020F0502020204030204" pitchFamily="34" charset="0"/>
              </a:rPr>
            </a:br>
            <a:r>
              <a:rPr lang="en-GB" sz="2400" b="1" dirty="0">
                <a:latin typeface="Calibri" panose="020F0502020204030204" pitchFamily="34" charset="0"/>
                <a:ea typeface="Calibri" panose="020F0502020204030204" pitchFamily="34" charset="0"/>
                <a:cs typeface="Calibri" panose="020F0502020204030204" pitchFamily="34" charset="0"/>
              </a:rPr>
              <a:t>Lecturer: Dr. Amer Kareem</a:t>
            </a:r>
            <a:br>
              <a:rPr lang="en-GB" sz="2400" b="1" dirty="0">
                <a:latin typeface="Calibri" panose="020F0502020204030204" pitchFamily="34" charset="0"/>
                <a:ea typeface="Calibri" panose="020F0502020204030204" pitchFamily="34" charset="0"/>
                <a:cs typeface="Calibri" panose="020F0502020204030204" pitchFamily="34" charset="0"/>
              </a:rPr>
            </a:br>
            <a:br>
              <a:rPr lang="en-GB" sz="2400" b="1" dirty="0">
                <a:latin typeface="Calibri" panose="020F0502020204030204" pitchFamily="34" charset="0"/>
                <a:ea typeface="Calibri" panose="020F0502020204030204" pitchFamily="34" charset="0"/>
                <a:cs typeface="Calibri" panose="020F0502020204030204" pitchFamily="34" charset="0"/>
              </a:rPr>
            </a:br>
            <a:r>
              <a:rPr lang="en-GB" sz="2400" b="1" dirty="0">
                <a:latin typeface="Calibri" panose="020F0502020204030204" pitchFamily="34" charset="0"/>
                <a:ea typeface="Calibri" panose="020F0502020204030204" pitchFamily="34" charset="0"/>
                <a:cs typeface="Calibri" panose="020F0502020204030204" pitchFamily="34" charset="0"/>
              </a:rPr>
              <a:t>Student: </a:t>
            </a:r>
            <a:br>
              <a:rPr lang="en-GB" sz="2400" b="1" dirty="0">
                <a:latin typeface="Calibri" panose="020F0502020204030204" pitchFamily="34" charset="0"/>
                <a:ea typeface="Calibri" panose="020F0502020204030204" pitchFamily="34" charset="0"/>
                <a:cs typeface="Calibri" panose="020F0502020204030204" pitchFamily="34" charset="0"/>
              </a:rPr>
            </a:br>
            <a:r>
              <a:rPr lang="en-GB" sz="2400" b="1" dirty="0">
                <a:latin typeface="Calibri" panose="020F0502020204030204" pitchFamily="34" charset="0"/>
                <a:ea typeface="Calibri" panose="020F0502020204030204" pitchFamily="34" charset="0"/>
                <a:cs typeface="Calibri" panose="020F0502020204030204" pitchFamily="34" charset="0"/>
              </a:rPr>
              <a:t>Lisa-Maria Fechete - 2239078</a:t>
            </a:r>
            <a:br>
              <a:rPr lang="en-GB" sz="2400" b="1" dirty="0">
                <a:latin typeface="Calibri" panose="020F0502020204030204" pitchFamily="34" charset="0"/>
                <a:ea typeface="Calibri" panose="020F0502020204030204" pitchFamily="34" charset="0"/>
                <a:cs typeface="Calibri" panose="020F0502020204030204" pitchFamily="34" charset="0"/>
              </a:rPr>
            </a:br>
            <a:r>
              <a:rPr lang="en-GB" sz="2400" b="1" dirty="0">
                <a:latin typeface="Calibri" panose="020F0502020204030204" pitchFamily="34" charset="0"/>
                <a:ea typeface="Calibri" panose="020F0502020204030204" pitchFamily="34" charset="0"/>
                <a:cs typeface="Calibri" panose="020F0502020204030204" pitchFamily="34" charset="0"/>
              </a:rPr>
              <a:t>Amalia </a:t>
            </a:r>
            <a:r>
              <a:rPr lang="en-GB" sz="2400" b="1" dirty="0" err="1">
                <a:latin typeface="Calibri" panose="020F0502020204030204" pitchFamily="34" charset="0"/>
                <a:ea typeface="Calibri" panose="020F0502020204030204" pitchFamily="34" charset="0"/>
                <a:cs typeface="Calibri" panose="020F0502020204030204" pitchFamily="34" charset="0"/>
              </a:rPr>
              <a:t>Terente</a:t>
            </a:r>
            <a:r>
              <a:rPr lang="en-GB" sz="2400" b="1" dirty="0">
                <a:latin typeface="Calibri" panose="020F0502020204030204" pitchFamily="34" charset="0"/>
                <a:ea typeface="Calibri" panose="020F0502020204030204" pitchFamily="34" charset="0"/>
                <a:cs typeface="Calibri" panose="020F0502020204030204" pitchFamily="34" charset="0"/>
              </a:rPr>
              <a:t> - 2329447</a:t>
            </a:r>
            <a:br>
              <a:rPr lang="en-GB" sz="2400" b="1" dirty="0">
                <a:latin typeface="Calibri" panose="020F0502020204030204" pitchFamily="34" charset="0"/>
                <a:ea typeface="Calibri" panose="020F0502020204030204" pitchFamily="34" charset="0"/>
                <a:cs typeface="Calibri" panose="020F0502020204030204" pitchFamily="34" charset="0"/>
              </a:rPr>
            </a:br>
            <a:r>
              <a:rPr lang="en-GB" sz="2400" b="1" dirty="0">
                <a:latin typeface="Calibri" panose="020F0502020204030204" pitchFamily="34" charset="0"/>
                <a:ea typeface="Calibri" panose="020F0502020204030204" pitchFamily="34" charset="0"/>
                <a:cs typeface="Calibri" panose="020F0502020204030204" pitchFamily="34" charset="0"/>
              </a:rPr>
              <a:t>Ionut Nica - 2239653</a:t>
            </a:r>
            <a:br>
              <a:rPr lang="en-GB" sz="2100" b="1" dirty="0">
                <a:latin typeface="Arial" panose="020B0604020202020204" pitchFamily="34" charset="0"/>
                <a:cs typeface="Arial" panose="020B0604020202020204" pitchFamily="34" charset="0"/>
              </a:rPr>
            </a:br>
            <a:endParaRPr lang="en-GB" sz="2100" b="1" dirty="0">
              <a:latin typeface="Arial" panose="020B0604020202020204" pitchFamily="34" charset="0"/>
              <a:cs typeface="Arial" panose="020B0604020202020204" pitchFamily="34" charset="0"/>
            </a:endParaRPr>
          </a:p>
        </p:txBody>
      </p:sp>
      <p:pic>
        <p:nvPicPr>
          <p:cNvPr id="4" name="Picture 3" descr="A close-up of hands typing on a computer&#10;&#10;AI-generated content may be incorrect.">
            <a:extLst>
              <a:ext uri="{FF2B5EF4-FFF2-40B4-BE49-F238E27FC236}">
                <a16:creationId xmlns:a16="http://schemas.microsoft.com/office/drawing/2014/main" id="{56DD532B-C1B0-E8D9-551F-5023E14F03A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53548" y="689"/>
            <a:ext cx="6538451" cy="6321453"/>
          </a:xfrm>
          <a:prstGeom prst="rect">
            <a:avLst/>
          </a:prstGeom>
        </p:spPr>
      </p:pic>
    </p:spTree>
    <p:extLst>
      <p:ext uri="{BB962C8B-B14F-4D97-AF65-F5344CB8AC3E}">
        <p14:creationId xmlns:p14="http://schemas.microsoft.com/office/powerpoint/2010/main" val="2513038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E3BDA-798E-135C-ADBC-B2E44C751279}"/>
              </a:ext>
            </a:extLst>
          </p:cNvPr>
          <p:cNvSpPr>
            <a:spLocks noGrp="1"/>
          </p:cNvSpPr>
          <p:nvPr>
            <p:ph type="title"/>
          </p:nvPr>
        </p:nvSpPr>
        <p:spPr>
          <a:xfrm>
            <a:off x="1097280" y="126182"/>
            <a:ext cx="10058400" cy="868429"/>
          </a:xfrm>
        </p:spPr>
        <p:txBody>
          <a:bodyPr/>
          <a:lstStyle/>
          <a:p>
            <a:pPr algn="ctr"/>
            <a:r>
              <a:rPr lang="en-GB" b="1" dirty="0">
                <a:solidFill>
                  <a:schemeClr val="tx1"/>
                </a:solidFill>
                <a:latin typeface="Calibri" panose="020F0502020204030204" pitchFamily="34" charset="0"/>
                <a:ea typeface="Calibri" panose="020F0502020204030204" pitchFamily="34" charset="0"/>
                <a:cs typeface="Calibri" panose="020F0502020204030204" pitchFamily="34" charset="0"/>
              </a:rPr>
              <a:t>Introduce Information Systems:</a:t>
            </a:r>
            <a:r>
              <a:rPr lang="en-GB" dirty="0">
                <a:solidFill>
                  <a:schemeClr val="tx1"/>
                </a:solidFill>
                <a:latin typeface="Calibri" panose="020F0502020204030204" pitchFamily="34" charset="0"/>
                <a:ea typeface="Calibri" panose="020F0502020204030204" pitchFamily="34" charset="0"/>
                <a:cs typeface="Calibri" panose="020F0502020204030204" pitchFamily="34" charset="0"/>
              </a:rPr>
              <a:t> </a:t>
            </a:r>
          </a:p>
        </p:txBody>
      </p:sp>
      <p:sp>
        <p:nvSpPr>
          <p:cNvPr id="3" name="Content Placeholder 2">
            <a:extLst>
              <a:ext uri="{FF2B5EF4-FFF2-40B4-BE49-F238E27FC236}">
                <a16:creationId xmlns:a16="http://schemas.microsoft.com/office/drawing/2014/main" id="{4C13F4A2-DD05-0348-7423-899B0D55AD84}"/>
              </a:ext>
            </a:extLst>
          </p:cNvPr>
          <p:cNvSpPr>
            <a:spLocks noGrp="1"/>
          </p:cNvSpPr>
          <p:nvPr>
            <p:ph idx="1"/>
          </p:nvPr>
        </p:nvSpPr>
        <p:spPr>
          <a:xfrm>
            <a:off x="700635" y="866275"/>
            <a:ext cx="10691265" cy="5203786"/>
          </a:xfrm>
        </p:spPr>
        <p:txBody>
          <a:bodyPr>
            <a:normAutofit fontScale="70000" lnSpcReduction="20000"/>
          </a:bodyPr>
          <a:lstStyle/>
          <a:p>
            <a:pPr marL="457200" indent="-457200">
              <a:lnSpc>
                <a:spcPct val="160000"/>
              </a:lnSpc>
              <a:buAutoNum type="arabicPeriod"/>
            </a:pPr>
            <a:r>
              <a:rPr lang="en-GB" sz="2600" b="1" dirty="0">
                <a:latin typeface="Calibri" panose="020F0502020204030204" pitchFamily="34" charset="0"/>
                <a:ea typeface="Calibri" panose="020F0502020204030204" pitchFamily="34" charset="0"/>
                <a:cs typeface="Calibri" panose="020F0502020204030204" pitchFamily="34" charset="0"/>
              </a:rPr>
              <a:t>What are information systems: </a:t>
            </a:r>
            <a:r>
              <a:rPr lang="en-GB" sz="2600" dirty="0">
                <a:latin typeface="Calibri" panose="020F0502020204030204" pitchFamily="34" charset="0"/>
                <a:ea typeface="Calibri" panose="020F0502020204030204" pitchFamily="34" charset="0"/>
                <a:cs typeface="Calibri" panose="020F0502020204030204" pitchFamily="34" charset="0"/>
              </a:rPr>
              <a:t>tools that collect, process, store, and share information to help the business run smoothly (UK Government, 2023; </a:t>
            </a:r>
            <a:r>
              <a:rPr lang="en-GB" sz="2600" dirty="0" err="1">
                <a:latin typeface="Calibri" panose="020F0502020204030204" pitchFamily="34" charset="0"/>
                <a:ea typeface="Calibri" panose="020F0502020204030204" pitchFamily="34" charset="0"/>
                <a:cs typeface="Calibri" panose="020F0502020204030204" pitchFamily="34" charset="0"/>
              </a:rPr>
              <a:t>Wissuchek</a:t>
            </a:r>
            <a:r>
              <a:rPr lang="en-GB" sz="2600" dirty="0">
                <a:latin typeface="Calibri" panose="020F0502020204030204" pitchFamily="34" charset="0"/>
                <a:ea typeface="Calibri" panose="020F0502020204030204" pitchFamily="34" charset="0"/>
                <a:cs typeface="Calibri" panose="020F0502020204030204" pitchFamily="34" charset="0"/>
              </a:rPr>
              <a:t> and </a:t>
            </a:r>
            <a:r>
              <a:rPr lang="en-GB" sz="2600" dirty="0" err="1">
                <a:latin typeface="Calibri" panose="020F0502020204030204" pitchFamily="34" charset="0"/>
                <a:ea typeface="Calibri" panose="020F0502020204030204" pitchFamily="34" charset="0"/>
                <a:cs typeface="Calibri" panose="020F0502020204030204" pitchFamily="34" charset="0"/>
              </a:rPr>
              <a:t>Zschech</a:t>
            </a:r>
            <a:r>
              <a:rPr lang="en-GB" sz="2600" dirty="0">
                <a:latin typeface="Calibri" panose="020F0502020204030204" pitchFamily="34" charset="0"/>
                <a:ea typeface="Calibri" panose="020F0502020204030204" pitchFamily="34" charset="0"/>
                <a:cs typeface="Calibri" panose="020F0502020204030204" pitchFamily="34" charset="0"/>
              </a:rPr>
              <a:t>, 2025).</a:t>
            </a:r>
          </a:p>
          <a:p>
            <a:pPr marL="457200" indent="-457200">
              <a:lnSpc>
                <a:spcPct val="160000"/>
              </a:lnSpc>
              <a:buFont typeface="Arial" panose="020B0604020202020204" pitchFamily="34" charset="0"/>
              <a:buAutoNum type="arabicPeriod"/>
            </a:pPr>
            <a:r>
              <a:rPr lang="en-GB" sz="2600" b="1" dirty="0">
                <a:latin typeface="Calibri" panose="020F0502020204030204" pitchFamily="34" charset="0"/>
                <a:ea typeface="Calibri" panose="020F0502020204030204" pitchFamily="34" charset="0"/>
                <a:cs typeface="Calibri" panose="020F0502020204030204" pitchFamily="34" charset="0"/>
              </a:rPr>
              <a:t>Role in business operations: </a:t>
            </a:r>
            <a:r>
              <a:rPr lang="en-GB" sz="2600" dirty="0">
                <a:latin typeface="Calibri" panose="020F0502020204030204" pitchFamily="34" charset="0"/>
                <a:ea typeface="Calibri" panose="020F0502020204030204" pitchFamily="34" charset="0"/>
                <a:cs typeface="Calibri" panose="020F0502020204030204" pitchFamily="34" charset="0"/>
              </a:rPr>
              <a:t>they make operations faster and reduce mistakes. (IMD, 2024; SugarCRM, 2021).</a:t>
            </a:r>
            <a:endParaRPr lang="en-US" sz="2600" dirty="0">
              <a:latin typeface="Calibri" panose="020F0502020204030204" pitchFamily="34" charset="0"/>
              <a:ea typeface="Calibri" panose="020F0502020204030204" pitchFamily="34" charset="0"/>
              <a:cs typeface="Calibri" panose="020F0502020204030204" pitchFamily="34" charset="0"/>
            </a:endParaRPr>
          </a:p>
          <a:p>
            <a:pPr marL="457200" indent="-457200">
              <a:lnSpc>
                <a:spcPct val="160000"/>
              </a:lnSpc>
              <a:buFont typeface="Arial" panose="020B0604020202020204" pitchFamily="34" charset="0"/>
              <a:buAutoNum type="arabicPeriod"/>
            </a:pPr>
            <a:r>
              <a:rPr lang="en-GB" sz="2600" b="1" dirty="0">
                <a:latin typeface="Calibri" panose="020F0502020204030204" pitchFamily="34" charset="0"/>
                <a:ea typeface="Calibri" panose="020F0502020204030204" pitchFamily="34" charset="0"/>
                <a:cs typeface="Calibri" panose="020F0502020204030204" pitchFamily="34" charset="0"/>
              </a:rPr>
              <a:t>Importance for:</a:t>
            </a:r>
          </a:p>
          <a:p>
            <a:pPr>
              <a:lnSpc>
                <a:spcPct val="160000"/>
              </a:lnSpc>
            </a:pPr>
            <a:r>
              <a:rPr lang="en-GB" sz="2600" dirty="0">
                <a:latin typeface="Calibri" panose="020F0502020204030204" pitchFamily="34" charset="0"/>
                <a:ea typeface="Calibri" panose="020F0502020204030204" pitchFamily="34" charset="0"/>
                <a:cs typeface="Calibri" panose="020F0502020204030204" pitchFamily="34" charset="0"/>
              </a:rPr>
              <a:t>decision-making: gives managers accurate, real-time data to make smart choices. </a:t>
            </a:r>
            <a:r>
              <a:rPr lang="da-DK" sz="2600" dirty="0">
                <a:latin typeface="Calibri" panose="020F0502020204030204" pitchFamily="34" charset="0"/>
                <a:ea typeface="Calibri" panose="020F0502020204030204" pitchFamily="34" charset="0"/>
                <a:cs typeface="Calibri" panose="020F0502020204030204" pitchFamily="34" charset="0"/>
              </a:rPr>
              <a:t>(Rakib et al., 2025; Aktas, Sen and Koyuncu, 2024).</a:t>
            </a:r>
            <a:endParaRPr lang="en-US" sz="2600" dirty="0">
              <a:latin typeface="Calibri" panose="020F0502020204030204" pitchFamily="34" charset="0"/>
              <a:ea typeface="Calibri" panose="020F0502020204030204" pitchFamily="34" charset="0"/>
              <a:cs typeface="Calibri" panose="020F0502020204030204" pitchFamily="34" charset="0"/>
            </a:endParaRPr>
          </a:p>
          <a:p>
            <a:pPr>
              <a:lnSpc>
                <a:spcPct val="160000"/>
              </a:lnSpc>
            </a:pPr>
            <a:r>
              <a:rPr lang="en-GB" sz="2600" dirty="0">
                <a:latin typeface="Calibri" panose="020F0502020204030204" pitchFamily="34" charset="0"/>
                <a:ea typeface="Calibri" panose="020F0502020204030204" pitchFamily="34" charset="0"/>
                <a:cs typeface="Calibri" panose="020F0502020204030204" pitchFamily="34" charset="0"/>
              </a:rPr>
              <a:t>efficiency: automates routine tasks like sales, payments, and stock management. (Miah, 2022; Galanti et al., 2022).</a:t>
            </a:r>
            <a:endParaRPr lang="en-US" sz="2600" dirty="0">
              <a:latin typeface="Calibri" panose="020F0502020204030204" pitchFamily="34" charset="0"/>
              <a:ea typeface="Calibri" panose="020F0502020204030204" pitchFamily="34" charset="0"/>
              <a:cs typeface="Calibri" panose="020F0502020204030204" pitchFamily="34" charset="0"/>
            </a:endParaRPr>
          </a:p>
          <a:p>
            <a:pPr>
              <a:lnSpc>
                <a:spcPct val="160000"/>
              </a:lnSpc>
            </a:pPr>
            <a:r>
              <a:rPr lang="en-GB" sz="2600" dirty="0">
                <a:latin typeface="Calibri" panose="020F0502020204030204" pitchFamily="34" charset="0"/>
                <a:ea typeface="Calibri" panose="020F0502020204030204" pitchFamily="34" charset="0"/>
                <a:cs typeface="Calibri" panose="020F0502020204030204" pitchFamily="34" charset="0"/>
              </a:rPr>
              <a:t>competitive advantage:</a:t>
            </a:r>
            <a:r>
              <a:rPr lang="en-US" sz="2600" dirty="0">
                <a:latin typeface="Calibri" panose="020F0502020204030204" pitchFamily="34" charset="0"/>
                <a:ea typeface="Calibri" panose="020F0502020204030204" pitchFamily="34" charset="0"/>
                <a:cs typeface="Calibri" panose="020F0502020204030204" pitchFamily="34" charset="0"/>
              </a:rPr>
              <a:t> </a:t>
            </a:r>
            <a:r>
              <a:rPr lang="en-GB" sz="2600" dirty="0">
                <a:latin typeface="Calibri" panose="020F0502020204030204" pitchFamily="34" charset="0"/>
                <a:ea typeface="Calibri" panose="020F0502020204030204" pitchFamily="34" charset="0"/>
                <a:cs typeface="Calibri" panose="020F0502020204030204" pitchFamily="34" charset="0"/>
              </a:rPr>
              <a:t>Helps the company serve customers better and respond faster than competitors. (De-Arteaga, </a:t>
            </a:r>
            <a:r>
              <a:rPr lang="en-GB" sz="2600" dirty="0" err="1">
                <a:latin typeface="Calibri" panose="020F0502020204030204" pitchFamily="34" charset="0"/>
                <a:ea typeface="Calibri" panose="020F0502020204030204" pitchFamily="34" charset="0"/>
                <a:cs typeface="Calibri" panose="020F0502020204030204" pitchFamily="34" charset="0"/>
              </a:rPr>
              <a:t>Feuerriegel</a:t>
            </a:r>
            <a:r>
              <a:rPr lang="en-GB" sz="2600" dirty="0">
                <a:latin typeface="Calibri" panose="020F0502020204030204" pitchFamily="34" charset="0"/>
                <a:ea typeface="Calibri" panose="020F0502020204030204" pitchFamily="34" charset="0"/>
                <a:cs typeface="Calibri" panose="020F0502020204030204" pitchFamily="34" charset="0"/>
              </a:rPr>
              <a:t> and Saar-</a:t>
            </a:r>
            <a:r>
              <a:rPr lang="en-GB" sz="2600" dirty="0" err="1">
                <a:latin typeface="Calibri" panose="020F0502020204030204" pitchFamily="34" charset="0"/>
                <a:ea typeface="Calibri" panose="020F0502020204030204" pitchFamily="34" charset="0"/>
                <a:cs typeface="Calibri" panose="020F0502020204030204" pitchFamily="34" charset="0"/>
              </a:rPr>
              <a:t>Tsechansky</a:t>
            </a:r>
            <a:r>
              <a:rPr lang="en-GB" sz="2600" dirty="0">
                <a:latin typeface="Calibri" panose="020F0502020204030204" pitchFamily="34" charset="0"/>
                <a:ea typeface="Calibri" panose="020F0502020204030204" pitchFamily="34" charset="0"/>
                <a:cs typeface="Calibri" panose="020F0502020204030204" pitchFamily="34" charset="0"/>
              </a:rPr>
              <a:t>, 2022; Ratti, Morrison and Jakab, 2025).</a:t>
            </a:r>
            <a:endParaRPr lang="en-US" sz="2600" dirty="0">
              <a:latin typeface="Calibri" panose="020F0502020204030204" pitchFamily="34" charset="0"/>
              <a:ea typeface="Calibri" panose="020F0502020204030204" pitchFamily="34" charset="0"/>
              <a:cs typeface="Calibri" panose="020F0502020204030204" pitchFamily="34" charset="0"/>
            </a:endParaRPr>
          </a:p>
          <a:p>
            <a:pPr marL="457200" indent="-457200">
              <a:lnSpc>
                <a:spcPct val="160000"/>
              </a:lnSpc>
              <a:buAutoNum type="arabicPeriod"/>
            </a:pPr>
            <a:endParaRPr lang="en-GB" dirty="0">
              <a:latin typeface="Arial" panose="020B0604020202020204" pitchFamily="34" charset="0"/>
              <a:cs typeface="Arial" panose="020B0604020202020204" pitchFamily="34" charset="0"/>
            </a:endParaRPr>
          </a:p>
          <a:p>
            <a:pPr>
              <a:lnSpc>
                <a:spcPct val="160000"/>
              </a:lnSpc>
            </a:pPr>
            <a:endParaRPr lang="en-GB" dirty="0"/>
          </a:p>
          <a:p>
            <a:pPr>
              <a:lnSpc>
                <a:spcPct val="160000"/>
              </a:lnSpc>
            </a:pPr>
            <a:endParaRPr lang="en-US" dirty="0"/>
          </a:p>
          <a:p>
            <a:pPr>
              <a:lnSpc>
                <a:spcPct val="160000"/>
              </a:lnSpc>
            </a:pPr>
            <a:endParaRPr lang="en-GB" dirty="0"/>
          </a:p>
        </p:txBody>
      </p:sp>
    </p:spTree>
    <p:extLst>
      <p:ext uri="{BB962C8B-B14F-4D97-AF65-F5344CB8AC3E}">
        <p14:creationId xmlns:p14="http://schemas.microsoft.com/office/powerpoint/2010/main" val="1588196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19424-9172-8F76-17DF-A3691CFE1543}"/>
              </a:ext>
            </a:extLst>
          </p:cNvPr>
          <p:cNvSpPr>
            <a:spLocks noGrp="1"/>
          </p:cNvSpPr>
          <p:nvPr>
            <p:ph type="title"/>
          </p:nvPr>
        </p:nvSpPr>
        <p:spPr>
          <a:xfrm>
            <a:off x="700087" y="909638"/>
            <a:ext cx="11041198" cy="820839"/>
          </a:xfrm>
        </p:spPr>
        <p:txBody>
          <a:bodyPr>
            <a:normAutofit/>
          </a:bodyPr>
          <a:lstStyle/>
          <a:p>
            <a:pPr algn="ctr">
              <a:lnSpc>
                <a:spcPct val="90000"/>
              </a:lnSpc>
            </a:pPr>
            <a:r>
              <a:rPr lang="en-GB" sz="3700" b="1" dirty="0">
                <a:latin typeface="Calibri" panose="020F0502020204030204" pitchFamily="34" charset="0"/>
                <a:ea typeface="Calibri" panose="020F0502020204030204" pitchFamily="34" charset="0"/>
                <a:cs typeface="Calibri" panose="020F0502020204030204" pitchFamily="34" charset="0"/>
              </a:rPr>
              <a:t>Types of information system and their impact:</a:t>
            </a:r>
          </a:p>
        </p:txBody>
      </p:sp>
      <p:grpSp>
        <p:nvGrpSpPr>
          <p:cNvPr id="3" name="Group 2">
            <a:extLst>
              <a:ext uri="{FF2B5EF4-FFF2-40B4-BE49-F238E27FC236}">
                <a16:creationId xmlns:a16="http://schemas.microsoft.com/office/drawing/2014/main" id="{C41FDE66-F4EF-65F0-4967-E0134C62CCF0}"/>
              </a:ext>
            </a:extLst>
          </p:cNvPr>
          <p:cNvGrpSpPr/>
          <p:nvPr/>
        </p:nvGrpSpPr>
        <p:grpSpPr>
          <a:xfrm>
            <a:off x="702511" y="1900150"/>
            <a:ext cx="9977273" cy="3978912"/>
            <a:chOff x="702511" y="1900150"/>
            <a:chExt cx="9977273" cy="3978912"/>
          </a:xfrm>
        </p:grpSpPr>
        <p:sp>
          <p:nvSpPr>
            <p:cNvPr id="4" name="Rectangle: Rounded Corners 3">
              <a:extLst>
                <a:ext uri="{FF2B5EF4-FFF2-40B4-BE49-F238E27FC236}">
                  <a16:creationId xmlns:a16="http://schemas.microsoft.com/office/drawing/2014/main" id="{DD5B4A74-08FB-E750-1A05-83CED3FED255}"/>
                </a:ext>
              </a:extLst>
            </p:cNvPr>
            <p:cNvSpPr/>
            <p:nvPr/>
          </p:nvSpPr>
          <p:spPr>
            <a:xfrm>
              <a:off x="702511" y="1900150"/>
              <a:ext cx="2880000" cy="3600000"/>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US"/>
            </a:p>
          </p:txBody>
        </p:sp>
        <p:sp>
          <p:nvSpPr>
            <p:cNvPr id="6" name="Freeform: Shape 5">
              <a:extLst>
                <a:ext uri="{FF2B5EF4-FFF2-40B4-BE49-F238E27FC236}">
                  <a16:creationId xmlns:a16="http://schemas.microsoft.com/office/drawing/2014/main" id="{14ECF23B-A1A2-B3E1-C2A0-BA2574FF45DF}"/>
                </a:ext>
              </a:extLst>
            </p:cNvPr>
            <p:cNvSpPr/>
            <p:nvPr/>
          </p:nvSpPr>
          <p:spPr>
            <a:xfrm>
              <a:off x="1101366" y="2279062"/>
              <a:ext cx="2880000" cy="3600000"/>
            </a:xfrm>
            <a:custGeom>
              <a:avLst/>
              <a:gdLst>
                <a:gd name="connsiteX0" fmla="*/ 0 w 2525743"/>
                <a:gd name="connsiteY0" fmla="*/ 252574 h 3905640"/>
                <a:gd name="connsiteX1" fmla="*/ 252574 w 2525743"/>
                <a:gd name="connsiteY1" fmla="*/ 0 h 3905640"/>
                <a:gd name="connsiteX2" fmla="*/ 2273169 w 2525743"/>
                <a:gd name="connsiteY2" fmla="*/ 0 h 3905640"/>
                <a:gd name="connsiteX3" fmla="*/ 2525743 w 2525743"/>
                <a:gd name="connsiteY3" fmla="*/ 252574 h 3905640"/>
                <a:gd name="connsiteX4" fmla="*/ 2525743 w 2525743"/>
                <a:gd name="connsiteY4" fmla="*/ 3653066 h 3905640"/>
                <a:gd name="connsiteX5" fmla="*/ 2273169 w 2525743"/>
                <a:gd name="connsiteY5" fmla="*/ 3905640 h 3905640"/>
                <a:gd name="connsiteX6" fmla="*/ 252574 w 2525743"/>
                <a:gd name="connsiteY6" fmla="*/ 3905640 h 3905640"/>
                <a:gd name="connsiteX7" fmla="*/ 0 w 2525743"/>
                <a:gd name="connsiteY7" fmla="*/ 3653066 h 3905640"/>
                <a:gd name="connsiteX8" fmla="*/ 0 w 2525743"/>
                <a:gd name="connsiteY8" fmla="*/ 252574 h 3905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5743" h="3905640">
                  <a:moveTo>
                    <a:pt x="0" y="252574"/>
                  </a:moveTo>
                  <a:cubicBezTo>
                    <a:pt x="0" y="113081"/>
                    <a:pt x="113081" y="0"/>
                    <a:pt x="252574" y="0"/>
                  </a:cubicBezTo>
                  <a:lnTo>
                    <a:pt x="2273169" y="0"/>
                  </a:lnTo>
                  <a:cubicBezTo>
                    <a:pt x="2412662" y="0"/>
                    <a:pt x="2525743" y="113081"/>
                    <a:pt x="2525743" y="252574"/>
                  </a:cubicBezTo>
                  <a:lnTo>
                    <a:pt x="2525743" y="3653066"/>
                  </a:lnTo>
                  <a:cubicBezTo>
                    <a:pt x="2525743" y="3792559"/>
                    <a:pt x="2412662" y="3905640"/>
                    <a:pt x="2273169" y="3905640"/>
                  </a:cubicBezTo>
                  <a:lnTo>
                    <a:pt x="252574" y="3905640"/>
                  </a:lnTo>
                  <a:cubicBezTo>
                    <a:pt x="113081" y="3905640"/>
                    <a:pt x="0" y="3792559"/>
                    <a:pt x="0" y="3653066"/>
                  </a:cubicBezTo>
                  <a:lnTo>
                    <a:pt x="0" y="252574"/>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42556" tIns="142556" rIns="142556" bIns="142556"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Calibri" panose="020F0502020204030204" pitchFamily="34" charset="0"/>
                  <a:ea typeface="Calibri" panose="020F0502020204030204" pitchFamily="34" charset="0"/>
                  <a:cs typeface="Calibri" panose="020F0502020204030204" pitchFamily="34" charset="0"/>
                </a:rPr>
                <a:t>Transaction Processing Systems (TPS):</a:t>
              </a:r>
              <a:r>
                <a:rPr lang="en-GB" sz="1800" kern="1200" dirty="0">
                  <a:latin typeface="Calibri" panose="020F0502020204030204" pitchFamily="34" charset="0"/>
                  <a:ea typeface="Calibri" panose="020F0502020204030204" pitchFamily="34" charset="0"/>
                  <a:cs typeface="Calibri" panose="020F0502020204030204" pitchFamily="34" charset="0"/>
                </a:rPr>
                <a:t> Handles day-to-day operations (orders, billing, stock). Faster and more accurate daily operations.(Miah.2022; UK Government, 2023; IMD, 2024</a:t>
              </a:r>
              <a:endParaRPr lang="en-US" sz="1800" kern="1200" dirty="0">
                <a:latin typeface="Calibri" panose="020F0502020204030204" pitchFamily="34" charset="0"/>
                <a:ea typeface="Calibri" panose="020F0502020204030204" pitchFamily="34" charset="0"/>
                <a:cs typeface="Calibri" panose="020F0502020204030204" pitchFamily="34" charset="0"/>
              </a:endParaRPr>
            </a:p>
          </p:txBody>
        </p:sp>
        <p:sp>
          <p:nvSpPr>
            <p:cNvPr id="7" name="Rectangle: Rounded Corners 6">
              <a:extLst>
                <a:ext uri="{FF2B5EF4-FFF2-40B4-BE49-F238E27FC236}">
                  <a16:creationId xmlns:a16="http://schemas.microsoft.com/office/drawing/2014/main" id="{ADF133B5-3134-5084-8AAA-0D65253D3E53}"/>
                </a:ext>
              </a:extLst>
            </p:cNvPr>
            <p:cNvSpPr/>
            <p:nvPr/>
          </p:nvSpPr>
          <p:spPr>
            <a:xfrm>
              <a:off x="4025964" y="1900150"/>
              <a:ext cx="2880000" cy="3600000"/>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US"/>
            </a:p>
          </p:txBody>
        </p:sp>
        <p:sp>
          <p:nvSpPr>
            <p:cNvPr id="8" name="Freeform: Shape 7">
              <a:extLst>
                <a:ext uri="{FF2B5EF4-FFF2-40B4-BE49-F238E27FC236}">
                  <a16:creationId xmlns:a16="http://schemas.microsoft.com/office/drawing/2014/main" id="{31518E36-C199-F06E-DFAE-30174C811774}"/>
                </a:ext>
              </a:extLst>
            </p:cNvPr>
            <p:cNvSpPr/>
            <p:nvPr/>
          </p:nvSpPr>
          <p:spPr>
            <a:xfrm>
              <a:off x="4424819" y="2279062"/>
              <a:ext cx="2880000" cy="3600000"/>
            </a:xfrm>
            <a:custGeom>
              <a:avLst/>
              <a:gdLst>
                <a:gd name="connsiteX0" fmla="*/ 0 w 2577255"/>
                <a:gd name="connsiteY0" fmla="*/ 257726 h 3810290"/>
                <a:gd name="connsiteX1" fmla="*/ 257726 w 2577255"/>
                <a:gd name="connsiteY1" fmla="*/ 0 h 3810290"/>
                <a:gd name="connsiteX2" fmla="*/ 2319530 w 2577255"/>
                <a:gd name="connsiteY2" fmla="*/ 0 h 3810290"/>
                <a:gd name="connsiteX3" fmla="*/ 2577256 w 2577255"/>
                <a:gd name="connsiteY3" fmla="*/ 257726 h 3810290"/>
                <a:gd name="connsiteX4" fmla="*/ 2577255 w 2577255"/>
                <a:gd name="connsiteY4" fmla="*/ 3552565 h 3810290"/>
                <a:gd name="connsiteX5" fmla="*/ 2319529 w 2577255"/>
                <a:gd name="connsiteY5" fmla="*/ 3810291 h 3810290"/>
                <a:gd name="connsiteX6" fmla="*/ 257726 w 2577255"/>
                <a:gd name="connsiteY6" fmla="*/ 3810290 h 3810290"/>
                <a:gd name="connsiteX7" fmla="*/ 0 w 2577255"/>
                <a:gd name="connsiteY7" fmla="*/ 3552564 h 3810290"/>
                <a:gd name="connsiteX8" fmla="*/ 0 w 2577255"/>
                <a:gd name="connsiteY8" fmla="*/ 257726 h 3810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77255" h="3810290">
                  <a:moveTo>
                    <a:pt x="0" y="257726"/>
                  </a:moveTo>
                  <a:cubicBezTo>
                    <a:pt x="0" y="115388"/>
                    <a:pt x="115388" y="0"/>
                    <a:pt x="257726" y="0"/>
                  </a:cubicBezTo>
                  <a:lnTo>
                    <a:pt x="2319530" y="0"/>
                  </a:lnTo>
                  <a:cubicBezTo>
                    <a:pt x="2461868" y="0"/>
                    <a:pt x="2577256" y="115388"/>
                    <a:pt x="2577256" y="257726"/>
                  </a:cubicBezTo>
                  <a:cubicBezTo>
                    <a:pt x="2577256" y="1356006"/>
                    <a:pt x="2577255" y="2454285"/>
                    <a:pt x="2577255" y="3552565"/>
                  </a:cubicBezTo>
                  <a:cubicBezTo>
                    <a:pt x="2577255" y="3694903"/>
                    <a:pt x="2461867" y="3810291"/>
                    <a:pt x="2319529" y="3810291"/>
                  </a:cubicBezTo>
                  <a:lnTo>
                    <a:pt x="257726" y="3810290"/>
                  </a:lnTo>
                  <a:cubicBezTo>
                    <a:pt x="115388" y="3810290"/>
                    <a:pt x="0" y="3694902"/>
                    <a:pt x="0" y="3552564"/>
                  </a:cubicBezTo>
                  <a:lnTo>
                    <a:pt x="0" y="257726"/>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44065" tIns="144065" rIns="144065" bIns="144065"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Calibri" panose="020F0502020204030204" pitchFamily="34" charset="0"/>
                  <a:ea typeface="Calibri" panose="020F0502020204030204" pitchFamily="34" charset="0"/>
                  <a:cs typeface="Calibri" panose="020F0502020204030204" pitchFamily="34" charset="0"/>
                </a:rPr>
                <a:t>Decision Support Systems (DSS):</a:t>
              </a:r>
              <a:r>
                <a:rPr lang="en-GB" sz="1800" kern="1200" dirty="0">
                  <a:latin typeface="Calibri" panose="020F0502020204030204" pitchFamily="34" charset="0"/>
                  <a:ea typeface="Calibri" panose="020F0502020204030204" pitchFamily="34" charset="0"/>
                  <a:cs typeface="Calibri" panose="020F0502020204030204" pitchFamily="34" charset="0"/>
                </a:rPr>
                <a:t> Helps managers make more complex decisions using data analysis. Better strategic decisions (Rakib et al., 2025; Aktas, Sen and Koyuncu, 2024; </a:t>
              </a:r>
              <a:r>
                <a:rPr lang="en-GB" sz="1800" kern="1200" dirty="0" err="1">
                  <a:latin typeface="Calibri" panose="020F0502020204030204" pitchFamily="34" charset="0"/>
                  <a:ea typeface="Calibri" panose="020F0502020204030204" pitchFamily="34" charset="0"/>
                  <a:cs typeface="Calibri" panose="020F0502020204030204" pitchFamily="34" charset="0"/>
                </a:rPr>
                <a:t>Wissucheck</a:t>
              </a:r>
              <a:r>
                <a:rPr lang="en-GB" sz="1800" kern="1200" dirty="0">
                  <a:latin typeface="Calibri" panose="020F0502020204030204" pitchFamily="34" charset="0"/>
                  <a:ea typeface="Calibri" panose="020F0502020204030204" pitchFamily="34" charset="0"/>
                  <a:cs typeface="Calibri" panose="020F0502020204030204" pitchFamily="34" charset="0"/>
                </a:rPr>
                <a:t> and </a:t>
              </a:r>
              <a:r>
                <a:rPr lang="en-GB" sz="1800" kern="1200" dirty="0" err="1">
                  <a:latin typeface="Calibri" panose="020F0502020204030204" pitchFamily="34" charset="0"/>
                  <a:ea typeface="Calibri" panose="020F0502020204030204" pitchFamily="34" charset="0"/>
                  <a:cs typeface="Calibri" panose="020F0502020204030204" pitchFamily="34" charset="0"/>
                </a:rPr>
                <a:t>Zschech</a:t>
              </a:r>
              <a:r>
                <a:rPr lang="en-GB" sz="1800" kern="1200" dirty="0">
                  <a:latin typeface="Calibri" panose="020F0502020204030204" pitchFamily="34" charset="0"/>
                  <a:ea typeface="Calibri" panose="020F0502020204030204" pitchFamily="34" charset="0"/>
                  <a:cs typeface="Calibri" panose="020F0502020204030204" pitchFamily="34" charset="0"/>
                </a:rPr>
                <a:t>, 2025.</a:t>
              </a:r>
              <a:endParaRPr lang="en-US" sz="1800" kern="1200" dirty="0">
                <a:latin typeface="Calibri" panose="020F0502020204030204" pitchFamily="34" charset="0"/>
                <a:ea typeface="Calibri" panose="020F0502020204030204" pitchFamily="34" charset="0"/>
                <a:cs typeface="Calibri" panose="020F0502020204030204" pitchFamily="34" charset="0"/>
              </a:endParaRPr>
            </a:p>
          </p:txBody>
        </p:sp>
        <p:sp>
          <p:nvSpPr>
            <p:cNvPr id="9" name="Rectangle: Rounded Corners 8">
              <a:extLst>
                <a:ext uri="{FF2B5EF4-FFF2-40B4-BE49-F238E27FC236}">
                  <a16:creationId xmlns:a16="http://schemas.microsoft.com/office/drawing/2014/main" id="{0B59B28D-4723-2E9A-5634-38C6E9246C3C}"/>
                </a:ext>
              </a:extLst>
            </p:cNvPr>
            <p:cNvSpPr/>
            <p:nvPr/>
          </p:nvSpPr>
          <p:spPr>
            <a:xfrm>
              <a:off x="7400929" y="1900150"/>
              <a:ext cx="2880000" cy="3600000"/>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US"/>
            </a:p>
          </p:txBody>
        </p:sp>
        <p:sp>
          <p:nvSpPr>
            <p:cNvPr id="10" name="Freeform: Shape 9">
              <a:extLst>
                <a:ext uri="{FF2B5EF4-FFF2-40B4-BE49-F238E27FC236}">
                  <a16:creationId xmlns:a16="http://schemas.microsoft.com/office/drawing/2014/main" id="{5C2577E2-6115-642F-47F8-6616A0E84469}"/>
                </a:ext>
              </a:extLst>
            </p:cNvPr>
            <p:cNvSpPr/>
            <p:nvPr/>
          </p:nvSpPr>
          <p:spPr>
            <a:xfrm>
              <a:off x="7799784" y="2279062"/>
              <a:ext cx="2880000" cy="3600000"/>
            </a:xfrm>
            <a:custGeom>
              <a:avLst/>
              <a:gdLst>
                <a:gd name="connsiteX0" fmla="*/ 0 w 3589692"/>
                <a:gd name="connsiteY0" fmla="*/ 227945 h 2279454"/>
                <a:gd name="connsiteX1" fmla="*/ 227945 w 3589692"/>
                <a:gd name="connsiteY1" fmla="*/ 0 h 2279454"/>
                <a:gd name="connsiteX2" fmla="*/ 3361747 w 3589692"/>
                <a:gd name="connsiteY2" fmla="*/ 0 h 2279454"/>
                <a:gd name="connsiteX3" fmla="*/ 3589692 w 3589692"/>
                <a:gd name="connsiteY3" fmla="*/ 227945 h 2279454"/>
                <a:gd name="connsiteX4" fmla="*/ 3589692 w 3589692"/>
                <a:gd name="connsiteY4" fmla="*/ 2051509 h 2279454"/>
                <a:gd name="connsiteX5" fmla="*/ 3361747 w 3589692"/>
                <a:gd name="connsiteY5" fmla="*/ 2279454 h 2279454"/>
                <a:gd name="connsiteX6" fmla="*/ 227945 w 3589692"/>
                <a:gd name="connsiteY6" fmla="*/ 2279454 h 2279454"/>
                <a:gd name="connsiteX7" fmla="*/ 0 w 3589692"/>
                <a:gd name="connsiteY7" fmla="*/ 2051509 h 2279454"/>
                <a:gd name="connsiteX8" fmla="*/ 0 w 3589692"/>
                <a:gd name="connsiteY8" fmla="*/ 227945 h 2279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89692" h="2279454">
                  <a:moveTo>
                    <a:pt x="0" y="227945"/>
                  </a:moveTo>
                  <a:cubicBezTo>
                    <a:pt x="0" y="102054"/>
                    <a:pt x="102054" y="0"/>
                    <a:pt x="227945" y="0"/>
                  </a:cubicBezTo>
                  <a:lnTo>
                    <a:pt x="3361747" y="0"/>
                  </a:lnTo>
                  <a:cubicBezTo>
                    <a:pt x="3487638" y="0"/>
                    <a:pt x="3589692" y="102054"/>
                    <a:pt x="3589692" y="227945"/>
                  </a:cubicBezTo>
                  <a:lnTo>
                    <a:pt x="3589692" y="2051509"/>
                  </a:lnTo>
                  <a:cubicBezTo>
                    <a:pt x="3589692" y="2177400"/>
                    <a:pt x="3487638" y="2279454"/>
                    <a:pt x="3361747" y="2279454"/>
                  </a:cubicBezTo>
                  <a:lnTo>
                    <a:pt x="227945" y="2279454"/>
                  </a:lnTo>
                  <a:cubicBezTo>
                    <a:pt x="102054" y="2279454"/>
                    <a:pt x="0" y="2177400"/>
                    <a:pt x="0" y="2051509"/>
                  </a:cubicBezTo>
                  <a:lnTo>
                    <a:pt x="0" y="227945"/>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35343" tIns="135343" rIns="135343" bIns="135343"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Calibri" panose="020F0502020204030204" pitchFamily="34" charset="0"/>
                  <a:ea typeface="Calibri" panose="020F0502020204030204" pitchFamily="34" charset="0"/>
                  <a:cs typeface="Calibri" panose="020F0502020204030204" pitchFamily="34" charset="0"/>
                </a:rPr>
                <a:t>Customer Relationship Management (CRM):</a:t>
              </a:r>
              <a:r>
                <a:rPr lang="en-GB" sz="1800" kern="1200" dirty="0">
                  <a:latin typeface="Calibri" panose="020F0502020204030204" pitchFamily="34" charset="0"/>
                  <a:ea typeface="Calibri" panose="020F0502020204030204" pitchFamily="34" charset="0"/>
                  <a:cs typeface="Calibri" panose="020F0502020204030204" pitchFamily="34" charset="0"/>
                </a:rPr>
                <a:t> Keeps track of customers’ preferences, interactions, and improves service. Happier and more loyal customers. (SugarCRM, 2021; IMD, 2024; De-Arteaga </a:t>
              </a:r>
              <a:r>
                <a:rPr lang="en-GB" sz="1800" kern="1200" dirty="0" err="1">
                  <a:latin typeface="Calibri" panose="020F0502020204030204" pitchFamily="34" charset="0"/>
                  <a:ea typeface="Calibri" panose="020F0502020204030204" pitchFamily="34" charset="0"/>
                  <a:cs typeface="Calibri" panose="020F0502020204030204" pitchFamily="34" charset="0"/>
                </a:rPr>
                <a:t>Feuerriegel</a:t>
              </a:r>
              <a:r>
                <a:rPr lang="en-GB" sz="1800" kern="1200" dirty="0">
                  <a:latin typeface="Calibri" panose="020F0502020204030204" pitchFamily="34" charset="0"/>
                  <a:ea typeface="Calibri" panose="020F0502020204030204" pitchFamily="34" charset="0"/>
                  <a:cs typeface="Calibri" panose="020F0502020204030204" pitchFamily="34" charset="0"/>
                </a:rPr>
                <a:t> and Saar-</a:t>
              </a:r>
              <a:r>
                <a:rPr lang="en-GB" sz="1800" kern="1200" dirty="0" err="1">
                  <a:latin typeface="Calibri" panose="020F0502020204030204" pitchFamily="34" charset="0"/>
                  <a:ea typeface="Calibri" panose="020F0502020204030204" pitchFamily="34" charset="0"/>
                  <a:cs typeface="Calibri" panose="020F0502020204030204" pitchFamily="34" charset="0"/>
                </a:rPr>
                <a:t>Tsechansku</a:t>
              </a:r>
              <a:r>
                <a:rPr lang="en-GB" sz="1800" kern="1200" dirty="0">
                  <a:latin typeface="Calibri" panose="020F0502020204030204" pitchFamily="34" charset="0"/>
                  <a:ea typeface="Calibri" panose="020F0502020204030204" pitchFamily="34" charset="0"/>
                  <a:cs typeface="Calibri" panose="020F0502020204030204" pitchFamily="34" charset="0"/>
                </a:rPr>
                <a:t>, 2022).</a:t>
              </a:r>
              <a:endParaRPr lang="en-US" sz="1800" kern="1200" dirty="0">
                <a:latin typeface="Calibri" panose="020F0502020204030204" pitchFamily="34" charset="0"/>
                <a:ea typeface="Calibri" panose="020F0502020204030204" pitchFamily="34" charset="0"/>
                <a:cs typeface="Calibri" panose="020F0502020204030204" pitchFamily="34" charset="0"/>
              </a:endParaRPr>
            </a:p>
          </p:txBody>
        </p:sp>
      </p:grpSp>
    </p:spTree>
    <p:extLst>
      <p:ext uri="{BB962C8B-B14F-4D97-AF65-F5344CB8AC3E}">
        <p14:creationId xmlns:p14="http://schemas.microsoft.com/office/powerpoint/2010/main" val="37114594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Title 29">
            <a:extLst>
              <a:ext uri="{FF2B5EF4-FFF2-40B4-BE49-F238E27FC236}">
                <a16:creationId xmlns:a16="http://schemas.microsoft.com/office/drawing/2014/main" id="{C8436EB2-32C1-C349-F740-CD221B18F5C0}"/>
              </a:ext>
            </a:extLst>
          </p:cNvPr>
          <p:cNvSpPr>
            <a:spLocks noGrp="1"/>
          </p:cNvSpPr>
          <p:nvPr>
            <p:ph type="title"/>
          </p:nvPr>
        </p:nvSpPr>
        <p:spPr>
          <a:xfrm>
            <a:off x="619492" y="0"/>
            <a:ext cx="10691265" cy="884903"/>
          </a:xfrm>
        </p:spPr>
        <p:txBody>
          <a:bodyPr/>
          <a:lstStyle/>
          <a:p>
            <a:pPr algn="ctr"/>
            <a:r>
              <a:rPr lang="en-GB" b="1" dirty="0">
                <a:latin typeface="Calibri" panose="020F0502020204030204" pitchFamily="34" charset="0"/>
                <a:ea typeface="Calibri" panose="020F0502020204030204" pitchFamily="34" charset="0"/>
                <a:cs typeface="Calibri" panose="020F0502020204030204" pitchFamily="34" charset="0"/>
              </a:rPr>
              <a:t>ETICHAL CONSIDERATION:</a:t>
            </a:r>
          </a:p>
        </p:txBody>
      </p:sp>
      <p:sp>
        <p:nvSpPr>
          <p:cNvPr id="32" name="Flowchart: Connector 31">
            <a:extLst>
              <a:ext uri="{FF2B5EF4-FFF2-40B4-BE49-F238E27FC236}">
                <a16:creationId xmlns:a16="http://schemas.microsoft.com/office/drawing/2014/main" id="{ADA2B384-DFEE-9A40-90C2-8B4AB7870469}"/>
              </a:ext>
            </a:extLst>
          </p:cNvPr>
          <p:cNvSpPr/>
          <p:nvPr/>
        </p:nvSpPr>
        <p:spPr>
          <a:xfrm>
            <a:off x="619492" y="3760012"/>
            <a:ext cx="3600000" cy="2520000"/>
          </a:xfrm>
          <a:prstGeom prst="flowChartConnector">
            <a:avLst/>
          </a:prstGeom>
          <a:solidFill>
            <a:srgbClr val="FFC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AI Decision-Making: </a:t>
            </a:r>
          </a:p>
          <a:p>
            <a:pPr algn="ct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Check AI systems for errors or bias and involve humans in important decisions. (</a:t>
            </a:r>
            <a:r>
              <a:rPr lang="en-US" sz="1600" b="1" dirty="0" err="1">
                <a:solidFill>
                  <a:schemeClr val="tx1"/>
                </a:solidFill>
                <a:latin typeface="Calibri" panose="020F0502020204030204" pitchFamily="34" charset="0"/>
                <a:ea typeface="Calibri" panose="020F0502020204030204" pitchFamily="34" charset="0"/>
                <a:cs typeface="Calibri" panose="020F0502020204030204" pitchFamily="34" charset="0"/>
              </a:rPr>
              <a:t>Wissuchek</a:t>
            </a: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 and </a:t>
            </a:r>
            <a:r>
              <a:rPr lang="en-US" sz="1600" b="1" dirty="0" err="1">
                <a:solidFill>
                  <a:schemeClr val="tx1"/>
                </a:solidFill>
                <a:latin typeface="Calibri" panose="020F0502020204030204" pitchFamily="34" charset="0"/>
                <a:ea typeface="Calibri" panose="020F0502020204030204" pitchFamily="34" charset="0"/>
                <a:cs typeface="Calibri" panose="020F0502020204030204" pitchFamily="34" charset="0"/>
              </a:rPr>
              <a:t>Zschech</a:t>
            </a: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 2025; De-Arteaga, </a:t>
            </a:r>
            <a:r>
              <a:rPr lang="en-US" sz="1600" b="1" dirty="0" err="1">
                <a:solidFill>
                  <a:schemeClr val="tx1"/>
                </a:solidFill>
                <a:latin typeface="Calibri" panose="020F0502020204030204" pitchFamily="34" charset="0"/>
                <a:ea typeface="Calibri" panose="020F0502020204030204" pitchFamily="34" charset="0"/>
                <a:cs typeface="Calibri" panose="020F0502020204030204" pitchFamily="34" charset="0"/>
              </a:rPr>
              <a:t>Feuerriegel</a:t>
            </a: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 and Saar-</a:t>
            </a:r>
            <a:r>
              <a:rPr lang="en-US" sz="1600" b="1" dirty="0" err="1">
                <a:solidFill>
                  <a:schemeClr val="tx1"/>
                </a:solidFill>
                <a:latin typeface="Calibri" panose="020F0502020204030204" pitchFamily="34" charset="0"/>
                <a:ea typeface="Calibri" panose="020F0502020204030204" pitchFamily="34" charset="0"/>
                <a:cs typeface="Calibri" panose="020F0502020204030204" pitchFamily="34" charset="0"/>
              </a:rPr>
              <a:t>Tsechansky</a:t>
            </a: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 2022).</a:t>
            </a:r>
          </a:p>
        </p:txBody>
      </p:sp>
      <p:sp>
        <p:nvSpPr>
          <p:cNvPr id="34" name="Flowchart: Connector 33">
            <a:extLst>
              <a:ext uri="{FF2B5EF4-FFF2-40B4-BE49-F238E27FC236}">
                <a16:creationId xmlns:a16="http://schemas.microsoft.com/office/drawing/2014/main" id="{45AAD615-9A12-9782-62EE-7CAAFC05E9E8}"/>
              </a:ext>
            </a:extLst>
          </p:cNvPr>
          <p:cNvSpPr/>
          <p:nvPr/>
        </p:nvSpPr>
        <p:spPr>
          <a:xfrm>
            <a:off x="8231303" y="3683440"/>
            <a:ext cx="3600000" cy="2520000"/>
          </a:xfrm>
          <a:prstGeom prst="flowChartConnector">
            <a:avLst/>
          </a:prstGeom>
          <a:solidFill>
            <a:srgbClr val="ED23B3"/>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rPr>
              <a:t>Security: </a:t>
            </a:r>
          </a:p>
          <a:p>
            <a:pPr algn="ctr"/>
            <a:r>
              <a:rPr lang="en-US" sz="1600" b="1" dirty="0">
                <a:solidFill>
                  <a:schemeClr val="tx1"/>
                </a:solidFill>
              </a:rPr>
              <a:t>Use strong passwords, encryption, and regular backups to prevent hacking or data loss. (UK Government, 2023; Miah, 2022).</a:t>
            </a:r>
          </a:p>
          <a:p>
            <a:pPr algn="ctr"/>
            <a:endParaRPr lang="en-GB" sz="1600" dirty="0"/>
          </a:p>
        </p:txBody>
      </p:sp>
      <p:sp>
        <p:nvSpPr>
          <p:cNvPr id="35" name="Flowchart: Connector 34">
            <a:extLst>
              <a:ext uri="{FF2B5EF4-FFF2-40B4-BE49-F238E27FC236}">
                <a16:creationId xmlns:a16="http://schemas.microsoft.com/office/drawing/2014/main" id="{395D7F6C-07A3-1E94-3E07-3FF6B3C9CC60}"/>
              </a:ext>
            </a:extLst>
          </p:cNvPr>
          <p:cNvSpPr/>
          <p:nvPr/>
        </p:nvSpPr>
        <p:spPr>
          <a:xfrm>
            <a:off x="4425397" y="3760012"/>
            <a:ext cx="3600000" cy="2520000"/>
          </a:xfrm>
          <a:prstGeom prst="flowChartConnector">
            <a:avLst/>
          </a:prstGeom>
          <a:solidFill>
            <a:srgbClr val="F1A9E3"/>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Ethical Concerns: Make sure systems are used fairly and responsibly, respecting people’s rights. (Ratti, Morrison and Jakab, 2025).</a:t>
            </a:r>
            <a:endParaRPr lang="en-GB" sz="1600" b="1"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41" name="Flowchart: Connector 40">
            <a:extLst>
              <a:ext uri="{FF2B5EF4-FFF2-40B4-BE49-F238E27FC236}">
                <a16:creationId xmlns:a16="http://schemas.microsoft.com/office/drawing/2014/main" id="{3448ADED-5B4C-4BEF-059B-3AAB8B329200}"/>
              </a:ext>
            </a:extLst>
          </p:cNvPr>
          <p:cNvSpPr/>
          <p:nvPr/>
        </p:nvSpPr>
        <p:spPr>
          <a:xfrm>
            <a:off x="4350694" y="912303"/>
            <a:ext cx="3600000" cy="2520000"/>
          </a:xfrm>
          <a:prstGeom prst="flowChartConnector">
            <a:avLst/>
          </a:prstGeom>
          <a:solidFill>
            <a:srgbClr val="ED23B3"/>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Bias: </a:t>
            </a:r>
          </a:p>
          <a:p>
            <a:pPr algn="ct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Regularly review systems to prevent discrimination and unfair outcomes. (Rakib et al., 2025; De-Arteaga, </a:t>
            </a:r>
            <a:r>
              <a:rPr lang="en-US" sz="1600" b="1" dirty="0" err="1">
                <a:solidFill>
                  <a:schemeClr val="tx1"/>
                </a:solidFill>
                <a:latin typeface="Calibri" panose="020F0502020204030204" pitchFamily="34" charset="0"/>
                <a:ea typeface="Calibri" panose="020F0502020204030204" pitchFamily="34" charset="0"/>
                <a:cs typeface="Calibri" panose="020F0502020204030204" pitchFamily="34" charset="0"/>
              </a:rPr>
              <a:t>Feuerriegel</a:t>
            </a: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 and Saar-</a:t>
            </a:r>
            <a:r>
              <a:rPr lang="en-US" sz="1600" b="1" dirty="0" err="1">
                <a:solidFill>
                  <a:schemeClr val="tx1"/>
                </a:solidFill>
                <a:latin typeface="Calibri" panose="020F0502020204030204" pitchFamily="34" charset="0"/>
                <a:ea typeface="Calibri" panose="020F0502020204030204" pitchFamily="34" charset="0"/>
                <a:cs typeface="Calibri" panose="020F0502020204030204" pitchFamily="34" charset="0"/>
              </a:rPr>
              <a:t>Tsechansky</a:t>
            </a: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 2022).</a:t>
            </a:r>
          </a:p>
        </p:txBody>
      </p:sp>
      <p:sp>
        <p:nvSpPr>
          <p:cNvPr id="42" name="Flowchart: Connector 41">
            <a:extLst>
              <a:ext uri="{FF2B5EF4-FFF2-40B4-BE49-F238E27FC236}">
                <a16:creationId xmlns:a16="http://schemas.microsoft.com/office/drawing/2014/main" id="{47DD7918-15BB-3ED1-3D0E-146417EAAE60}"/>
              </a:ext>
            </a:extLst>
          </p:cNvPr>
          <p:cNvSpPr/>
          <p:nvPr/>
        </p:nvSpPr>
        <p:spPr>
          <a:xfrm>
            <a:off x="619492" y="912303"/>
            <a:ext cx="3672000" cy="2520000"/>
          </a:xfrm>
          <a:prstGeom prst="flowChartConnector">
            <a:avLst/>
          </a:prstGeom>
          <a:solidFill>
            <a:srgbClr val="F1A9E3"/>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Data Privacy: Protect personal data of customers and employees. Be transparent about how data is used. (SugarCRM, 2021; UK Government, 2023; De-Arteaga, </a:t>
            </a:r>
            <a:r>
              <a:rPr lang="en-US" sz="1600" b="1" dirty="0" err="1">
                <a:solidFill>
                  <a:schemeClr val="tx1"/>
                </a:solidFill>
                <a:latin typeface="Calibri" panose="020F0502020204030204" pitchFamily="34" charset="0"/>
                <a:ea typeface="Calibri" panose="020F0502020204030204" pitchFamily="34" charset="0"/>
                <a:cs typeface="Calibri" panose="020F0502020204030204" pitchFamily="34" charset="0"/>
              </a:rPr>
              <a:t>Feuerriegel</a:t>
            </a: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 and Saar-</a:t>
            </a:r>
            <a:r>
              <a:rPr lang="en-US" sz="1600" b="1" dirty="0" err="1">
                <a:solidFill>
                  <a:schemeClr val="tx1"/>
                </a:solidFill>
                <a:latin typeface="Calibri" panose="020F0502020204030204" pitchFamily="34" charset="0"/>
                <a:ea typeface="Calibri" panose="020F0502020204030204" pitchFamily="34" charset="0"/>
                <a:cs typeface="Calibri" panose="020F0502020204030204" pitchFamily="34" charset="0"/>
              </a:rPr>
              <a:t>Tsechansky</a:t>
            </a: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 2022).</a:t>
            </a:r>
          </a:p>
        </p:txBody>
      </p:sp>
      <p:sp>
        <p:nvSpPr>
          <p:cNvPr id="43" name="Flowchart: Connector 42">
            <a:extLst>
              <a:ext uri="{FF2B5EF4-FFF2-40B4-BE49-F238E27FC236}">
                <a16:creationId xmlns:a16="http://schemas.microsoft.com/office/drawing/2014/main" id="{660640D4-9514-1159-5F2F-642BB0E5B760}"/>
              </a:ext>
            </a:extLst>
          </p:cNvPr>
          <p:cNvSpPr/>
          <p:nvPr/>
        </p:nvSpPr>
        <p:spPr>
          <a:xfrm>
            <a:off x="8090975" y="912303"/>
            <a:ext cx="3600000" cy="2520000"/>
          </a:xfrm>
          <a:prstGeom prst="flowChartConnector">
            <a:avLst/>
          </a:prstGeom>
          <a:solidFill>
            <a:srgbClr val="FFC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Employee Monitoring: Track only necessary activities and inform employees clearly. (IMD, 2024; Ratti, Morrison and Jakab, 2025).</a:t>
            </a:r>
          </a:p>
          <a:p>
            <a:pPr algn="ctr"/>
            <a:endParaRPr lang="en-GB" sz="1600" b="1" dirty="0">
              <a:solidFill>
                <a:schemeClr val="tx1"/>
              </a:solidFill>
            </a:endParaRPr>
          </a:p>
        </p:txBody>
      </p:sp>
    </p:spTree>
    <p:extLst>
      <p:ext uri="{BB962C8B-B14F-4D97-AF65-F5344CB8AC3E}">
        <p14:creationId xmlns:p14="http://schemas.microsoft.com/office/powerpoint/2010/main" val="42346891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2EFD12-2122-8234-BDB4-A51D0985BB16}"/>
              </a:ext>
            </a:extLst>
          </p:cNvPr>
          <p:cNvSpPr>
            <a:spLocks noGrp="1"/>
          </p:cNvSpPr>
          <p:nvPr>
            <p:ph idx="1"/>
          </p:nvPr>
        </p:nvSpPr>
        <p:spPr>
          <a:xfrm>
            <a:off x="401054" y="385011"/>
            <a:ext cx="11152874" cy="5710989"/>
          </a:xfrm>
        </p:spPr>
        <p:txBody>
          <a:bodyPr>
            <a:normAutofit/>
          </a:bodyPr>
          <a:lstStyle/>
          <a:p>
            <a:pPr marL="0" indent="0">
              <a:buNone/>
            </a:pPr>
            <a:r>
              <a:rPr lang="en-GB" sz="1800" b="1" dirty="0">
                <a:latin typeface="Calibri" panose="020F0502020204030204" pitchFamily="34" charset="0"/>
                <a:ea typeface="Calibri" panose="020F0502020204030204" pitchFamily="34" charset="0"/>
                <a:cs typeface="Calibri" panose="020F0502020204030204" pitchFamily="34" charset="0"/>
              </a:rPr>
              <a:t>What it does:</a:t>
            </a:r>
            <a:r>
              <a:rPr lang="en-GB" sz="1800" dirty="0">
                <a:latin typeface="Calibri" panose="020F0502020204030204" pitchFamily="34" charset="0"/>
                <a:ea typeface="Calibri" panose="020F0502020204030204" pitchFamily="34" charset="0"/>
                <a:cs typeface="Calibri" panose="020F0502020204030204" pitchFamily="34" charset="0"/>
              </a:rPr>
              <a:t> TPS Handles online orders, payments, and stock.</a:t>
            </a:r>
            <a:r>
              <a:rPr lang="en-US" sz="1800" dirty="0">
                <a:latin typeface="Calibri" panose="020F0502020204030204" pitchFamily="34" charset="0"/>
                <a:ea typeface="Calibri" panose="020F0502020204030204" pitchFamily="34" charset="0"/>
                <a:cs typeface="Calibri" panose="020F0502020204030204" pitchFamily="34" charset="0"/>
              </a:rPr>
              <a:t> (Miah, 2022; UK Government, 2023).</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800" b="1" dirty="0">
                <a:latin typeface="Calibri" panose="020F0502020204030204" pitchFamily="34" charset="0"/>
                <a:ea typeface="Calibri" panose="020F0502020204030204" pitchFamily="34" charset="0"/>
                <a:cs typeface="Calibri" panose="020F0502020204030204" pitchFamily="34" charset="0"/>
              </a:rPr>
              <a:t>Advantages:</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457200" lvl="1" indent="0">
              <a:buNone/>
            </a:pPr>
            <a:r>
              <a:rPr lang="en-GB" dirty="0">
                <a:latin typeface="Calibri" panose="020F0502020204030204" pitchFamily="34" charset="0"/>
                <a:ea typeface="Calibri" panose="020F0502020204030204" pitchFamily="34" charset="0"/>
                <a:cs typeface="Calibri" panose="020F0502020204030204" pitchFamily="34" charset="0"/>
              </a:rPr>
              <a:t>Fast order processing</a:t>
            </a:r>
          </a:p>
          <a:p>
            <a:pPr marL="457200" lvl="1" indent="0">
              <a:buNone/>
            </a:pPr>
            <a:r>
              <a:rPr lang="en-GB" dirty="0">
                <a:latin typeface="Calibri" panose="020F0502020204030204" pitchFamily="34" charset="0"/>
                <a:ea typeface="Calibri" panose="020F0502020204030204" pitchFamily="34" charset="0"/>
                <a:cs typeface="Calibri" panose="020F0502020204030204" pitchFamily="34" charset="0"/>
              </a:rPr>
              <a:t>Accurate inventory management </a:t>
            </a:r>
            <a:r>
              <a:rPr lang="en-US" dirty="0">
                <a:latin typeface="Calibri" panose="020F0502020204030204" pitchFamily="34" charset="0"/>
                <a:ea typeface="Calibri" panose="020F0502020204030204" pitchFamily="34" charset="0"/>
                <a:cs typeface="Calibri" panose="020F0502020204030204" pitchFamily="34" charset="0"/>
              </a:rPr>
              <a:t>(IMD, 2024; Galanti et al., 2022).</a:t>
            </a: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800" b="1" dirty="0">
                <a:latin typeface="Calibri" panose="020F0502020204030204" pitchFamily="34" charset="0"/>
                <a:ea typeface="Calibri" panose="020F0502020204030204" pitchFamily="34" charset="0"/>
                <a:cs typeface="Calibri" panose="020F0502020204030204" pitchFamily="34" charset="0"/>
              </a:rPr>
              <a:t>Disadvantages:</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457200" lvl="1" indent="0">
              <a:buNone/>
            </a:pPr>
            <a:r>
              <a:rPr lang="en-GB" dirty="0">
                <a:latin typeface="Calibri" panose="020F0502020204030204" pitchFamily="34" charset="0"/>
                <a:ea typeface="Calibri" panose="020F0502020204030204" pitchFamily="34" charset="0"/>
                <a:cs typeface="Calibri" panose="020F0502020204030204" pitchFamily="34" charset="0"/>
              </a:rPr>
              <a:t>Only for daily operations, not analysis</a:t>
            </a:r>
          </a:p>
          <a:p>
            <a:pPr marL="457200" lvl="1" indent="0">
              <a:buNone/>
            </a:pPr>
            <a:r>
              <a:rPr lang="en-GB" dirty="0">
                <a:latin typeface="Calibri" panose="020F0502020204030204" pitchFamily="34" charset="0"/>
                <a:ea typeface="Calibri" panose="020F0502020204030204" pitchFamily="34" charset="0"/>
                <a:cs typeface="Calibri" panose="020F0502020204030204" pitchFamily="34" charset="0"/>
              </a:rPr>
              <a:t>High setup and maintenance cost</a:t>
            </a:r>
            <a:r>
              <a:rPr lang="en-US" dirty="0">
                <a:latin typeface="Calibri" panose="020F0502020204030204" pitchFamily="34" charset="0"/>
                <a:ea typeface="Calibri" panose="020F0502020204030204" pitchFamily="34" charset="0"/>
                <a:cs typeface="Calibri" panose="020F0502020204030204" pitchFamily="34" charset="0"/>
              </a:rPr>
              <a:t>(Galanti et al., 2022).</a:t>
            </a: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800" b="1" dirty="0">
                <a:latin typeface="Calibri" panose="020F0502020204030204" pitchFamily="34" charset="0"/>
                <a:ea typeface="Calibri" panose="020F0502020204030204" pitchFamily="34" charset="0"/>
                <a:cs typeface="Calibri" panose="020F0502020204030204" pitchFamily="34" charset="0"/>
              </a:rPr>
              <a:t>Problem:</a:t>
            </a:r>
            <a:r>
              <a:rPr lang="en-GB" sz="1800" dirty="0">
                <a:latin typeface="Calibri" panose="020F0502020204030204" pitchFamily="34" charset="0"/>
                <a:ea typeface="Calibri" panose="020F0502020204030204" pitchFamily="34" charset="0"/>
                <a:cs typeface="Calibri" panose="020F0502020204030204" pitchFamily="34" charset="0"/>
              </a:rPr>
              <a:t> Millions of orders every day</a:t>
            </a:r>
            <a:r>
              <a:rPr lang="en-US" sz="1800" dirty="0">
                <a:latin typeface="Calibri" panose="020F0502020204030204" pitchFamily="34" charset="0"/>
                <a:ea typeface="Calibri" panose="020F0502020204030204" pitchFamily="34" charset="0"/>
                <a:cs typeface="Calibri" panose="020F0502020204030204" pitchFamily="34" charset="0"/>
              </a:rPr>
              <a:t>(IMD, 2024).</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800" b="1" dirty="0">
                <a:latin typeface="Calibri" panose="020F0502020204030204" pitchFamily="34" charset="0"/>
                <a:ea typeface="Calibri" panose="020F0502020204030204" pitchFamily="34" charset="0"/>
                <a:cs typeface="Calibri" panose="020F0502020204030204" pitchFamily="34" charset="0"/>
              </a:rPr>
              <a:t>Solution:</a:t>
            </a:r>
            <a:r>
              <a:rPr lang="en-GB" sz="1800" dirty="0">
                <a:latin typeface="Calibri" panose="020F0502020204030204" pitchFamily="34" charset="0"/>
                <a:ea typeface="Calibri" panose="020F0502020204030204" pitchFamily="34" charset="0"/>
                <a:cs typeface="Calibri" panose="020F0502020204030204" pitchFamily="34" charset="0"/>
              </a:rPr>
              <a:t> TPS system across website and warehouses</a:t>
            </a:r>
            <a:r>
              <a:rPr lang="en-US" sz="1800" dirty="0">
                <a:latin typeface="Calibri" panose="020F0502020204030204" pitchFamily="34" charset="0"/>
                <a:ea typeface="Calibri" panose="020F0502020204030204" pitchFamily="34" charset="0"/>
                <a:cs typeface="Calibri" panose="020F0502020204030204" pitchFamily="34" charset="0"/>
              </a:rPr>
              <a:t>(UK Government, 2023).</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800" b="1" dirty="0">
                <a:latin typeface="Calibri" panose="020F0502020204030204" pitchFamily="34" charset="0"/>
                <a:ea typeface="Calibri" panose="020F0502020204030204" pitchFamily="34" charset="0"/>
                <a:cs typeface="Calibri" panose="020F0502020204030204" pitchFamily="34" charset="0"/>
              </a:rPr>
              <a:t>Ethics:</a:t>
            </a:r>
            <a:r>
              <a:rPr lang="en-GB" sz="1800" dirty="0">
                <a:latin typeface="Calibri" panose="020F0502020204030204" pitchFamily="34" charset="0"/>
                <a:ea typeface="Calibri" panose="020F0502020204030204" pitchFamily="34" charset="0"/>
                <a:cs typeface="Calibri" panose="020F0502020204030204" pitchFamily="34" charset="0"/>
              </a:rPr>
              <a:t> Keep customer data safe</a:t>
            </a:r>
            <a:r>
              <a:rPr lang="sv-SE" sz="1800" dirty="0">
                <a:latin typeface="Calibri" panose="020F0502020204030204" pitchFamily="34" charset="0"/>
                <a:ea typeface="Calibri" panose="020F0502020204030204" pitchFamily="34" charset="0"/>
                <a:cs typeface="Calibri" panose="020F0502020204030204" pitchFamily="34" charset="0"/>
              </a:rPr>
              <a:t>(De-Arteaga, Feuerriegel and Saar-Tsechansky, 2022).</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800" b="1" dirty="0">
                <a:latin typeface="Calibri" panose="020F0502020204030204" pitchFamily="34" charset="0"/>
                <a:ea typeface="Calibri" panose="020F0502020204030204" pitchFamily="34" charset="0"/>
                <a:cs typeface="Calibri" panose="020F0502020204030204" pitchFamily="34" charset="0"/>
              </a:rPr>
              <a:t>Positive Impact:</a:t>
            </a:r>
            <a:r>
              <a:rPr lang="en-GB" sz="1800" dirty="0">
                <a:latin typeface="Calibri" panose="020F0502020204030204" pitchFamily="34" charset="0"/>
                <a:ea typeface="Calibri" panose="020F0502020204030204" pitchFamily="34" charset="0"/>
                <a:cs typeface="Calibri" panose="020F0502020204030204" pitchFamily="34" charset="0"/>
              </a:rPr>
              <a:t> Faster delivery, correct orders</a:t>
            </a:r>
            <a:r>
              <a:rPr lang="en-US" sz="1800" dirty="0">
                <a:latin typeface="Calibri" panose="020F0502020204030204" pitchFamily="34" charset="0"/>
                <a:ea typeface="Calibri" panose="020F0502020204030204" pitchFamily="34" charset="0"/>
                <a:cs typeface="Calibri" panose="020F0502020204030204" pitchFamily="34" charset="0"/>
              </a:rPr>
              <a:t>(Miah, 2022; IMD, 2024).</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800" b="1" dirty="0">
                <a:latin typeface="Calibri" panose="020F0502020204030204" pitchFamily="34" charset="0"/>
                <a:ea typeface="Calibri" panose="020F0502020204030204" pitchFamily="34" charset="0"/>
                <a:cs typeface="Calibri" panose="020F0502020204030204" pitchFamily="34" charset="0"/>
              </a:rPr>
              <a:t>Takeaway:</a:t>
            </a:r>
            <a:r>
              <a:rPr lang="en-GB" sz="1800" dirty="0">
                <a:latin typeface="Calibri" panose="020F0502020204030204" pitchFamily="34" charset="0"/>
                <a:ea typeface="Calibri" panose="020F0502020204030204" pitchFamily="34" charset="0"/>
                <a:cs typeface="Calibri" panose="020F0502020204030204" pitchFamily="34" charset="0"/>
              </a:rPr>
              <a:t> TPS improves operations but needs strong data protection</a:t>
            </a:r>
            <a:r>
              <a:rPr lang="en-US" sz="1800" dirty="0">
                <a:latin typeface="Calibri" panose="020F0502020204030204" pitchFamily="34" charset="0"/>
                <a:ea typeface="Calibri" panose="020F0502020204030204" pitchFamily="34" charset="0"/>
                <a:cs typeface="Calibri" panose="020F0502020204030204" pitchFamily="34" charset="0"/>
              </a:rPr>
              <a:t>(Ratti, Morrison and Jakab, 2025).</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dirty="0"/>
          </a:p>
        </p:txBody>
      </p:sp>
      <p:pic>
        <p:nvPicPr>
          <p:cNvPr id="8" name="Picture 7" descr="A black and orange logo">
            <a:extLst>
              <a:ext uri="{FF2B5EF4-FFF2-40B4-BE49-F238E27FC236}">
                <a16:creationId xmlns:a16="http://schemas.microsoft.com/office/drawing/2014/main" id="{1D4A49F6-3343-959E-1751-6704D440852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2" b="3682"/>
          <a:stretch>
            <a:fillRect/>
          </a:stretch>
        </p:blipFill>
        <p:spPr>
          <a:xfrm>
            <a:off x="7949930" y="2585884"/>
            <a:ext cx="3278878" cy="1044055"/>
          </a:xfrm>
          <a:prstGeom prst="rect">
            <a:avLst/>
          </a:prstGeom>
          <a:noFill/>
        </p:spPr>
      </p:pic>
    </p:spTree>
    <p:extLst>
      <p:ext uri="{BB962C8B-B14F-4D97-AF65-F5344CB8AC3E}">
        <p14:creationId xmlns:p14="http://schemas.microsoft.com/office/powerpoint/2010/main" val="28985866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CCF9C20-32C2-A5E4-29F1-210FF7F32B0D}"/>
              </a:ext>
            </a:extLst>
          </p:cNvPr>
          <p:cNvSpPr>
            <a:spLocks noGrp="1"/>
          </p:cNvSpPr>
          <p:nvPr>
            <p:ph idx="1"/>
          </p:nvPr>
        </p:nvSpPr>
        <p:spPr>
          <a:xfrm>
            <a:off x="336885" y="457281"/>
            <a:ext cx="11421980" cy="5606633"/>
          </a:xfrm>
        </p:spPr>
        <p:txBody>
          <a:bodyPr>
            <a:noAutofit/>
          </a:bodyPr>
          <a:lstStyle/>
          <a:p>
            <a:pPr marL="0" indent="0">
              <a:lnSpc>
                <a:spcPct val="120000"/>
              </a:lnSpc>
              <a:buNone/>
            </a:pPr>
            <a:r>
              <a:rPr lang="en-GB" sz="1800" b="1" dirty="0">
                <a:latin typeface="Calibri" panose="020F0502020204030204" pitchFamily="34" charset="0"/>
                <a:ea typeface="Calibri" panose="020F0502020204030204" pitchFamily="34" charset="0"/>
                <a:cs typeface="Calibri" panose="020F0502020204030204" pitchFamily="34" charset="0"/>
              </a:rPr>
              <a:t>What it does:</a:t>
            </a:r>
            <a:r>
              <a:rPr lang="en-GB" sz="1800" dirty="0">
                <a:latin typeface="Calibri" panose="020F0502020204030204" pitchFamily="34" charset="0"/>
                <a:ea typeface="Calibri" panose="020F0502020204030204" pitchFamily="34" charset="0"/>
                <a:cs typeface="Calibri" panose="020F0502020204030204" pitchFamily="34" charset="0"/>
              </a:rPr>
              <a:t> DSS Helps managers plan using sales data and trends</a:t>
            </a:r>
            <a:r>
              <a:rPr lang="da-DK" sz="1800" dirty="0">
                <a:latin typeface="Calibri" panose="020F0502020204030204" pitchFamily="34" charset="0"/>
                <a:ea typeface="Calibri" panose="020F0502020204030204" pitchFamily="34" charset="0"/>
                <a:cs typeface="Calibri" panose="020F0502020204030204" pitchFamily="34" charset="0"/>
              </a:rPr>
              <a:t>(Rakib et al., 2025; Aktas, Sen and Koyuncu, 2024).</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lnSpc>
                <a:spcPct val="120000"/>
              </a:lnSpc>
              <a:buNone/>
            </a:pPr>
            <a:r>
              <a:rPr lang="en-GB" sz="1800" b="1" dirty="0">
                <a:latin typeface="Calibri" panose="020F0502020204030204" pitchFamily="34" charset="0"/>
                <a:ea typeface="Calibri" panose="020F0502020204030204" pitchFamily="34" charset="0"/>
                <a:cs typeface="Calibri" panose="020F0502020204030204" pitchFamily="34" charset="0"/>
              </a:rPr>
              <a:t>Advantages:</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457200" lvl="1" indent="0">
              <a:lnSpc>
                <a:spcPct val="120000"/>
              </a:lnSpc>
              <a:buNone/>
            </a:pPr>
            <a:r>
              <a:rPr lang="en-GB" dirty="0">
                <a:latin typeface="Calibri" panose="020F0502020204030204" pitchFamily="34" charset="0"/>
                <a:ea typeface="Calibri" panose="020F0502020204030204" pitchFamily="34" charset="0"/>
                <a:cs typeface="Calibri" panose="020F0502020204030204" pitchFamily="34" charset="0"/>
              </a:rPr>
              <a:t>Helps decide promotions and stock</a:t>
            </a:r>
          </a:p>
          <a:p>
            <a:pPr marL="457200" lvl="1" indent="0">
              <a:lnSpc>
                <a:spcPct val="120000"/>
              </a:lnSpc>
              <a:buNone/>
            </a:pPr>
            <a:r>
              <a:rPr lang="en-GB" dirty="0">
                <a:latin typeface="Calibri" panose="020F0502020204030204" pitchFamily="34" charset="0"/>
                <a:ea typeface="Calibri" panose="020F0502020204030204" pitchFamily="34" charset="0"/>
                <a:cs typeface="Calibri" panose="020F0502020204030204" pitchFamily="34" charset="0"/>
              </a:rPr>
              <a:t>Improves sales predictions</a:t>
            </a:r>
            <a:r>
              <a:rPr lang="en-US" dirty="0">
                <a:latin typeface="Calibri" panose="020F0502020204030204" pitchFamily="34" charset="0"/>
                <a:ea typeface="Calibri" panose="020F0502020204030204" pitchFamily="34" charset="0"/>
                <a:cs typeface="Calibri" panose="020F0502020204030204" pitchFamily="34" charset="0"/>
              </a:rPr>
              <a:t>(Miah, 2022; Galanti et al., 2022).</a:t>
            </a: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lnSpc>
                <a:spcPct val="120000"/>
              </a:lnSpc>
              <a:buNone/>
            </a:pPr>
            <a:r>
              <a:rPr lang="en-GB" sz="1800" b="1" dirty="0">
                <a:latin typeface="Calibri" panose="020F0502020204030204" pitchFamily="34" charset="0"/>
                <a:ea typeface="Calibri" panose="020F0502020204030204" pitchFamily="34" charset="0"/>
                <a:cs typeface="Calibri" panose="020F0502020204030204" pitchFamily="34" charset="0"/>
              </a:rPr>
              <a:t>Disadvantages:</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457200" lvl="1" indent="0">
              <a:lnSpc>
                <a:spcPct val="120000"/>
              </a:lnSpc>
              <a:buNone/>
            </a:pPr>
            <a:r>
              <a:rPr lang="en-GB" dirty="0">
                <a:latin typeface="Calibri" panose="020F0502020204030204" pitchFamily="34" charset="0"/>
                <a:ea typeface="Calibri" panose="020F0502020204030204" pitchFamily="34" charset="0"/>
                <a:cs typeface="Calibri" panose="020F0502020204030204" pitchFamily="34" charset="0"/>
              </a:rPr>
              <a:t>Needs accurate data to work</a:t>
            </a:r>
          </a:p>
          <a:p>
            <a:pPr marL="457200" lvl="1" indent="0">
              <a:lnSpc>
                <a:spcPct val="120000"/>
              </a:lnSpc>
              <a:buNone/>
            </a:pPr>
            <a:r>
              <a:rPr lang="en-GB" dirty="0">
                <a:latin typeface="Calibri" panose="020F0502020204030204" pitchFamily="34" charset="0"/>
                <a:ea typeface="Calibri" panose="020F0502020204030204" pitchFamily="34" charset="0"/>
                <a:cs typeface="Calibri" panose="020F0502020204030204" pitchFamily="34" charset="0"/>
              </a:rPr>
              <a:t>Can be costly to implement</a:t>
            </a:r>
            <a:r>
              <a:rPr lang="en-US" dirty="0">
                <a:latin typeface="Calibri" panose="020F0502020204030204" pitchFamily="34" charset="0"/>
                <a:ea typeface="Calibri" panose="020F0502020204030204" pitchFamily="34" charset="0"/>
                <a:cs typeface="Calibri" panose="020F0502020204030204" pitchFamily="34" charset="0"/>
              </a:rPr>
              <a:t>(Galanti et al., 2022; </a:t>
            </a:r>
            <a:r>
              <a:rPr lang="en-US" dirty="0" err="1">
                <a:latin typeface="Calibri" panose="020F0502020204030204" pitchFamily="34" charset="0"/>
                <a:ea typeface="Calibri" panose="020F0502020204030204" pitchFamily="34" charset="0"/>
                <a:cs typeface="Calibri" panose="020F0502020204030204" pitchFamily="34" charset="0"/>
              </a:rPr>
              <a:t>Wissuchek</a:t>
            </a:r>
            <a:r>
              <a:rPr lang="en-US" dirty="0">
                <a:latin typeface="Calibri" panose="020F0502020204030204" pitchFamily="34" charset="0"/>
                <a:ea typeface="Calibri" panose="020F0502020204030204" pitchFamily="34" charset="0"/>
                <a:cs typeface="Calibri" panose="020F0502020204030204" pitchFamily="34" charset="0"/>
              </a:rPr>
              <a:t> and </a:t>
            </a:r>
            <a:r>
              <a:rPr lang="en-US" dirty="0" err="1">
                <a:latin typeface="Calibri" panose="020F0502020204030204" pitchFamily="34" charset="0"/>
                <a:ea typeface="Calibri" panose="020F0502020204030204" pitchFamily="34" charset="0"/>
                <a:cs typeface="Calibri" panose="020F0502020204030204" pitchFamily="34" charset="0"/>
              </a:rPr>
              <a:t>Zschech</a:t>
            </a:r>
            <a:r>
              <a:rPr lang="en-US" dirty="0">
                <a:latin typeface="Calibri" panose="020F0502020204030204" pitchFamily="34" charset="0"/>
                <a:ea typeface="Calibri" panose="020F0502020204030204" pitchFamily="34" charset="0"/>
                <a:cs typeface="Calibri" panose="020F0502020204030204" pitchFamily="34" charset="0"/>
              </a:rPr>
              <a:t>, 2025).</a:t>
            </a: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lnSpc>
                <a:spcPct val="120000"/>
              </a:lnSpc>
              <a:buNone/>
            </a:pPr>
            <a:r>
              <a:rPr lang="en-GB" sz="1800" b="1" dirty="0">
                <a:latin typeface="Calibri" panose="020F0502020204030204" pitchFamily="34" charset="0"/>
                <a:ea typeface="Calibri" panose="020F0502020204030204" pitchFamily="34" charset="0"/>
                <a:cs typeface="Calibri" panose="020F0502020204030204" pitchFamily="34" charset="0"/>
              </a:rPr>
              <a:t>Problem:</a:t>
            </a:r>
            <a:r>
              <a:rPr lang="en-GB" sz="1800" dirty="0">
                <a:latin typeface="Calibri" panose="020F0502020204030204" pitchFamily="34" charset="0"/>
                <a:ea typeface="Calibri" panose="020F0502020204030204" pitchFamily="34" charset="0"/>
                <a:cs typeface="Calibri" panose="020F0502020204030204" pitchFamily="34" charset="0"/>
              </a:rPr>
              <a:t> Predict what products customers want</a:t>
            </a:r>
            <a:r>
              <a:rPr lang="en-US" sz="1800" dirty="0">
                <a:latin typeface="Calibri" panose="020F0502020204030204" pitchFamily="34" charset="0"/>
                <a:ea typeface="Calibri" panose="020F0502020204030204" pitchFamily="34" charset="0"/>
                <a:cs typeface="Calibri" panose="020F0502020204030204" pitchFamily="34" charset="0"/>
              </a:rPr>
              <a:t>(Rakib et al., 2025).</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lnSpc>
                <a:spcPct val="120000"/>
              </a:lnSpc>
              <a:buNone/>
            </a:pPr>
            <a:r>
              <a:rPr lang="en-GB" sz="1800" b="1" dirty="0">
                <a:latin typeface="Calibri" panose="020F0502020204030204" pitchFamily="34" charset="0"/>
                <a:ea typeface="Calibri" panose="020F0502020204030204" pitchFamily="34" charset="0"/>
                <a:cs typeface="Calibri" panose="020F0502020204030204" pitchFamily="34" charset="0"/>
              </a:rPr>
              <a:t>Solution:</a:t>
            </a:r>
            <a:r>
              <a:rPr lang="en-GB" sz="1800" dirty="0">
                <a:latin typeface="Calibri" panose="020F0502020204030204" pitchFamily="34" charset="0"/>
                <a:ea typeface="Calibri" panose="020F0502020204030204" pitchFamily="34" charset="0"/>
                <a:cs typeface="Calibri" panose="020F0502020204030204" pitchFamily="34" charset="0"/>
              </a:rPr>
              <a:t> DSS looks at sales and shopping patterns</a:t>
            </a:r>
            <a:r>
              <a:rPr lang="en-US" sz="1800" dirty="0">
                <a:latin typeface="Calibri" panose="020F0502020204030204" pitchFamily="34" charset="0"/>
                <a:ea typeface="Calibri" panose="020F0502020204030204" pitchFamily="34" charset="0"/>
                <a:cs typeface="Calibri" panose="020F0502020204030204" pitchFamily="34" charset="0"/>
              </a:rPr>
              <a:t>(</a:t>
            </a:r>
            <a:r>
              <a:rPr lang="en-US" sz="1800" dirty="0" err="1">
                <a:latin typeface="Calibri" panose="020F0502020204030204" pitchFamily="34" charset="0"/>
                <a:ea typeface="Calibri" panose="020F0502020204030204" pitchFamily="34" charset="0"/>
                <a:cs typeface="Calibri" panose="020F0502020204030204" pitchFamily="34" charset="0"/>
              </a:rPr>
              <a:t>Wissuchek</a:t>
            </a:r>
            <a:r>
              <a:rPr lang="en-US" sz="1800" dirty="0">
                <a:latin typeface="Calibri" panose="020F0502020204030204" pitchFamily="34" charset="0"/>
                <a:ea typeface="Calibri" panose="020F0502020204030204" pitchFamily="34" charset="0"/>
                <a:cs typeface="Calibri" panose="020F0502020204030204" pitchFamily="34" charset="0"/>
              </a:rPr>
              <a:t> and </a:t>
            </a:r>
            <a:r>
              <a:rPr lang="en-US" sz="1800" dirty="0" err="1">
                <a:latin typeface="Calibri" panose="020F0502020204030204" pitchFamily="34" charset="0"/>
                <a:ea typeface="Calibri" panose="020F0502020204030204" pitchFamily="34" charset="0"/>
                <a:cs typeface="Calibri" panose="020F0502020204030204" pitchFamily="34" charset="0"/>
              </a:rPr>
              <a:t>Zschech</a:t>
            </a:r>
            <a:r>
              <a:rPr lang="en-US" sz="1800" dirty="0">
                <a:latin typeface="Calibri" panose="020F0502020204030204" pitchFamily="34" charset="0"/>
                <a:ea typeface="Calibri" panose="020F0502020204030204" pitchFamily="34" charset="0"/>
                <a:cs typeface="Calibri" panose="020F0502020204030204" pitchFamily="34" charset="0"/>
              </a:rPr>
              <a:t>, 2025).</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lnSpc>
                <a:spcPct val="120000"/>
              </a:lnSpc>
              <a:buNone/>
            </a:pPr>
            <a:r>
              <a:rPr lang="en-GB" sz="1800" b="1" dirty="0">
                <a:latin typeface="Calibri" panose="020F0502020204030204" pitchFamily="34" charset="0"/>
                <a:ea typeface="Calibri" panose="020F0502020204030204" pitchFamily="34" charset="0"/>
                <a:cs typeface="Calibri" panose="020F0502020204030204" pitchFamily="34" charset="0"/>
              </a:rPr>
              <a:t>Ethics:</a:t>
            </a:r>
            <a:r>
              <a:rPr lang="en-GB" sz="1800" dirty="0">
                <a:latin typeface="Calibri" panose="020F0502020204030204" pitchFamily="34" charset="0"/>
                <a:ea typeface="Calibri" panose="020F0502020204030204" pitchFamily="34" charset="0"/>
                <a:cs typeface="Calibri" panose="020F0502020204030204" pitchFamily="34" charset="0"/>
              </a:rPr>
              <a:t> Protect customer data, avoid bias</a:t>
            </a:r>
            <a:r>
              <a:rPr lang="sv-SE" sz="1800" dirty="0">
                <a:latin typeface="Calibri" panose="020F0502020204030204" pitchFamily="34" charset="0"/>
                <a:ea typeface="Calibri" panose="020F0502020204030204" pitchFamily="34" charset="0"/>
                <a:cs typeface="Calibri" panose="020F0502020204030204" pitchFamily="34" charset="0"/>
              </a:rPr>
              <a:t>(De-Arteaga, Feuerriegel and Saar-Tsechansky, 2022).</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lnSpc>
                <a:spcPct val="120000"/>
              </a:lnSpc>
              <a:buNone/>
            </a:pPr>
            <a:r>
              <a:rPr lang="en-GB" sz="1800" b="1" dirty="0">
                <a:latin typeface="Calibri" panose="020F0502020204030204" pitchFamily="34" charset="0"/>
                <a:ea typeface="Calibri" panose="020F0502020204030204" pitchFamily="34" charset="0"/>
                <a:cs typeface="Calibri" panose="020F0502020204030204" pitchFamily="34" charset="0"/>
              </a:rPr>
              <a:t>Impact:</a:t>
            </a:r>
            <a:r>
              <a:rPr lang="en-GB" sz="1800" dirty="0">
                <a:latin typeface="Calibri" panose="020F0502020204030204" pitchFamily="34" charset="0"/>
                <a:ea typeface="Calibri" panose="020F0502020204030204" pitchFamily="34" charset="0"/>
                <a:cs typeface="Calibri" panose="020F0502020204030204" pitchFamily="34" charset="0"/>
              </a:rPr>
              <a:t> Better stock management, less waste</a:t>
            </a:r>
            <a:r>
              <a:rPr lang="sv-SE" sz="1800" dirty="0">
                <a:latin typeface="Calibri" panose="020F0502020204030204" pitchFamily="34" charset="0"/>
                <a:ea typeface="Calibri" panose="020F0502020204030204" pitchFamily="34" charset="0"/>
                <a:cs typeface="Calibri" panose="020F0502020204030204" pitchFamily="34" charset="0"/>
              </a:rPr>
              <a:t>(Aktas, Sen and Koyuncu, 2024).</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lnSpc>
                <a:spcPct val="120000"/>
              </a:lnSpc>
              <a:buNone/>
            </a:pPr>
            <a:r>
              <a:rPr lang="en-GB" sz="1800" b="1" dirty="0">
                <a:latin typeface="Calibri" panose="020F0502020204030204" pitchFamily="34" charset="0"/>
                <a:ea typeface="Calibri" panose="020F0502020204030204" pitchFamily="34" charset="0"/>
                <a:cs typeface="Calibri" panose="020F0502020204030204" pitchFamily="34" charset="0"/>
              </a:rPr>
              <a:t>Takeaway:</a:t>
            </a:r>
            <a:r>
              <a:rPr lang="en-GB" sz="1800" dirty="0">
                <a:latin typeface="Calibri" panose="020F0502020204030204" pitchFamily="34" charset="0"/>
                <a:ea typeface="Calibri" panose="020F0502020204030204" pitchFamily="34" charset="0"/>
                <a:cs typeface="Calibri" panose="020F0502020204030204" pitchFamily="34" charset="0"/>
              </a:rPr>
              <a:t> DSS helps decisions but needs accurate, fair data</a:t>
            </a:r>
            <a:r>
              <a:rPr lang="en-US" sz="1800" dirty="0">
                <a:latin typeface="Calibri" panose="020F0502020204030204" pitchFamily="34" charset="0"/>
                <a:ea typeface="Calibri" panose="020F0502020204030204" pitchFamily="34" charset="0"/>
                <a:cs typeface="Calibri" panose="020F0502020204030204" pitchFamily="34" charset="0"/>
              </a:rPr>
              <a:t>(Ratti, Morrison and Jakab, 2025).</a:t>
            </a:r>
            <a:endParaRPr lang="en-GB" sz="1800" dirty="0">
              <a:latin typeface="Calibri" panose="020F0502020204030204" pitchFamily="34" charset="0"/>
              <a:ea typeface="Calibri" panose="020F0502020204030204" pitchFamily="34" charset="0"/>
              <a:cs typeface="Calibri" panose="020F0502020204030204" pitchFamily="34" charset="0"/>
            </a:endParaRPr>
          </a:p>
        </p:txBody>
      </p:sp>
      <p:pic>
        <p:nvPicPr>
          <p:cNvPr id="19" name="Picture 18" descr="A red and blue text">
            <a:extLst>
              <a:ext uri="{FF2B5EF4-FFF2-40B4-BE49-F238E27FC236}">
                <a16:creationId xmlns:a16="http://schemas.microsoft.com/office/drawing/2014/main" id="{11C554B4-C2A0-6280-831C-E40EC00E860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388950" y="1845360"/>
            <a:ext cx="3278878" cy="1699945"/>
          </a:xfrm>
          <a:prstGeom prst="rect">
            <a:avLst/>
          </a:prstGeom>
        </p:spPr>
      </p:pic>
    </p:spTree>
    <p:extLst>
      <p:ext uri="{BB962C8B-B14F-4D97-AF65-F5344CB8AC3E}">
        <p14:creationId xmlns:p14="http://schemas.microsoft.com/office/powerpoint/2010/main" val="26333983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7BB8CE2-69E3-AAA6-7301-78C630AABDEE}"/>
              </a:ext>
            </a:extLst>
          </p:cNvPr>
          <p:cNvSpPr>
            <a:spLocks noGrp="1"/>
          </p:cNvSpPr>
          <p:nvPr>
            <p:ph idx="1"/>
          </p:nvPr>
        </p:nvSpPr>
        <p:spPr>
          <a:xfrm>
            <a:off x="336884" y="276151"/>
            <a:ext cx="11566358" cy="5723596"/>
          </a:xfrm>
        </p:spPr>
        <p:txBody>
          <a:bodyPr>
            <a:normAutofit/>
          </a:bodyPr>
          <a:lstStyle/>
          <a:p>
            <a:pPr marL="0" indent="0">
              <a:lnSpc>
                <a:spcPct val="100000"/>
              </a:lnSpc>
              <a:buNone/>
            </a:pPr>
            <a:r>
              <a:rPr lang="en-GB" sz="1800" b="1" dirty="0">
                <a:latin typeface="Calibri" panose="020F0502020204030204" pitchFamily="34" charset="0"/>
                <a:ea typeface="Calibri" panose="020F0502020204030204" pitchFamily="34" charset="0"/>
                <a:cs typeface="Calibri" panose="020F0502020204030204" pitchFamily="34" charset="0"/>
              </a:rPr>
              <a:t>What it does:</a:t>
            </a:r>
            <a:r>
              <a:rPr lang="en-GB" sz="1800" dirty="0">
                <a:latin typeface="Calibri" panose="020F0502020204030204" pitchFamily="34" charset="0"/>
                <a:ea typeface="Calibri" panose="020F0502020204030204" pitchFamily="34" charset="0"/>
                <a:cs typeface="Calibri" panose="020F0502020204030204" pitchFamily="34" charset="0"/>
              </a:rPr>
              <a:t> CRM Manages bookings, customer info, and loyalty programs</a:t>
            </a:r>
            <a:r>
              <a:rPr lang="en-US" sz="1800" dirty="0">
                <a:latin typeface="Calibri" panose="020F0502020204030204" pitchFamily="34" charset="0"/>
                <a:ea typeface="Calibri" panose="020F0502020204030204" pitchFamily="34" charset="0"/>
                <a:cs typeface="Calibri" panose="020F0502020204030204" pitchFamily="34" charset="0"/>
              </a:rPr>
              <a:t>(SugarCRM, 2021; UK Government, 2023).</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lnSpc>
                <a:spcPct val="100000"/>
              </a:lnSpc>
              <a:buNone/>
            </a:pPr>
            <a:r>
              <a:rPr lang="en-GB" sz="1800" b="1" dirty="0">
                <a:latin typeface="Calibri" panose="020F0502020204030204" pitchFamily="34" charset="0"/>
                <a:ea typeface="Calibri" panose="020F0502020204030204" pitchFamily="34" charset="0"/>
                <a:cs typeface="Calibri" panose="020F0502020204030204" pitchFamily="34" charset="0"/>
              </a:rPr>
              <a:t>Advantages:</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457200" lvl="1" indent="0">
              <a:lnSpc>
                <a:spcPct val="100000"/>
              </a:lnSpc>
              <a:buNone/>
            </a:pPr>
            <a:r>
              <a:rPr lang="en-GB" dirty="0">
                <a:latin typeface="Calibri" panose="020F0502020204030204" pitchFamily="34" charset="0"/>
                <a:ea typeface="Calibri" panose="020F0502020204030204" pitchFamily="34" charset="0"/>
                <a:cs typeface="Calibri" panose="020F0502020204030204" pitchFamily="34" charset="0"/>
              </a:rPr>
              <a:t>Improves customer satisfaction</a:t>
            </a:r>
          </a:p>
          <a:p>
            <a:pPr marL="457200" lvl="1" indent="0">
              <a:lnSpc>
                <a:spcPct val="100000"/>
              </a:lnSpc>
              <a:buNone/>
            </a:pPr>
            <a:r>
              <a:rPr lang="en-GB" dirty="0">
                <a:latin typeface="Calibri" panose="020F0502020204030204" pitchFamily="34" charset="0"/>
                <a:ea typeface="Calibri" panose="020F0502020204030204" pitchFamily="34" charset="0"/>
                <a:cs typeface="Calibri" panose="020F0502020204030204" pitchFamily="34" charset="0"/>
              </a:rPr>
              <a:t>Builds loyalty and repeat bookings </a:t>
            </a:r>
            <a:r>
              <a:rPr lang="en-US" dirty="0">
                <a:latin typeface="Calibri" panose="020F0502020204030204" pitchFamily="34" charset="0"/>
                <a:ea typeface="Calibri" panose="020F0502020204030204" pitchFamily="34" charset="0"/>
                <a:cs typeface="Calibri" panose="020F0502020204030204" pitchFamily="34" charset="0"/>
              </a:rPr>
              <a:t>(IMD, 2024; SugarCRM, 2021).</a:t>
            </a: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lnSpc>
                <a:spcPct val="100000"/>
              </a:lnSpc>
              <a:buNone/>
            </a:pPr>
            <a:r>
              <a:rPr lang="en-GB" sz="1800" b="1" dirty="0">
                <a:latin typeface="Calibri" panose="020F0502020204030204" pitchFamily="34" charset="0"/>
                <a:ea typeface="Calibri" panose="020F0502020204030204" pitchFamily="34" charset="0"/>
                <a:cs typeface="Calibri" panose="020F0502020204030204" pitchFamily="34" charset="0"/>
              </a:rPr>
              <a:t>Disadvantages:</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457200" lvl="1" indent="0">
              <a:lnSpc>
                <a:spcPct val="100000"/>
              </a:lnSpc>
              <a:buNone/>
            </a:pPr>
            <a:r>
              <a:rPr lang="en-GB" dirty="0">
                <a:latin typeface="Calibri" panose="020F0502020204030204" pitchFamily="34" charset="0"/>
                <a:ea typeface="Calibri" panose="020F0502020204030204" pitchFamily="34" charset="0"/>
                <a:cs typeface="Calibri" panose="020F0502020204030204" pitchFamily="34" charset="0"/>
              </a:rPr>
              <a:t>Expensive to set up</a:t>
            </a:r>
          </a:p>
          <a:p>
            <a:pPr marL="457200" lvl="1" indent="0">
              <a:lnSpc>
                <a:spcPct val="100000"/>
              </a:lnSpc>
              <a:buNone/>
            </a:pPr>
            <a:r>
              <a:rPr lang="en-GB" dirty="0">
                <a:latin typeface="Calibri" panose="020F0502020204030204" pitchFamily="34" charset="0"/>
                <a:ea typeface="Calibri" panose="020F0502020204030204" pitchFamily="34" charset="0"/>
                <a:cs typeface="Calibri" panose="020F0502020204030204" pitchFamily="34" charset="0"/>
              </a:rPr>
              <a:t>Needs continuous training and data updates</a:t>
            </a:r>
            <a:r>
              <a:rPr lang="en-US" dirty="0">
                <a:latin typeface="Calibri" panose="020F0502020204030204" pitchFamily="34" charset="0"/>
                <a:ea typeface="Calibri" panose="020F0502020204030204" pitchFamily="34" charset="0"/>
                <a:cs typeface="Calibri" panose="020F0502020204030204" pitchFamily="34" charset="0"/>
              </a:rPr>
              <a:t>(Galanti et al., 2022).</a:t>
            </a: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lnSpc>
                <a:spcPct val="100000"/>
              </a:lnSpc>
              <a:buNone/>
            </a:pPr>
            <a:r>
              <a:rPr lang="en-GB" sz="1800" b="1" dirty="0">
                <a:latin typeface="Calibri" panose="020F0502020204030204" pitchFamily="34" charset="0"/>
                <a:ea typeface="Calibri" panose="020F0502020204030204" pitchFamily="34" charset="0"/>
                <a:cs typeface="Calibri" panose="020F0502020204030204" pitchFamily="34" charset="0"/>
              </a:rPr>
              <a:t>Problem:</a:t>
            </a:r>
            <a:r>
              <a:rPr lang="en-GB" sz="1800" dirty="0">
                <a:latin typeface="Calibri" panose="020F0502020204030204" pitchFamily="34" charset="0"/>
                <a:ea typeface="Calibri" panose="020F0502020204030204" pitchFamily="34" charset="0"/>
                <a:cs typeface="Calibri" panose="020F0502020204030204" pitchFamily="34" charset="0"/>
              </a:rPr>
              <a:t> Personalize service for many passengers</a:t>
            </a:r>
            <a:r>
              <a:rPr lang="en-US" sz="1800" dirty="0">
                <a:latin typeface="Calibri" panose="020F0502020204030204" pitchFamily="34" charset="0"/>
                <a:ea typeface="Calibri" panose="020F0502020204030204" pitchFamily="34" charset="0"/>
                <a:cs typeface="Calibri" panose="020F0502020204030204" pitchFamily="34" charset="0"/>
              </a:rPr>
              <a:t>(IMD, 2024).</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lnSpc>
                <a:spcPct val="100000"/>
              </a:lnSpc>
              <a:buNone/>
            </a:pPr>
            <a:r>
              <a:rPr lang="en-GB" sz="1800" b="1" dirty="0">
                <a:latin typeface="Calibri" panose="020F0502020204030204" pitchFamily="34" charset="0"/>
                <a:ea typeface="Calibri" panose="020F0502020204030204" pitchFamily="34" charset="0"/>
                <a:cs typeface="Calibri" panose="020F0502020204030204" pitchFamily="34" charset="0"/>
              </a:rPr>
              <a:t>Solution:</a:t>
            </a:r>
            <a:r>
              <a:rPr lang="en-GB" sz="1800" dirty="0">
                <a:latin typeface="Calibri" panose="020F0502020204030204" pitchFamily="34" charset="0"/>
                <a:ea typeface="Calibri" panose="020F0502020204030204" pitchFamily="34" charset="0"/>
                <a:cs typeface="Calibri" panose="020F0502020204030204" pitchFamily="34" charset="0"/>
              </a:rPr>
              <a:t> CRM tracks bookings, preferences, and feedback</a:t>
            </a:r>
            <a:r>
              <a:rPr lang="en-US" sz="1800" dirty="0">
                <a:latin typeface="Calibri" panose="020F0502020204030204" pitchFamily="34" charset="0"/>
                <a:ea typeface="Calibri" panose="020F0502020204030204" pitchFamily="34" charset="0"/>
                <a:cs typeface="Calibri" panose="020F0502020204030204" pitchFamily="34" charset="0"/>
              </a:rPr>
              <a:t>(UK Government, 2023; SugarCRM, 2021).</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lnSpc>
                <a:spcPct val="100000"/>
              </a:lnSpc>
              <a:buNone/>
            </a:pPr>
            <a:r>
              <a:rPr lang="en-GB" sz="1800" b="1" dirty="0">
                <a:latin typeface="Calibri" panose="020F0502020204030204" pitchFamily="34" charset="0"/>
                <a:ea typeface="Calibri" panose="020F0502020204030204" pitchFamily="34" charset="0"/>
                <a:cs typeface="Calibri" panose="020F0502020204030204" pitchFamily="34" charset="0"/>
              </a:rPr>
              <a:t>Ethics:</a:t>
            </a:r>
            <a:r>
              <a:rPr lang="en-US" sz="1800" dirty="0">
                <a:latin typeface="Calibri" panose="020F0502020204030204" pitchFamily="34" charset="0"/>
                <a:ea typeface="Calibri" panose="020F0502020204030204" pitchFamily="34" charset="0"/>
                <a:cs typeface="Calibri" panose="020F0502020204030204" pitchFamily="34" charset="0"/>
              </a:rPr>
              <a:t>Ensure customer information is securely stored and used responsibly (De-Arteaga, </a:t>
            </a:r>
            <a:r>
              <a:rPr lang="en-US" sz="1800" dirty="0" err="1">
                <a:latin typeface="Calibri" panose="020F0502020204030204" pitchFamily="34" charset="0"/>
                <a:ea typeface="Calibri" panose="020F0502020204030204" pitchFamily="34" charset="0"/>
                <a:cs typeface="Calibri" panose="020F0502020204030204" pitchFamily="34" charset="0"/>
              </a:rPr>
              <a:t>Feuerriegel</a:t>
            </a:r>
            <a:r>
              <a:rPr lang="en-US" sz="1800" dirty="0">
                <a:latin typeface="Calibri" panose="020F0502020204030204" pitchFamily="34" charset="0"/>
                <a:ea typeface="Calibri" panose="020F0502020204030204" pitchFamily="34" charset="0"/>
                <a:cs typeface="Calibri" panose="020F0502020204030204" pitchFamily="34" charset="0"/>
              </a:rPr>
              <a:t> and Saar-</a:t>
            </a:r>
            <a:r>
              <a:rPr lang="en-US" sz="1800" dirty="0" err="1">
                <a:latin typeface="Calibri" panose="020F0502020204030204" pitchFamily="34" charset="0"/>
                <a:ea typeface="Calibri" panose="020F0502020204030204" pitchFamily="34" charset="0"/>
                <a:cs typeface="Calibri" panose="020F0502020204030204" pitchFamily="34" charset="0"/>
              </a:rPr>
              <a:t>Tsechansky</a:t>
            </a:r>
            <a:r>
              <a:rPr lang="en-US" sz="1800" dirty="0">
                <a:latin typeface="Calibri" panose="020F0502020204030204" pitchFamily="34" charset="0"/>
                <a:ea typeface="Calibri" panose="020F0502020204030204" pitchFamily="34" charset="0"/>
                <a:cs typeface="Calibri" panose="020F0502020204030204" pitchFamily="34" charset="0"/>
              </a:rPr>
              <a:t>, 2022).</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lnSpc>
                <a:spcPct val="100000"/>
              </a:lnSpc>
              <a:buNone/>
            </a:pPr>
            <a:r>
              <a:rPr lang="en-GB" sz="1800" b="1" dirty="0">
                <a:latin typeface="Calibri" panose="020F0502020204030204" pitchFamily="34" charset="0"/>
                <a:ea typeface="Calibri" panose="020F0502020204030204" pitchFamily="34" charset="0"/>
                <a:cs typeface="Calibri" panose="020F0502020204030204" pitchFamily="34" charset="0"/>
              </a:rPr>
              <a:t>Impact:</a:t>
            </a:r>
            <a:r>
              <a:rPr lang="en-GB" sz="1800" dirty="0">
                <a:latin typeface="Calibri" panose="020F0502020204030204" pitchFamily="34" charset="0"/>
                <a:ea typeface="Calibri" panose="020F0502020204030204" pitchFamily="34" charset="0"/>
                <a:cs typeface="Calibri" panose="020F0502020204030204" pitchFamily="34" charset="0"/>
              </a:rPr>
              <a:t> Better experience, more repeat customers</a:t>
            </a:r>
            <a:r>
              <a:rPr lang="en-US" sz="1800" dirty="0">
                <a:latin typeface="Calibri" panose="020F0502020204030204" pitchFamily="34" charset="0"/>
                <a:ea typeface="Calibri" panose="020F0502020204030204" pitchFamily="34" charset="0"/>
                <a:cs typeface="Calibri" panose="020F0502020204030204" pitchFamily="34" charset="0"/>
              </a:rPr>
              <a:t>(IMD, 2024).</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lnSpc>
                <a:spcPct val="100000"/>
              </a:lnSpc>
              <a:buNone/>
            </a:pPr>
            <a:r>
              <a:rPr lang="en-GB" sz="1800" b="1" dirty="0">
                <a:latin typeface="Calibri" panose="020F0502020204030204" pitchFamily="34" charset="0"/>
                <a:ea typeface="Calibri" panose="020F0502020204030204" pitchFamily="34" charset="0"/>
                <a:cs typeface="Calibri" panose="020F0502020204030204" pitchFamily="34" charset="0"/>
              </a:rPr>
              <a:t>Takeaway:</a:t>
            </a:r>
            <a:r>
              <a:rPr lang="en-GB" sz="1800" dirty="0">
                <a:latin typeface="Calibri" panose="020F0502020204030204" pitchFamily="34" charset="0"/>
                <a:ea typeface="Calibri" panose="020F0502020204030204" pitchFamily="34" charset="0"/>
                <a:cs typeface="Calibri" panose="020F0502020204030204" pitchFamily="34" charset="0"/>
              </a:rPr>
              <a:t> </a:t>
            </a:r>
            <a:r>
              <a:rPr lang="en-US" sz="1800" dirty="0">
                <a:latin typeface="Calibri" panose="020F0502020204030204" pitchFamily="34" charset="0"/>
                <a:ea typeface="Calibri" panose="020F0502020204030204" pitchFamily="34" charset="0"/>
                <a:cs typeface="Calibri" panose="020F0502020204030204" pitchFamily="34" charset="0"/>
              </a:rPr>
              <a:t>CRM improves engagement and retention when used ethically (Ratti, Morrison and Jakab, 2025).</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dirty="0"/>
          </a:p>
        </p:txBody>
      </p:sp>
      <p:pic>
        <p:nvPicPr>
          <p:cNvPr id="22" name="Picture 21" descr="A logo of a company">
            <a:extLst>
              <a:ext uri="{FF2B5EF4-FFF2-40B4-BE49-F238E27FC236}">
                <a16:creationId xmlns:a16="http://schemas.microsoft.com/office/drawing/2014/main" id="{DD02EC47-E2C2-99E5-509A-47AA011EE60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639665" y="613351"/>
            <a:ext cx="4313498" cy="2729617"/>
          </a:xfrm>
          <a:prstGeom prst="rect">
            <a:avLst/>
          </a:prstGeom>
        </p:spPr>
      </p:pic>
    </p:spTree>
    <p:extLst>
      <p:ext uri="{BB962C8B-B14F-4D97-AF65-F5344CB8AC3E}">
        <p14:creationId xmlns:p14="http://schemas.microsoft.com/office/powerpoint/2010/main" val="29760362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C24B6C-4DA6-E602-F18A-4507A5D75D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436011-D433-F168-4B01-B8B8A1146114}"/>
              </a:ext>
            </a:extLst>
          </p:cNvPr>
          <p:cNvSpPr>
            <a:spLocks noGrp="1"/>
          </p:cNvSpPr>
          <p:nvPr>
            <p:ph type="ctrTitle"/>
          </p:nvPr>
        </p:nvSpPr>
        <p:spPr>
          <a:xfrm>
            <a:off x="694633" y="868010"/>
            <a:ext cx="5171095" cy="5563267"/>
          </a:xfrm>
        </p:spPr>
        <p:txBody>
          <a:bodyPr anchor="t">
            <a:normAutofit/>
          </a:bodyPr>
          <a:lstStyle/>
          <a:p>
            <a:pPr algn="ctr">
              <a:lnSpc>
                <a:spcPct val="90000"/>
              </a:lnSpc>
            </a:pPr>
            <a:br>
              <a:rPr lang="en-GB" sz="2100" b="1" dirty="0">
                <a:latin typeface="Arial" panose="020B0604020202020204" pitchFamily="34" charset="0"/>
                <a:cs typeface="Arial" panose="020B0604020202020204" pitchFamily="34" charset="0"/>
              </a:rPr>
            </a:br>
            <a:endParaRPr lang="en-GB" sz="21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9CA3065B-2352-2BFA-B77D-47E4C1C52658}"/>
              </a:ext>
            </a:extLst>
          </p:cNvPr>
          <p:cNvSpPr txBox="1"/>
          <p:nvPr/>
        </p:nvSpPr>
        <p:spPr>
          <a:xfrm>
            <a:off x="272716" y="643421"/>
            <a:ext cx="5775157" cy="3416320"/>
          </a:xfrm>
          <a:prstGeom prst="rect">
            <a:avLst/>
          </a:prstGeom>
          <a:noFill/>
        </p:spPr>
        <p:txBody>
          <a:bodyPr wrap="square">
            <a:spAutoFit/>
          </a:bodyPr>
          <a:lstStyle/>
          <a:p>
            <a:r>
              <a:rPr lang="en-US" sz="1800" b="1" dirty="0">
                <a:solidFill>
                  <a:srgbClr val="000000"/>
                </a:solidFill>
                <a:effectLst/>
                <a:latin typeface="Calibri" panose="020F0502020204030204" pitchFamily="34" charset="0"/>
              </a:rPr>
              <a:t>TPS, DSS, and CRM systems play a crucial role in driving business success.</a:t>
            </a:r>
            <a:r>
              <a:rPr lang="en-US" sz="1800" dirty="0">
                <a:solidFill>
                  <a:srgbClr val="000000"/>
                </a:solidFill>
                <a:effectLst/>
                <a:latin typeface="Calibri" panose="020F0502020204030204" pitchFamily="34" charset="0"/>
              </a:rPr>
              <a:t> TPS optimizes operational processes (Miah, 2022), DSS facilitates well-informed decision-making (Rakib et al., 2025; Aktas, Sen, and Koyuncu, 2024), and CRM strengthens customer loyalty (SugarCRM, 2021). Organizations such as Amazon, Tesco, and British Airways demonstrate that effectively utilizing these systems enhances efficiency, boosts sales, and increases customer satisfaction (IMD, 2024; UK Government, 2023). Ensuring ethical practices, robust data protection, and comprehensive training are essential to maximizing benefits and minimizing associated risks (De-Arteaga, </a:t>
            </a:r>
            <a:r>
              <a:rPr lang="en-US" sz="1800" dirty="0" err="1">
                <a:solidFill>
                  <a:srgbClr val="000000"/>
                </a:solidFill>
                <a:effectLst/>
                <a:latin typeface="Calibri" panose="020F0502020204030204" pitchFamily="34" charset="0"/>
              </a:rPr>
              <a:t>Feuerriegel</a:t>
            </a:r>
            <a:r>
              <a:rPr lang="en-US" sz="1800" dirty="0">
                <a:solidFill>
                  <a:srgbClr val="000000"/>
                </a:solidFill>
                <a:effectLst/>
                <a:latin typeface="Calibri" panose="020F0502020204030204" pitchFamily="34" charset="0"/>
              </a:rPr>
              <a:t>, and Saar-</a:t>
            </a:r>
            <a:r>
              <a:rPr lang="en-US" sz="1800" dirty="0" err="1">
                <a:solidFill>
                  <a:srgbClr val="000000"/>
                </a:solidFill>
                <a:effectLst/>
                <a:latin typeface="Calibri" panose="020F0502020204030204" pitchFamily="34" charset="0"/>
              </a:rPr>
              <a:t>Tsechansky</a:t>
            </a:r>
            <a:r>
              <a:rPr lang="en-US" sz="1800" dirty="0">
                <a:solidFill>
                  <a:srgbClr val="000000"/>
                </a:solidFill>
                <a:effectLst/>
                <a:latin typeface="Calibri" panose="020F0502020204030204" pitchFamily="34" charset="0"/>
              </a:rPr>
              <a:t>, 2022; Ratti, Morrison, and Jakab, 2025).</a:t>
            </a:r>
            <a:endParaRPr lang="en-GB" dirty="0">
              <a:latin typeface="Calibri" panose="020F0502020204030204" pitchFamily="34" charset="0"/>
              <a:ea typeface="Calibri" panose="020F0502020204030204" pitchFamily="34" charset="0"/>
              <a:cs typeface="Calibri" panose="020F0502020204030204" pitchFamily="34" charset="0"/>
            </a:endParaRPr>
          </a:p>
        </p:txBody>
      </p:sp>
      <p:pic>
        <p:nvPicPr>
          <p:cNvPr id="9" name="Picture 8" descr="A person holding a clipboard and pointing at a graph">
            <a:extLst>
              <a:ext uri="{FF2B5EF4-FFF2-40B4-BE49-F238E27FC236}">
                <a16:creationId xmlns:a16="http://schemas.microsoft.com/office/drawing/2014/main" id="{BC5B58EB-0745-AA71-2966-A3F02D174C9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56670" y="766916"/>
            <a:ext cx="6135330" cy="5348749"/>
          </a:xfrm>
          <a:prstGeom prst="rect">
            <a:avLst/>
          </a:prstGeom>
        </p:spPr>
      </p:pic>
    </p:spTree>
    <p:extLst>
      <p:ext uri="{BB962C8B-B14F-4D97-AF65-F5344CB8AC3E}">
        <p14:creationId xmlns:p14="http://schemas.microsoft.com/office/powerpoint/2010/main" val="3295032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9B66E37-A6AC-7BD7-B742-D1E54F581CB5}"/>
              </a:ext>
            </a:extLst>
          </p:cNvPr>
          <p:cNvSpPr>
            <a:spLocks noGrp="1"/>
          </p:cNvSpPr>
          <p:nvPr>
            <p:ph idx="1"/>
          </p:nvPr>
        </p:nvSpPr>
        <p:spPr>
          <a:xfrm>
            <a:off x="700635" y="992221"/>
            <a:ext cx="10691265" cy="4969667"/>
          </a:xfrm>
        </p:spPr>
        <p:txBody>
          <a:bodyPr>
            <a:noAutofit/>
          </a:bodyPr>
          <a:lstStyle/>
          <a:p>
            <a:pPr marL="457200" indent="-457200">
              <a:buFont typeface="+mj-lt"/>
              <a:buAutoNum type="arabicPeriod"/>
            </a:pPr>
            <a:r>
              <a:rPr lang="en-GB" sz="1200" dirty="0" err="1">
                <a:latin typeface="Calibri" panose="020F0502020204030204" pitchFamily="34" charset="0"/>
                <a:ea typeface="Calibri" panose="020F0502020204030204" pitchFamily="34" charset="0"/>
                <a:cs typeface="Calibri" panose="020F0502020204030204" pitchFamily="34" charset="0"/>
              </a:rPr>
              <a:t>Wissuchek</a:t>
            </a:r>
            <a:r>
              <a:rPr lang="en-GB" sz="1200" dirty="0">
                <a:latin typeface="Calibri" panose="020F0502020204030204" pitchFamily="34" charset="0"/>
                <a:ea typeface="Calibri" panose="020F0502020204030204" pitchFamily="34" charset="0"/>
                <a:cs typeface="Calibri" panose="020F0502020204030204" pitchFamily="34" charset="0"/>
              </a:rPr>
              <a:t>, C. and </a:t>
            </a:r>
            <a:r>
              <a:rPr lang="en-GB" sz="1200" dirty="0" err="1">
                <a:latin typeface="Calibri" panose="020F0502020204030204" pitchFamily="34" charset="0"/>
                <a:ea typeface="Calibri" panose="020F0502020204030204" pitchFamily="34" charset="0"/>
                <a:cs typeface="Calibri" panose="020F0502020204030204" pitchFamily="34" charset="0"/>
              </a:rPr>
              <a:t>Zschech</a:t>
            </a:r>
            <a:r>
              <a:rPr lang="en-GB" sz="1200" dirty="0">
                <a:latin typeface="Calibri" panose="020F0502020204030204" pitchFamily="34" charset="0"/>
                <a:ea typeface="Calibri" panose="020F0502020204030204" pitchFamily="34" charset="0"/>
                <a:cs typeface="Calibri" panose="020F0502020204030204" pitchFamily="34" charset="0"/>
              </a:rPr>
              <a:t>, P. (2025) ‘Prescriptive analytics systems revised: a systematic literature review from an information systems perspective’, </a:t>
            </a:r>
            <a:r>
              <a:rPr lang="en-GB" sz="1200" i="1" dirty="0">
                <a:latin typeface="Calibri" panose="020F0502020204030204" pitchFamily="34" charset="0"/>
                <a:ea typeface="Calibri" panose="020F0502020204030204" pitchFamily="34" charset="0"/>
                <a:cs typeface="Calibri" panose="020F0502020204030204" pitchFamily="34" charset="0"/>
              </a:rPr>
              <a:t>Information Systems and e-Business Management</a:t>
            </a:r>
            <a:r>
              <a:rPr lang="en-GB" sz="1200" dirty="0">
                <a:latin typeface="Calibri" panose="020F0502020204030204" pitchFamily="34" charset="0"/>
                <a:ea typeface="Calibri" panose="020F0502020204030204" pitchFamily="34" charset="0"/>
                <a:cs typeface="Calibri" panose="020F0502020204030204" pitchFamily="34" charset="0"/>
              </a:rPr>
              <a:t>. Available at: </a:t>
            </a:r>
            <a:r>
              <a:rPr lang="en-GB" sz="1200" dirty="0">
                <a:latin typeface="Calibri" panose="020F0502020204030204" pitchFamily="34" charset="0"/>
                <a:ea typeface="Calibri" panose="020F0502020204030204" pitchFamily="34" charset="0"/>
                <a:cs typeface="Calibri" panose="020F0502020204030204" pitchFamily="34" charset="0"/>
                <a:hlinkClick r:id="rId2"/>
              </a:rPr>
              <a:t>https://link.springer.com/article/10.1007/s10257-024-00688-w</a:t>
            </a:r>
            <a:r>
              <a:rPr lang="en-GB" sz="1200" dirty="0">
                <a:latin typeface="Calibri" panose="020F0502020204030204" pitchFamily="34" charset="0"/>
                <a:ea typeface="Calibri" panose="020F0502020204030204" pitchFamily="34" charset="0"/>
                <a:cs typeface="Calibri" panose="020F0502020204030204" pitchFamily="34" charset="0"/>
              </a:rPr>
              <a:t> (Accessed: 28 September 2025).</a:t>
            </a:r>
          </a:p>
          <a:p>
            <a:pPr marL="457200" indent="-457200">
              <a:buFont typeface="+mj-lt"/>
              <a:buAutoNum type="arabicPeriod"/>
            </a:pPr>
            <a:r>
              <a:rPr lang="en-GB" sz="1200" dirty="0">
                <a:latin typeface="Calibri" panose="020F0502020204030204" pitchFamily="34" charset="0"/>
                <a:ea typeface="Calibri" panose="020F0502020204030204" pitchFamily="34" charset="0"/>
                <a:cs typeface="Calibri" panose="020F0502020204030204" pitchFamily="34" charset="0"/>
              </a:rPr>
              <a:t>Rakib, A.R., Biswas, S., Anjum, N. and Rahman, M. (2025) ‘AI-Driven Decision Support Systems for Strategic Business Intelligence in Small and Medium Enterprises (SMEs)’, </a:t>
            </a:r>
            <a:r>
              <a:rPr lang="en-GB" sz="1200" i="1" dirty="0">
                <a:latin typeface="Calibri" panose="020F0502020204030204" pitchFamily="34" charset="0"/>
                <a:ea typeface="Calibri" panose="020F0502020204030204" pitchFamily="34" charset="0"/>
                <a:cs typeface="Calibri" panose="020F0502020204030204" pitchFamily="34" charset="0"/>
              </a:rPr>
              <a:t>Journal of Information Systems Engineering and Management</a:t>
            </a:r>
            <a:r>
              <a:rPr lang="en-GB" sz="1200" dirty="0">
                <a:latin typeface="Calibri" panose="020F0502020204030204" pitchFamily="34" charset="0"/>
                <a:ea typeface="Calibri" panose="020F0502020204030204" pitchFamily="34" charset="0"/>
                <a:cs typeface="Calibri" panose="020F0502020204030204" pitchFamily="34" charset="0"/>
              </a:rPr>
              <a:t>. Available at: </a:t>
            </a:r>
            <a:r>
              <a:rPr lang="en-GB" sz="1200" dirty="0">
                <a:latin typeface="Calibri" panose="020F0502020204030204" pitchFamily="34" charset="0"/>
                <a:ea typeface="Calibri" panose="020F0502020204030204" pitchFamily="34" charset="0"/>
                <a:cs typeface="Calibri" panose="020F0502020204030204" pitchFamily="34" charset="0"/>
                <a:hlinkClick r:id="rId3"/>
              </a:rPr>
              <a:t>https://www.jisem-journal.com/index.php/journal/article/view/12172</a:t>
            </a:r>
            <a:r>
              <a:rPr lang="en-GB" sz="1200" dirty="0">
                <a:latin typeface="Calibri" panose="020F0502020204030204" pitchFamily="34" charset="0"/>
                <a:ea typeface="Calibri" panose="020F0502020204030204" pitchFamily="34" charset="0"/>
                <a:cs typeface="Calibri" panose="020F0502020204030204" pitchFamily="34" charset="0"/>
              </a:rPr>
              <a:t> (Accessed: 28 September 2025).</a:t>
            </a:r>
          </a:p>
          <a:p>
            <a:pPr marL="457200" indent="-457200">
              <a:buFont typeface="+mj-lt"/>
              <a:buAutoNum type="arabicPeriod"/>
            </a:pPr>
            <a:r>
              <a:rPr lang="en-GB" sz="1200" dirty="0">
                <a:latin typeface="Calibri" panose="020F0502020204030204" pitchFamily="34" charset="0"/>
                <a:ea typeface="Calibri" panose="020F0502020204030204" pitchFamily="34" charset="0"/>
                <a:cs typeface="Calibri" panose="020F0502020204030204" pitchFamily="34" charset="0"/>
              </a:rPr>
              <a:t>Miah, S.J. (2022) ‘Impact of Business Analytics and Decision Support Systems on e-commerce in SMEs’, </a:t>
            </a:r>
            <a:r>
              <a:rPr lang="en-GB" sz="1200" i="1" dirty="0" err="1">
                <a:latin typeface="Calibri" panose="020F0502020204030204" pitchFamily="34" charset="0"/>
                <a:ea typeface="Calibri" panose="020F0502020204030204" pitchFamily="34" charset="0"/>
                <a:cs typeface="Calibri" panose="020F0502020204030204" pitchFamily="34" charset="0"/>
              </a:rPr>
              <a:t>arXiv</a:t>
            </a:r>
            <a:r>
              <a:rPr lang="en-GB" sz="1200" i="1" dirty="0">
                <a:latin typeface="Calibri" panose="020F0502020204030204" pitchFamily="34" charset="0"/>
                <a:ea typeface="Calibri" panose="020F0502020204030204" pitchFamily="34" charset="0"/>
                <a:cs typeface="Calibri" panose="020F0502020204030204" pitchFamily="34" charset="0"/>
              </a:rPr>
              <a:t> preprint</a:t>
            </a:r>
            <a:r>
              <a:rPr lang="en-GB" sz="1200" dirty="0">
                <a:latin typeface="Calibri" panose="020F0502020204030204" pitchFamily="34" charset="0"/>
                <a:ea typeface="Calibri" panose="020F0502020204030204" pitchFamily="34" charset="0"/>
                <a:cs typeface="Calibri" panose="020F0502020204030204" pitchFamily="34" charset="0"/>
              </a:rPr>
              <a:t>. Available at: </a:t>
            </a:r>
            <a:r>
              <a:rPr lang="en-GB" sz="1200" dirty="0">
                <a:latin typeface="Calibri" panose="020F0502020204030204" pitchFamily="34" charset="0"/>
                <a:ea typeface="Calibri" panose="020F0502020204030204" pitchFamily="34" charset="0"/>
                <a:cs typeface="Calibri" panose="020F0502020204030204" pitchFamily="34" charset="0"/>
                <a:hlinkClick r:id="rId4"/>
              </a:rPr>
              <a:t>https://arxiv.org/abs/2212.00016</a:t>
            </a:r>
            <a:r>
              <a:rPr lang="en-GB" sz="1200" dirty="0">
                <a:latin typeface="Calibri" panose="020F0502020204030204" pitchFamily="34" charset="0"/>
                <a:ea typeface="Calibri" panose="020F0502020204030204" pitchFamily="34" charset="0"/>
                <a:cs typeface="Calibri" panose="020F0502020204030204" pitchFamily="34" charset="0"/>
              </a:rPr>
              <a:t> (Accessed: 28 September 2025).</a:t>
            </a:r>
          </a:p>
          <a:p>
            <a:pPr marL="457200" indent="-457200">
              <a:buFont typeface="+mj-lt"/>
              <a:buAutoNum type="arabicPeriod"/>
            </a:pPr>
            <a:r>
              <a:rPr lang="en-GB" sz="1200" dirty="0">
                <a:latin typeface="Calibri" panose="020F0502020204030204" pitchFamily="34" charset="0"/>
                <a:ea typeface="Calibri" panose="020F0502020204030204" pitchFamily="34" charset="0"/>
                <a:cs typeface="Calibri" panose="020F0502020204030204" pitchFamily="34" charset="0"/>
              </a:rPr>
              <a:t>Galanti, R., de Leoni, M., Monaro, M., Navarin, N., Marazzi, A., Di Stasi, B. and </a:t>
            </a:r>
            <a:r>
              <a:rPr lang="en-GB" sz="1200" dirty="0" err="1">
                <a:latin typeface="Calibri" panose="020F0502020204030204" pitchFamily="34" charset="0"/>
                <a:ea typeface="Calibri" panose="020F0502020204030204" pitchFamily="34" charset="0"/>
                <a:cs typeface="Calibri" panose="020F0502020204030204" pitchFamily="34" charset="0"/>
              </a:rPr>
              <a:t>Maldera</a:t>
            </a:r>
            <a:r>
              <a:rPr lang="en-GB" sz="1200" dirty="0">
                <a:latin typeface="Calibri" panose="020F0502020204030204" pitchFamily="34" charset="0"/>
                <a:ea typeface="Calibri" panose="020F0502020204030204" pitchFamily="34" charset="0"/>
                <a:cs typeface="Calibri" panose="020F0502020204030204" pitchFamily="34" charset="0"/>
              </a:rPr>
              <a:t>, S. (2022) ‘An Explainable Decision Support System for Predictive Process Analytics’, </a:t>
            </a:r>
            <a:r>
              <a:rPr lang="en-GB" sz="1200" i="1" dirty="0" err="1">
                <a:latin typeface="Calibri" panose="020F0502020204030204" pitchFamily="34" charset="0"/>
                <a:ea typeface="Calibri" panose="020F0502020204030204" pitchFamily="34" charset="0"/>
                <a:cs typeface="Calibri" panose="020F0502020204030204" pitchFamily="34" charset="0"/>
              </a:rPr>
              <a:t>arXiv</a:t>
            </a:r>
            <a:r>
              <a:rPr lang="en-GB" sz="1200" i="1" dirty="0">
                <a:latin typeface="Calibri" panose="020F0502020204030204" pitchFamily="34" charset="0"/>
                <a:ea typeface="Calibri" panose="020F0502020204030204" pitchFamily="34" charset="0"/>
                <a:cs typeface="Calibri" panose="020F0502020204030204" pitchFamily="34" charset="0"/>
              </a:rPr>
              <a:t> preprint</a:t>
            </a:r>
            <a:r>
              <a:rPr lang="en-GB" sz="1200" dirty="0">
                <a:latin typeface="Calibri" panose="020F0502020204030204" pitchFamily="34" charset="0"/>
                <a:ea typeface="Calibri" panose="020F0502020204030204" pitchFamily="34" charset="0"/>
                <a:cs typeface="Calibri" panose="020F0502020204030204" pitchFamily="34" charset="0"/>
              </a:rPr>
              <a:t>. Available at: </a:t>
            </a:r>
            <a:r>
              <a:rPr lang="en-GB" sz="1200" dirty="0">
                <a:latin typeface="Calibri" panose="020F0502020204030204" pitchFamily="34" charset="0"/>
                <a:ea typeface="Calibri" panose="020F0502020204030204" pitchFamily="34" charset="0"/>
                <a:cs typeface="Calibri" panose="020F0502020204030204" pitchFamily="34" charset="0"/>
                <a:hlinkClick r:id="rId5"/>
              </a:rPr>
              <a:t>https://arxiv.org/abs/2207.12782</a:t>
            </a:r>
            <a:r>
              <a:rPr lang="en-GB" sz="1200" dirty="0">
                <a:latin typeface="Calibri" panose="020F0502020204030204" pitchFamily="34" charset="0"/>
                <a:ea typeface="Calibri" panose="020F0502020204030204" pitchFamily="34" charset="0"/>
                <a:cs typeface="Calibri" panose="020F0502020204030204" pitchFamily="34" charset="0"/>
              </a:rPr>
              <a:t> (Accessed: 28 September 2025).</a:t>
            </a:r>
          </a:p>
          <a:p>
            <a:pPr marL="457200" indent="-457200">
              <a:buFont typeface="+mj-lt"/>
              <a:buAutoNum type="arabicPeriod"/>
            </a:pPr>
            <a:r>
              <a:rPr lang="en-GB" sz="1200" dirty="0">
                <a:latin typeface="Calibri" panose="020F0502020204030204" pitchFamily="34" charset="0"/>
                <a:ea typeface="Calibri" panose="020F0502020204030204" pitchFamily="34" charset="0"/>
                <a:cs typeface="Calibri" panose="020F0502020204030204" pitchFamily="34" charset="0"/>
              </a:rPr>
              <a:t>De-Arteaga, M., </a:t>
            </a:r>
            <a:r>
              <a:rPr lang="en-GB" sz="1200" dirty="0" err="1">
                <a:latin typeface="Calibri" panose="020F0502020204030204" pitchFamily="34" charset="0"/>
                <a:ea typeface="Calibri" panose="020F0502020204030204" pitchFamily="34" charset="0"/>
                <a:cs typeface="Calibri" panose="020F0502020204030204" pitchFamily="34" charset="0"/>
              </a:rPr>
              <a:t>Feuerriegel</a:t>
            </a:r>
            <a:r>
              <a:rPr lang="en-GB" sz="1200" dirty="0">
                <a:latin typeface="Calibri" panose="020F0502020204030204" pitchFamily="34" charset="0"/>
                <a:ea typeface="Calibri" panose="020F0502020204030204" pitchFamily="34" charset="0"/>
                <a:cs typeface="Calibri" panose="020F0502020204030204" pitchFamily="34" charset="0"/>
              </a:rPr>
              <a:t>, S. and Saar-</a:t>
            </a:r>
            <a:r>
              <a:rPr lang="en-GB" sz="1200" dirty="0" err="1">
                <a:latin typeface="Calibri" panose="020F0502020204030204" pitchFamily="34" charset="0"/>
                <a:ea typeface="Calibri" panose="020F0502020204030204" pitchFamily="34" charset="0"/>
                <a:cs typeface="Calibri" panose="020F0502020204030204" pitchFamily="34" charset="0"/>
              </a:rPr>
              <a:t>Tsechansky</a:t>
            </a:r>
            <a:r>
              <a:rPr lang="en-GB" sz="1200" dirty="0">
                <a:latin typeface="Calibri" panose="020F0502020204030204" pitchFamily="34" charset="0"/>
                <a:ea typeface="Calibri" panose="020F0502020204030204" pitchFamily="34" charset="0"/>
                <a:cs typeface="Calibri" panose="020F0502020204030204" pitchFamily="34" charset="0"/>
              </a:rPr>
              <a:t>, M. (2022) ‘Algorithmic Fairness in Business Analytics: Directions for Research and Practice’, </a:t>
            </a:r>
            <a:r>
              <a:rPr lang="en-GB" sz="1200" i="1" dirty="0" err="1">
                <a:latin typeface="Calibri" panose="020F0502020204030204" pitchFamily="34" charset="0"/>
                <a:ea typeface="Calibri" panose="020F0502020204030204" pitchFamily="34" charset="0"/>
                <a:cs typeface="Calibri" panose="020F0502020204030204" pitchFamily="34" charset="0"/>
              </a:rPr>
              <a:t>arXiv</a:t>
            </a:r>
            <a:r>
              <a:rPr lang="en-GB" sz="1200" i="1" dirty="0">
                <a:latin typeface="Calibri" panose="020F0502020204030204" pitchFamily="34" charset="0"/>
                <a:ea typeface="Calibri" panose="020F0502020204030204" pitchFamily="34" charset="0"/>
                <a:cs typeface="Calibri" panose="020F0502020204030204" pitchFamily="34" charset="0"/>
              </a:rPr>
              <a:t> preprint</a:t>
            </a:r>
            <a:r>
              <a:rPr lang="en-GB" sz="1200" dirty="0">
                <a:latin typeface="Calibri" panose="020F0502020204030204" pitchFamily="34" charset="0"/>
                <a:ea typeface="Calibri" panose="020F0502020204030204" pitchFamily="34" charset="0"/>
                <a:cs typeface="Calibri" panose="020F0502020204030204" pitchFamily="34" charset="0"/>
              </a:rPr>
              <a:t>. Available at: </a:t>
            </a:r>
            <a:r>
              <a:rPr lang="en-GB" sz="1200" dirty="0">
                <a:latin typeface="Calibri" panose="020F0502020204030204" pitchFamily="34" charset="0"/>
                <a:ea typeface="Calibri" panose="020F0502020204030204" pitchFamily="34" charset="0"/>
                <a:cs typeface="Calibri" panose="020F0502020204030204" pitchFamily="34" charset="0"/>
                <a:hlinkClick r:id="rId6"/>
              </a:rPr>
              <a:t>https://arxiv.org/abs/2207.10991</a:t>
            </a:r>
            <a:r>
              <a:rPr lang="en-GB" sz="1200" dirty="0">
                <a:latin typeface="Calibri" panose="020F0502020204030204" pitchFamily="34" charset="0"/>
                <a:ea typeface="Calibri" panose="020F0502020204030204" pitchFamily="34" charset="0"/>
                <a:cs typeface="Calibri" panose="020F0502020204030204" pitchFamily="34" charset="0"/>
              </a:rPr>
              <a:t> (Accessed: 28 September 2025).</a:t>
            </a:r>
          </a:p>
          <a:p>
            <a:pPr marL="457200" indent="-457200">
              <a:buFont typeface="+mj-lt"/>
              <a:buAutoNum type="arabicPeriod"/>
            </a:pPr>
            <a:r>
              <a:rPr lang="en-GB" sz="1200" dirty="0">
                <a:latin typeface="Calibri" panose="020F0502020204030204" pitchFamily="34" charset="0"/>
                <a:ea typeface="Calibri" panose="020F0502020204030204" pitchFamily="34" charset="0"/>
                <a:cs typeface="Calibri" panose="020F0502020204030204" pitchFamily="34" charset="0"/>
              </a:rPr>
              <a:t>Ratti, E., Morrison, M. and Jakab, I. (2025) ‘Ethical and social considerations of applying artificial intelligence in healthcare — a two-pronged scoping review’, </a:t>
            </a:r>
            <a:r>
              <a:rPr lang="en-GB" sz="1200" i="1" dirty="0">
                <a:latin typeface="Calibri" panose="020F0502020204030204" pitchFamily="34" charset="0"/>
                <a:ea typeface="Calibri" panose="020F0502020204030204" pitchFamily="34" charset="0"/>
                <a:cs typeface="Calibri" panose="020F0502020204030204" pitchFamily="34" charset="0"/>
              </a:rPr>
              <a:t>BMC Medical Ethics</a:t>
            </a:r>
            <a:r>
              <a:rPr lang="en-GB" sz="1200" dirty="0">
                <a:latin typeface="Calibri" panose="020F0502020204030204" pitchFamily="34" charset="0"/>
                <a:ea typeface="Calibri" panose="020F0502020204030204" pitchFamily="34" charset="0"/>
                <a:cs typeface="Calibri" panose="020F0502020204030204" pitchFamily="34" charset="0"/>
              </a:rPr>
              <a:t>, 26(1). Available at: </a:t>
            </a:r>
            <a:r>
              <a:rPr lang="en-GB" sz="1200" dirty="0">
                <a:latin typeface="Calibri" panose="020F0502020204030204" pitchFamily="34" charset="0"/>
                <a:ea typeface="Calibri" panose="020F0502020204030204" pitchFamily="34" charset="0"/>
                <a:cs typeface="Calibri" panose="020F0502020204030204" pitchFamily="34" charset="0"/>
                <a:hlinkClick r:id="rId7"/>
              </a:rPr>
              <a:t>https://bmcmedethics.biomedcentral.com/articles/10.1186/s12910-025-01198-1</a:t>
            </a:r>
            <a:r>
              <a:rPr lang="en-GB" sz="1200" dirty="0">
                <a:latin typeface="Calibri" panose="020F0502020204030204" pitchFamily="34" charset="0"/>
                <a:ea typeface="Calibri" panose="020F0502020204030204" pitchFamily="34" charset="0"/>
                <a:cs typeface="Calibri" panose="020F0502020204030204" pitchFamily="34" charset="0"/>
              </a:rPr>
              <a:t> (Accessed: 28 September 2025).</a:t>
            </a:r>
          </a:p>
          <a:p>
            <a:pPr marL="457200" indent="-457200">
              <a:buFont typeface="+mj-lt"/>
              <a:buAutoNum type="arabicPeriod"/>
            </a:pPr>
            <a:r>
              <a:rPr lang="en-GB" sz="1200" dirty="0">
                <a:latin typeface="Calibri" panose="020F0502020204030204" pitchFamily="34" charset="0"/>
                <a:ea typeface="Calibri" panose="020F0502020204030204" pitchFamily="34" charset="0"/>
                <a:cs typeface="Calibri" panose="020F0502020204030204" pitchFamily="34" charset="0"/>
              </a:rPr>
              <a:t>UK Government (2023) ‘Use of IT systems by UK businesses for managing supply chains’. GOV.UK. Available at: </a:t>
            </a:r>
            <a:r>
              <a:rPr lang="en-GB" sz="1200" dirty="0">
                <a:latin typeface="Calibri" panose="020F0502020204030204" pitchFamily="34" charset="0"/>
                <a:ea typeface="Calibri" panose="020F0502020204030204" pitchFamily="34" charset="0"/>
                <a:cs typeface="Calibri" panose="020F0502020204030204" pitchFamily="34" charset="0"/>
                <a:hlinkClick r:id="rId8"/>
              </a:rPr>
              <a:t>https://www.gov.uk/government/publications/use-of-it-systems-by-uk-businesses-for-managing-supply-chain-data/use-of-it-systems-by-uk-businesses-for-managing-supply-chains</a:t>
            </a:r>
            <a:r>
              <a:rPr lang="en-GB" sz="1200" dirty="0">
                <a:latin typeface="Calibri" panose="020F0502020204030204" pitchFamily="34" charset="0"/>
                <a:ea typeface="Calibri" panose="020F0502020204030204" pitchFamily="34" charset="0"/>
                <a:cs typeface="Calibri" panose="020F0502020204030204" pitchFamily="34" charset="0"/>
              </a:rPr>
              <a:t> (Accessed: 28 September 2025).</a:t>
            </a:r>
          </a:p>
          <a:p>
            <a:pPr marL="457200" indent="-457200">
              <a:buFont typeface="+mj-lt"/>
              <a:buAutoNum type="arabicPeriod"/>
            </a:pPr>
            <a:r>
              <a:rPr lang="en-GB" sz="1200" dirty="0">
                <a:latin typeface="Calibri" panose="020F0502020204030204" pitchFamily="34" charset="0"/>
                <a:ea typeface="Calibri" panose="020F0502020204030204" pitchFamily="34" charset="0"/>
                <a:cs typeface="Calibri" panose="020F0502020204030204" pitchFamily="34" charset="0"/>
              </a:rPr>
              <a:t>IMD (2024) ‘Tesco and Ocado: Contrasting online grocery supply chain models’, </a:t>
            </a:r>
            <a:r>
              <a:rPr lang="en-GB" sz="1200" i="1" dirty="0">
                <a:latin typeface="Calibri" panose="020F0502020204030204" pitchFamily="34" charset="0"/>
                <a:ea typeface="Calibri" panose="020F0502020204030204" pitchFamily="34" charset="0"/>
                <a:cs typeface="Calibri" panose="020F0502020204030204" pitchFamily="34" charset="0"/>
              </a:rPr>
              <a:t>IMD Case Study</a:t>
            </a:r>
            <a:r>
              <a:rPr lang="en-GB" sz="1200" dirty="0">
                <a:latin typeface="Calibri" panose="020F0502020204030204" pitchFamily="34" charset="0"/>
                <a:ea typeface="Calibri" panose="020F0502020204030204" pitchFamily="34" charset="0"/>
                <a:cs typeface="Calibri" panose="020F0502020204030204" pitchFamily="34" charset="0"/>
              </a:rPr>
              <a:t>. Available at: </a:t>
            </a:r>
            <a:r>
              <a:rPr lang="en-GB" sz="1200" dirty="0">
                <a:latin typeface="Calibri" panose="020F0502020204030204" pitchFamily="34" charset="0"/>
                <a:ea typeface="Calibri" panose="020F0502020204030204" pitchFamily="34" charset="0"/>
                <a:cs typeface="Calibri" panose="020F0502020204030204" pitchFamily="34" charset="0"/>
                <a:hlinkClick r:id="rId9"/>
              </a:rPr>
              <a:t>https://www.imd.org/research-knowledge/operations/case-studies/tesco-and-ocado-contrasting-online-grocery-supply-chain-models</a:t>
            </a:r>
            <a:r>
              <a:rPr lang="en-GB" sz="1200" dirty="0">
                <a:latin typeface="Calibri" panose="020F0502020204030204" pitchFamily="34" charset="0"/>
                <a:ea typeface="Calibri" panose="020F0502020204030204" pitchFamily="34" charset="0"/>
                <a:cs typeface="Calibri" panose="020F0502020204030204" pitchFamily="34" charset="0"/>
              </a:rPr>
              <a:t> (Accessed: 28 September 2025).</a:t>
            </a:r>
          </a:p>
          <a:p>
            <a:pPr marL="457200" indent="-457200">
              <a:buFont typeface="+mj-lt"/>
              <a:buAutoNum type="arabicPeriod"/>
            </a:pPr>
            <a:r>
              <a:rPr lang="en-GB" sz="1200" dirty="0">
                <a:latin typeface="Calibri" panose="020F0502020204030204" pitchFamily="34" charset="0"/>
                <a:ea typeface="Calibri" panose="020F0502020204030204" pitchFamily="34" charset="0"/>
                <a:cs typeface="Calibri" panose="020F0502020204030204" pitchFamily="34" charset="0"/>
              </a:rPr>
              <a:t>SugarCRM (2021) ‘CRM and Sales Impact Report’. Available at: </a:t>
            </a:r>
            <a:r>
              <a:rPr lang="en-GB" sz="1200" dirty="0">
                <a:latin typeface="Calibri" panose="020F0502020204030204" pitchFamily="34" charset="0"/>
                <a:ea typeface="Calibri" panose="020F0502020204030204" pitchFamily="34" charset="0"/>
                <a:cs typeface="Calibri" panose="020F0502020204030204" pitchFamily="34" charset="0"/>
                <a:hlinkClick r:id="rId10"/>
              </a:rPr>
              <a:t>https://www.sugarcrm.com/uk/content/crm-sales-impact</a:t>
            </a:r>
            <a:r>
              <a:rPr lang="en-GB" sz="1200" dirty="0">
                <a:latin typeface="Calibri" panose="020F0502020204030204" pitchFamily="34" charset="0"/>
                <a:ea typeface="Calibri" panose="020F0502020204030204" pitchFamily="34" charset="0"/>
                <a:cs typeface="Calibri" panose="020F0502020204030204" pitchFamily="34" charset="0"/>
              </a:rPr>
              <a:t> (Accessed: 28 September 2025).</a:t>
            </a:r>
          </a:p>
          <a:p>
            <a:pPr marL="457200" indent="-457200">
              <a:buFont typeface="+mj-lt"/>
              <a:buAutoNum type="arabicPeriod"/>
            </a:pPr>
            <a:r>
              <a:rPr lang="en-GB" sz="1200" dirty="0">
                <a:latin typeface="Calibri" panose="020F0502020204030204" pitchFamily="34" charset="0"/>
                <a:ea typeface="Calibri" panose="020F0502020204030204" pitchFamily="34" charset="0"/>
                <a:cs typeface="Calibri" panose="020F0502020204030204" pitchFamily="34" charset="0"/>
              </a:rPr>
              <a:t>Aktas, B., Sen, D. and Koyuncu, M. (2024) ‘Data-Driven Decision Support Systems for Business Process Improvement’, </a:t>
            </a:r>
            <a:r>
              <a:rPr lang="en-GB" sz="1200" i="1" dirty="0">
                <a:latin typeface="Calibri" panose="020F0502020204030204" pitchFamily="34" charset="0"/>
                <a:ea typeface="Calibri" panose="020F0502020204030204" pitchFamily="34" charset="0"/>
                <a:cs typeface="Calibri" panose="020F0502020204030204" pitchFamily="34" charset="0"/>
              </a:rPr>
              <a:t>Journal of Cybersecurity and Information Management</a:t>
            </a:r>
            <a:r>
              <a:rPr lang="en-GB" sz="1200" dirty="0">
                <a:latin typeface="Calibri" panose="020F0502020204030204" pitchFamily="34" charset="0"/>
                <a:ea typeface="Calibri" panose="020F0502020204030204" pitchFamily="34" charset="0"/>
                <a:cs typeface="Calibri" panose="020F0502020204030204" pitchFamily="34" charset="0"/>
              </a:rPr>
              <a:t>. Available at: </a:t>
            </a:r>
            <a:r>
              <a:rPr lang="en-GB" sz="1200" dirty="0">
                <a:latin typeface="Calibri" panose="020F0502020204030204" pitchFamily="34" charset="0"/>
                <a:ea typeface="Calibri" panose="020F0502020204030204" pitchFamily="34" charset="0"/>
                <a:cs typeface="Calibri" panose="020F0502020204030204" pitchFamily="34" charset="0"/>
                <a:hlinkClick r:id="rId11"/>
              </a:rPr>
              <a:t>https://americaspg.com/articleinfo/2/show/2309</a:t>
            </a:r>
            <a:r>
              <a:rPr lang="en-GB" sz="1200" dirty="0">
                <a:latin typeface="Calibri" panose="020F0502020204030204" pitchFamily="34" charset="0"/>
                <a:ea typeface="Calibri" panose="020F0502020204030204" pitchFamily="34" charset="0"/>
                <a:cs typeface="Calibri" panose="020F0502020204030204" pitchFamily="34" charset="0"/>
              </a:rPr>
              <a:t> (Accessed: 28 September 2025).</a:t>
            </a:r>
          </a:p>
        </p:txBody>
      </p:sp>
      <p:sp>
        <p:nvSpPr>
          <p:cNvPr id="5" name="TextBox 4">
            <a:extLst>
              <a:ext uri="{FF2B5EF4-FFF2-40B4-BE49-F238E27FC236}">
                <a16:creationId xmlns:a16="http://schemas.microsoft.com/office/drawing/2014/main" id="{542F2314-ABB1-DE7C-40AA-5DF2525ECE4D}"/>
              </a:ext>
            </a:extLst>
          </p:cNvPr>
          <p:cNvSpPr txBox="1"/>
          <p:nvPr/>
        </p:nvSpPr>
        <p:spPr>
          <a:xfrm>
            <a:off x="700635" y="243191"/>
            <a:ext cx="5807413" cy="369332"/>
          </a:xfrm>
          <a:prstGeom prst="rect">
            <a:avLst/>
          </a:prstGeom>
          <a:noFill/>
        </p:spPr>
        <p:txBody>
          <a:bodyPr wrap="square" rtlCol="0">
            <a:spAutoFit/>
          </a:bodyPr>
          <a:lstStyle/>
          <a:p>
            <a:r>
              <a:rPr lang="en-GB" dirty="0"/>
              <a:t>REFERENCE LIST: </a:t>
            </a:r>
          </a:p>
        </p:txBody>
      </p:sp>
    </p:spTree>
    <p:extLst>
      <p:ext uri="{BB962C8B-B14F-4D97-AF65-F5344CB8AC3E}">
        <p14:creationId xmlns:p14="http://schemas.microsoft.com/office/powerpoint/2010/main" val="125619163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8BF9AC769AD6E4EA4D545CCC79C824F" ma:contentTypeVersion="9" ma:contentTypeDescription="Create a new document." ma:contentTypeScope="" ma:versionID="80e5d33679b4b5a585c6ca58530670ff">
  <xsd:schema xmlns:xsd="http://www.w3.org/2001/XMLSchema" xmlns:xs="http://www.w3.org/2001/XMLSchema" xmlns:p="http://schemas.microsoft.com/office/2006/metadata/properties" xmlns:ns3="e9586b6e-d655-4ea8-9b46-aa323587a11f" xmlns:ns4="72e6e00a-7fea-48f1-b1b6-00c90b4ff77b" targetNamespace="http://schemas.microsoft.com/office/2006/metadata/properties" ma:root="true" ma:fieldsID="ac98189b41cc1de6098a4565ff7211f9" ns3:_="" ns4:_="">
    <xsd:import namespace="e9586b6e-d655-4ea8-9b46-aa323587a11f"/>
    <xsd:import namespace="72e6e00a-7fea-48f1-b1b6-00c90b4ff77b"/>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9586b6e-d655-4ea8-9b46-aa323587a11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2e6e00a-7fea-48f1-b1b6-00c90b4ff77b"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e9586b6e-d655-4ea8-9b46-aa323587a11f"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28554A3-EAF1-40FD-A79E-5273D7ED5EE8}">
  <ds:schemaRefs>
    <ds:schemaRef ds:uri="http://schemas.microsoft.com/office/2006/metadata/contentType"/>
    <ds:schemaRef ds:uri="http://schemas.microsoft.com/office/2006/metadata/properties/metaAttributes"/>
    <ds:schemaRef ds:uri="http://www.w3.org/2000/xmlns/"/>
    <ds:schemaRef ds:uri="http://www.w3.org/2001/XMLSchema"/>
    <ds:schemaRef ds:uri="e9586b6e-d655-4ea8-9b46-aa323587a11f"/>
    <ds:schemaRef ds:uri="72e6e00a-7fea-48f1-b1b6-00c90b4ff77b"/>
  </ds:schemaRefs>
</ds:datastoreItem>
</file>

<file path=customXml/itemProps2.xml><?xml version="1.0" encoding="utf-8"?>
<ds:datastoreItem xmlns:ds="http://schemas.openxmlformats.org/officeDocument/2006/customXml" ds:itemID="{8C3EFB2E-8DD4-4158-8E31-155DE22411AB}">
  <ds:schemaRefs>
    <ds:schemaRef ds:uri="http://schemas.microsoft.com/office/2006/metadata/properties"/>
    <ds:schemaRef ds:uri="http://www.w3.org/2000/xmlns/"/>
    <ds:schemaRef ds:uri="e9586b6e-d655-4ea8-9b46-aa323587a11f"/>
    <ds:schemaRef ds:uri="http://www.w3.org/2001/XMLSchema-instance"/>
  </ds:schemaRefs>
</ds:datastoreItem>
</file>

<file path=customXml/itemProps3.xml><?xml version="1.0" encoding="utf-8"?>
<ds:datastoreItem xmlns:ds="http://schemas.openxmlformats.org/officeDocument/2006/customXml" ds:itemID="{348BE9F0-612C-4D98-BF9B-06667F88439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TM04033919[[fn=Circuit]]</Template>
  <TotalTime>212</TotalTime>
  <Words>1639</Words>
  <Application>Microsoft Office PowerPoint</Application>
  <PresentationFormat>Widescreen</PresentationFormat>
  <Paragraphs>76</Paragraphs>
  <Slides>9</Slides>
  <Notes>2</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Circuit</vt:lpstr>
      <vt:lpstr> UWTSD  BA (Hons) Leadership and Management Skills for the Workplace   TITLE : Component 1- Group Presentation on Different Information System   Lecturer: Dr. Amer Kareem  Student:  Lisa-Maria Fechete - 2239078 Amalia Terente - 2329447 Ionut Nica - 2239653 </vt:lpstr>
      <vt:lpstr>Introduce Information Systems: </vt:lpstr>
      <vt:lpstr>Types of information system and their impact:</vt:lpstr>
      <vt:lpstr>ETICHAL CONSIDERATION:</vt:lpstr>
      <vt:lpstr>PowerPoint Presentation</vt:lpstr>
      <vt:lpstr>PowerPoint Presentation</vt:lpstr>
      <vt:lpstr>PowerPoint Presentation</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UWTSD  BA (Hons) Leadership and Management Skills for the Workplace   TITLE : Component 1- Group Presentation on Different Information System   Lecturer: Dr. Amer Kareem  Student:  Lisa-Maria Fechete - 2239078 Amalia Terente - 2329447 Ionut Nica - 2239653 </dc:title>
  <dc:creator>Lisa Maria Fechete (2239078)</dc:creator>
  <cp:lastModifiedBy>Ionut Nica (2239653)</cp:lastModifiedBy>
  <cp:revision>15</cp:revision>
  <dcterms:created xsi:type="dcterms:W3CDTF">2025-09-28T13:14:49Z</dcterms:created>
  <dcterms:modified xsi:type="dcterms:W3CDTF">2025-10-12T20:21:46Z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0x010100F8BF9AC769AD6E4EA4D545CCC79C824F</vt:lpwstr>
  </property>
</Properties>
</file>