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74" r:id="rId4"/>
    <p:sldId id="276" r:id="rId5"/>
    <p:sldId id="260" r:id="rId6"/>
    <p:sldId id="291" r:id="rId7"/>
    <p:sldId id="277" r:id="rId8"/>
    <p:sldId id="278" r:id="rId9"/>
    <p:sldId id="279" r:id="rId10"/>
    <p:sldId id="294" r:id="rId11"/>
    <p:sldId id="320" r:id="rId12"/>
    <p:sldId id="281" r:id="rId13"/>
    <p:sldId id="282" r:id="rId14"/>
    <p:sldId id="292" r:id="rId15"/>
    <p:sldId id="280" r:id="rId16"/>
    <p:sldId id="293" r:id="rId17"/>
    <p:sldId id="275" r:id="rId18"/>
    <p:sldId id="284" r:id="rId19"/>
    <p:sldId id="283" r:id="rId20"/>
    <p:sldId id="287" r:id="rId21"/>
    <p:sldId id="288" r:id="rId22"/>
    <p:sldId id="295" r:id="rId23"/>
    <p:sldId id="290" r:id="rId24"/>
    <p:sldId id="286" r:id="rId25"/>
    <p:sldId id="289" r:id="rId26"/>
    <p:sldId id="318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544"/>
    <p:restoredTop sz="71262"/>
  </p:normalViewPr>
  <p:slideViewPr>
    <p:cSldViewPr snapToGrid="0" snapToObjects="1">
      <p:cViewPr varScale="1">
        <p:scale>
          <a:sx n="68" d="100"/>
          <a:sy n="68" d="100"/>
        </p:scale>
        <p:origin x="224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7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9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0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57B69-6CB1-4F3C-82AC-374BB48B9C7A}" type="doc">
      <dgm:prSet loTypeId="urn:microsoft.com/office/officeart/2005/8/layout/vList2" loCatId="list" qsTypeId="urn:microsoft.com/office/officeart/2005/8/quickstyle/simple1#1294" qsCatId="simple" csTypeId="urn:microsoft.com/office/officeart/2005/8/colors/colorful2#173" csCatId="colorful"/>
      <dgm:spPr/>
      <dgm:t>
        <a:bodyPr/>
        <a:lstStyle/>
        <a:p>
          <a:endParaRPr lang="en-US"/>
        </a:p>
      </dgm:t>
    </dgm:pt>
    <dgm:pt modelId="{0E501F1B-4139-4C0E-BF0A-9511F45CCB29}">
      <dgm:prSet/>
      <dgm:spPr/>
      <dgm:t>
        <a:bodyPr/>
        <a:lstStyle/>
        <a:p>
          <a:r>
            <a:rPr lang="en-GB" dirty="0"/>
            <a:t>What do I </a:t>
          </a:r>
          <a:r>
            <a:rPr lang="en-GB" b="1" dirty="0"/>
            <a:t>value</a:t>
          </a:r>
          <a:r>
            <a:rPr lang="en-GB" dirty="0"/>
            <a:t> in my creative practice and research?</a:t>
          </a:r>
          <a:endParaRPr lang="en-US" dirty="0"/>
        </a:p>
      </dgm:t>
    </dgm:pt>
    <dgm:pt modelId="{8F9D88EF-EB9B-49AC-927D-A80680339B6D}" type="parTrans" cxnId="{647F6ABC-0AE0-4A07-86B7-47965F2D8F17}">
      <dgm:prSet/>
      <dgm:spPr/>
      <dgm:t>
        <a:bodyPr/>
        <a:lstStyle/>
        <a:p>
          <a:endParaRPr lang="en-US"/>
        </a:p>
      </dgm:t>
    </dgm:pt>
    <dgm:pt modelId="{C781680D-E202-48C9-A808-294AC98D3C3A}" type="sibTrans" cxnId="{647F6ABC-0AE0-4A07-86B7-47965F2D8F17}">
      <dgm:prSet/>
      <dgm:spPr/>
      <dgm:t>
        <a:bodyPr/>
        <a:lstStyle/>
        <a:p>
          <a:endParaRPr lang="en-US"/>
        </a:p>
      </dgm:t>
    </dgm:pt>
    <dgm:pt modelId="{BEBDD397-4E92-4DAF-BB33-F66A07123350}">
      <dgm:prSet/>
      <dgm:spPr/>
      <dgm:t>
        <a:bodyPr/>
        <a:lstStyle/>
        <a:p>
          <a:r>
            <a:rPr lang="en-GB" dirty="0"/>
            <a:t>How might my </a:t>
          </a:r>
          <a:r>
            <a:rPr lang="en-GB" b="1" dirty="0"/>
            <a:t>values influence </a:t>
          </a:r>
          <a:r>
            <a:rPr lang="en-GB" dirty="0"/>
            <a:t>what I research?</a:t>
          </a:r>
          <a:endParaRPr lang="en-US" dirty="0"/>
        </a:p>
      </dgm:t>
    </dgm:pt>
    <dgm:pt modelId="{E77FD90C-EABE-46F2-953A-C8F26E85B85A}" type="parTrans" cxnId="{D8713C52-4ED6-40B1-AC46-463AE44F7A45}">
      <dgm:prSet/>
      <dgm:spPr/>
      <dgm:t>
        <a:bodyPr/>
        <a:lstStyle/>
        <a:p>
          <a:endParaRPr lang="en-US"/>
        </a:p>
      </dgm:t>
    </dgm:pt>
    <dgm:pt modelId="{3DCE28AC-A20D-474F-94D1-5CBE165EF29E}" type="sibTrans" cxnId="{D8713C52-4ED6-40B1-AC46-463AE44F7A45}">
      <dgm:prSet/>
      <dgm:spPr/>
      <dgm:t>
        <a:bodyPr/>
        <a:lstStyle/>
        <a:p>
          <a:endParaRPr lang="en-US"/>
        </a:p>
      </dgm:t>
    </dgm:pt>
    <dgm:pt modelId="{AB87F1C5-180F-4454-8DE6-95328A8CF3EB}">
      <dgm:prSet/>
      <dgm:spPr/>
      <dgm:t>
        <a:bodyPr/>
        <a:lstStyle/>
        <a:p>
          <a:r>
            <a:rPr lang="en-GB" dirty="0"/>
            <a:t>What </a:t>
          </a:r>
          <a:r>
            <a:rPr lang="en-GB" b="1" dirty="0"/>
            <a:t>responsibilities</a:t>
          </a:r>
          <a:r>
            <a:rPr lang="en-GB" dirty="0"/>
            <a:t> do I have towards other people? </a:t>
          </a:r>
          <a:endParaRPr lang="en-US" dirty="0"/>
        </a:p>
      </dgm:t>
    </dgm:pt>
    <dgm:pt modelId="{9262029E-9654-4665-8FB3-78D54029F613}" type="parTrans" cxnId="{F6EE2351-79DD-4339-A5A7-53EC762CC1B0}">
      <dgm:prSet/>
      <dgm:spPr/>
      <dgm:t>
        <a:bodyPr/>
        <a:lstStyle/>
        <a:p>
          <a:endParaRPr lang="en-US"/>
        </a:p>
      </dgm:t>
    </dgm:pt>
    <dgm:pt modelId="{581EA9F5-C7EF-4C6E-8B42-054E926FB82B}" type="sibTrans" cxnId="{F6EE2351-79DD-4339-A5A7-53EC762CC1B0}">
      <dgm:prSet/>
      <dgm:spPr/>
      <dgm:t>
        <a:bodyPr/>
        <a:lstStyle/>
        <a:p>
          <a:endParaRPr lang="en-US"/>
        </a:p>
      </dgm:t>
    </dgm:pt>
    <dgm:pt modelId="{CD7905FE-419F-4329-A23C-AE4ED52911DA}">
      <dgm:prSet/>
      <dgm:spPr/>
      <dgm:t>
        <a:bodyPr/>
        <a:lstStyle/>
        <a:p>
          <a:r>
            <a:rPr lang="en-GB" dirty="0"/>
            <a:t>What is the difference between </a:t>
          </a:r>
          <a:r>
            <a:rPr lang="en-GB" b="1" dirty="0"/>
            <a:t>axiology</a:t>
          </a:r>
          <a:r>
            <a:rPr lang="en-GB" dirty="0"/>
            <a:t> and </a:t>
          </a:r>
          <a:r>
            <a:rPr lang="en-GB" b="1" dirty="0"/>
            <a:t>ethics</a:t>
          </a:r>
          <a:r>
            <a:rPr lang="en-GB" dirty="0"/>
            <a:t>?</a:t>
          </a:r>
          <a:endParaRPr lang="en-US" dirty="0"/>
        </a:p>
      </dgm:t>
    </dgm:pt>
    <dgm:pt modelId="{8E622262-CFB1-4E50-9C74-741ED55B6C06}" type="parTrans" cxnId="{FBEDE78D-7AB8-43BE-A17C-4A8A62F427A4}">
      <dgm:prSet/>
      <dgm:spPr/>
      <dgm:t>
        <a:bodyPr/>
        <a:lstStyle/>
        <a:p>
          <a:endParaRPr lang="en-US"/>
        </a:p>
      </dgm:t>
    </dgm:pt>
    <dgm:pt modelId="{F586F262-2433-4AAC-A12A-DBA1E7BF358D}" type="sibTrans" cxnId="{FBEDE78D-7AB8-43BE-A17C-4A8A62F427A4}">
      <dgm:prSet/>
      <dgm:spPr/>
      <dgm:t>
        <a:bodyPr/>
        <a:lstStyle/>
        <a:p>
          <a:endParaRPr lang="en-US"/>
        </a:p>
      </dgm:t>
    </dgm:pt>
    <dgm:pt modelId="{E3C31CA2-572F-8F47-96D7-AEDC74A5FC91}" type="pres">
      <dgm:prSet presAssocID="{7DA57B69-6CB1-4F3C-82AC-374BB48B9C7A}" presName="linear" presStyleCnt="0">
        <dgm:presLayoutVars>
          <dgm:animLvl val="lvl"/>
          <dgm:resizeHandles val="exact"/>
        </dgm:presLayoutVars>
      </dgm:prSet>
      <dgm:spPr/>
    </dgm:pt>
    <dgm:pt modelId="{32B1B3D4-8ED2-EB40-8E87-41C78AA580E8}" type="pres">
      <dgm:prSet presAssocID="{0E501F1B-4139-4C0E-BF0A-9511F45CCB2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E03ECF2-83C9-364A-B34E-D8E13DB10E88}" type="pres">
      <dgm:prSet presAssocID="{C781680D-E202-48C9-A808-294AC98D3C3A}" presName="spacer" presStyleCnt="0"/>
      <dgm:spPr/>
    </dgm:pt>
    <dgm:pt modelId="{5DA17C42-0D51-6344-BD81-903B9E4336A1}" type="pres">
      <dgm:prSet presAssocID="{BEBDD397-4E92-4DAF-BB33-F66A0712335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88915A-7A04-304D-A5AD-78C8524D6D13}" type="pres">
      <dgm:prSet presAssocID="{3DCE28AC-A20D-474F-94D1-5CBE165EF29E}" presName="spacer" presStyleCnt="0"/>
      <dgm:spPr/>
    </dgm:pt>
    <dgm:pt modelId="{294E77A3-0431-9A49-AA86-57A64F89ED09}" type="pres">
      <dgm:prSet presAssocID="{AB87F1C5-180F-4454-8DE6-95328A8CF3E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FF353DB-8137-274A-921E-CD389FCC90AB}" type="pres">
      <dgm:prSet presAssocID="{581EA9F5-C7EF-4C6E-8B42-054E926FB82B}" presName="spacer" presStyleCnt="0"/>
      <dgm:spPr/>
    </dgm:pt>
    <dgm:pt modelId="{4A8CF370-EF3D-1A42-95E5-C837409633A4}" type="pres">
      <dgm:prSet presAssocID="{CD7905FE-419F-4329-A23C-AE4ED52911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EB26E0B-4985-2047-AD49-0F1D926EFB99}" type="presOf" srcId="{7DA57B69-6CB1-4F3C-82AC-374BB48B9C7A}" destId="{E3C31CA2-572F-8F47-96D7-AEDC74A5FC91}" srcOrd="0" destOrd="0" presId="urn:microsoft.com/office/officeart/2005/8/layout/vList2"/>
    <dgm:cxn modelId="{EE37E33A-731B-E547-803F-FB7A1F19FC75}" type="presOf" srcId="{0E501F1B-4139-4C0E-BF0A-9511F45CCB29}" destId="{32B1B3D4-8ED2-EB40-8E87-41C78AA580E8}" srcOrd="0" destOrd="0" presId="urn:microsoft.com/office/officeart/2005/8/layout/vList2"/>
    <dgm:cxn modelId="{F6EE2351-79DD-4339-A5A7-53EC762CC1B0}" srcId="{7DA57B69-6CB1-4F3C-82AC-374BB48B9C7A}" destId="{AB87F1C5-180F-4454-8DE6-95328A8CF3EB}" srcOrd="2" destOrd="0" parTransId="{9262029E-9654-4665-8FB3-78D54029F613}" sibTransId="{581EA9F5-C7EF-4C6E-8B42-054E926FB82B}"/>
    <dgm:cxn modelId="{D8713C52-4ED6-40B1-AC46-463AE44F7A45}" srcId="{7DA57B69-6CB1-4F3C-82AC-374BB48B9C7A}" destId="{BEBDD397-4E92-4DAF-BB33-F66A07123350}" srcOrd="1" destOrd="0" parTransId="{E77FD90C-EABE-46F2-953A-C8F26E85B85A}" sibTransId="{3DCE28AC-A20D-474F-94D1-5CBE165EF29E}"/>
    <dgm:cxn modelId="{27843179-C983-1C4D-BBD5-02B85F745A17}" type="presOf" srcId="{BEBDD397-4E92-4DAF-BB33-F66A07123350}" destId="{5DA17C42-0D51-6344-BD81-903B9E4336A1}" srcOrd="0" destOrd="0" presId="urn:microsoft.com/office/officeart/2005/8/layout/vList2"/>
    <dgm:cxn modelId="{FBEDE78D-7AB8-43BE-A17C-4A8A62F427A4}" srcId="{7DA57B69-6CB1-4F3C-82AC-374BB48B9C7A}" destId="{CD7905FE-419F-4329-A23C-AE4ED52911DA}" srcOrd="3" destOrd="0" parTransId="{8E622262-CFB1-4E50-9C74-741ED55B6C06}" sibTransId="{F586F262-2433-4AAC-A12A-DBA1E7BF358D}"/>
    <dgm:cxn modelId="{647F6ABC-0AE0-4A07-86B7-47965F2D8F17}" srcId="{7DA57B69-6CB1-4F3C-82AC-374BB48B9C7A}" destId="{0E501F1B-4139-4C0E-BF0A-9511F45CCB29}" srcOrd="0" destOrd="0" parTransId="{8F9D88EF-EB9B-49AC-927D-A80680339B6D}" sibTransId="{C781680D-E202-48C9-A808-294AC98D3C3A}"/>
    <dgm:cxn modelId="{C97C1AC2-B761-DE43-A9DE-95DC904356BA}" type="presOf" srcId="{CD7905FE-419F-4329-A23C-AE4ED52911DA}" destId="{4A8CF370-EF3D-1A42-95E5-C837409633A4}" srcOrd="0" destOrd="0" presId="urn:microsoft.com/office/officeart/2005/8/layout/vList2"/>
    <dgm:cxn modelId="{D5FC7BFD-9AD3-384F-AFBA-8802C51E31FA}" type="presOf" srcId="{AB87F1C5-180F-4454-8DE6-95328A8CF3EB}" destId="{294E77A3-0431-9A49-AA86-57A64F89ED09}" srcOrd="0" destOrd="0" presId="urn:microsoft.com/office/officeart/2005/8/layout/vList2"/>
    <dgm:cxn modelId="{9D39BA2D-8550-E348-953C-67072CE82CB1}" type="presParOf" srcId="{E3C31CA2-572F-8F47-96D7-AEDC74A5FC91}" destId="{32B1B3D4-8ED2-EB40-8E87-41C78AA580E8}" srcOrd="0" destOrd="0" presId="urn:microsoft.com/office/officeart/2005/8/layout/vList2"/>
    <dgm:cxn modelId="{5DAB1D41-D043-F640-B55A-EED3561B15BF}" type="presParOf" srcId="{E3C31CA2-572F-8F47-96D7-AEDC74A5FC91}" destId="{5E03ECF2-83C9-364A-B34E-D8E13DB10E88}" srcOrd="1" destOrd="0" presId="urn:microsoft.com/office/officeart/2005/8/layout/vList2"/>
    <dgm:cxn modelId="{C43D672E-351E-CB4D-8294-589C31BCBD64}" type="presParOf" srcId="{E3C31CA2-572F-8F47-96D7-AEDC74A5FC91}" destId="{5DA17C42-0D51-6344-BD81-903B9E4336A1}" srcOrd="2" destOrd="0" presId="urn:microsoft.com/office/officeart/2005/8/layout/vList2"/>
    <dgm:cxn modelId="{FD552FC7-F6E2-A849-86C4-1724F039A2CE}" type="presParOf" srcId="{E3C31CA2-572F-8F47-96D7-AEDC74A5FC91}" destId="{3788915A-7A04-304D-A5AD-78C8524D6D13}" srcOrd="3" destOrd="0" presId="urn:microsoft.com/office/officeart/2005/8/layout/vList2"/>
    <dgm:cxn modelId="{23FC8866-2991-6347-B470-EFF05CC1CE2E}" type="presParOf" srcId="{E3C31CA2-572F-8F47-96D7-AEDC74A5FC91}" destId="{294E77A3-0431-9A49-AA86-57A64F89ED09}" srcOrd="4" destOrd="0" presId="urn:microsoft.com/office/officeart/2005/8/layout/vList2"/>
    <dgm:cxn modelId="{7398CDD8-575E-4C45-9A85-389ADC7E24CF}" type="presParOf" srcId="{E3C31CA2-572F-8F47-96D7-AEDC74A5FC91}" destId="{DFF353DB-8137-274A-921E-CD389FCC90AB}" srcOrd="5" destOrd="0" presId="urn:microsoft.com/office/officeart/2005/8/layout/vList2"/>
    <dgm:cxn modelId="{5A66C5DC-F91A-D940-8BED-096D2BB9443F}" type="presParOf" srcId="{E3C31CA2-572F-8F47-96D7-AEDC74A5FC91}" destId="{4A8CF370-EF3D-1A42-95E5-C837409633A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D1FF54-E832-4056-8F9F-F1E59A3EE767}" type="doc">
      <dgm:prSet loTypeId="urn:microsoft.com/office/officeart/2005/8/layout/vProcess5" loCatId="process" qsTypeId="urn:microsoft.com/office/officeart/2005/8/quickstyle/simple1#1342" qsCatId="simple" csTypeId="urn:microsoft.com/office/officeart/2005/8/colors/colorful2#190" csCatId="colorful"/>
      <dgm:spPr/>
      <dgm:t>
        <a:bodyPr/>
        <a:lstStyle/>
        <a:p>
          <a:endParaRPr lang="en-US"/>
        </a:p>
      </dgm:t>
    </dgm:pt>
    <dgm:pt modelId="{0221B7E8-002C-4FAE-8D0A-2E894CEC130C}">
      <dgm:prSet/>
      <dgm:spPr/>
      <dgm:t>
        <a:bodyPr/>
        <a:lstStyle/>
        <a:p>
          <a:r>
            <a:rPr lang="en-GB" b="1" dirty="0"/>
            <a:t>Ontology</a:t>
          </a:r>
          <a:r>
            <a:rPr lang="en-GB" dirty="0"/>
            <a:t> → What do I believe is real, exists, or matters? </a:t>
          </a:r>
          <a:endParaRPr lang="en-US" dirty="0"/>
        </a:p>
      </dgm:t>
    </dgm:pt>
    <dgm:pt modelId="{C3C7876A-B0D3-45C2-9418-FD5341737B65}" type="parTrans" cxnId="{4A5D4F31-3B2C-4BA9-A8DD-B70A7BD7A62A}">
      <dgm:prSet/>
      <dgm:spPr/>
      <dgm:t>
        <a:bodyPr/>
        <a:lstStyle/>
        <a:p>
          <a:endParaRPr lang="en-US"/>
        </a:p>
      </dgm:t>
    </dgm:pt>
    <dgm:pt modelId="{2B56664D-8E76-4210-BF3D-05D4CB2D4AC2}" type="sibTrans" cxnId="{4A5D4F31-3B2C-4BA9-A8DD-B70A7BD7A62A}">
      <dgm:prSet/>
      <dgm:spPr/>
      <dgm:t>
        <a:bodyPr/>
        <a:lstStyle/>
        <a:p>
          <a:endParaRPr lang="en-US"/>
        </a:p>
      </dgm:t>
    </dgm:pt>
    <dgm:pt modelId="{D4E12290-8D13-42D6-B210-3F94B4538CC9}">
      <dgm:prSet/>
      <dgm:spPr/>
      <dgm:t>
        <a:bodyPr/>
        <a:lstStyle/>
        <a:p>
          <a:r>
            <a:rPr lang="en-GB" b="1" dirty="0"/>
            <a:t>Epistemology</a:t>
          </a:r>
          <a:r>
            <a:rPr lang="en-GB" dirty="0"/>
            <a:t> → How do I believe I can know about it? </a:t>
          </a:r>
          <a:endParaRPr lang="en-US" dirty="0"/>
        </a:p>
      </dgm:t>
    </dgm:pt>
    <dgm:pt modelId="{16FD17AB-FFA7-47F1-98BB-99F634EECFFD}" type="parTrans" cxnId="{1C2B4F75-5166-4FCA-968B-3CAA7199F334}">
      <dgm:prSet/>
      <dgm:spPr/>
      <dgm:t>
        <a:bodyPr/>
        <a:lstStyle/>
        <a:p>
          <a:endParaRPr lang="en-US"/>
        </a:p>
      </dgm:t>
    </dgm:pt>
    <dgm:pt modelId="{DDC81F06-4177-4A62-AA15-59B7EE4FA795}" type="sibTrans" cxnId="{1C2B4F75-5166-4FCA-968B-3CAA7199F334}">
      <dgm:prSet/>
      <dgm:spPr/>
      <dgm:t>
        <a:bodyPr/>
        <a:lstStyle/>
        <a:p>
          <a:endParaRPr lang="en-US"/>
        </a:p>
      </dgm:t>
    </dgm:pt>
    <dgm:pt modelId="{0FD80E9B-E36D-4B1D-AEE4-2630960851FC}">
      <dgm:prSet/>
      <dgm:spPr/>
      <dgm:t>
        <a:bodyPr/>
        <a:lstStyle/>
        <a:p>
          <a:r>
            <a:rPr lang="en-GB" b="1" dirty="0"/>
            <a:t>Axiology</a:t>
          </a:r>
          <a:r>
            <a:rPr lang="en-GB" dirty="0"/>
            <a:t> → What do I value?</a:t>
          </a:r>
          <a:endParaRPr lang="en-US" dirty="0"/>
        </a:p>
      </dgm:t>
    </dgm:pt>
    <dgm:pt modelId="{73CF9989-8EF4-470A-A369-628721BADF30}" type="parTrans" cxnId="{B35DB0F3-98A2-4A2B-B1B5-07CB44DC9432}">
      <dgm:prSet/>
      <dgm:spPr/>
      <dgm:t>
        <a:bodyPr/>
        <a:lstStyle/>
        <a:p>
          <a:endParaRPr lang="en-US"/>
        </a:p>
      </dgm:t>
    </dgm:pt>
    <dgm:pt modelId="{70C23E86-A9DA-49FE-A3A8-FF52E61046AA}" type="sibTrans" cxnId="{B35DB0F3-98A2-4A2B-B1B5-07CB44DC9432}">
      <dgm:prSet/>
      <dgm:spPr/>
      <dgm:t>
        <a:bodyPr/>
        <a:lstStyle/>
        <a:p>
          <a:endParaRPr lang="en-US"/>
        </a:p>
      </dgm:t>
    </dgm:pt>
    <dgm:pt modelId="{D4AE0E42-F561-42B8-9D0F-265E978BAB6D}">
      <dgm:prSet/>
      <dgm:spPr/>
      <dgm:t>
        <a:bodyPr/>
        <a:lstStyle/>
        <a:p>
          <a:r>
            <a:rPr lang="en-GB" b="1" dirty="0"/>
            <a:t>Ethics</a:t>
          </a:r>
          <a:r>
            <a:rPr lang="en-GB" dirty="0"/>
            <a:t> → What responsibilities and consequences should I consider?</a:t>
          </a:r>
          <a:endParaRPr lang="en-US" dirty="0"/>
        </a:p>
      </dgm:t>
    </dgm:pt>
    <dgm:pt modelId="{D0DCD576-8C14-4A80-BF24-EF9F33574D2B}" type="parTrans" cxnId="{0DA1462D-E3AF-448A-AB4A-C74EF94A785B}">
      <dgm:prSet/>
      <dgm:spPr/>
      <dgm:t>
        <a:bodyPr/>
        <a:lstStyle/>
        <a:p>
          <a:endParaRPr lang="en-US"/>
        </a:p>
      </dgm:t>
    </dgm:pt>
    <dgm:pt modelId="{8D66F37F-73EB-45E1-99E5-CCC35CBF1554}" type="sibTrans" cxnId="{0DA1462D-E3AF-448A-AB4A-C74EF94A785B}">
      <dgm:prSet/>
      <dgm:spPr/>
      <dgm:t>
        <a:bodyPr/>
        <a:lstStyle/>
        <a:p>
          <a:endParaRPr lang="en-US"/>
        </a:p>
      </dgm:t>
    </dgm:pt>
    <dgm:pt modelId="{6FB9E530-8DD0-0444-95D4-65B46F08E1C1}" type="pres">
      <dgm:prSet presAssocID="{E3D1FF54-E832-4056-8F9F-F1E59A3EE767}" presName="outerComposite" presStyleCnt="0">
        <dgm:presLayoutVars>
          <dgm:chMax val="5"/>
          <dgm:dir/>
          <dgm:resizeHandles val="exact"/>
        </dgm:presLayoutVars>
      </dgm:prSet>
      <dgm:spPr/>
    </dgm:pt>
    <dgm:pt modelId="{4F834E24-7E94-4749-9CA8-7EE39FFECEC3}" type="pres">
      <dgm:prSet presAssocID="{E3D1FF54-E832-4056-8F9F-F1E59A3EE767}" presName="dummyMaxCanvas" presStyleCnt="0">
        <dgm:presLayoutVars/>
      </dgm:prSet>
      <dgm:spPr/>
    </dgm:pt>
    <dgm:pt modelId="{AC0FCEAE-11C7-6948-B147-1FF37FDF1DFC}" type="pres">
      <dgm:prSet presAssocID="{E3D1FF54-E832-4056-8F9F-F1E59A3EE767}" presName="FourNodes_1" presStyleLbl="node1" presStyleIdx="0" presStyleCnt="4" custLinFactY="-24224" custLinFactNeighborX="-459" custLinFactNeighborY="-100000">
        <dgm:presLayoutVars>
          <dgm:bulletEnabled val="1"/>
        </dgm:presLayoutVars>
      </dgm:prSet>
      <dgm:spPr/>
    </dgm:pt>
    <dgm:pt modelId="{A84363F8-9013-E746-B3FE-D0E8D868D142}" type="pres">
      <dgm:prSet presAssocID="{E3D1FF54-E832-4056-8F9F-F1E59A3EE767}" presName="FourNodes_2" presStyleLbl="node1" presStyleIdx="1" presStyleCnt="4">
        <dgm:presLayoutVars>
          <dgm:bulletEnabled val="1"/>
        </dgm:presLayoutVars>
      </dgm:prSet>
      <dgm:spPr/>
    </dgm:pt>
    <dgm:pt modelId="{1F7A2235-9874-1942-BE58-D1419B54DE36}" type="pres">
      <dgm:prSet presAssocID="{E3D1FF54-E832-4056-8F9F-F1E59A3EE767}" presName="FourNodes_3" presStyleLbl="node1" presStyleIdx="2" presStyleCnt="4">
        <dgm:presLayoutVars>
          <dgm:bulletEnabled val="1"/>
        </dgm:presLayoutVars>
      </dgm:prSet>
      <dgm:spPr/>
    </dgm:pt>
    <dgm:pt modelId="{4617CA11-C33A-7D46-B448-2BB20F7ED35C}" type="pres">
      <dgm:prSet presAssocID="{E3D1FF54-E832-4056-8F9F-F1E59A3EE767}" presName="FourNodes_4" presStyleLbl="node1" presStyleIdx="3" presStyleCnt="4">
        <dgm:presLayoutVars>
          <dgm:bulletEnabled val="1"/>
        </dgm:presLayoutVars>
      </dgm:prSet>
      <dgm:spPr/>
    </dgm:pt>
    <dgm:pt modelId="{F732996A-8261-A246-B96C-FFF857355842}" type="pres">
      <dgm:prSet presAssocID="{E3D1FF54-E832-4056-8F9F-F1E59A3EE767}" presName="FourConn_1-2" presStyleLbl="fgAccFollowNode1" presStyleIdx="0" presStyleCnt="3">
        <dgm:presLayoutVars>
          <dgm:bulletEnabled val="1"/>
        </dgm:presLayoutVars>
      </dgm:prSet>
      <dgm:spPr/>
    </dgm:pt>
    <dgm:pt modelId="{0D89BC54-B240-4C49-95C2-E4C18423B6BD}" type="pres">
      <dgm:prSet presAssocID="{E3D1FF54-E832-4056-8F9F-F1E59A3EE767}" presName="FourConn_2-3" presStyleLbl="fgAccFollowNode1" presStyleIdx="1" presStyleCnt="3">
        <dgm:presLayoutVars>
          <dgm:bulletEnabled val="1"/>
        </dgm:presLayoutVars>
      </dgm:prSet>
      <dgm:spPr/>
    </dgm:pt>
    <dgm:pt modelId="{11303471-D169-4442-94E0-AAB483241858}" type="pres">
      <dgm:prSet presAssocID="{E3D1FF54-E832-4056-8F9F-F1E59A3EE767}" presName="FourConn_3-4" presStyleLbl="fgAccFollowNode1" presStyleIdx="2" presStyleCnt="3">
        <dgm:presLayoutVars>
          <dgm:bulletEnabled val="1"/>
        </dgm:presLayoutVars>
      </dgm:prSet>
      <dgm:spPr/>
    </dgm:pt>
    <dgm:pt modelId="{6F2A98D7-D85B-A041-9CD4-0D0384383045}" type="pres">
      <dgm:prSet presAssocID="{E3D1FF54-E832-4056-8F9F-F1E59A3EE767}" presName="FourNodes_1_text" presStyleLbl="node1" presStyleIdx="3" presStyleCnt="4">
        <dgm:presLayoutVars>
          <dgm:bulletEnabled val="1"/>
        </dgm:presLayoutVars>
      </dgm:prSet>
      <dgm:spPr/>
    </dgm:pt>
    <dgm:pt modelId="{E3F64DF8-A812-2142-BFF1-B90F9792AB4F}" type="pres">
      <dgm:prSet presAssocID="{E3D1FF54-E832-4056-8F9F-F1E59A3EE767}" presName="FourNodes_2_text" presStyleLbl="node1" presStyleIdx="3" presStyleCnt="4">
        <dgm:presLayoutVars>
          <dgm:bulletEnabled val="1"/>
        </dgm:presLayoutVars>
      </dgm:prSet>
      <dgm:spPr/>
    </dgm:pt>
    <dgm:pt modelId="{812ECB81-194E-8C4E-A0B5-5C32DDD23DF9}" type="pres">
      <dgm:prSet presAssocID="{E3D1FF54-E832-4056-8F9F-F1E59A3EE767}" presName="FourNodes_3_text" presStyleLbl="node1" presStyleIdx="3" presStyleCnt="4">
        <dgm:presLayoutVars>
          <dgm:bulletEnabled val="1"/>
        </dgm:presLayoutVars>
      </dgm:prSet>
      <dgm:spPr/>
    </dgm:pt>
    <dgm:pt modelId="{5EEBFB0E-C3F9-D14A-9706-C4A1133EEB51}" type="pres">
      <dgm:prSet presAssocID="{E3D1FF54-E832-4056-8F9F-F1E59A3EE76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AE04E15-483A-5D4C-9ED7-2B0FA68C69E6}" type="presOf" srcId="{0221B7E8-002C-4FAE-8D0A-2E894CEC130C}" destId="{AC0FCEAE-11C7-6948-B147-1FF37FDF1DFC}" srcOrd="0" destOrd="0" presId="urn:microsoft.com/office/officeart/2005/8/layout/vProcess5"/>
    <dgm:cxn modelId="{F3142521-703F-B346-8794-21925FE88F37}" type="presOf" srcId="{70C23E86-A9DA-49FE-A3A8-FF52E61046AA}" destId="{11303471-D169-4442-94E0-AAB483241858}" srcOrd="0" destOrd="0" presId="urn:microsoft.com/office/officeart/2005/8/layout/vProcess5"/>
    <dgm:cxn modelId="{0DA1462D-E3AF-448A-AB4A-C74EF94A785B}" srcId="{E3D1FF54-E832-4056-8F9F-F1E59A3EE767}" destId="{D4AE0E42-F561-42B8-9D0F-265E978BAB6D}" srcOrd="3" destOrd="0" parTransId="{D0DCD576-8C14-4A80-BF24-EF9F33574D2B}" sibTransId="{8D66F37F-73EB-45E1-99E5-CCC35CBF1554}"/>
    <dgm:cxn modelId="{4A5D4F31-3B2C-4BA9-A8DD-B70A7BD7A62A}" srcId="{E3D1FF54-E832-4056-8F9F-F1E59A3EE767}" destId="{0221B7E8-002C-4FAE-8D0A-2E894CEC130C}" srcOrd="0" destOrd="0" parTransId="{C3C7876A-B0D3-45C2-9418-FD5341737B65}" sibTransId="{2B56664D-8E76-4210-BF3D-05D4CB2D4AC2}"/>
    <dgm:cxn modelId="{C46F8B6E-28B4-2F44-949B-A39C80968AB0}" type="presOf" srcId="{DDC81F06-4177-4A62-AA15-59B7EE4FA795}" destId="{0D89BC54-B240-4C49-95C2-E4C18423B6BD}" srcOrd="0" destOrd="0" presId="urn:microsoft.com/office/officeart/2005/8/layout/vProcess5"/>
    <dgm:cxn modelId="{1C2B4F75-5166-4FCA-968B-3CAA7199F334}" srcId="{E3D1FF54-E832-4056-8F9F-F1E59A3EE767}" destId="{D4E12290-8D13-42D6-B210-3F94B4538CC9}" srcOrd="1" destOrd="0" parTransId="{16FD17AB-FFA7-47F1-98BB-99F634EECFFD}" sibTransId="{DDC81F06-4177-4A62-AA15-59B7EE4FA795}"/>
    <dgm:cxn modelId="{921F747A-47EA-9D4D-A4FE-BE89D458795B}" type="presOf" srcId="{E3D1FF54-E832-4056-8F9F-F1E59A3EE767}" destId="{6FB9E530-8DD0-0444-95D4-65B46F08E1C1}" srcOrd="0" destOrd="0" presId="urn:microsoft.com/office/officeart/2005/8/layout/vProcess5"/>
    <dgm:cxn modelId="{EB3D6E7C-D372-4249-ABE3-954C62DB85DD}" type="presOf" srcId="{0FD80E9B-E36D-4B1D-AEE4-2630960851FC}" destId="{812ECB81-194E-8C4E-A0B5-5C32DDD23DF9}" srcOrd="1" destOrd="0" presId="urn:microsoft.com/office/officeart/2005/8/layout/vProcess5"/>
    <dgm:cxn modelId="{3B38407E-2C67-F547-88CB-E956CE4BD876}" type="presOf" srcId="{D4E12290-8D13-42D6-B210-3F94B4538CC9}" destId="{A84363F8-9013-E746-B3FE-D0E8D868D142}" srcOrd="0" destOrd="0" presId="urn:microsoft.com/office/officeart/2005/8/layout/vProcess5"/>
    <dgm:cxn modelId="{B0157A99-B355-E948-BCD5-7C6FA43E2D12}" type="presOf" srcId="{D4E12290-8D13-42D6-B210-3F94B4538CC9}" destId="{E3F64DF8-A812-2142-BFF1-B90F9792AB4F}" srcOrd="1" destOrd="0" presId="urn:microsoft.com/office/officeart/2005/8/layout/vProcess5"/>
    <dgm:cxn modelId="{186600A3-5685-DA4B-BAC9-E4CC94198B20}" type="presOf" srcId="{D4AE0E42-F561-42B8-9D0F-265E978BAB6D}" destId="{4617CA11-C33A-7D46-B448-2BB20F7ED35C}" srcOrd="0" destOrd="0" presId="urn:microsoft.com/office/officeart/2005/8/layout/vProcess5"/>
    <dgm:cxn modelId="{293772A4-916D-1E42-8417-9FC43EF34BD2}" type="presOf" srcId="{0FD80E9B-E36D-4B1D-AEE4-2630960851FC}" destId="{1F7A2235-9874-1942-BE58-D1419B54DE36}" srcOrd="0" destOrd="0" presId="urn:microsoft.com/office/officeart/2005/8/layout/vProcess5"/>
    <dgm:cxn modelId="{B0E0E7F1-8389-5C41-AC65-7A50C31DC612}" type="presOf" srcId="{D4AE0E42-F561-42B8-9D0F-265E978BAB6D}" destId="{5EEBFB0E-C3F9-D14A-9706-C4A1133EEB51}" srcOrd="1" destOrd="0" presId="urn:microsoft.com/office/officeart/2005/8/layout/vProcess5"/>
    <dgm:cxn modelId="{B35DB0F3-98A2-4A2B-B1B5-07CB44DC9432}" srcId="{E3D1FF54-E832-4056-8F9F-F1E59A3EE767}" destId="{0FD80E9B-E36D-4B1D-AEE4-2630960851FC}" srcOrd="2" destOrd="0" parTransId="{73CF9989-8EF4-470A-A369-628721BADF30}" sibTransId="{70C23E86-A9DA-49FE-A3A8-FF52E61046AA}"/>
    <dgm:cxn modelId="{B0444BF9-E88B-D043-8FEE-C0065F312EC4}" type="presOf" srcId="{0221B7E8-002C-4FAE-8D0A-2E894CEC130C}" destId="{6F2A98D7-D85B-A041-9CD4-0D0384383045}" srcOrd="1" destOrd="0" presId="urn:microsoft.com/office/officeart/2005/8/layout/vProcess5"/>
    <dgm:cxn modelId="{E1FCB1FB-FB99-4F47-BF18-0C707E0FAC48}" type="presOf" srcId="{2B56664D-8E76-4210-BF3D-05D4CB2D4AC2}" destId="{F732996A-8261-A246-B96C-FFF857355842}" srcOrd="0" destOrd="0" presId="urn:microsoft.com/office/officeart/2005/8/layout/vProcess5"/>
    <dgm:cxn modelId="{0813D771-159E-7A41-85D1-DD7D321E0945}" type="presParOf" srcId="{6FB9E530-8DD0-0444-95D4-65B46F08E1C1}" destId="{4F834E24-7E94-4749-9CA8-7EE39FFECEC3}" srcOrd="0" destOrd="0" presId="urn:microsoft.com/office/officeart/2005/8/layout/vProcess5"/>
    <dgm:cxn modelId="{62F719B9-8A5F-4146-A3A0-5D95F1848680}" type="presParOf" srcId="{6FB9E530-8DD0-0444-95D4-65B46F08E1C1}" destId="{AC0FCEAE-11C7-6948-B147-1FF37FDF1DFC}" srcOrd="1" destOrd="0" presId="urn:microsoft.com/office/officeart/2005/8/layout/vProcess5"/>
    <dgm:cxn modelId="{B232CFA4-C92D-0B46-BA09-03C3AEC48F6E}" type="presParOf" srcId="{6FB9E530-8DD0-0444-95D4-65B46F08E1C1}" destId="{A84363F8-9013-E746-B3FE-D0E8D868D142}" srcOrd="2" destOrd="0" presId="urn:microsoft.com/office/officeart/2005/8/layout/vProcess5"/>
    <dgm:cxn modelId="{8DCB712A-6524-3649-A26A-3D84A184AFCB}" type="presParOf" srcId="{6FB9E530-8DD0-0444-95D4-65B46F08E1C1}" destId="{1F7A2235-9874-1942-BE58-D1419B54DE36}" srcOrd="3" destOrd="0" presId="urn:microsoft.com/office/officeart/2005/8/layout/vProcess5"/>
    <dgm:cxn modelId="{A10AE7CF-B5C0-DE4F-B649-19EF0933D2EA}" type="presParOf" srcId="{6FB9E530-8DD0-0444-95D4-65B46F08E1C1}" destId="{4617CA11-C33A-7D46-B448-2BB20F7ED35C}" srcOrd="4" destOrd="0" presId="urn:microsoft.com/office/officeart/2005/8/layout/vProcess5"/>
    <dgm:cxn modelId="{E9D71DB6-B517-FB49-8040-EE22CB3CE4ED}" type="presParOf" srcId="{6FB9E530-8DD0-0444-95D4-65B46F08E1C1}" destId="{F732996A-8261-A246-B96C-FFF857355842}" srcOrd="5" destOrd="0" presId="urn:microsoft.com/office/officeart/2005/8/layout/vProcess5"/>
    <dgm:cxn modelId="{A5E17566-B99F-E543-A0F1-FC0D6EC7100F}" type="presParOf" srcId="{6FB9E530-8DD0-0444-95D4-65B46F08E1C1}" destId="{0D89BC54-B240-4C49-95C2-E4C18423B6BD}" srcOrd="6" destOrd="0" presId="urn:microsoft.com/office/officeart/2005/8/layout/vProcess5"/>
    <dgm:cxn modelId="{AAE64EC5-2495-5342-876D-7DDA90DCBE71}" type="presParOf" srcId="{6FB9E530-8DD0-0444-95D4-65B46F08E1C1}" destId="{11303471-D169-4442-94E0-AAB483241858}" srcOrd="7" destOrd="0" presId="urn:microsoft.com/office/officeart/2005/8/layout/vProcess5"/>
    <dgm:cxn modelId="{D03D396A-13C8-2F43-A884-FF5DB638E4AD}" type="presParOf" srcId="{6FB9E530-8DD0-0444-95D4-65B46F08E1C1}" destId="{6F2A98D7-D85B-A041-9CD4-0D0384383045}" srcOrd="8" destOrd="0" presId="urn:microsoft.com/office/officeart/2005/8/layout/vProcess5"/>
    <dgm:cxn modelId="{2BC648DB-058E-F742-85FA-014F5A8A69D5}" type="presParOf" srcId="{6FB9E530-8DD0-0444-95D4-65B46F08E1C1}" destId="{E3F64DF8-A812-2142-BFF1-B90F9792AB4F}" srcOrd="9" destOrd="0" presId="urn:microsoft.com/office/officeart/2005/8/layout/vProcess5"/>
    <dgm:cxn modelId="{3D1247CA-6322-BC45-99B8-04C11DC39FCC}" type="presParOf" srcId="{6FB9E530-8DD0-0444-95D4-65B46F08E1C1}" destId="{812ECB81-194E-8C4E-A0B5-5C32DDD23DF9}" srcOrd="10" destOrd="0" presId="urn:microsoft.com/office/officeart/2005/8/layout/vProcess5"/>
    <dgm:cxn modelId="{40C5512A-9D14-6146-88EC-744A2D2E649A}" type="presParOf" srcId="{6FB9E530-8DD0-0444-95D4-65B46F08E1C1}" destId="{5EEBFB0E-C3F9-D14A-9706-C4A1133EEB5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436B4E-FC5B-4696-8A91-6A613224FED3}" type="doc">
      <dgm:prSet loTypeId="urn:microsoft.com/office/officeart/2005/8/layout/vList2" loCatId="list" qsTypeId="urn:microsoft.com/office/officeart/2005/8/quickstyle/simple1#1547" qsCatId="simple" csTypeId="urn:microsoft.com/office/officeart/2005/8/colors/colorful1#201" csCatId="colorful"/>
      <dgm:spPr/>
      <dgm:t>
        <a:bodyPr/>
        <a:lstStyle/>
        <a:p>
          <a:endParaRPr lang="en-US"/>
        </a:p>
      </dgm:t>
    </dgm:pt>
    <dgm:pt modelId="{A92AD12E-17DB-4B6C-ABCA-487093722B36}">
      <dgm:prSet/>
      <dgm:spPr/>
      <dgm:t>
        <a:bodyPr/>
        <a:lstStyle/>
        <a:p>
          <a:r>
            <a:rPr lang="en-GB"/>
            <a:t>Something I value in my practice is ______.</a:t>
          </a:r>
          <a:endParaRPr lang="en-US"/>
        </a:p>
      </dgm:t>
    </dgm:pt>
    <dgm:pt modelId="{852F23E6-3482-4138-BEB4-02CFABF74593}" type="parTrans" cxnId="{771FCFCC-F948-4EF2-AFFD-F2072F951A69}">
      <dgm:prSet/>
      <dgm:spPr/>
      <dgm:t>
        <a:bodyPr/>
        <a:lstStyle/>
        <a:p>
          <a:endParaRPr lang="en-US"/>
        </a:p>
      </dgm:t>
    </dgm:pt>
    <dgm:pt modelId="{E14F6060-E030-4327-9DD4-8972D153DBDD}" type="sibTrans" cxnId="{771FCFCC-F948-4EF2-AFFD-F2072F951A69}">
      <dgm:prSet/>
      <dgm:spPr/>
      <dgm:t>
        <a:bodyPr/>
        <a:lstStyle/>
        <a:p>
          <a:endParaRPr lang="en-US"/>
        </a:p>
      </dgm:t>
    </dgm:pt>
    <dgm:pt modelId="{3B735F1B-923A-4C8F-80B5-AF2083DB1700}">
      <dgm:prSet/>
      <dgm:spPr/>
      <dgm:t>
        <a:bodyPr/>
        <a:lstStyle/>
        <a:p>
          <a:r>
            <a:rPr lang="en-GB"/>
            <a:t>This value may influence my research by ______.</a:t>
          </a:r>
          <a:endParaRPr lang="en-US"/>
        </a:p>
      </dgm:t>
    </dgm:pt>
    <dgm:pt modelId="{3023236F-F4E1-4815-862D-495A8F449BD5}" type="parTrans" cxnId="{8AEEBACF-4E4D-46C4-B9C0-F8C05B4D574E}">
      <dgm:prSet/>
      <dgm:spPr/>
      <dgm:t>
        <a:bodyPr/>
        <a:lstStyle/>
        <a:p>
          <a:endParaRPr lang="en-US"/>
        </a:p>
      </dgm:t>
    </dgm:pt>
    <dgm:pt modelId="{24AD688A-03AD-446D-B86B-4A4FC555E1A2}" type="sibTrans" cxnId="{8AEEBACF-4E4D-46C4-B9C0-F8C05B4D574E}">
      <dgm:prSet/>
      <dgm:spPr/>
      <dgm:t>
        <a:bodyPr/>
        <a:lstStyle/>
        <a:p>
          <a:endParaRPr lang="en-US"/>
        </a:p>
      </dgm:t>
    </dgm:pt>
    <dgm:pt modelId="{5D44901A-886C-4E6B-A4F2-D08B72A72343}">
      <dgm:prSet/>
      <dgm:spPr/>
      <dgm:t>
        <a:bodyPr/>
        <a:lstStyle/>
        <a:p>
          <a:r>
            <a:rPr lang="en-GB"/>
            <a:t>One ethical responsibility I may need to consider is ______.</a:t>
          </a:r>
          <a:endParaRPr lang="en-US"/>
        </a:p>
      </dgm:t>
    </dgm:pt>
    <dgm:pt modelId="{351349B9-19C9-4F3D-BBE2-4228C8DA0A98}" type="parTrans" cxnId="{AC6CBF9D-8343-4E3F-8772-0BCF484EE10C}">
      <dgm:prSet/>
      <dgm:spPr/>
      <dgm:t>
        <a:bodyPr/>
        <a:lstStyle/>
        <a:p>
          <a:endParaRPr lang="en-US"/>
        </a:p>
      </dgm:t>
    </dgm:pt>
    <dgm:pt modelId="{B7408F3C-54DC-4C55-837C-8371124E3A1A}" type="sibTrans" cxnId="{AC6CBF9D-8343-4E3F-8772-0BCF484EE10C}">
      <dgm:prSet/>
      <dgm:spPr/>
      <dgm:t>
        <a:bodyPr/>
        <a:lstStyle/>
        <a:p>
          <a:endParaRPr lang="en-US"/>
        </a:p>
      </dgm:t>
    </dgm:pt>
    <dgm:pt modelId="{DE9C9984-3DF4-41D5-A270-1E2CE3D21740}">
      <dgm:prSet/>
      <dgm:spPr/>
      <dgm:t>
        <a:bodyPr/>
        <a:lstStyle/>
        <a:p>
          <a:r>
            <a:rPr lang="en-GB"/>
            <a:t>One assumption or value I need to question is ______."</a:t>
          </a:r>
          <a:endParaRPr lang="en-US"/>
        </a:p>
      </dgm:t>
    </dgm:pt>
    <dgm:pt modelId="{4C4F9CB9-6AF0-410C-95B4-FBD125095C9A}" type="parTrans" cxnId="{230EEF35-FBA7-4CE3-A673-3865F31F4959}">
      <dgm:prSet/>
      <dgm:spPr/>
      <dgm:t>
        <a:bodyPr/>
        <a:lstStyle/>
        <a:p>
          <a:endParaRPr lang="en-US"/>
        </a:p>
      </dgm:t>
    </dgm:pt>
    <dgm:pt modelId="{281B58EE-5DBB-4D5C-9844-1CF71365685D}" type="sibTrans" cxnId="{230EEF35-FBA7-4CE3-A673-3865F31F4959}">
      <dgm:prSet/>
      <dgm:spPr/>
      <dgm:t>
        <a:bodyPr/>
        <a:lstStyle/>
        <a:p>
          <a:endParaRPr lang="en-US"/>
        </a:p>
      </dgm:t>
    </dgm:pt>
    <dgm:pt modelId="{CE264349-922F-B84F-B0CC-76A1FEBC3559}" type="pres">
      <dgm:prSet presAssocID="{60436B4E-FC5B-4696-8A91-6A613224FED3}" presName="linear" presStyleCnt="0">
        <dgm:presLayoutVars>
          <dgm:animLvl val="lvl"/>
          <dgm:resizeHandles val="exact"/>
        </dgm:presLayoutVars>
      </dgm:prSet>
      <dgm:spPr/>
    </dgm:pt>
    <dgm:pt modelId="{DFE98A5C-AA35-4948-B5B3-8EE3FEFD3C6B}" type="pres">
      <dgm:prSet presAssocID="{A92AD12E-17DB-4B6C-ABCA-487093722B3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1F4D4DE-DEF7-8F4C-A9B4-5D3BD8F362BA}" type="pres">
      <dgm:prSet presAssocID="{E14F6060-E030-4327-9DD4-8972D153DBDD}" presName="spacer" presStyleCnt="0"/>
      <dgm:spPr/>
    </dgm:pt>
    <dgm:pt modelId="{E6810740-29A6-A34E-BF35-785748ECEB94}" type="pres">
      <dgm:prSet presAssocID="{3B735F1B-923A-4C8F-80B5-AF2083DB17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A81B406-52F2-DC49-8828-FF1318987435}" type="pres">
      <dgm:prSet presAssocID="{24AD688A-03AD-446D-B86B-4A4FC555E1A2}" presName="spacer" presStyleCnt="0"/>
      <dgm:spPr/>
    </dgm:pt>
    <dgm:pt modelId="{C003CB6A-FE7F-8F4A-9C1A-74B757E599F7}" type="pres">
      <dgm:prSet presAssocID="{5D44901A-886C-4E6B-A4F2-D08B72A7234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EE9363-EC7D-A940-8333-98F2F3745AD0}" type="pres">
      <dgm:prSet presAssocID="{B7408F3C-54DC-4C55-837C-8371124E3A1A}" presName="spacer" presStyleCnt="0"/>
      <dgm:spPr/>
    </dgm:pt>
    <dgm:pt modelId="{1374D012-1B46-5E41-B111-55FCD0B00E15}" type="pres">
      <dgm:prSet presAssocID="{DE9C9984-3DF4-41D5-A270-1E2CE3D2174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B41FF1B-0DFB-6F4D-9C87-1649ACCB1CA7}" type="presOf" srcId="{3B735F1B-923A-4C8F-80B5-AF2083DB1700}" destId="{E6810740-29A6-A34E-BF35-785748ECEB94}" srcOrd="0" destOrd="0" presId="urn:microsoft.com/office/officeart/2005/8/layout/vList2"/>
    <dgm:cxn modelId="{230EEF35-FBA7-4CE3-A673-3865F31F4959}" srcId="{60436B4E-FC5B-4696-8A91-6A613224FED3}" destId="{DE9C9984-3DF4-41D5-A270-1E2CE3D21740}" srcOrd="3" destOrd="0" parTransId="{4C4F9CB9-6AF0-410C-95B4-FBD125095C9A}" sibTransId="{281B58EE-5DBB-4D5C-9844-1CF71365685D}"/>
    <dgm:cxn modelId="{33176640-6358-3343-907A-71DF4CE67608}" type="presOf" srcId="{DE9C9984-3DF4-41D5-A270-1E2CE3D21740}" destId="{1374D012-1B46-5E41-B111-55FCD0B00E15}" srcOrd="0" destOrd="0" presId="urn:microsoft.com/office/officeart/2005/8/layout/vList2"/>
    <dgm:cxn modelId="{F4FE148B-5F2C-6045-A6FC-598C6E1D9FDC}" type="presOf" srcId="{5D44901A-886C-4E6B-A4F2-D08B72A72343}" destId="{C003CB6A-FE7F-8F4A-9C1A-74B757E599F7}" srcOrd="0" destOrd="0" presId="urn:microsoft.com/office/officeart/2005/8/layout/vList2"/>
    <dgm:cxn modelId="{AC6CBF9D-8343-4E3F-8772-0BCF484EE10C}" srcId="{60436B4E-FC5B-4696-8A91-6A613224FED3}" destId="{5D44901A-886C-4E6B-A4F2-D08B72A72343}" srcOrd="2" destOrd="0" parTransId="{351349B9-19C9-4F3D-BBE2-4228C8DA0A98}" sibTransId="{B7408F3C-54DC-4C55-837C-8371124E3A1A}"/>
    <dgm:cxn modelId="{771FCFCC-F948-4EF2-AFFD-F2072F951A69}" srcId="{60436B4E-FC5B-4696-8A91-6A613224FED3}" destId="{A92AD12E-17DB-4B6C-ABCA-487093722B36}" srcOrd="0" destOrd="0" parTransId="{852F23E6-3482-4138-BEB4-02CFABF74593}" sibTransId="{E14F6060-E030-4327-9DD4-8972D153DBDD}"/>
    <dgm:cxn modelId="{8AEEBACF-4E4D-46C4-B9C0-F8C05B4D574E}" srcId="{60436B4E-FC5B-4696-8A91-6A613224FED3}" destId="{3B735F1B-923A-4C8F-80B5-AF2083DB1700}" srcOrd="1" destOrd="0" parTransId="{3023236F-F4E1-4815-862D-495A8F449BD5}" sibTransId="{24AD688A-03AD-446D-B86B-4A4FC555E1A2}"/>
    <dgm:cxn modelId="{0BACA5D1-28F6-CD4E-A693-5629D4D46BD0}" type="presOf" srcId="{60436B4E-FC5B-4696-8A91-6A613224FED3}" destId="{CE264349-922F-B84F-B0CC-76A1FEBC3559}" srcOrd="0" destOrd="0" presId="urn:microsoft.com/office/officeart/2005/8/layout/vList2"/>
    <dgm:cxn modelId="{C9CA08D7-00C9-2D42-A3A1-0C3FFB6066BD}" type="presOf" srcId="{A92AD12E-17DB-4B6C-ABCA-487093722B36}" destId="{DFE98A5C-AA35-4948-B5B3-8EE3FEFD3C6B}" srcOrd="0" destOrd="0" presId="urn:microsoft.com/office/officeart/2005/8/layout/vList2"/>
    <dgm:cxn modelId="{0229FC11-1C13-DD45-B645-826BEFE8D537}" type="presParOf" srcId="{CE264349-922F-B84F-B0CC-76A1FEBC3559}" destId="{DFE98A5C-AA35-4948-B5B3-8EE3FEFD3C6B}" srcOrd="0" destOrd="0" presId="urn:microsoft.com/office/officeart/2005/8/layout/vList2"/>
    <dgm:cxn modelId="{CED70C99-F5C0-5648-8E8E-E38AB8162AEA}" type="presParOf" srcId="{CE264349-922F-B84F-B0CC-76A1FEBC3559}" destId="{21F4D4DE-DEF7-8F4C-A9B4-5D3BD8F362BA}" srcOrd="1" destOrd="0" presId="urn:microsoft.com/office/officeart/2005/8/layout/vList2"/>
    <dgm:cxn modelId="{F7724EB0-4769-4E4A-BF4B-AE012C32544C}" type="presParOf" srcId="{CE264349-922F-B84F-B0CC-76A1FEBC3559}" destId="{E6810740-29A6-A34E-BF35-785748ECEB94}" srcOrd="2" destOrd="0" presId="urn:microsoft.com/office/officeart/2005/8/layout/vList2"/>
    <dgm:cxn modelId="{7BCC4F55-DCB9-414E-86DE-B2857EFD3B07}" type="presParOf" srcId="{CE264349-922F-B84F-B0CC-76A1FEBC3559}" destId="{0A81B406-52F2-DC49-8828-FF1318987435}" srcOrd="3" destOrd="0" presId="urn:microsoft.com/office/officeart/2005/8/layout/vList2"/>
    <dgm:cxn modelId="{54C316BE-DB9C-2B40-A126-E0131FF3E2C7}" type="presParOf" srcId="{CE264349-922F-B84F-B0CC-76A1FEBC3559}" destId="{C003CB6A-FE7F-8F4A-9C1A-74B757E599F7}" srcOrd="4" destOrd="0" presId="urn:microsoft.com/office/officeart/2005/8/layout/vList2"/>
    <dgm:cxn modelId="{B795F6A1-A198-9147-BE46-38A6DA9CBA06}" type="presParOf" srcId="{CE264349-922F-B84F-B0CC-76A1FEBC3559}" destId="{91EE9363-EC7D-A940-8333-98F2F3745AD0}" srcOrd="5" destOrd="0" presId="urn:microsoft.com/office/officeart/2005/8/layout/vList2"/>
    <dgm:cxn modelId="{0A44ED5D-42D5-2C48-B2D2-A7B7AE9C0576}" type="presParOf" srcId="{CE264349-922F-B84F-B0CC-76A1FEBC3559}" destId="{1374D012-1B46-5E41-B111-55FCD0B00E1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1B3D4-8ED2-EB40-8E87-41C78AA580E8}">
      <dsp:nvSpPr>
        <dsp:cNvPr id="0" name=""/>
        <dsp:cNvSpPr/>
      </dsp:nvSpPr>
      <dsp:spPr>
        <a:xfrm>
          <a:off x="0" y="26633"/>
          <a:ext cx="6245265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What do I </a:t>
          </a:r>
          <a:r>
            <a:rPr lang="en-GB" sz="3300" b="1" kern="1200" dirty="0"/>
            <a:t>value</a:t>
          </a:r>
          <a:r>
            <a:rPr lang="en-GB" sz="3300" kern="1200" dirty="0"/>
            <a:t> in my creative practice and research?</a:t>
          </a:r>
          <a:endParaRPr lang="en-US" sz="3300" kern="1200" dirty="0"/>
        </a:p>
      </dsp:txBody>
      <dsp:txXfrm>
        <a:off x="64083" y="90716"/>
        <a:ext cx="6117099" cy="1184574"/>
      </dsp:txXfrm>
    </dsp:sp>
    <dsp:sp modelId="{5DA17C42-0D51-6344-BD81-903B9E4336A1}">
      <dsp:nvSpPr>
        <dsp:cNvPr id="0" name=""/>
        <dsp:cNvSpPr/>
      </dsp:nvSpPr>
      <dsp:spPr>
        <a:xfrm>
          <a:off x="0" y="1434413"/>
          <a:ext cx="6245265" cy="1312740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How might my </a:t>
          </a:r>
          <a:r>
            <a:rPr lang="en-GB" sz="3300" b="1" kern="1200" dirty="0"/>
            <a:t>values influence </a:t>
          </a:r>
          <a:r>
            <a:rPr lang="en-GB" sz="3300" kern="1200" dirty="0"/>
            <a:t>what I research?</a:t>
          </a:r>
          <a:endParaRPr lang="en-US" sz="3300" kern="1200" dirty="0"/>
        </a:p>
      </dsp:txBody>
      <dsp:txXfrm>
        <a:off x="64083" y="1498496"/>
        <a:ext cx="6117099" cy="1184574"/>
      </dsp:txXfrm>
    </dsp:sp>
    <dsp:sp modelId="{294E77A3-0431-9A49-AA86-57A64F89ED09}">
      <dsp:nvSpPr>
        <dsp:cNvPr id="0" name=""/>
        <dsp:cNvSpPr/>
      </dsp:nvSpPr>
      <dsp:spPr>
        <a:xfrm>
          <a:off x="0" y="2842193"/>
          <a:ext cx="6245265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What </a:t>
          </a:r>
          <a:r>
            <a:rPr lang="en-GB" sz="3300" b="1" kern="1200" dirty="0"/>
            <a:t>responsibilities</a:t>
          </a:r>
          <a:r>
            <a:rPr lang="en-GB" sz="3300" kern="1200" dirty="0"/>
            <a:t> do I have towards other people? </a:t>
          </a:r>
          <a:endParaRPr lang="en-US" sz="3300" kern="1200" dirty="0"/>
        </a:p>
      </dsp:txBody>
      <dsp:txXfrm>
        <a:off x="64083" y="2906276"/>
        <a:ext cx="6117099" cy="1184574"/>
      </dsp:txXfrm>
    </dsp:sp>
    <dsp:sp modelId="{4A8CF370-EF3D-1A42-95E5-C837409633A4}">
      <dsp:nvSpPr>
        <dsp:cNvPr id="0" name=""/>
        <dsp:cNvSpPr/>
      </dsp:nvSpPr>
      <dsp:spPr>
        <a:xfrm>
          <a:off x="0" y="4249973"/>
          <a:ext cx="6245265" cy="131274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What is the difference between </a:t>
          </a:r>
          <a:r>
            <a:rPr lang="en-GB" sz="3300" b="1" kern="1200" dirty="0"/>
            <a:t>axiology</a:t>
          </a:r>
          <a:r>
            <a:rPr lang="en-GB" sz="3300" kern="1200" dirty="0"/>
            <a:t> and </a:t>
          </a:r>
          <a:r>
            <a:rPr lang="en-GB" sz="3300" b="1" kern="1200" dirty="0"/>
            <a:t>ethics</a:t>
          </a:r>
          <a:r>
            <a:rPr lang="en-GB" sz="3300" kern="1200" dirty="0"/>
            <a:t>?</a:t>
          </a:r>
          <a:endParaRPr lang="en-US" sz="3300" kern="1200" dirty="0"/>
        </a:p>
      </dsp:txBody>
      <dsp:txXfrm>
        <a:off x="64083" y="4314056"/>
        <a:ext cx="6117099" cy="1184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0FCEAE-11C7-6948-B147-1FF37FDF1DFC}">
      <dsp:nvSpPr>
        <dsp:cNvPr id="0" name=""/>
        <dsp:cNvSpPr/>
      </dsp:nvSpPr>
      <dsp:spPr>
        <a:xfrm>
          <a:off x="0" y="0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Ontology</a:t>
          </a:r>
          <a:r>
            <a:rPr lang="en-GB" sz="2100" kern="1200" dirty="0"/>
            <a:t> → What do I believe is real, exists, or matters? </a:t>
          </a:r>
          <a:endParaRPr lang="en-US" sz="2100" kern="1200" dirty="0"/>
        </a:p>
      </dsp:txBody>
      <dsp:txXfrm>
        <a:off x="24059" y="24059"/>
        <a:ext cx="7700515" cy="773317"/>
      </dsp:txXfrm>
    </dsp:sp>
    <dsp:sp modelId="{A84363F8-9013-E746-B3FE-D0E8D868D142}">
      <dsp:nvSpPr>
        <dsp:cNvPr id="0" name=""/>
        <dsp:cNvSpPr/>
      </dsp:nvSpPr>
      <dsp:spPr>
        <a:xfrm>
          <a:off x="724966" y="970787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Epistemology</a:t>
          </a:r>
          <a:r>
            <a:rPr lang="en-GB" sz="2100" kern="1200" dirty="0"/>
            <a:t> → How do I believe I can know about it? </a:t>
          </a:r>
          <a:endParaRPr lang="en-US" sz="2100" kern="1200" dirty="0"/>
        </a:p>
      </dsp:txBody>
      <dsp:txXfrm>
        <a:off x="749025" y="994846"/>
        <a:ext cx="7349301" cy="773317"/>
      </dsp:txXfrm>
    </dsp:sp>
    <dsp:sp modelId="{1F7A2235-9874-1942-BE58-D1419B54DE36}">
      <dsp:nvSpPr>
        <dsp:cNvPr id="0" name=""/>
        <dsp:cNvSpPr/>
      </dsp:nvSpPr>
      <dsp:spPr>
        <a:xfrm>
          <a:off x="1439113" y="1941575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Axiology</a:t>
          </a:r>
          <a:r>
            <a:rPr lang="en-GB" sz="2100" kern="1200" dirty="0"/>
            <a:t> → What do I value?</a:t>
          </a:r>
          <a:endParaRPr lang="en-US" sz="2100" kern="1200" dirty="0"/>
        </a:p>
      </dsp:txBody>
      <dsp:txXfrm>
        <a:off x="1463172" y="1965634"/>
        <a:ext cx="7360122" cy="773317"/>
      </dsp:txXfrm>
    </dsp:sp>
    <dsp:sp modelId="{4617CA11-C33A-7D46-B448-2BB20F7ED35C}">
      <dsp:nvSpPr>
        <dsp:cNvPr id="0" name=""/>
        <dsp:cNvSpPr/>
      </dsp:nvSpPr>
      <dsp:spPr>
        <a:xfrm>
          <a:off x="2164079" y="2912363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Ethics</a:t>
          </a:r>
          <a:r>
            <a:rPr lang="en-GB" sz="2100" kern="1200" dirty="0"/>
            <a:t> → What responsibilities and consequences should I consider?</a:t>
          </a:r>
          <a:endParaRPr lang="en-US" sz="2100" kern="1200" dirty="0"/>
        </a:p>
      </dsp:txBody>
      <dsp:txXfrm>
        <a:off x="2188138" y="2936422"/>
        <a:ext cx="7349301" cy="773317"/>
      </dsp:txXfrm>
    </dsp:sp>
    <dsp:sp modelId="{F732996A-8261-A246-B96C-FFF857355842}">
      <dsp:nvSpPr>
        <dsp:cNvPr id="0" name=""/>
        <dsp:cNvSpPr/>
      </dsp:nvSpPr>
      <dsp:spPr>
        <a:xfrm>
          <a:off x="812238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42521" y="629145"/>
        <a:ext cx="293663" cy="401785"/>
      </dsp:txXfrm>
    </dsp:sp>
    <dsp:sp modelId="{0D89BC54-B240-4C49-95C2-E4C18423B6BD}">
      <dsp:nvSpPr>
        <dsp:cNvPr id="0" name=""/>
        <dsp:cNvSpPr/>
      </dsp:nvSpPr>
      <dsp:spPr>
        <a:xfrm>
          <a:off x="8847353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67488" y="1599932"/>
        <a:ext cx="293663" cy="401785"/>
      </dsp:txXfrm>
    </dsp:sp>
    <dsp:sp modelId="{11303471-D169-4442-94E0-AAB483241858}">
      <dsp:nvSpPr>
        <dsp:cNvPr id="0" name=""/>
        <dsp:cNvSpPr/>
      </dsp:nvSpPr>
      <dsp:spPr>
        <a:xfrm>
          <a:off x="9561499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81634" y="2570720"/>
        <a:ext cx="293663" cy="4017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98A5C-AA35-4948-B5B3-8EE3FEFD3C6B}">
      <dsp:nvSpPr>
        <dsp:cNvPr id="0" name=""/>
        <dsp:cNvSpPr/>
      </dsp:nvSpPr>
      <dsp:spPr>
        <a:xfrm>
          <a:off x="0" y="450701"/>
          <a:ext cx="10515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Something I value in my practice is ______.</a:t>
          </a:r>
          <a:endParaRPr lang="en-US" sz="3300" kern="1200"/>
        </a:p>
      </dsp:txBody>
      <dsp:txXfrm>
        <a:off x="38638" y="489339"/>
        <a:ext cx="10438324" cy="714229"/>
      </dsp:txXfrm>
    </dsp:sp>
    <dsp:sp modelId="{E6810740-29A6-A34E-BF35-785748ECEB94}">
      <dsp:nvSpPr>
        <dsp:cNvPr id="0" name=""/>
        <dsp:cNvSpPr/>
      </dsp:nvSpPr>
      <dsp:spPr>
        <a:xfrm>
          <a:off x="0" y="1337246"/>
          <a:ext cx="10515600" cy="79150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This value may influence my research by ______.</a:t>
          </a:r>
          <a:endParaRPr lang="en-US" sz="3300" kern="1200"/>
        </a:p>
      </dsp:txBody>
      <dsp:txXfrm>
        <a:off x="38638" y="1375884"/>
        <a:ext cx="10438324" cy="714229"/>
      </dsp:txXfrm>
    </dsp:sp>
    <dsp:sp modelId="{C003CB6A-FE7F-8F4A-9C1A-74B757E599F7}">
      <dsp:nvSpPr>
        <dsp:cNvPr id="0" name=""/>
        <dsp:cNvSpPr/>
      </dsp:nvSpPr>
      <dsp:spPr>
        <a:xfrm>
          <a:off x="0" y="2223792"/>
          <a:ext cx="10515600" cy="79150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One ethical responsibility I may need to consider is ______.</a:t>
          </a:r>
          <a:endParaRPr lang="en-US" sz="3300" kern="1200"/>
        </a:p>
      </dsp:txBody>
      <dsp:txXfrm>
        <a:off x="38638" y="2262430"/>
        <a:ext cx="10438324" cy="714229"/>
      </dsp:txXfrm>
    </dsp:sp>
    <dsp:sp modelId="{1374D012-1B46-5E41-B111-55FCD0B00E15}">
      <dsp:nvSpPr>
        <dsp:cNvPr id="0" name=""/>
        <dsp:cNvSpPr/>
      </dsp:nvSpPr>
      <dsp:spPr>
        <a:xfrm>
          <a:off x="0" y="3110337"/>
          <a:ext cx="1051560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One assumption or value I need to question is ______."</a:t>
          </a:r>
          <a:endParaRPr lang="en-US" sz="3300" kern="1200"/>
        </a:p>
      </dsp:txBody>
      <dsp:txXfrm>
        <a:off x="38638" y="3148975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29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34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5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6E8F02-74DD-2448-8CA5-75C04537B512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32E94-A7D7-2447-A9A2-737F5E4D61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9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116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78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100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235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018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228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767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326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4340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97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3479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D444C-8938-CBCC-84FD-DC71AFCE8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E7CBDF-A402-D72A-8EFC-AAAD50679A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9870DF-084B-1D70-DF3E-3A8FCA5AD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1B79F-8465-1247-359E-8F99AC6E3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2559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844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32E94-A7D7-2447-A9A2-737F5E4D61F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6989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3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2.jpeg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200" dirty="0"/>
              <a:t>Week 4 </a:t>
            </a:r>
            <a:br>
              <a:rPr lang="en-GB" sz="3200" dirty="0"/>
            </a:br>
            <a:r>
              <a:rPr lang="en-GB" sz="2400" dirty="0"/>
              <a:t>What do I believe about knowledge, values and ethics?</a:t>
            </a:r>
            <a:br>
              <a:rPr lang="en-GB" sz="5000" dirty="0"/>
            </a:br>
            <a:endParaRPr lang="en-GB" sz="5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Session 4 </a:t>
            </a:r>
          </a:p>
          <a:p>
            <a:pPr algn="l"/>
            <a:r>
              <a:rPr lang="en-GB" sz="4400" dirty="0"/>
              <a:t>Axiology and Ethics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FB5A7E-34C2-A90F-BDA5-C0855832D7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801" r="32545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Today’s question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148FAD2-231E-0671-BC06-325BE0DA14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848497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2230D51-4FCF-89C7-2EF5-AFBC302209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049748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88AA067-31A3-1D82-7A7F-2F2FEEEAA08E}"/>
              </a:ext>
            </a:extLst>
          </p:cNvPr>
          <p:cNvSpPr txBox="1"/>
          <p:nvPr/>
        </p:nvSpPr>
        <p:spPr>
          <a:xfrm>
            <a:off x="4028661" y="93913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Where are we now?</a:t>
            </a:r>
          </a:p>
        </p:txBody>
      </p:sp>
    </p:spTree>
    <p:extLst>
      <p:ext uri="{BB962C8B-B14F-4D97-AF65-F5344CB8AC3E}">
        <p14:creationId xmlns:p14="http://schemas.microsoft.com/office/powerpoint/2010/main" val="391213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CEC1-EEC8-9311-33A7-0544C204FD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1A2387-5E1A-36F8-E5F6-124A83BD2FD7}"/>
              </a:ext>
            </a:extLst>
          </p:cNvPr>
          <p:cNvSpPr txBox="1"/>
          <p:nvPr/>
        </p:nvSpPr>
        <p:spPr>
          <a:xfrm>
            <a:off x="450574" y="247353"/>
            <a:ext cx="689113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What is axiology?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Axiology</a:t>
            </a:r>
            <a:r>
              <a:rPr lang="en-GB" sz="2400" dirty="0"/>
              <a:t> is the study of </a:t>
            </a:r>
            <a:r>
              <a:rPr lang="en-GB" sz="2400" b="1" dirty="0"/>
              <a:t>values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research, it asks what you consider important, </a:t>
            </a:r>
            <a:r>
              <a:rPr lang="en-GB" sz="2400" b="1" dirty="0"/>
              <a:t>valuable or worthwhile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Your </a:t>
            </a:r>
            <a:r>
              <a:rPr lang="en-GB" sz="2400" b="1" dirty="0"/>
              <a:t>values can influence</a:t>
            </a:r>
            <a:r>
              <a:rPr lang="en-GB" sz="2400" dirty="0"/>
              <a:t> what you choose to </a:t>
            </a:r>
            <a:r>
              <a:rPr lang="en-GB" sz="2400" b="1" dirty="0"/>
              <a:t>research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can also influence whose experiences you </a:t>
            </a:r>
            <a:r>
              <a:rPr lang="en-GB" sz="2400" b="1" dirty="0"/>
              <a:t>prioritise </a:t>
            </a:r>
            <a:r>
              <a:rPr lang="en-GB" sz="2400" dirty="0"/>
              <a:t>and how you </a:t>
            </a:r>
            <a:r>
              <a:rPr lang="en-GB" sz="2400" b="1" dirty="0"/>
              <a:t>interpret your findings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Research is therefore not always completely value-free.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B350DE-B765-7BD7-86A1-2D8DC6433B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983" y="1563756"/>
            <a:ext cx="4010526" cy="401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762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01040" y="312593"/>
            <a:ext cx="8229600" cy="1143000"/>
          </a:xfrm>
        </p:spPr>
        <p:txBody>
          <a:bodyPr/>
          <a:lstStyle/>
          <a:p>
            <a:r>
              <a:rPr dirty="0"/>
              <a:t>A simple creative example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2379" y="1562209"/>
            <a:ext cx="5364480" cy="23750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2200"/>
            </a:pPr>
            <a:r>
              <a:rPr lang="en-GB" sz="2200" dirty="0"/>
              <a:t>Imagine you are a designer researching public spaces.</a:t>
            </a:r>
          </a:p>
          <a:p>
            <a:pPr>
              <a:spcAft>
                <a:spcPts val="1100"/>
              </a:spcAft>
              <a:defRPr sz="2200"/>
            </a:pPr>
            <a:endParaRPr lang="en-GB" sz="2200" b="1" dirty="0"/>
          </a:p>
          <a:p>
            <a:pPr algn="ctr">
              <a:spcAft>
                <a:spcPts val="1100"/>
              </a:spcAft>
              <a:defRPr sz="2200"/>
            </a:pPr>
            <a:r>
              <a:rPr lang="en-GB" sz="3200" b="1" dirty="0"/>
              <a:t>Which of these would you  consider a successful design?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51FE5D-A64F-2024-464A-F30361D57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137" y="4334597"/>
            <a:ext cx="3932030" cy="22108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5FB990-3DEB-58CA-4202-C68E5C447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0457" y="2237941"/>
            <a:ext cx="4011543" cy="26705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16C250-C645-1DDC-36C6-C3EEAFBA88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0707" y="312593"/>
            <a:ext cx="3748848" cy="24992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FF3469-09F1-F7F9-A71B-3AE4D11250F1}"/>
              </a:ext>
            </a:extLst>
          </p:cNvPr>
          <p:cNvSpPr txBox="1"/>
          <p:nvPr/>
        </p:nvSpPr>
        <p:spPr>
          <a:xfrm>
            <a:off x="2502100" y="4103764"/>
            <a:ext cx="911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Why?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B8A3E-A4D7-4F7E-D729-2D8CFAE0F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69CFA-7890-C3CC-DF53-C95ADA904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1040" y="312593"/>
            <a:ext cx="8229600" cy="1143000"/>
          </a:xfrm>
        </p:spPr>
        <p:txBody>
          <a:bodyPr/>
          <a:lstStyle/>
          <a:p>
            <a:r>
              <a:rPr dirty="0"/>
              <a:t>A simple creative 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A1A325-9DB9-AC05-C5AC-BBF95046D741}"/>
              </a:ext>
            </a:extLst>
          </p:cNvPr>
          <p:cNvSpPr txBox="1"/>
          <p:nvPr/>
        </p:nvSpPr>
        <p:spPr>
          <a:xfrm>
            <a:off x="482379" y="1562209"/>
            <a:ext cx="5364480" cy="4860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2200"/>
            </a:pPr>
            <a:r>
              <a:rPr lang="en-GB" sz="2200" dirty="0"/>
              <a:t>Imagine you are a designer researching public spaces.</a:t>
            </a:r>
          </a:p>
          <a:p>
            <a:pPr marL="800100" lvl="1" indent="-342900">
              <a:spcAft>
                <a:spcPts val="1100"/>
              </a:spcAft>
              <a:buFont typeface="Arial" panose="020B0604020202020204" pitchFamily="34" charset="0"/>
              <a:buChar char="•"/>
              <a:defRPr sz="2200"/>
            </a:pPr>
            <a:r>
              <a:rPr lang="en-GB" sz="2200" dirty="0"/>
              <a:t>You believe public spaces should be </a:t>
            </a:r>
            <a:r>
              <a:rPr lang="en-GB" sz="2200" b="1" dirty="0"/>
              <a:t>accessible </a:t>
            </a:r>
            <a:r>
              <a:rPr lang="en-GB" sz="2200" dirty="0"/>
              <a:t>and </a:t>
            </a:r>
            <a:r>
              <a:rPr lang="en-GB" sz="2200" b="1" dirty="0"/>
              <a:t>inclusive</a:t>
            </a:r>
            <a:r>
              <a:rPr lang="en-GB" sz="2200" dirty="0"/>
              <a:t>.</a:t>
            </a:r>
          </a:p>
          <a:p>
            <a:pPr marL="800100" lvl="1" indent="-342900">
              <a:spcAft>
                <a:spcPts val="1100"/>
              </a:spcAft>
              <a:buFont typeface="Arial" panose="020B0604020202020204" pitchFamily="34" charset="0"/>
              <a:buChar char="•"/>
              <a:defRPr sz="2200"/>
            </a:pPr>
            <a:r>
              <a:rPr lang="en-GB" sz="2200" dirty="0"/>
              <a:t>Another designer might prioritise </a:t>
            </a:r>
            <a:r>
              <a:rPr lang="en-GB" sz="2200" b="1" dirty="0"/>
              <a:t>commercial use</a:t>
            </a:r>
            <a:r>
              <a:rPr lang="en-GB" sz="2200" dirty="0"/>
              <a:t>, and </a:t>
            </a:r>
            <a:r>
              <a:rPr lang="en-GB" sz="2200" b="1" dirty="0"/>
              <a:t>efficiency</a:t>
            </a:r>
            <a:r>
              <a:rPr lang="en-GB" sz="2200" dirty="0"/>
              <a:t>.</a:t>
            </a:r>
          </a:p>
          <a:p>
            <a:pPr marL="800100" lvl="1" indent="-342900">
              <a:spcAft>
                <a:spcPts val="1100"/>
              </a:spcAft>
              <a:buFont typeface="Arial" panose="020B0604020202020204" pitchFamily="34" charset="0"/>
              <a:buChar char="•"/>
              <a:defRPr sz="2200"/>
            </a:pPr>
            <a:r>
              <a:rPr lang="en-GB" sz="2200" dirty="0"/>
              <a:t>Another designer believes </a:t>
            </a:r>
            <a:r>
              <a:rPr lang="en-GB" sz="2200" b="1" dirty="0"/>
              <a:t>beauty</a:t>
            </a:r>
            <a:r>
              <a:rPr lang="en-GB" sz="2200" dirty="0"/>
              <a:t> and </a:t>
            </a:r>
            <a:r>
              <a:rPr lang="en-GB" sz="2200" b="1" dirty="0"/>
              <a:t>visual impact</a:t>
            </a:r>
            <a:r>
              <a:rPr lang="en-GB" sz="2200" dirty="0"/>
              <a:t> is priority.</a:t>
            </a:r>
          </a:p>
          <a:p>
            <a:pPr>
              <a:spcAft>
                <a:spcPts val="1100"/>
              </a:spcAft>
              <a:defRPr sz="2200"/>
            </a:pPr>
            <a:r>
              <a:rPr lang="en-GB" sz="2200" dirty="0"/>
              <a:t>These </a:t>
            </a:r>
            <a:r>
              <a:rPr lang="en-GB" sz="2200" b="1" dirty="0"/>
              <a:t>value influences </a:t>
            </a:r>
            <a:r>
              <a:rPr lang="en-GB" sz="2200" dirty="0"/>
              <a:t>what you notice and </a:t>
            </a:r>
            <a:r>
              <a:rPr lang="en-GB" sz="2200" b="1" dirty="0"/>
              <a:t>what you consider a successful design.</a:t>
            </a:r>
          </a:p>
          <a:p>
            <a:pPr>
              <a:spcAft>
                <a:spcPts val="1100"/>
              </a:spcAft>
              <a:defRPr sz="2200"/>
            </a:pPr>
            <a:r>
              <a:rPr lang="en-GB" sz="2200" dirty="0"/>
              <a:t>Different values can lead researchers to ask </a:t>
            </a:r>
            <a:r>
              <a:rPr lang="en-GB" sz="2200" b="1" dirty="0"/>
              <a:t>different questions</a:t>
            </a:r>
            <a:r>
              <a:rPr lang="en-GB" sz="2200" dirty="0"/>
              <a:t>.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B3BFC6-5D11-A26A-B01F-03573DC93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137" y="4334597"/>
            <a:ext cx="3932030" cy="22108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D87B42-9FCF-5F87-4B87-A40269981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0457" y="2237941"/>
            <a:ext cx="4011543" cy="26705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3C8A7A-8B69-C341-CDD0-BAFA01FEBC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0707" y="312593"/>
            <a:ext cx="3748848" cy="249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43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1C6F6-6047-C50F-32D6-AFFD0EF1C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8D0D0E-BE44-FE48-39D9-1ABCEDF8C050}"/>
              </a:ext>
            </a:extLst>
          </p:cNvPr>
          <p:cNvSpPr txBox="1"/>
          <p:nvPr/>
        </p:nvSpPr>
        <p:spPr>
          <a:xfrm>
            <a:off x="687123" y="599314"/>
            <a:ext cx="509162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Activity: What do you value?</a:t>
            </a:r>
          </a:p>
          <a:p>
            <a:endParaRPr lang="en-GB" dirty="0"/>
          </a:p>
          <a:p>
            <a:r>
              <a:rPr lang="en-GB" sz="2400" dirty="0"/>
              <a:t>Imagine you are an urban designer, designing a public gathering space, such as a modern forum (a busy vibrant area designed for commercial and social gatherings).</a:t>
            </a:r>
          </a:p>
          <a:p>
            <a:endParaRPr lang="en-GB" sz="2400" dirty="0"/>
          </a:p>
          <a:p>
            <a:r>
              <a:rPr lang="en-GB" sz="2400" b="1" dirty="0"/>
              <a:t>What would you  prioritise? Jot down some design ideas (notes or sketches) </a:t>
            </a:r>
          </a:p>
          <a:p>
            <a:endParaRPr lang="en-GB" sz="2400" b="1" dirty="0"/>
          </a:p>
          <a:p>
            <a:r>
              <a:rPr lang="en-GB" sz="2400" dirty="0"/>
              <a:t>There is no single correct answer. But explain why the priorities in your design.</a:t>
            </a:r>
            <a:endParaRPr lang="en-US" sz="2400" dirty="0"/>
          </a:p>
          <a:p>
            <a:endParaRPr lang="en-GB" sz="2400" b="1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F54ACA-6214-CE17-4F04-05FEC549A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7724" y="599314"/>
            <a:ext cx="5408878" cy="36185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56EE3C5-3017-B011-FE9A-4C1956E66D37}"/>
              </a:ext>
            </a:extLst>
          </p:cNvPr>
          <p:cNvSpPr/>
          <p:nvPr/>
        </p:nvSpPr>
        <p:spPr>
          <a:xfrm>
            <a:off x="7673008" y="4465982"/>
            <a:ext cx="2729948" cy="19215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E012C4-2437-B6B1-F821-A4377E1EE995}"/>
              </a:ext>
            </a:extLst>
          </p:cNvPr>
          <p:cNvSpPr txBox="1"/>
          <p:nvPr/>
        </p:nvSpPr>
        <p:spPr>
          <a:xfrm>
            <a:off x="7673008" y="4465982"/>
            <a:ext cx="50908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• Accessibility</a:t>
            </a:r>
          </a:p>
          <a:p>
            <a:r>
              <a:rPr lang="en-GB" dirty="0">
                <a:solidFill>
                  <a:schemeClr val="bg1"/>
                </a:solidFill>
              </a:rPr>
              <a:t>• Safety</a:t>
            </a:r>
          </a:p>
          <a:p>
            <a:r>
              <a:rPr lang="en-GB" dirty="0">
                <a:solidFill>
                  <a:schemeClr val="bg1"/>
                </a:solidFill>
              </a:rPr>
              <a:t>• Beauty</a:t>
            </a:r>
          </a:p>
          <a:p>
            <a:r>
              <a:rPr lang="en-GB" dirty="0">
                <a:solidFill>
                  <a:schemeClr val="bg1"/>
                </a:solidFill>
              </a:rPr>
              <a:t>• Sustainability</a:t>
            </a:r>
          </a:p>
          <a:p>
            <a:r>
              <a:rPr lang="en-GB" dirty="0">
                <a:solidFill>
                  <a:schemeClr val="bg1"/>
                </a:solidFill>
              </a:rPr>
              <a:t>• Community ownership</a:t>
            </a:r>
          </a:p>
          <a:p>
            <a:r>
              <a:rPr lang="en-GB" dirty="0">
                <a:solidFill>
                  <a:schemeClr val="bg1"/>
                </a:solidFill>
              </a:rPr>
              <a:t>• Commercial success</a:t>
            </a:r>
          </a:p>
        </p:txBody>
      </p:sp>
    </p:spTree>
    <p:extLst>
      <p:ext uri="{BB962C8B-B14F-4D97-AF65-F5344CB8AC3E}">
        <p14:creationId xmlns:p14="http://schemas.microsoft.com/office/powerpoint/2010/main" val="418454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919CB9-E83F-EAD4-F3EC-1E93D6A23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B835B7-5D66-486E-8FFC-C801914F0F28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do you </a:t>
            </a:r>
            <a:r>
              <a:rPr lang="en-US" sz="2400" b="1" dirty="0"/>
              <a:t>consider important </a:t>
            </a:r>
            <a:r>
              <a:rPr lang="en-US" sz="2400" dirty="0"/>
              <a:t>in your </a:t>
            </a:r>
            <a:r>
              <a:rPr lang="en-US" sz="2400" b="1" dirty="0"/>
              <a:t>creative practice</a:t>
            </a:r>
            <a:r>
              <a:rPr lang="en-US" sz="2400" dirty="0"/>
              <a:t>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do you </a:t>
            </a:r>
            <a:r>
              <a:rPr lang="en-US" sz="2400" b="1" dirty="0"/>
              <a:t>believe good practice </a:t>
            </a:r>
            <a:r>
              <a:rPr lang="en-US" sz="2400" dirty="0"/>
              <a:t>should </a:t>
            </a:r>
            <a:r>
              <a:rPr lang="en-US" sz="2400" b="1" dirty="0"/>
              <a:t>achieve</a:t>
            </a:r>
            <a:r>
              <a:rPr lang="en-US" sz="2400" dirty="0"/>
              <a:t>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Whose </a:t>
            </a:r>
            <a:r>
              <a:rPr lang="en-US" sz="2400" b="1" dirty="0"/>
              <a:t>needs or perspectives </a:t>
            </a:r>
            <a:r>
              <a:rPr lang="en-US" sz="2400" dirty="0"/>
              <a:t>do you </a:t>
            </a:r>
            <a:r>
              <a:rPr lang="en-US" sz="2400" b="1" dirty="0" err="1"/>
              <a:t>prioritise</a:t>
            </a:r>
            <a:r>
              <a:rPr lang="en-US" sz="2400" dirty="0"/>
              <a:t>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</a:t>
            </a:r>
            <a:r>
              <a:rPr lang="en-US" sz="2400" b="1" dirty="0"/>
              <a:t>values</a:t>
            </a:r>
            <a:r>
              <a:rPr lang="en-US" sz="2400" dirty="0"/>
              <a:t> are already present in your </a:t>
            </a:r>
            <a:r>
              <a:rPr lang="en-US" sz="2400" b="1" dirty="0"/>
              <a:t>professional field</a:t>
            </a:r>
            <a:r>
              <a:rPr lang="en-US" sz="2400" dirty="0"/>
              <a:t>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Could these </a:t>
            </a:r>
            <a:r>
              <a:rPr lang="en-US" sz="2400" b="1" dirty="0"/>
              <a:t>values influence your research</a:t>
            </a:r>
            <a:r>
              <a:rPr lang="en-US" sz="2400" dirty="0"/>
              <a:t>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7AAE8A6-6E11-74D3-4F8A-37FBD4A7317B}"/>
              </a:ext>
            </a:extLst>
          </p:cNvPr>
          <p:cNvSpPr txBox="1"/>
          <p:nvPr/>
        </p:nvSpPr>
        <p:spPr>
          <a:xfrm>
            <a:off x="1175745" y="1174237"/>
            <a:ext cx="58041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Axiology in your own practice 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56886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960B3-B185-E954-F2B1-A0511396A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FA62DB-46D2-6C26-F5AC-1730F7DFB36A}"/>
              </a:ext>
            </a:extLst>
          </p:cNvPr>
          <p:cNvSpPr txBox="1"/>
          <p:nvPr/>
        </p:nvSpPr>
        <p:spPr>
          <a:xfrm>
            <a:off x="1113182" y="723321"/>
            <a:ext cx="5565913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is ethics?</a:t>
            </a:r>
          </a:p>
          <a:p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Ethics concerns </a:t>
            </a:r>
            <a:r>
              <a:rPr lang="en-GB" sz="2000" b="1" dirty="0"/>
              <a:t>responsibility</a:t>
            </a:r>
            <a:r>
              <a:rPr lang="en-GB" sz="2000" dirty="0"/>
              <a:t> and the </a:t>
            </a:r>
            <a:r>
              <a:rPr lang="en-GB" sz="2000" b="1" dirty="0"/>
              <a:t>potential consequences</a:t>
            </a:r>
            <a:r>
              <a:rPr lang="en-GB" sz="2000" dirty="0"/>
              <a:t> of research.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It asks how we should </a:t>
            </a:r>
            <a:r>
              <a:rPr lang="en-GB" sz="2000" b="1" dirty="0"/>
              <a:t>act towards </a:t>
            </a:r>
            <a:r>
              <a:rPr lang="en-GB" sz="2000" dirty="0"/>
              <a:t>other </a:t>
            </a:r>
            <a:r>
              <a:rPr lang="en-GB" sz="2000" b="1" dirty="0"/>
              <a:t>people, communities, cultures</a:t>
            </a:r>
            <a:r>
              <a:rPr lang="en-GB" sz="2000" dirty="0"/>
              <a:t> and the wider world.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Ethics can involve </a:t>
            </a:r>
            <a:r>
              <a:rPr lang="en-GB" sz="2000" b="1" dirty="0"/>
              <a:t>questions of harm, consent, privacy, representation, power</a:t>
            </a:r>
            <a:r>
              <a:rPr lang="en-GB" sz="2000" dirty="0"/>
              <a:t> and </a:t>
            </a:r>
            <a:r>
              <a:rPr lang="en-GB" sz="2000" b="1" dirty="0"/>
              <a:t>fairness.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Ethical thinking should be </a:t>
            </a:r>
            <a:r>
              <a:rPr lang="en-GB" sz="2000" b="1" dirty="0"/>
              <a:t>part of the research process, </a:t>
            </a:r>
            <a:r>
              <a:rPr lang="en-GB" sz="2000" b="1" u="sng" dirty="0"/>
              <a:t>not something added at the end.</a:t>
            </a:r>
            <a:endParaRPr lang="en-US" sz="2000" b="1" u="sng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5829A8-D02C-0C21-90B1-49E9241718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226" r="19245"/>
          <a:stretch>
            <a:fillRect/>
          </a:stretch>
        </p:blipFill>
        <p:spPr>
          <a:xfrm>
            <a:off x="7089913" y="1275173"/>
            <a:ext cx="4704522" cy="376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689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FE27A7-9D27-BCC4-47F3-4D4D3F76DD41}"/>
              </a:ext>
            </a:extLst>
          </p:cNvPr>
          <p:cNvSpPr txBox="1"/>
          <p:nvPr/>
        </p:nvSpPr>
        <p:spPr>
          <a:xfrm>
            <a:off x="1061357" y="1159329"/>
            <a:ext cx="4604657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defRPr sz="2400"/>
            </a:pPr>
            <a:r>
              <a:rPr lang="en-GB" sz="3200" b="1" dirty="0"/>
              <a:t>Ethical Conundrum</a:t>
            </a:r>
          </a:p>
          <a:p>
            <a:pPr>
              <a:spcAft>
                <a:spcPts val="1200"/>
              </a:spcAft>
              <a:defRPr sz="2400"/>
            </a:pPr>
            <a:r>
              <a:rPr lang="en-GB" dirty="0"/>
              <a:t>Imagine you design an AI system that recreates the work of a deceased artist.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400"/>
            </a:pPr>
            <a:r>
              <a:rPr lang="en-GB" dirty="0"/>
              <a:t>Should you do it?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400"/>
            </a:pPr>
            <a:r>
              <a:rPr lang="en-GB" dirty="0"/>
              <a:t>Who owns the result?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400"/>
            </a:pPr>
            <a:r>
              <a:rPr lang="en-GB" dirty="0"/>
              <a:t>Who benefits?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400"/>
            </a:pPr>
            <a:r>
              <a:rPr lang="en-GB" dirty="0"/>
              <a:t>What responsibilities might you have?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C10217-4C29-ABDE-AA81-984DA00945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73"/>
          <a:stretch>
            <a:fillRect/>
          </a:stretch>
        </p:blipFill>
        <p:spPr>
          <a:xfrm>
            <a:off x="6765471" y="18098"/>
            <a:ext cx="54265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815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0B12C0-45DA-76F2-4EB4-FC17AEB7199B}"/>
              </a:ext>
            </a:extLst>
          </p:cNvPr>
          <p:cNvSpPr txBox="1"/>
          <p:nvPr/>
        </p:nvSpPr>
        <p:spPr>
          <a:xfrm>
            <a:off x="783677" y="1022507"/>
            <a:ext cx="52536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30 minutes - break and reading.</a:t>
            </a:r>
          </a:p>
          <a:p>
            <a:endParaRPr lang="en-US" sz="4000" dirty="0"/>
          </a:p>
          <a:p>
            <a:r>
              <a:rPr lang="en-US" sz="4000" dirty="0"/>
              <a:t>Please read page 81 -83</a:t>
            </a:r>
          </a:p>
          <a:p>
            <a:endParaRPr lang="en-US" sz="4000" dirty="0"/>
          </a:p>
          <a:p>
            <a:pPr algn="ctr"/>
            <a:r>
              <a:rPr lang="en-US" sz="3200" dirty="0"/>
              <a:t>Digital copy available on Moodle</a:t>
            </a:r>
          </a:p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E4DB96-4EA8-A8B3-07A5-7A91A4CAC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6259" y="258387"/>
            <a:ext cx="4075742" cy="5960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978838-5B95-3DCB-1244-1802BB3502F5}"/>
              </a:ext>
            </a:extLst>
          </p:cNvPr>
          <p:cNvSpPr txBox="1"/>
          <p:nvPr/>
        </p:nvSpPr>
        <p:spPr>
          <a:xfrm>
            <a:off x="8105068" y="6230281"/>
            <a:ext cx="2278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Available in the library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1030B4-6C1C-E599-5340-7618643A10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415" r="33705"/>
          <a:stretch>
            <a:fillRect/>
          </a:stretch>
        </p:blipFill>
        <p:spPr>
          <a:xfrm>
            <a:off x="5667822" y="4802635"/>
            <a:ext cx="1818419" cy="168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52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248D36-7A23-D2EE-4CFE-86042AD90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DFD852-EA19-1F30-5817-1D767E2F6092}"/>
              </a:ext>
            </a:extLst>
          </p:cNvPr>
          <p:cNvSpPr txBox="1"/>
          <p:nvPr/>
        </p:nvSpPr>
        <p:spPr>
          <a:xfrm>
            <a:off x="637499" y="498889"/>
            <a:ext cx="899962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Ethics is more than consent forms</a:t>
            </a:r>
          </a:p>
          <a:p>
            <a:r>
              <a:rPr lang="en-GB" sz="2400" i="1" dirty="0"/>
              <a:t>Ethics can involve:</a:t>
            </a:r>
          </a:p>
          <a:p>
            <a:endParaRPr lang="en-GB" sz="2400" dirty="0"/>
          </a:p>
          <a:p>
            <a:r>
              <a:rPr lang="en-GB" sz="2400" dirty="0"/>
              <a:t>• Informed consent</a:t>
            </a:r>
          </a:p>
          <a:p>
            <a:r>
              <a:rPr lang="en-GB" sz="2400" dirty="0"/>
              <a:t>• Privacy and confidentiality</a:t>
            </a:r>
          </a:p>
          <a:p>
            <a:r>
              <a:rPr lang="en-GB" sz="2400" dirty="0"/>
              <a:t>• Avoiding harm</a:t>
            </a:r>
          </a:p>
          <a:p>
            <a:r>
              <a:rPr lang="en-GB" sz="2400" dirty="0"/>
              <a:t>• Representation</a:t>
            </a:r>
          </a:p>
          <a:p>
            <a:r>
              <a:rPr lang="en-GB" sz="2400" dirty="0"/>
              <a:t>• Power relationships</a:t>
            </a:r>
          </a:p>
          <a:p>
            <a:r>
              <a:rPr lang="en-GB" sz="2400" dirty="0"/>
              <a:t>• Ownership and authorship</a:t>
            </a:r>
          </a:p>
          <a:p>
            <a:r>
              <a:rPr lang="en-GB" sz="2400" dirty="0"/>
              <a:t>• Cultural sensitivity</a:t>
            </a:r>
          </a:p>
          <a:p>
            <a:r>
              <a:rPr lang="en-GB" sz="2400" dirty="0"/>
              <a:t>• Responsible use of data, images </a:t>
            </a:r>
          </a:p>
          <a:p>
            <a:r>
              <a:rPr lang="en-GB" sz="2400" dirty="0"/>
              <a:t>and technology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54C1D2-DE65-4A6A-CA36-D6BBE4766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6545" y="498889"/>
            <a:ext cx="3111500" cy="2070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2C93ECF-4218-E844-5931-EB9B63489B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1968" y="2698060"/>
            <a:ext cx="2851229" cy="37998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6838DD-BCAE-81F1-F674-A4DD5C848B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2461" y="1547653"/>
            <a:ext cx="2506317" cy="16804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F6F4E3-8AB5-9222-D12D-D5F8440481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7387" y="3422160"/>
            <a:ext cx="2932642" cy="207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801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1C00A-4B5A-E0E5-FD71-B36CA0A39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42CA52-43C1-E4E3-F499-2955D20268B5}"/>
              </a:ext>
            </a:extLst>
          </p:cNvPr>
          <p:cNvSpPr txBox="1"/>
          <p:nvPr/>
        </p:nvSpPr>
        <p:spPr>
          <a:xfrm>
            <a:off x="674270" y="619958"/>
            <a:ext cx="542173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Creative research example</a:t>
            </a:r>
          </a:p>
          <a:p>
            <a:endParaRPr lang="en-GB" sz="3600" dirty="0"/>
          </a:p>
          <a:p>
            <a:r>
              <a:rPr lang="en-GB" sz="2000" dirty="0"/>
              <a:t>You film people in a community to explore identity and belonging.</a:t>
            </a:r>
          </a:p>
          <a:p>
            <a:endParaRPr lang="en-GB" sz="2000" dirty="0"/>
          </a:p>
          <a:p>
            <a:r>
              <a:rPr lang="en-GB" sz="2000" dirty="0"/>
              <a:t>You have permission to film and interview the participants.</a:t>
            </a:r>
          </a:p>
          <a:p>
            <a:r>
              <a:rPr lang="en-GB" sz="2000" dirty="0"/>
              <a:t>But ethical questions remain: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Who controls how the footage is used?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Could the footage stereotype or misrepresent people?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Who owns the data?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Could publication affect the participants or community?</a:t>
            </a: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26E1FD-4948-E420-5C12-9703CD24E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0886" y="1543050"/>
            <a:ext cx="4986338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480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A85D5F-A827-8818-5DBA-8EF52B194DE3}"/>
              </a:ext>
            </a:extLst>
          </p:cNvPr>
          <p:cNvSpPr txBox="1"/>
          <p:nvPr/>
        </p:nvSpPr>
        <p:spPr>
          <a:xfrm>
            <a:off x="628650" y="2400300"/>
            <a:ext cx="111910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If everyone has given consent, is the research automatically ethical?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112993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3F945-9614-D121-FB2D-B056CD928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D91E-F5AC-3295-736F-F65E685E699C}"/>
              </a:ext>
            </a:extLst>
          </p:cNvPr>
          <p:cNvSpPr txBox="1"/>
          <p:nvPr/>
        </p:nvSpPr>
        <p:spPr>
          <a:xfrm>
            <a:off x="461962" y="270501"/>
            <a:ext cx="5808807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Activity: A difficult decision</a:t>
            </a:r>
          </a:p>
          <a:p>
            <a:endParaRPr lang="en-GB" sz="3600" dirty="0"/>
          </a:p>
          <a:p>
            <a:r>
              <a:rPr lang="en-GB" sz="2000" dirty="0"/>
              <a:t>You are researching </a:t>
            </a:r>
            <a:r>
              <a:rPr lang="en-GB" sz="2000" b="1" dirty="0"/>
              <a:t>AI creativity</a:t>
            </a:r>
            <a:r>
              <a:rPr lang="en-GB" sz="2000" dirty="0"/>
              <a:t> and </a:t>
            </a:r>
            <a:r>
              <a:rPr lang="en-GB" sz="2000" b="1" dirty="0"/>
              <a:t>artistic practice in education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/>
              <a:t>You </a:t>
            </a:r>
            <a:r>
              <a:rPr lang="en-GB" sz="2000" b="1" dirty="0"/>
              <a:t>interview a participant who's testimony strongly supports your research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/>
              <a:t>The </a:t>
            </a:r>
            <a:r>
              <a:rPr lang="en-GB" sz="2000" b="1" dirty="0"/>
              <a:t>participant later asks you not to publish their contribution.</a:t>
            </a:r>
          </a:p>
          <a:p>
            <a:endParaRPr lang="en-GB" sz="2000" b="1" dirty="0"/>
          </a:p>
          <a:p>
            <a:pPr algn="ctr"/>
            <a:r>
              <a:rPr lang="en-GB" sz="2000" i="1" dirty="0"/>
              <a:t>What should you do?</a:t>
            </a:r>
          </a:p>
          <a:p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0A943F-8BF4-6017-986A-EAA014F2CA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6295" y="1485901"/>
            <a:ext cx="5625705" cy="32146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FD0E69C-09D5-2B45-08B1-854E9501379E}"/>
              </a:ext>
            </a:extLst>
          </p:cNvPr>
          <p:cNvSpPr/>
          <p:nvPr/>
        </p:nvSpPr>
        <p:spPr>
          <a:xfrm>
            <a:off x="7201521" y="5058466"/>
            <a:ext cx="4785692" cy="109944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E11B3-F09A-5374-2805-5CA27745BF87}"/>
              </a:ext>
            </a:extLst>
          </p:cNvPr>
          <p:cNvSpPr txBox="1"/>
          <p:nvPr/>
        </p:nvSpPr>
        <p:spPr>
          <a:xfrm>
            <a:off x="7329488" y="5100638"/>
            <a:ext cx="4400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You are only asking the participants how they work with AI…surely this can do no harm…can it?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9BFBF-8818-CE16-6AE4-679C71DA69AC}"/>
              </a:ext>
            </a:extLst>
          </p:cNvPr>
          <p:cNvSpPr txBox="1"/>
          <p:nvPr/>
        </p:nvSpPr>
        <p:spPr>
          <a:xfrm>
            <a:off x="627412" y="4823639"/>
            <a:ext cx="57713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Who has the power to decide?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Does your research goal justify using the interview?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Who controls how the data is used?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Could publication affect the participants or community?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6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7CE3D-5989-0D59-08EC-B7DB399D8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AC483-05CA-D9F5-65CF-8A0AF50CCD18}"/>
              </a:ext>
            </a:extLst>
          </p:cNvPr>
          <p:cNvSpPr txBox="1"/>
          <p:nvPr/>
        </p:nvSpPr>
        <p:spPr>
          <a:xfrm>
            <a:off x="461962" y="270501"/>
            <a:ext cx="580880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Activity: A difficult decision</a:t>
            </a:r>
          </a:p>
          <a:p>
            <a:endParaRPr lang="en-GB" sz="3600" dirty="0"/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What would you do?</a:t>
            </a:r>
          </a:p>
          <a:p>
            <a:endParaRPr lang="en-GB" sz="2400" dirty="0"/>
          </a:p>
          <a:p>
            <a:r>
              <a:rPr lang="en-GB" sz="2400" b="1" dirty="0"/>
              <a:t>Would you prioritise:</a:t>
            </a:r>
            <a:br>
              <a:rPr lang="en-GB" sz="2400" dirty="0"/>
            </a:br>
            <a:r>
              <a:rPr lang="en-GB" sz="2400" b="1" dirty="0"/>
              <a:t>A. Your research findings</a:t>
            </a:r>
            <a:br>
              <a:rPr lang="en-GB" sz="2400" dirty="0"/>
            </a:br>
            <a:r>
              <a:rPr lang="en-GB" sz="2400" b="1" dirty="0"/>
              <a:t>B. The participant's wishes</a:t>
            </a:r>
            <a:br>
              <a:rPr lang="en-GB" sz="2400" dirty="0"/>
            </a:br>
            <a:r>
              <a:rPr lang="en-GB" sz="2400" b="1" dirty="0"/>
              <a:t>C. The original consent agreement</a:t>
            </a:r>
            <a:br>
              <a:rPr lang="en-GB" sz="2400" dirty="0"/>
            </a:br>
            <a:r>
              <a:rPr lang="en-GB" sz="2400" b="1" dirty="0"/>
              <a:t>D. Something else?</a:t>
            </a:r>
            <a:endParaRPr lang="en-GB" sz="2400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9EC489-5B59-1E1E-FD2A-6A54E4D6A1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6295" y="1485901"/>
            <a:ext cx="5625705" cy="32146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E40B6C-A5E2-21DC-4B33-4AEB0E252A38}"/>
              </a:ext>
            </a:extLst>
          </p:cNvPr>
          <p:cNvSpPr txBox="1"/>
          <p:nvPr/>
        </p:nvSpPr>
        <p:spPr>
          <a:xfrm>
            <a:off x="7329488" y="5100638"/>
            <a:ext cx="4400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You are only asking the participants how they work with AI…surely this can do no harm…can it?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770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60E090-DF66-A4F8-477E-51E854C7C31E}"/>
              </a:ext>
            </a:extLst>
          </p:cNvPr>
          <p:cNvSpPr txBox="1"/>
          <p:nvPr/>
        </p:nvSpPr>
        <p:spPr>
          <a:xfrm>
            <a:off x="1155548" y="2190026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Research </a:t>
            </a:r>
            <a:r>
              <a:rPr lang="en-US" sz="2000" b="1" dirty="0"/>
              <a:t>relationships </a:t>
            </a:r>
            <a:r>
              <a:rPr lang="en-US" sz="2000" dirty="0"/>
              <a:t>are rarely completely equal.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As a researcher, you may </a:t>
            </a:r>
            <a:r>
              <a:rPr lang="en-US" sz="2000" b="1" dirty="0"/>
              <a:t>control the research question</a:t>
            </a:r>
            <a:r>
              <a:rPr lang="en-US" sz="2000" dirty="0"/>
              <a:t>, </a:t>
            </a:r>
            <a:r>
              <a:rPr lang="en-US" sz="2000" b="1" dirty="0"/>
              <a:t>representation</a:t>
            </a:r>
            <a:r>
              <a:rPr lang="en-US" sz="2000" dirty="0"/>
              <a:t>, </a:t>
            </a:r>
            <a:r>
              <a:rPr lang="en-US" sz="2000" b="1" dirty="0"/>
              <a:t>interpretation</a:t>
            </a:r>
            <a:r>
              <a:rPr lang="en-US" sz="2000" dirty="0"/>
              <a:t> and </a:t>
            </a:r>
            <a:r>
              <a:rPr lang="en-US" sz="2000" b="1" dirty="0"/>
              <a:t>publication</a:t>
            </a:r>
            <a:r>
              <a:rPr lang="en-US" sz="2000" dirty="0"/>
              <a:t>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Participants may have less control over how their experiences are represented.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Ask yourself: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Who gets to speak?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Who gets represented?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Who benefits?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Who might be harmed and how?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6CEBD0-B821-F5BD-20D2-7043A8CCDFEA}"/>
              </a:ext>
            </a:extLst>
          </p:cNvPr>
          <p:cNvSpPr txBox="1"/>
          <p:nvPr/>
        </p:nvSpPr>
        <p:spPr>
          <a:xfrm>
            <a:off x="1000125" y="568745"/>
            <a:ext cx="33970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Ethics and power</a:t>
            </a:r>
          </a:p>
          <a:p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7279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EBFFD-20D0-6013-655D-9C318EA2E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28E46A-8E18-47E5-6C29-E7EABD42895A}"/>
              </a:ext>
            </a:extLst>
          </p:cNvPr>
          <p:cNvSpPr txBox="1"/>
          <p:nvPr/>
        </p:nvSpPr>
        <p:spPr>
          <a:xfrm>
            <a:off x="663241" y="682041"/>
            <a:ext cx="4414569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Ethics in creative practice</a:t>
            </a:r>
          </a:p>
          <a:p>
            <a:endParaRPr lang="en-GB" sz="3200" dirty="0"/>
          </a:p>
          <a:p>
            <a:r>
              <a:rPr lang="en-GB" b="1" dirty="0"/>
              <a:t>Ethical questions can arise even when you are not interviewing people.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Where do your images, materials or ideas come from?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you representing another culture or community?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Who has contributed to the 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might your work affect audiences?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responsibilities come with using AI, archives or found material?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4C147C-3DD6-5E3F-B68D-9284AF72E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9300" y="4615321"/>
            <a:ext cx="3831152" cy="18706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263238-BB88-DA8C-2DD7-DD6DBA1C58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789" y="682041"/>
            <a:ext cx="3144199" cy="17691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358F84-53C5-6383-A34E-7476791A5C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2135" y="3041562"/>
            <a:ext cx="2257165" cy="30081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424045-5375-3FED-A737-746F43526C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8527" y="1965151"/>
            <a:ext cx="3971925" cy="21528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A713E1-7441-18C5-434C-6E4147CA5B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32062" y="836288"/>
            <a:ext cx="2596697" cy="146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581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6922EB-83E4-99FE-0CF9-BF46AB14E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212CD7-84EB-F5F8-4207-4230BA47E6A9}"/>
              </a:ext>
            </a:extLst>
          </p:cNvPr>
          <p:cNvSpPr txBox="1"/>
          <p:nvPr/>
        </p:nvSpPr>
        <p:spPr>
          <a:xfrm>
            <a:off x="1155548" y="2367391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AXIOLOGY asks: What do I value? </a:t>
            </a:r>
            <a:r>
              <a:rPr lang="en-US" sz="2800" i="1" dirty="0"/>
              <a:t>(</a:t>
            </a:r>
            <a:r>
              <a:rPr lang="en-GB" sz="2800" i="1" dirty="0"/>
              <a:t>what do I consider important, or worthwhile)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ETHICS asks: What responsibilities follow from what I am doing? </a:t>
            </a:r>
            <a:r>
              <a:rPr lang="en-US" sz="2800" i="1" dirty="0"/>
              <a:t>(</a:t>
            </a:r>
            <a:r>
              <a:rPr lang="en-GB" sz="2800" i="1" dirty="0"/>
              <a:t>what we should or should not do, and why)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Your </a:t>
            </a:r>
            <a:r>
              <a:rPr lang="en-US" sz="2400" b="1" dirty="0"/>
              <a:t>values</a:t>
            </a:r>
            <a:r>
              <a:rPr lang="en-US" sz="2400" dirty="0"/>
              <a:t> can </a:t>
            </a:r>
            <a:r>
              <a:rPr lang="en-US" sz="2400" b="1" dirty="0"/>
              <a:t>influence</a:t>
            </a:r>
            <a:r>
              <a:rPr lang="en-US" sz="2400" dirty="0"/>
              <a:t> your ethical decisions.  </a:t>
            </a:r>
            <a:r>
              <a:rPr lang="en-US" sz="2400" b="1" dirty="0"/>
              <a:t>Ethics</a:t>
            </a:r>
            <a:r>
              <a:rPr lang="en-US" sz="2400" dirty="0"/>
              <a:t> also requires you to consider the </a:t>
            </a:r>
            <a:r>
              <a:rPr lang="en-US" sz="2400" b="1" dirty="0"/>
              <a:t>interests, rights </a:t>
            </a:r>
            <a:r>
              <a:rPr lang="en-US" sz="2400" dirty="0"/>
              <a:t>and </a:t>
            </a:r>
            <a:r>
              <a:rPr lang="en-US" sz="2400" b="1" dirty="0"/>
              <a:t>wellbeing of others</a:t>
            </a:r>
            <a:r>
              <a:rPr lang="en-US" sz="2400" dirty="0"/>
              <a:t>.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 Simply, </a:t>
            </a:r>
            <a:r>
              <a:rPr lang="en-GB" sz="2400" b="1" dirty="0"/>
              <a:t>values and ethics can influence research decisions.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959235-DA8F-49A1-C285-DFE0C1422962}"/>
              </a:ext>
            </a:extLst>
          </p:cNvPr>
          <p:cNvSpPr txBox="1"/>
          <p:nvPr/>
        </p:nvSpPr>
        <p:spPr>
          <a:xfrm>
            <a:off x="1155548" y="530990"/>
            <a:ext cx="33954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Axiology and Ethics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212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EAEB2-C904-6A20-67FB-BFB75061A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913288-0208-C9A3-BDDD-6ED83A1E6089}"/>
              </a:ext>
            </a:extLst>
          </p:cNvPr>
          <p:cNvSpPr txBox="1"/>
          <p:nvPr/>
        </p:nvSpPr>
        <p:spPr>
          <a:xfrm>
            <a:off x="690562" y="874545"/>
            <a:ext cx="615315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Connection to Assignment </a:t>
            </a:r>
          </a:p>
          <a:p>
            <a:r>
              <a:rPr lang="en-GB" sz="2000" b="1" dirty="0"/>
              <a:t>Recoded Presentation (10 minutes)  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Part A your recorded presentation asks you to </a:t>
            </a:r>
            <a:r>
              <a:rPr lang="en-GB" sz="2000" b="1" dirty="0"/>
              <a:t>critically examine your creative practice as research.</a:t>
            </a:r>
          </a:p>
          <a:p>
            <a:endParaRPr lang="en-GB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You will </a:t>
            </a:r>
            <a:r>
              <a:rPr lang="en-GB" sz="2000" b="1" dirty="0"/>
              <a:t>consider what you value and how those values shape your practice.</a:t>
            </a:r>
          </a:p>
          <a:p>
            <a:pPr lvl="1"/>
            <a:endParaRPr lang="en-GB" sz="2000" b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You will also </a:t>
            </a:r>
            <a:r>
              <a:rPr lang="en-GB" sz="2000" b="1" dirty="0"/>
              <a:t>consider ethical responsibilities and implications within your proposed research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/>
              <a:t>The aim is to explain these ideas in relation to your own practice, not simply define them.</a:t>
            </a: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FA2203-3B91-E658-D535-955BEA554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0" y="2289192"/>
            <a:ext cx="4357688" cy="227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578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504102-7325-9635-A2A8-BB058874C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53D288-DA0F-333C-2653-6AB315B58261}"/>
              </a:ext>
            </a:extLst>
          </p:cNvPr>
          <p:cNvSpPr txBox="1"/>
          <p:nvPr/>
        </p:nvSpPr>
        <p:spPr>
          <a:xfrm>
            <a:off x="1060283" y="453149"/>
            <a:ext cx="55548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Connection to Assignment  </a:t>
            </a:r>
            <a:r>
              <a:rPr lang="en-GB" sz="2000" b="1" dirty="0"/>
              <a:t>Written Chapter (5,000 words)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In Part B, your written chapter, the section ‘</a:t>
            </a:r>
            <a:r>
              <a:rPr lang="en-GB" sz="2000" b="1" dirty="0"/>
              <a:t>Philosophical Position and Research Orientation</a:t>
            </a:r>
            <a:r>
              <a:rPr lang="en-GB" sz="2000" dirty="0"/>
              <a:t> ‘ you will explain how axiology and ethics inform your emerging research position.</a:t>
            </a:r>
          </a:p>
          <a:p>
            <a:endParaRPr lang="en-GB" sz="2000" dirty="0"/>
          </a:p>
          <a:p>
            <a:r>
              <a:rPr lang="en-GB" sz="2000" dirty="0"/>
              <a:t>You are not expected to have resolved every ethical issue.</a:t>
            </a:r>
          </a:p>
          <a:p>
            <a:endParaRPr lang="en-GB" sz="2000" dirty="0"/>
          </a:p>
          <a:p>
            <a:r>
              <a:rPr lang="en-GB" sz="2000" dirty="0"/>
              <a:t>Instead, show that you can recognise values, responsibilities and potential ethical challenges.</a:t>
            </a:r>
          </a:p>
          <a:p>
            <a:endParaRPr lang="en-GB" sz="2000" dirty="0"/>
          </a:p>
          <a:p>
            <a:r>
              <a:rPr lang="en-GB" sz="2000" dirty="0"/>
              <a:t>Use relevant literature to support your understanding.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A0F46B-43BD-F712-800D-F2EA0BC87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7325" y="1981200"/>
            <a:ext cx="3910507" cy="260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337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D89C2D8-95D4-8431-5E33-E830FDC7ED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516730"/>
              </p:ext>
            </p:extLst>
          </p:nvPr>
        </p:nvGraphicFramePr>
        <p:xfrm>
          <a:off x="643467" y="1840086"/>
          <a:ext cx="10905067" cy="31778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56970">
                  <a:extLst>
                    <a:ext uri="{9D8B030D-6E8A-4147-A177-3AD203B41FA5}">
                      <a16:colId xmlns:a16="http://schemas.microsoft.com/office/drawing/2014/main" val="2760163702"/>
                    </a:ext>
                  </a:extLst>
                </a:gridCol>
                <a:gridCol w="8148097">
                  <a:extLst>
                    <a:ext uri="{9D8B030D-6E8A-4147-A177-3AD203B41FA5}">
                      <a16:colId xmlns:a16="http://schemas.microsoft.com/office/drawing/2014/main" val="1938306762"/>
                    </a:ext>
                  </a:extLst>
                </a:gridCol>
              </a:tblGrid>
              <a:tr h="31778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0">
                          <a:effectLst/>
                        </a:rPr>
                        <a:t>Philosophical Position and Research Orientation </a:t>
                      </a:r>
                    </a:p>
                    <a:p>
                      <a:pPr>
                        <a:buNone/>
                      </a:pPr>
                      <a:r>
                        <a:rPr lang="en-GB" sz="1900" b="0">
                          <a:effectLst/>
                        </a:rPr>
                        <a:t>— 2,000 words</a:t>
                      </a:r>
                      <a:endParaRPr lang="en-GB" sz="1900" b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20355" marR="120355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0" dirty="0">
                          <a:effectLst/>
                        </a:rPr>
                        <a:t>Explore the worldview and research paradigm that informs your research. </a:t>
                      </a:r>
                    </a:p>
                    <a:p>
                      <a:pPr marL="342900" lvl="0" indent="-342900">
                        <a:buSzPts val="1000"/>
                        <a:buFont typeface="Symbol" pitchFamily="2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300" b="0" dirty="0">
                          <a:effectLst/>
                        </a:rPr>
                        <a:t>Consider whether your worldview aligns more with positivist, interpretivist/constructivist, transformative/critical, or a pragmatic perspective. </a:t>
                      </a:r>
                    </a:p>
                    <a:p>
                      <a:pPr marL="342900" lvl="0" indent="-342900">
                        <a:buSzPts val="1000"/>
                        <a:buFont typeface="Symbol" pitchFamily="2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300" b="0" dirty="0">
                          <a:effectLst/>
                        </a:rPr>
                        <a:t>Discuss what characterises this worldview, drawing upon relevant literature to support your understandings.</a:t>
                      </a:r>
                    </a:p>
                    <a:p>
                      <a:pPr marL="342900" lvl="0" indent="-342900">
                        <a:buSzPts val="1000"/>
                        <a:buFont typeface="Symbol" pitchFamily="2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300" b="1" u="sng" dirty="0">
                          <a:effectLst/>
                        </a:rPr>
                        <a:t>Explain how your ontology, epistemology, axiology, and ethics inform your position.</a:t>
                      </a:r>
                      <a:endParaRPr lang="en-GB" sz="2300" b="1" u="sng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20355" marR="120355" marT="0" marB="0"/>
                </a:tc>
                <a:extLst>
                  <a:ext uri="{0D108BD9-81ED-4DB2-BD59-A6C34878D82A}">
                    <a16:rowId xmlns:a16="http://schemas.microsoft.com/office/drawing/2014/main" val="1585081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48187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71EC9C-770E-5B2D-2A60-D650B6E5C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D88689-769B-EAF1-88D1-046C43880AC2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Ontology → What do I believe is real?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Epistemology → How can I know?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Axiology → What do I value?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Ethics → What responsibilities follow?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Together, these ideas help you understand and articulate your position as a practitioner-researcher.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3B3635-D5AA-B901-F4F7-5FB6C8F70435}"/>
              </a:ext>
            </a:extLst>
          </p:cNvPr>
          <p:cNvSpPr txBox="1"/>
          <p:nvPr/>
        </p:nvSpPr>
        <p:spPr>
          <a:xfrm>
            <a:off x="1155548" y="546078"/>
            <a:ext cx="27135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Key takeaway</a:t>
            </a:r>
          </a:p>
          <a:p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2789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3DF43-342E-5062-2463-663A28756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A5CD5C-202A-270D-C350-848AE5155868}"/>
              </a:ext>
            </a:extLst>
          </p:cNvPr>
          <p:cNvSpPr/>
          <p:nvPr/>
        </p:nvSpPr>
        <p:spPr>
          <a:xfrm>
            <a:off x="889711" y="2491558"/>
            <a:ext cx="5753978" cy="268095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9D01F9-9A04-8514-4370-85DCF0C655B0}"/>
              </a:ext>
            </a:extLst>
          </p:cNvPr>
          <p:cNvSpPr txBox="1"/>
          <p:nvPr/>
        </p:nvSpPr>
        <p:spPr>
          <a:xfrm>
            <a:off x="880894" y="606882"/>
            <a:ext cx="106983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Axiology, ethics and your research 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Your values can shape your research questions and interpretation.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Your ethical responsibilities shape how you conduct and communicate your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a practitioner-researcher means recognising these influences and critically reflecting on them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3600" dirty="0">
                <a:solidFill>
                  <a:schemeClr val="bg1"/>
                </a:solidFill>
              </a:rPr>
              <a:t>Activity: Values →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Think about your proposed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Identify one value that is important to you.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How might this value influence what you research?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How might it influence what you consider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Could it create a bias or blind spot?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What ethical responsibility might follow from it?</a:t>
            </a:r>
            <a:endParaRPr lang="en-US" b="1" dirty="0">
              <a:solidFill>
                <a:schemeClr val="bg1"/>
              </a:solidFill>
            </a:endParaRPr>
          </a:p>
          <a:p>
            <a:r>
              <a:rPr lang="en-GB" dirty="0"/>
              <a:t>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5E2A96-7F72-DDB6-C399-FB2EAEC43D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412" y="3988960"/>
            <a:ext cx="4256088" cy="23852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A4A65C-178C-4987-41BB-810E463C0A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1147" y="2491558"/>
            <a:ext cx="2547938" cy="169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96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05A170-6F9B-B503-DF9B-7484D2697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73D0C-8E85-F8FB-9ABE-DDA59ADE7340}"/>
              </a:ext>
            </a:extLst>
          </p:cNvPr>
          <p:cNvSpPr txBox="1"/>
          <p:nvPr/>
        </p:nvSpPr>
        <p:spPr>
          <a:xfrm>
            <a:off x="838200" y="557188"/>
            <a:ext cx="105156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Exit activity. Complete these sentences: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D45A12E9-A8E4-0C72-08D8-2A97CCB7C1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965372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58417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53ED3F-784B-AFEF-A5E1-3197D486C7C7}"/>
              </a:ext>
            </a:extLst>
          </p:cNvPr>
          <p:cNvSpPr txBox="1"/>
          <p:nvPr/>
        </p:nvSpPr>
        <p:spPr>
          <a:xfrm>
            <a:off x="1716505" y="1645435"/>
            <a:ext cx="9431430" cy="3157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Read the </a:t>
            </a:r>
            <a:r>
              <a:rPr lang="en-US" sz="2400" b="1" dirty="0"/>
              <a:t>paragraph chapter ‘Axiology’ page 12</a:t>
            </a:r>
            <a:r>
              <a:rPr lang="en-US" sz="2400" dirty="0"/>
              <a:t> and </a:t>
            </a:r>
            <a:r>
              <a:rPr lang="en-US" sz="2400" b="1" dirty="0"/>
              <a:t>the chapter ‘Questions’ page 159-162 </a:t>
            </a:r>
            <a:r>
              <a:rPr lang="en-US" sz="2400" dirty="0"/>
              <a:t>in the document titled </a:t>
            </a:r>
            <a:r>
              <a:rPr lang="en-US" sz="2400" b="1" dirty="0"/>
              <a:t>‘Research Methods the Key Concepts by Michael Hammond’ </a:t>
            </a:r>
            <a:r>
              <a:rPr lang="en-US" sz="2400" dirty="0"/>
              <a:t>available on Moodle.</a:t>
            </a:r>
            <a:r>
              <a:rPr lang="en-US" sz="2400" b="1" dirty="0"/>
              <a:t>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CAN BE FOUND ON MOODLE: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ADAD7014 &gt; ‘Articles to Read’ &gt; ’</a:t>
            </a:r>
            <a:r>
              <a:rPr lang="en-US" b="1" dirty="0" err="1"/>
              <a:t>ProfDoc</a:t>
            </a:r>
            <a:r>
              <a:rPr lang="en-US" b="1" dirty="0"/>
              <a:t> Students ONLY’ Folder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193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1630</TotalTime>
  <Words>1455</Words>
  <Application>Microsoft Macintosh PowerPoint</Application>
  <PresentationFormat>Widescreen</PresentationFormat>
  <Paragraphs>226</Paragraphs>
  <Slides>26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Arial</vt:lpstr>
      <vt:lpstr>Calibri</vt:lpstr>
      <vt:lpstr>Symbol</vt:lpstr>
      <vt:lpstr>Times New Roman</vt:lpstr>
      <vt:lpstr>Office Theme</vt:lpstr>
      <vt:lpstr>Week 4  What do I believe about knowledge, values and ethics? </vt:lpstr>
      <vt:lpstr>Today’s question</vt:lpstr>
      <vt:lpstr>PowerPoint Presentation</vt:lpstr>
      <vt:lpstr>PowerPoint Presentation</vt:lpstr>
      <vt:lpstr>A simple creative example</vt:lpstr>
      <vt:lpstr>A simple creative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Kylie Boon</cp:lastModifiedBy>
  <cp:revision>13</cp:revision>
  <dcterms:created xsi:type="dcterms:W3CDTF">2013-01-27T09:14:16Z</dcterms:created>
  <dcterms:modified xsi:type="dcterms:W3CDTF">2026-10-19T08:00:49Z</dcterms:modified>
  <cp:category/>
</cp:coreProperties>
</file>