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2"/>
  </p:notesMasterIdLst>
  <p:handoutMasterIdLst>
    <p:handoutMasterId r:id="rId43"/>
  </p:handoutMasterIdLst>
  <p:sldIdLst>
    <p:sldId id="258" r:id="rId5"/>
    <p:sldId id="277" r:id="rId6"/>
    <p:sldId id="282" r:id="rId7"/>
    <p:sldId id="257" r:id="rId8"/>
    <p:sldId id="281" r:id="rId9"/>
    <p:sldId id="285" r:id="rId10"/>
    <p:sldId id="261" r:id="rId11"/>
    <p:sldId id="279" r:id="rId12"/>
    <p:sldId id="337" r:id="rId13"/>
    <p:sldId id="338" r:id="rId14"/>
    <p:sldId id="262" r:id="rId15"/>
    <p:sldId id="291" r:id="rId16"/>
    <p:sldId id="292" r:id="rId17"/>
    <p:sldId id="278" r:id="rId18"/>
    <p:sldId id="294" r:id="rId19"/>
    <p:sldId id="264" r:id="rId20"/>
    <p:sldId id="290" r:id="rId21"/>
    <p:sldId id="289" r:id="rId22"/>
    <p:sldId id="271" r:id="rId23"/>
    <p:sldId id="288" r:id="rId24"/>
    <p:sldId id="265" r:id="rId25"/>
    <p:sldId id="332" r:id="rId26"/>
    <p:sldId id="266" r:id="rId27"/>
    <p:sldId id="286" r:id="rId28"/>
    <p:sldId id="287" r:id="rId29"/>
    <p:sldId id="276" r:id="rId30"/>
    <p:sldId id="267" r:id="rId31"/>
    <p:sldId id="293" r:id="rId32"/>
    <p:sldId id="333" r:id="rId33"/>
    <p:sldId id="334" r:id="rId34"/>
    <p:sldId id="335" r:id="rId35"/>
    <p:sldId id="336" r:id="rId36"/>
    <p:sldId id="330" r:id="rId37"/>
    <p:sldId id="268" r:id="rId38"/>
    <p:sldId id="329" r:id="rId39"/>
    <p:sldId id="284" r:id="rId40"/>
    <p:sldId id="283"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29A9B24-5779-44CD-9F17-93010D846318}" v="1" dt="2022-09-03T16:04:38.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7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29/10/2022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29/10/2022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i0ZabxXmH4Y" TargetMode="External"/><Relationship Id="rId2" Type="http://schemas.openxmlformats.org/officeDocument/2006/relationships/slide" Target="../slides/slide33.xml"/><Relationship Id="rId1" Type="http://schemas.openxmlformats.org/officeDocument/2006/relationships/notesMaster" Target="../notesMasters/notesMaster1.xml"/><Relationship Id="rId5" Type="http://schemas.openxmlformats.org/officeDocument/2006/relationships/hyperlink" Target="https://www.youtube.com/watch?v=aFPyYoGViZs" TargetMode="External"/><Relationship Id="rId4" Type="http://schemas.openxmlformats.org/officeDocument/2006/relationships/hyperlink" Target="https://www.youtube.com/watch?v=plw-ySLS-lI"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youtube.com/watch?v=dLKMgS-WCDc" TargetMode="External"/><Relationship Id="rId2" Type="http://schemas.openxmlformats.org/officeDocument/2006/relationships/slide" Target="../slides/slide34.xml"/><Relationship Id="rId1" Type="http://schemas.openxmlformats.org/officeDocument/2006/relationships/notesMaster" Target="../notesMasters/notesMaster1.xml"/><Relationship Id="rId4" Type="http://schemas.openxmlformats.org/officeDocument/2006/relationships/hyperlink" Target="https://www.youtube.com/watch?v=i0ZabxXmH4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Transmission of Covid19</a:t>
            </a:r>
          </a:p>
        </p:txBody>
      </p:sp>
      <p:sp>
        <p:nvSpPr>
          <p:cNvPr id="4" name="Slide Number Placeholder 3"/>
          <p:cNvSpPr>
            <a:spLocks noGrp="1"/>
          </p:cNvSpPr>
          <p:nvPr>
            <p:ph type="sldNum" sz="quarter" idx="5"/>
          </p:nvPr>
        </p:nvSpPr>
        <p:spPr/>
        <p:txBody>
          <a:bodyPr/>
          <a:lstStyle/>
          <a:p>
            <a:fld id="{4DDCFA93-3A2F-4F87-AC09-EAA5311D156C}" type="slidenum">
              <a:rPr lang="en-GB" smtClean="0"/>
              <a:t>11</a:t>
            </a:fld>
            <a:endParaRPr lang="en-GB"/>
          </a:p>
        </p:txBody>
      </p:sp>
    </p:spTree>
    <p:extLst>
      <p:ext uri="{BB962C8B-B14F-4D97-AF65-F5344CB8AC3E}">
        <p14:creationId xmlns:p14="http://schemas.microsoft.com/office/powerpoint/2010/main" val="29463111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Coronavirus disease (COVID-19) – YouTube</a:t>
            </a:r>
            <a:endParaRPr lang="en-GB" dirty="0"/>
          </a:p>
          <a:p>
            <a:r>
              <a:rPr lang="en-GB" dirty="0">
                <a:hlinkClick r:id="rId4"/>
              </a:rPr>
              <a:t>MERS-</a:t>
            </a:r>
            <a:r>
              <a:rPr lang="en-GB" dirty="0" err="1">
                <a:hlinkClick r:id="rId4"/>
              </a:rPr>
              <a:t>CoV</a:t>
            </a:r>
            <a:r>
              <a:rPr lang="en-GB" dirty="0">
                <a:hlinkClick r:id="rId4"/>
              </a:rPr>
              <a:t> and SARS-CoV-2 (COVID-19) – YouTube</a:t>
            </a:r>
            <a:endParaRPr lang="en-GB" dirty="0"/>
          </a:p>
          <a:p>
            <a:r>
              <a:rPr lang="en-GB" dirty="0">
                <a:hlinkClick r:id="rId5"/>
              </a:rPr>
              <a:t>Introduction to Coronaviruses (SARS, MERS, COVID-19): Hosts, Symptoms, History of SARS and MERS - YouTube</a:t>
            </a:r>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33</a:t>
            </a:fld>
            <a:endParaRPr lang="en-GB"/>
          </a:p>
        </p:txBody>
      </p:sp>
    </p:spTree>
    <p:extLst>
      <p:ext uri="{BB962C8B-B14F-4D97-AF65-F5344CB8AC3E}">
        <p14:creationId xmlns:p14="http://schemas.microsoft.com/office/powerpoint/2010/main" val="2594915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Where did the coronavirus come from? | COVID-19 Special - YouTube</a:t>
            </a:r>
            <a:endParaRPr lang="en-GB" dirty="0"/>
          </a:p>
          <a:p>
            <a:r>
              <a:rPr lang="en-GB" dirty="0"/>
              <a:t>History of covid19</a:t>
            </a:r>
            <a:endParaRPr lang="en-GB" dirty="0">
              <a:hlinkClick r:id="rId4"/>
            </a:endParaRPr>
          </a:p>
          <a:p>
            <a:r>
              <a:rPr lang="en-GB" dirty="0">
                <a:hlinkClick r:id="rId4"/>
              </a:rPr>
              <a:t>Coronavirus disease (COVID-19) - YouTube</a:t>
            </a:r>
            <a:endParaRPr lang="en-GB" dirty="0"/>
          </a:p>
        </p:txBody>
      </p:sp>
      <p:sp>
        <p:nvSpPr>
          <p:cNvPr id="4" name="Slide Number Placeholder 3"/>
          <p:cNvSpPr>
            <a:spLocks noGrp="1"/>
          </p:cNvSpPr>
          <p:nvPr>
            <p:ph type="sldNum" sz="quarter" idx="5"/>
          </p:nvPr>
        </p:nvSpPr>
        <p:spPr/>
        <p:txBody>
          <a:bodyPr/>
          <a:lstStyle/>
          <a:p>
            <a:fld id="{4DDCFA93-3A2F-4F87-AC09-EAA5311D156C}" type="slidenum">
              <a:rPr lang="en-GB" smtClean="0"/>
              <a:t>34</a:t>
            </a:fld>
            <a:endParaRPr lang="en-GB"/>
          </a:p>
        </p:txBody>
      </p:sp>
    </p:spTree>
    <p:extLst>
      <p:ext uri="{BB962C8B-B14F-4D97-AF65-F5344CB8AC3E}">
        <p14:creationId xmlns:p14="http://schemas.microsoft.com/office/powerpoint/2010/main" val="28678707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29/10/2022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29/10/2022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29/10/2022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29/10/2022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29/10/2022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29/10/2022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29/10/2022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29/10/2022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youtube.com/watch?v=i0ZabxXmH4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s://www.youtube.com/watch?v=aFPyYoGViZs" TargetMode="External"/><Relationship Id="rId4" Type="http://schemas.openxmlformats.org/officeDocument/2006/relationships/hyperlink" Target="https://www.youtube.com/watch?v=plw-ySLS-lI"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youtube.com/watch?v=dLKMgS-WCDc"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my.clevelandclinic.org/health/diseases/21214-coronavirus-covid-19#prevention" TargetMode="External"/><Relationship Id="rId7" Type="http://schemas.openxmlformats.org/officeDocument/2006/relationships/hyperlink" Target="https://www.who.int/health-topics/coronavirus#tab=tab_1" TargetMode="External"/><Relationship Id="rId2" Type="http://schemas.openxmlformats.org/officeDocument/2006/relationships/hyperlink" Target="https://www.ncbi.nlm.nih.gov/books/NBK554776/" TargetMode="External"/><Relationship Id="rId1" Type="http://schemas.openxmlformats.org/officeDocument/2006/relationships/slideLayout" Target="../slideLayouts/slideLayout2.xml"/><Relationship Id="rId6" Type="http://schemas.openxmlformats.org/officeDocument/2006/relationships/hyperlink" Target="https://www.youtube.com/watch?v=dLKMgS-WCDc" TargetMode="External"/><Relationship Id="rId5" Type="http://schemas.openxmlformats.org/officeDocument/2006/relationships/hyperlink" Target="https://www.bmj.com/about-bmj/resources-readers/publications/epidemiology-uninitiated/1-what-epidemiology" TargetMode="External"/><Relationship Id="rId4" Type="http://schemas.openxmlformats.org/officeDocument/2006/relationships/hyperlink" Target="https://www.who.int/infection-prevention/campaigns/clean-hands/webinar2_JohnC_28Apr.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683568" y="764704"/>
            <a:ext cx="7772400" cy="1470025"/>
          </a:xfrm>
        </p:spPr>
        <p:txBody>
          <a:bodyPr>
            <a:normAutofit/>
          </a:bodyPr>
          <a:lstStyle/>
          <a:p>
            <a:r>
              <a:rPr lang="en-GB" sz="3200" b="1" i="1" dirty="0">
                <a:solidFill>
                  <a:schemeClr val="bg1"/>
                </a:solidFill>
                <a:cs typeface="Arial" panose="020B0604020202020204" pitchFamily="34" charset="0"/>
              </a:rPr>
              <a:t>INTRODUCTION TO PUBLIC HEALTH</a:t>
            </a:r>
            <a:endParaRPr lang="en-GB" sz="3200" i="1" dirty="0">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1547664" y="4077072"/>
            <a:ext cx="6400800" cy="1752600"/>
          </a:xfrm>
        </p:spPr>
        <p:txBody>
          <a:bodyPr/>
          <a:lstStyle/>
          <a:p>
            <a:endParaRPr lang="en-GB" b="1" dirty="0">
              <a:solidFill>
                <a:schemeClr val="bg1"/>
              </a:solidFill>
              <a:cs typeface="Arial" panose="020B0604020202020204" pitchFamily="34" charset="0"/>
            </a:endParaRPr>
          </a:p>
          <a:p>
            <a:r>
              <a:rPr lang="en-GB" b="1" dirty="0">
                <a:solidFill>
                  <a:schemeClr val="bg1"/>
                </a:solidFill>
                <a:cs typeface="Arial" panose="020B0604020202020204" pitchFamily="34" charset="0"/>
              </a:rPr>
              <a:t>Semester 1       2021/22</a:t>
            </a:r>
            <a:endParaRPr lang="en-GB" dirty="0">
              <a:cs typeface="Arial" panose="020B0604020202020204" pitchFamily="34" charset="0"/>
            </a:endParaRPr>
          </a:p>
        </p:txBody>
      </p:sp>
      <p:sp>
        <p:nvSpPr>
          <p:cNvPr id="5" name="TextBox 4">
            <a:extLst>
              <a:ext uri="{FF2B5EF4-FFF2-40B4-BE49-F238E27FC236}">
                <a16:creationId xmlns:a16="http://schemas.microsoft.com/office/drawing/2014/main" id="{A241E7F5-8D1F-4694-5F7B-54DC6A67B496}"/>
              </a:ext>
            </a:extLst>
          </p:cNvPr>
          <p:cNvSpPr txBox="1"/>
          <p:nvPr/>
        </p:nvSpPr>
        <p:spPr>
          <a:xfrm>
            <a:off x="1255676" y="2021521"/>
            <a:ext cx="6984776" cy="1569660"/>
          </a:xfrm>
          <a:prstGeom prst="rect">
            <a:avLst/>
          </a:prstGeom>
          <a:noFill/>
        </p:spPr>
        <p:txBody>
          <a:bodyPr wrap="square">
            <a:spAutoFit/>
          </a:bodyPr>
          <a:lstStyle/>
          <a:p>
            <a:pPr algn="ctr"/>
            <a:endParaRPr lang="en-GB" sz="3200" b="1" i="1" dirty="0">
              <a:solidFill>
                <a:schemeClr val="bg1"/>
              </a:solidFill>
              <a:cs typeface="Arial" panose="020B0604020202020204" pitchFamily="34" charset="0"/>
            </a:endParaRPr>
          </a:p>
          <a:p>
            <a:pPr algn="ctr"/>
            <a:r>
              <a:rPr lang="en-GB" sz="3200" b="1" i="1" dirty="0">
                <a:solidFill>
                  <a:schemeClr val="bg1"/>
                </a:solidFill>
                <a:cs typeface="Arial" panose="020B0604020202020204" pitchFamily="34" charset="0"/>
              </a:rPr>
              <a:t>Covid-19 an infectious disease</a:t>
            </a:r>
          </a:p>
          <a:p>
            <a:pPr algn="ctr"/>
            <a:r>
              <a:rPr lang="en-GB" sz="3200" b="1" i="1" dirty="0">
                <a:solidFill>
                  <a:schemeClr val="bg1"/>
                </a:solidFill>
                <a:cs typeface="Arial" panose="020B0604020202020204" pitchFamily="34" charset="0"/>
              </a:rPr>
              <a:t>Example</a:t>
            </a:r>
          </a:p>
        </p:txBody>
      </p:sp>
      <p:sp>
        <p:nvSpPr>
          <p:cNvPr id="7" name="TextBox 6">
            <a:extLst>
              <a:ext uri="{FF2B5EF4-FFF2-40B4-BE49-F238E27FC236}">
                <a16:creationId xmlns:a16="http://schemas.microsoft.com/office/drawing/2014/main" id="{4EE2E764-804F-3FDA-3D7D-02B1626EBE85}"/>
              </a:ext>
            </a:extLst>
          </p:cNvPr>
          <p:cNvSpPr txBox="1"/>
          <p:nvPr/>
        </p:nvSpPr>
        <p:spPr>
          <a:xfrm>
            <a:off x="2283768" y="3623870"/>
            <a:ext cx="4572000" cy="584775"/>
          </a:xfrm>
          <a:prstGeom prst="rect">
            <a:avLst/>
          </a:prstGeom>
          <a:noFill/>
        </p:spPr>
        <p:txBody>
          <a:bodyPr wrap="square">
            <a:spAutoFit/>
          </a:bodyPr>
          <a:lstStyle/>
          <a:p>
            <a:pPr algn="ctr"/>
            <a:r>
              <a:rPr lang="en-GB" sz="3200" b="1" i="1" dirty="0">
                <a:solidFill>
                  <a:schemeClr val="bg1"/>
                </a:solidFill>
                <a:cs typeface="Arial" panose="020B0604020202020204" pitchFamily="34" charset="0"/>
              </a:rPr>
              <a:t>LCHS4004</a:t>
            </a:r>
            <a:endParaRPr lang="en-GB" sz="3200" b="1" dirty="0">
              <a:solidFill>
                <a:schemeClr val="bg1"/>
              </a:solidFill>
              <a:cs typeface="Arial" panose="020B0604020202020204" pitchFamily="34" charset="0"/>
            </a:endParaRPr>
          </a:p>
        </p:txBody>
      </p:sp>
      <p:sp>
        <p:nvSpPr>
          <p:cNvPr id="6" name="TextBox 5">
            <a:extLst>
              <a:ext uri="{FF2B5EF4-FFF2-40B4-BE49-F238E27FC236}">
                <a16:creationId xmlns:a16="http://schemas.microsoft.com/office/drawing/2014/main" id="{6AE46DCB-0294-1AD3-792C-83F7594147E6}"/>
              </a:ext>
            </a:extLst>
          </p:cNvPr>
          <p:cNvSpPr txBox="1"/>
          <p:nvPr/>
        </p:nvSpPr>
        <p:spPr>
          <a:xfrm>
            <a:off x="580529" y="5494640"/>
            <a:ext cx="1934269" cy="369332"/>
          </a:xfrm>
          <a:prstGeom prst="rect">
            <a:avLst/>
          </a:prstGeom>
          <a:noFill/>
        </p:spPr>
        <p:txBody>
          <a:bodyPr wrap="square">
            <a:spAutoFit/>
          </a:bodyPr>
          <a:lstStyle/>
          <a:p>
            <a:r>
              <a:rPr lang="en-GB" b="1" dirty="0">
                <a:solidFill>
                  <a:schemeClr val="bg1"/>
                </a:solidFill>
                <a:cs typeface="Arial" panose="020B0604020202020204" pitchFamily="34" charset="0"/>
              </a:rPr>
              <a:t>Dr .Laila </a:t>
            </a:r>
            <a:r>
              <a:rPr lang="en-GB" b="1">
                <a:solidFill>
                  <a:schemeClr val="bg1"/>
                </a:solidFill>
                <a:cs typeface="Arial" panose="020B0604020202020204" pitchFamily="34" charset="0"/>
              </a:rPr>
              <a:t>Surani</a:t>
            </a:r>
            <a:endParaRPr lang="en-GB" dirty="0">
              <a:cs typeface="Arial" panose="020B0604020202020204" pitchFamily="34" charset="0"/>
            </a:endParaRP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DB3C4-3F59-4C7C-ACE6-9A37673DE43C}"/>
              </a:ext>
            </a:extLst>
          </p:cNvPr>
          <p:cNvSpPr>
            <a:spLocks noGrp="1"/>
          </p:cNvSpPr>
          <p:nvPr>
            <p:ph type="title"/>
          </p:nvPr>
        </p:nvSpPr>
        <p:spPr/>
        <p:txBody>
          <a:bodyPr/>
          <a:lstStyle/>
          <a:p>
            <a:r>
              <a:rPr lang="en-GB" b="1" dirty="0">
                <a:cs typeface="Arial" panose="020B0604020202020204" pitchFamily="34" charset="0"/>
              </a:rPr>
              <a:t>Learning outcomes</a:t>
            </a:r>
            <a:endParaRPr lang="en-GB" dirty="0"/>
          </a:p>
        </p:txBody>
      </p:sp>
      <p:sp>
        <p:nvSpPr>
          <p:cNvPr id="3" name="Content Placeholder 2">
            <a:extLst>
              <a:ext uri="{FF2B5EF4-FFF2-40B4-BE49-F238E27FC236}">
                <a16:creationId xmlns:a16="http://schemas.microsoft.com/office/drawing/2014/main" id="{0F491C84-3ECE-4AF6-A866-3E1A9091A515}"/>
              </a:ext>
            </a:extLst>
          </p:cNvPr>
          <p:cNvSpPr>
            <a:spLocks noGrp="1"/>
          </p:cNvSpPr>
          <p:nvPr>
            <p:ph idx="1"/>
          </p:nvPr>
        </p:nvSpPr>
        <p:spPr/>
        <p:txBody>
          <a:bodyPr>
            <a:normAutofit lnSpcReduction="10000"/>
          </a:bodyPr>
          <a:lstStyle/>
          <a:p>
            <a:pPr marL="0" lvl="0" indent="0">
              <a:buNone/>
            </a:pPr>
            <a:r>
              <a:rPr lang="en-GB" sz="2200" dirty="0">
                <a:solidFill>
                  <a:prstClr val="black"/>
                </a:solidFill>
              </a:rPr>
              <a:t>Upon successful completion of this module, you should be able to: </a:t>
            </a:r>
          </a:p>
          <a:p>
            <a:pPr lvl="0"/>
            <a:endParaRPr lang="en-GB" sz="2200" dirty="0">
              <a:solidFill>
                <a:prstClr val="black"/>
              </a:solidFill>
            </a:endParaRPr>
          </a:p>
          <a:p>
            <a:pPr lvl="0">
              <a:buFont typeface="Wingdings" panose="05000000000000000000" pitchFamily="2" charset="2"/>
              <a:buChar char="§"/>
            </a:pPr>
            <a:r>
              <a:rPr lang="en-GB" sz="2200" dirty="0">
                <a:solidFill>
                  <a:prstClr val="black"/>
                </a:solidFill>
              </a:rPr>
              <a:t>Understand different approaches and strategies used to measure, monitor and control the incidence of disease in communities</a:t>
            </a:r>
          </a:p>
          <a:p>
            <a:pPr lvl="0">
              <a:buFont typeface="Wingdings" panose="05000000000000000000" pitchFamily="2" charset="2"/>
              <a:buChar char="§"/>
            </a:pPr>
            <a:r>
              <a:rPr lang="en-GB" sz="2200" dirty="0">
                <a:solidFill>
                  <a:prstClr val="black"/>
                </a:solidFill>
              </a:rPr>
              <a:t>Investigate the implications of illness and disease in communities for the provision of health and social care services</a:t>
            </a:r>
          </a:p>
          <a:p>
            <a:pPr lvl="0">
              <a:buFont typeface="Wingdings" panose="05000000000000000000" pitchFamily="2" charset="2"/>
              <a:buChar char="§"/>
            </a:pPr>
            <a:r>
              <a:rPr lang="en-GB" sz="2200" dirty="0">
                <a:solidFill>
                  <a:prstClr val="black"/>
                </a:solidFill>
              </a:rPr>
              <a:t>Understand the factors influencing the health and wellbeing of individuals in health or social care settings.</a:t>
            </a:r>
          </a:p>
          <a:p>
            <a:endParaRPr lang="en-GB" dirty="0"/>
          </a:p>
        </p:txBody>
      </p:sp>
    </p:spTree>
    <p:extLst>
      <p:ext uri="{BB962C8B-B14F-4D97-AF65-F5344CB8AC3E}">
        <p14:creationId xmlns:p14="http://schemas.microsoft.com/office/powerpoint/2010/main" val="3633727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0C4B9-C6D1-456A-A90B-867E578477C0}"/>
              </a:ext>
            </a:extLst>
          </p:cNvPr>
          <p:cNvSpPr>
            <a:spLocks noGrp="1"/>
          </p:cNvSpPr>
          <p:nvPr>
            <p:ph type="title"/>
          </p:nvPr>
        </p:nvSpPr>
        <p:spPr/>
        <p:txBody>
          <a:bodyPr/>
          <a:lstStyle/>
          <a:p>
            <a:r>
              <a:rPr lang="en-GB" b="1" dirty="0">
                <a:cs typeface="Arial" panose="020B0604020202020204" pitchFamily="34" charset="0"/>
              </a:rPr>
              <a:t>Module Summary</a:t>
            </a:r>
            <a:endParaRPr lang="en-GB" dirty="0"/>
          </a:p>
        </p:txBody>
      </p:sp>
      <p:sp>
        <p:nvSpPr>
          <p:cNvPr id="3" name="Content Placeholder 2">
            <a:extLst>
              <a:ext uri="{FF2B5EF4-FFF2-40B4-BE49-F238E27FC236}">
                <a16:creationId xmlns:a16="http://schemas.microsoft.com/office/drawing/2014/main" id="{F1C60BC7-75D0-42EA-8498-8899E49FCDAE}"/>
              </a:ext>
            </a:extLst>
          </p:cNvPr>
          <p:cNvSpPr>
            <a:spLocks noGrp="1"/>
          </p:cNvSpPr>
          <p:nvPr>
            <p:ph idx="1"/>
          </p:nvPr>
        </p:nvSpPr>
        <p:spPr/>
        <p:txBody>
          <a:bodyPr/>
          <a:lstStyle/>
          <a:p>
            <a:pPr>
              <a:buFont typeface="Wingdings" panose="05000000000000000000" pitchFamily="2" charset="2"/>
              <a:buChar char="§"/>
            </a:pPr>
            <a:r>
              <a:rPr lang="en-GB" sz="2800" dirty="0">
                <a:cs typeface="Arial" panose="020B0604020202020204" pitchFamily="34" charset="0"/>
              </a:rPr>
              <a:t>The module aims overall to </a:t>
            </a:r>
            <a:r>
              <a:rPr lang="en-GB" sz="2800" dirty="0"/>
              <a:t>raise learners’ awareness and critical evaluation of factors influencing public health and the different approaches taken to reduce incidence of disease and illness in communities.</a:t>
            </a:r>
          </a:p>
          <a:p>
            <a:endParaRPr lang="en-GB" dirty="0"/>
          </a:p>
        </p:txBody>
      </p:sp>
    </p:spTree>
    <p:extLst>
      <p:ext uri="{BB962C8B-B14F-4D97-AF65-F5344CB8AC3E}">
        <p14:creationId xmlns:p14="http://schemas.microsoft.com/office/powerpoint/2010/main" val="189325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95984-935D-4E78-BF00-51B731C4CC9F}"/>
              </a:ext>
            </a:extLst>
          </p:cNvPr>
          <p:cNvSpPr>
            <a:spLocks noGrp="1"/>
          </p:cNvSpPr>
          <p:nvPr>
            <p:ph type="title"/>
          </p:nvPr>
        </p:nvSpPr>
        <p:spPr>
          <a:xfrm>
            <a:off x="323528" y="197767"/>
            <a:ext cx="7128792" cy="1143000"/>
          </a:xfrm>
        </p:spPr>
        <p:txBody>
          <a:bodyPr>
            <a:normAutofit/>
          </a:bodyPr>
          <a:lstStyle/>
          <a:p>
            <a:r>
              <a:rPr lang="en-GB" dirty="0"/>
              <a:t>              </a:t>
            </a:r>
            <a:r>
              <a:rPr lang="en-GB" b="1" dirty="0"/>
              <a:t>Lesson objectives</a:t>
            </a:r>
          </a:p>
        </p:txBody>
      </p:sp>
      <p:sp>
        <p:nvSpPr>
          <p:cNvPr id="3" name="Content Placeholder 2">
            <a:extLst>
              <a:ext uri="{FF2B5EF4-FFF2-40B4-BE49-F238E27FC236}">
                <a16:creationId xmlns:a16="http://schemas.microsoft.com/office/drawing/2014/main" id="{FB317C9B-4DF3-475C-BB61-C234D63CE409}"/>
              </a:ext>
            </a:extLst>
          </p:cNvPr>
          <p:cNvSpPr>
            <a:spLocks noGrp="1"/>
          </p:cNvSpPr>
          <p:nvPr>
            <p:ph idx="1"/>
          </p:nvPr>
        </p:nvSpPr>
        <p:spPr/>
        <p:txBody>
          <a:bodyPr>
            <a:normAutofit fontScale="92500" lnSpcReduction="10000"/>
          </a:bodyPr>
          <a:lstStyle/>
          <a:p>
            <a:pPr marL="0" indent="0">
              <a:buNone/>
            </a:pPr>
            <a:r>
              <a:rPr lang="en-GB" sz="2800" dirty="0"/>
              <a:t>At the end of this session, students will be able to understand: </a:t>
            </a:r>
          </a:p>
          <a:p>
            <a:pPr marL="0" indent="0">
              <a:buNone/>
            </a:pPr>
            <a:endParaRPr lang="en-GB" sz="2800" dirty="0"/>
          </a:p>
          <a:p>
            <a:r>
              <a:rPr lang="en-GB" sz="2800" dirty="0"/>
              <a:t>The meaning of Covid19 </a:t>
            </a:r>
          </a:p>
          <a:p>
            <a:r>
              <a:rPr lang="en-GB" sz="2800" dirty="0"/>
              <a:t>The different Covid-19 variants</a:t>
            </a:r>
          </a:p>
          <a:p>
            <a:r>
              <a:rPr lang="en-GB" sz="2800" dirty="0"/>
              <a:t>Means of transmission of Covid19</a:t>
            </a:r>
          </a:p>
          <a:p>
            <a:r>
              <a:rPr lang="en-GB" sz="2800" dirty="0"/>
              <a:t>History of Covid19</a:t>
            </a:r>
          </a:p>
          <a:p>
            <a:r>
              <a:rPr lang="en-GB" sz="2800" dirty="0"/>
              <a:t>Sub-populations vulnerable to Covid19</a:t>
            </a:r>
          </a:p>
          <a:p>
            <a:r>
              <a:rPr lang="en-GB" sz="2800" dirty="0"/>
              <a:t>Prevention of Covid-19</a:t>
            </a:r>
          </a:p>
        </p:txBody>
      </p:sp>
    </p:spTree>
    <p:extLst>
      <p:ext uri="{BB962C8B-B14F-4D97-AF65-F5344CB8AC3E}">
        <p14:creationId xmlns:p14="http://schemas.microsoft.com/office/powerpoint/2010/main" val="3625625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539552" y="2348880"/>
            <a:ext cx="7772400" cy="1362075"/>
          </a:xfrm>
        </p:spPr>
        <p:txBody>
          <a:bodyPr/>
          <a:lstStyle/>
          <a:p>
            <a:pPr algn="ctr"/>
            <a:r>
              <a:rPr lang="en-GB" i="1" dirty="0"/>
              <a:t>What is the meaning of Covid-19?</a:t>
            </a:r>
          </a:p>
        </p:txBody>
      </p:sp>
    </p:spTree>
    <p:extLst>
      <p:ext uri="{BB962C8B-B14F-4D97-AF65-F5344CB8AC3E}">
        <p14:creationId xmlns:p14="http://schemas.microsoft.com/office/powerpoint/2010/main" val="33292454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56C5E-4CEA-6250-D62E-A0BB3C444930}"/>
              </a:ext>
            </a:extLst>
          </p:cNvPr>
          <p:cNvSpPr>
            <a:spLocks noGrp="1"/>
          </p:cNvSpPr>
          <p:nvPr>
            <p:ph type="title"/>
          </p:nvPr>
        </p:nvSpPr>
        <p:spPr>
          <a:xfrm>
            <a:off x="457200" y="274638"/>
            <a:ext cx="8229600" cy="1143000"/>
          </a:xfrm>
        </p:spPr>
        <p:txBody>
          <a:bodyPr anchor="ctr">
            <a:normAutofit/>
          </a:bodyPr>
          <a:lstStyle/>
          <a:p>
            <a:r>
              <a:rPr lang="en-GB" b="1" dirty="0"/>
              <a:t>Meaning of Covid-19</a:t>
            </a:r>
            <a:endParaRPr lang="en-GB" dirty="0"/>
          </a:p>
        </p:txBody>
      </p:sp>
      <p:sp>
        <p:nvSpPr>
          <p:cNvPr id="3" name="Content Placeholder 2">
            <a:extLst>
              <a:ext uri="{FF2B5EF4-FFF2-40B4-BE49-F238E27FC236}">
                <a16:creationId xmlns:a16="http://schemas.microsoft.com/office/drawing/2014/main" id="{165884CB-B4F7-A987-6598-7D7AB0D53557}"/>
              </a:ext>
            </a:extLst>
          </p:cNvPr>
          <p:cNvSpPr>
            <a:spLocks noGrp="1"/>
          </p:cNvSpPr>
          <p:nvPr>
            <p:ph sz="half" idx="1"/>
          </p:nvPr>
        </p:nvSpPr>
        <p:spPr>
          <a:xfrm>
            <a:off x="457200" y="1600201"/>
            <a:ext cx="4402832" cy="3989040"/>
          </a:xfrm>
        </p:spPr>
        <p:txBody>
          <a:bodyPr>
            <a:normAutofit lnSpcReduction="10000"/>
          </a:bodyPr>
          <a:lstStyle/>
          <a:p>
            <a:pPr>
              <a:lnSpc>
                <a:spcPct val="90000"/>
              </a:lnSpc>
              <a:buFont typeface="Wingdings" panose="05000000000000000000" pitchFamily="2" charset="2"/>
              <a:buChar char="§"/>
            </a:pPr>
            <a:r>
              <a:rPr lang="en-GB" sz="2400" b="0" i="0" dirty="0">
                <a:effectLst/>
              </a:rPr>
              <a:t>Coronaviruses are a family of viruses that can cause respiratory illness in humans.</a:t>
            </a:r>
          </a:p>
          <a:p>
            <a:pPr marL="0" indent="0">
              <a:lnSpc>
                <a:spcPct val="90000"/>
              </a:lnSpc>
              <a:buNone/>
            </a:pPr>
            <a:endParaRPr lang="en-GB" sz="2400" b="0" i="0" dirty="0">
              <a:effectLst/>
            </a:endParaRPr>
          </a:p>
          <a:p>
            <a:pPr>
              <a:lnSpc>
                <a:spcPct val="90000"/>
              </a:lnSpc>
              <a:buFont typeface="Wingdings" panose="05000000000000000000" pitchFamily="2" charset="2"/>
              <a:buChar char="§"/>
            </a:pPr>
            <a:r>
              <a:rPr lang="en-GB" sz="2400" b="0" i="0" dirty="0">
                <a:effectLst/>
              </a:rPr>
              <a:t>Coronavirus disease (COVID-19) is an infectious disease caused by the “severe acute respiratory syndrome coronavirus 2” (SARS-CoV-2 virus) </a:t>
            </a:r>
          </a:p>
          <a:p>
            <a:pPr marL="0" indent="0">
              <a:lnSpc>
                <a:spcPct val="90000"/>
              </a:lnSpc>
              <a:buNone/>
            </a:pPr>
            <a:r>
              <a:rPr lang="en-GB" sz="2400" b="0" i="0" dirty="0">
                <a:effectLst/>
              </a:rPr>
              <a:t>                             (WHO, 2022)</a:t>
            </a:r>
          </a:p>
          <a:p>
            <a:pPr>
              <a:lnSpc>
                <a:spcPct val="90000"/>
              </a:lnSpc>
            </a:pPr>
            <a:endParaRPr lang="en-GB" sz="2200" dirty="0"/>
          </a:p>
        </p:txBody>
      </p:sp>
      <p:pic>
        <p:nvPicPr>
          <p:cNvPr id="4" name="Picture 2" descr="Food Safety and the Coronavirus Disease 2019 (COVID-19) | FDA">
            <a:extLst>
              <a:ext uri="{FF2B5EF4-FFF2-40B4-BE49-F238E27FC236}">
                <a16:creationId xmlns:a16="http://schemas.microsoft.com/office/drawing/2014/main" id="{EB572AD7-26E0-B531-6637-42D2DA6B4A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57" r="20046" b="-1"/>
          <a:stretch/>
        </p:blipFill>
        <p:spPr bwMode="auto">
          <a:xfrm>
            <a:off x="4932040" y="1600201"/>
            <a:ext cx="4038600" cy="3989040"/>
          </a:xfrm>
          <a:prstGeom prst="rect">
            <a:avLst/>
          </a:prstGeom>
          <a:solidFill>
            <a:srgbClr val="FFFFFF"/>
          </a:solidFill>
        </p:spPr>
      </p:pic>
    </p:spTree>
    <p:extLst>
      <p:ext uri="{BB962C8B-B14F-4D97-AF65-F5344CB8AC3E}">
        <p14:creationId xmlns:p14="http://schemas.microsoft.com/office/powerpoint/2010/main" val="3491101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0A813-38D0-4895-A6C3-F9E3D41EF022}"/>
              </a:ext>
            </a:extLst>
          </p:cNvPr>
          <p:cNvSpPr>
            <a:spLocks noGrp="1"/>
          </p:cNvSpPr>
          <p:nvPr>
            <p:ph type="title"/>
          </p:nvPr>
        </p:nvSpPr>
        <p:spPr>
          <a:xfrm>
            <a:off x="457200" y="274638"/>
            <a:ext cx="8229600" cy="1143000"/>
          </a:xfrm>
        </p:spPr>
        <p:txBody>
          <a:bodyPr anchor="ctr">
            <a:normAutofit/>
          </a:bodyPr>
          <a:lstStyle/>
          <a:p>
            <a:r>
              <a:rPr lang="en-GB" b="1" dirty="0"/>
              <a:t>Meaning of Covid19</a:t>
            </a:r>
          </a:p>
        </p:txBody>
      </p:sp>
      <p:sp>
        <p:nvSpPr>
          <p:cNvPr id="3" name="Content Placeholder 2">
            <a:extLst>
              <a:ext uri="{FF2B5EF4-FFF2-40B4-BE49-F238E27FC236}">
                <a16:creationId xmlns:a16="http://schemas.microsoft.com/office/drawing/2014/main" id="{59B989BA-A4F5-42EE-BA08-10450AB014F9}"/>
              </a:ext>
            </a:extLst>
          </p:cNvPr>
          <p:cNvSpPr>
            <a:spLocks noGrp="1"/>
          </p:cNvSpPr>
          <p:nvPr>
            <p:ph sz="half" idx="1"/>
          </p:nvPr>
        </p:nvSpPr>
        <p:spPr>
          <a:xfrm>
            <a:off x="457200" y="1600201"/>
            <a:ext cx="4330824" cy="3989040"/>
          </a:xfrm>
        </p:spPr>
        <p:txBody>
          <a:bodyPr>
            <a:normAutofit/>
          </a:bodyPr>
          <a:lstStyle/>
          <a:p>
            <a:pPr>
              <a:lnSpc>
                <a:spcPct val="90000"/>
              </a:lnSpc>
              <a:buFont typeface="Wingdings" panose="05000000000000000000" pitchFamily="2" charset="2"/>
              <a:buChar char="§"/>
            </a:pPr>
            <a:r>
              <a:rPr lang="en-GB" sz="2000" b="0" i="0" dirty="0">
                <a:effectLst/>
              </a:rPr>
              <a:t>Coronaviruses (</a:t>
            </a:r>
            <a:r>
              <a:rPr lang="en-GB" sz="2000" b="0" i="0" dirty="0" err="1">
                <a:effectLst/>
              </a:rPr>
              <a:t>CoVs</a:t>
            </a:r>
            <a:r>
              <a:rPr lang="en-GB" sz="2000" b="0" i="0" dirty="0">
                <a:effectLst/>
              </a:rPr>
              <a:t>) are positive-stranded RNA(+</a:t>
            </a:r>
            <a:r>
              <a:rPr lang="en-GB" sz="2000" b="0" i="0" dirty="0" err="1">
                <a:effectLst/>
              </a:rPr>
              <a:t>ssRNA</a:t>
            </a:r>
            <a:r>
              <a:rPr lang="en-GB" sz="2000" b="0" i="0" dirty="0">
                <a:effectLst/>
              </a:rPr>
              <a:t>) viruses with a crown-like appearance under an electron microscope (</a:t>
            </a:r>
            <a:r>
              <a:rPr lang="en-GB" sz="2000" b="0" i="1" dirty="0" err="1">
                <a:effectLst/>
              </a:rPr>
              <a:t>coronam</a:t>
            </a:r>
            <a:r>
              <a:rPr lang="en-GB" sz="2000" b="0" i="0" dirty="0">
                <a:effectLst/>
              </a:rPr>
              <a:t> is the Latin term for crown) due to the presence of spike glycoproteins on the envelope</a:t>
            </a:r>
          </a:p>
          <a:p>
            <a:pPr marL="0" indent="0">
              <a:lnSpc>
                <a:spcPct val="90000"/>
              </a:lnSpc>
              <a:buNone/>
            </a:pPr>
            <a:endParaRPr lang="en-GB" sz="2000" b="0" i="0" dirty="0">
              <a:effectLst/>
            </a:endParaRPr>
          </a:p>
          <a:p>
            <a:pPr>
              <a:lnSpc>
                <a:spcPct val="90000"/>
              </a:lnSpc>
              <a:buFont typeface="Wingdings" panose="05000000000000000000" pitchFamily="2" charset="2"/>
              <a:buChar char="§"/>
            </a:pPr>
            <a:r>
              <a:rPr lang="en-GB" sz="2000" dirty="0"/>
              <a:t>CO = Corona; VI = Virus; D = Disease; 19 =year 2019</a:t>
            </a:r>
          </a:p>
          <a:p>
            <a:pPr>
              <a:lnSpc>
                <a:spcPct val="90000"/>
              </a:lnSpc>
              <a:buFont typeface="Wingdings" panose="05000000000000000000" pitchFamily="2" charset="2"/>
              <a:buChar char="§"/>
            </a:pPr>
            <a:endParaRPr lang="en-GB" sz="2000" dirty="0"/>
          </a:p>
          <a:p>
            <a:pPr marL="0" indent="0">
              <a:lnSpc>
                <a:spcPct val="90000"/>
              </a:lnSpc>
              <a:buNone/>
            </a:pPr>
            <a:r>
              <a:rPr lang="en-GB" sz="2000" dirty="0"/>
              <a:t>                        </a:t>
            </a:r>
            <a:r>
              <a:rPr lang="en-GB" sz="1800" dirty="0"/>
              <a:t>(</a:t>
            </a:r>
            <a:r>
              <a:rPr lang="en-GB" sz="1800" dirty="0" err="1"/>
              <a:t>Cascella</a:t>
            </a:r>
            <a:r>
              <a:rPr lang="en-GB" sz="1800" dirty="0"/>
              <a:t> et al., 2022).</a:t>
            </a:r>
          </a:p>
          <a:p>
            <a:pPr marL="0" indent="0">
              <a:lnSpc>
                <a:spcPct val="90000"/>
              </a:lnSpc>
              <a:buNone/>
            </a:pPr>
            <a:endParaRPr lang="en-GB" sz="2000" dirty="0"/>
          </a:p>
        </p:txBody>
      </p:sp>
      <p:pic>
        <p:nvPicPr>
          <p:cNvPr id="2050" name="Picture 2" descr="Food Safety and the Coronavirus Disease 2019 (COVID-19) | FDA">
            <a:extLst>
              <a:ext uri="{FF2B5EF4-FFF2-40B4-BE49-F238E27FC236}">
                <a16:creationId xmlns:a16="http://schemas.microsoft.com/office/drawing/2014/main" id="{37686C8D-F8E3-45CA-873C-6A36FC9CA1E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257" r="20046" b="-1"/>
          <a:stretch/>
        </p:blipFill>
        <p:spPr bwMode="auto">
          <a:xfrm>
            <a:off x="4932040" y="1600201"/>
            <a:ext cx="4038600" cy="3989040"/>
          </a:xfrm>
          <a:prstGeom prst="rect">
            <a:avLst/>
          </a:prstGeom>
          <a:solidFill>
            <a:srgbClr val="FFFFFF"/>
          </a:solidFill>
        </p:spPr>
      </p:pic>
    </p:spTree>
    <p:extLst>
      <p:ext uri="{BB962C8B-B14F-4D97-AF65-F5344CB8AC3E}">
        <p14:creationId xmlns:p14="http://schemas.microsoft.com/office/powerpoint/2010/main" val="604510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E120-7C2C-F82C-A471-4ABD30F09DE4}"/>
              </a:ext>
            </a:extLst>
          </p:cNvPr>
          <p:cNvSpPr>
            <a:spLocks noGrp="1"/>
          </p:cNvSpPr>
          <p:nvPr>
            <p:ph type="title"/>
          </p:nvPr>
        </p:nvSpPr>
        <p:spPr/>
        <p:txBody>
          <a:bodyPr/>
          <a:lstStyle/>
          <a:p>
            <a:r>
              <a:rPr lang="en-GB" b="1" dirty="0"/>
              <a:t>Meaning of Covid-19</a:t>
            </a:r>
            <a:endParaRPr lang="en-GB" dirty="0"/>
          </a:p>
        </p:txBody>
      </p:sp>
      <p:sp>
        <p:nvSpPr>
          <p:cNvPr id="3" name="Content Placeholder 2">
            <a:extLst>
              <a:ext uri="{FF2B5EF4-FFF2-40B4-BE49-F238E27FC236}">
                <a16:creationId xmlns:a16="http://schemas.microsoft.com/office/drawing/2014/main" id="{3FDD7B54-9162-9F49-5517-9C0D031B8121}"/>
              </a:ext>
            </a:extLst>
          </p:cNvPr>
          <p:cNvSpPr>
            <a:spLocks noGrp="1"/>
          </p:cNvSpPr>
          <p:nvPr>
            <p:ph idx="1"/>
          </p:nvPr>
        </p:nvSpPr>
        <p:spPr/>
        <p:txBody>
          <a:bodyPr>
            <a:normAutofit fontScale="92500" lnSpcReduction="20000"/>
          </a:bodyPr>
          <a:lstStyle/>
          <a:p>
            <a:pPr>
              <a:buFont typeface="Wingdings" panose="05000000000000000000" pitchFamily="2" charset="2"/>
              <a:buChar char="§"/>
            </a:pPr>
            <a:r>
              <a:rPr lang="en-GB" sz="2800" b="0" i="0" dirty="0">
                <a:solidFill>
                  <a:srgbClr val="343536"/>
                </a:solidFill>
                <a:effectLst/>
              </a:rPr>
              <a:t>They are called </a:t>
            </a:r>
            <a:r>
              <a:rPr lang="en-GB" sz="2800" b="1" i="0" dirty="0">
                <a:solidFill>
                  <a:srgbClr val="343536"/>
                </a:solidFill>
                <a:effectLst/>
              </a:rPr>
              <a:t>“corona”</a:t>
            </a:r>
            <a:r>
              <a:rPr lang="en-GB" sz="2800" b="0" i="0" dirty="0">
                <a:solidFill>
                  <a:srgbClr val="343536"/>
                </a:solidFill>
                <a:effectLst/>
              </a:rPr>
              <a:t> because of the </a:t>
            </a:r>
            <a:r>
              <a:rPr lang="en-GB" sz="2800" b="1" i="0" dirty="0">
                <a:solidFill>
                  <a:srgbClr val="343536"/>
                </a:solidFill>
                <a:effectLst/>
              </a:rPr>
              <a:t>crown-like spikes</a:t>
            </a:r>
            <a:r>
              <a:rPr lang="en-GB" sz="2800" b="0" i="0" dirty="0">
                <a:solidFill>
                  <a:srgbClr val="343536"/>
                </a:solidFill>
                <a:effectLst/>
              </a:rPr>
              <a:t> on the surface of the virus.</a:t>
            </a:r>
          </a:p>
          <a:p>
            <a:pPr>
              <a:buFont typeface="Wingdings" panose="05000000000000000000" pitchFamily="2" charset="2"/>
              <a:buChar char="§"/>
            </a:pPr>
            <a:r>
              <a:rPr lang="en-GB" sz="2800" b="0" i="0" dirty="0">
                <a:solidFill>
                  <a:srgbClr val="343536"/>
                </a:solidFill>
                <a:effectLst/>
              </a:rPr>
              <a:t>Severe acute respiratory syndrome (SARS), Middle East respiratory syndrome (MERS) are examples of coronaviruses that cause illness in humans.</a:t>
            </a:r>
          </a:p>
          <a:p>
            <a:pPr>
              <a:buFont typeface="Wingdings" panose="05000000000000000000" pitchFamily="2" charset="2"/>
              <a:buChar char="§"/>
            </a:pPr>
            <a:r>
              <a:rPr lang="en-GB" sz="2800" dirty="0"/>
              <a:t>The new strain of coronavirus — SARS-CoV-2 — was first reported in Wuhan, China in December 2019. </a:t>
            </a:r>
          </a:p>
          <a:p>
            <a:pPr>
              <a:buFont typeface="Wingdings" panose="05000000000000000000" pitchFamily="2" charset="2"/>
              <a:buChar char="§"/>
            </a:pPr>
            <a:r>
              <a:rPr lang="en-GB" sz="2800" dirty="0"/>
              <a:t>It has since spread to every country around the world.</a:t>
            </a:r>
          </a:p>
          <a:p>
            <a:pPr marL="0" indent="0">
              <a:buNone/>
            </a:pPr>
            <a:r>
              <a:rPr lang="en-GB" sz="2800" dirty="0"/>
              <a:t>                                                                       </a:t>
            </a:r>
            <a:r>
              <a:rPr lang="en-GB" sz="2200" dirty="0"/>
              <a:t>(WHO, 2022)</a:t>
            </a:r>
          </a:p>
        </p:txBody>
      </p:sp>
    </p:spTree>
    <p:extLst>
      <p:ext uri="{BB962C8B-B14F-4D97-AF65-F5344CB8AC3E}">
        <p14:creationId xmlns:p14="http://schemas.microsoft.com/office/powerpoint/2010/main" val="195114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276287"/>
            <a:ext cx="8496944" cy="1362075"/>
          </a:xfrm>
        </p:spPr>
        <p:txBody>
          <a:bodyPr>
            <a:noAutofit/>
          </a:bodyPr>
          <a:lstStyle/>
          <a:p>
            <a:pPr algn="ctr"/>
            <a:r>
              <a:rPr lang="en-GB" sz="3200" i="1" dirty="0"/>
              <a:t>Where does the coronaviruses come from?</a:t>
            </a:r>
            <a:br>
              <a:rPr lang="en-GB" sz="3200" i="1" dirty="0"/>
            </a:br>
            <a:endParaRPr lang="en-GB" sz="3200" i="1" dirty="0"/>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42538083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EB164-42FF-4742-B2EC-2363A5AD5F0B}"/>
              </a:ext>
            </a:extLst>
          </p:cNvPr>
          <p:cNvSpPr>
            <a:spLocks noGrp="1"/>
          </p:cNvSpPr>
          <p:nvPr>
            <p:ph type="title"/>
          </p:nvPr>
        </p:nvSpPr>
        <p:spPr/>
        <p:txBody>
          <a:bodyPr>
            <a:normAutofit/>
          </a:bodyPr>
          <a:lstStyle/>
          <a:p>
            <a:r>
              <a:rPr lang="en-GB" sz="4000" b="1" dirty="0"/>
              <a:t>Origin of the Coronaviruses</a:t>
            </a:r>
          </a:p>
        </p:txBody>
      </p:sp>
      <p:sp>
        <p:nvSpPr>
          <p:cNvPr id="3" name="Content Placeholder 2">
            <a:extLst>
              <a:ext uri="{FF2B5EF4-FFF2-40B4-BE49-F238E27FC236}">
                <a16:creationId xmlns:a16="http://schemas.microsoft.com/office/drawing/2014/main" id="{99B4B766-2326-4001-BF92-0542995EEDF7}"/>
              </a:ext>
            </a:extLst>
          </p:cNvPr>
          <p:cNvSpPr>
            <a:spLocks noGrp="1"/>
          </p:cNvSpPr>
          <p:nvPr>
            <p:ph idx="1"/>
          </p:nvPr>
        </p:nvSpPr>
        <p:spPr/>
        <p:txBody>
          <a:bodyPr>
            <a:normAutofit fontScale="70000" lnSpcReduction="20000"/>
          </a:bodyPr>
          <a:lstStyle/>
          <a:p>
            <a:pPr>
              <a:buFont typeface="Wingdings" panose="05000000000000000000" pitchFamily="2" charset="2"/>
              <a:buChar char="§"/>
            </a:pPr>
            <a:r>
              <a:rPr lang="en-GB" dirty="0"/>
              <a:t>Coronaviruses are often found in </a:t>
            </a:r>
            <a:r>
              <a:rPr lang="en-GB" b="1" dirty="0"/>
              <a:t>bats, cats and camels. </a:t>
            </a:r>
          </a:p>
          <a:p>
            <a:pPr>
              <a:buFont typeface="Wingdings" panose="05000000000000000000" pitchFamily="2" charset="2"/>
              <a:buChar char="§"/>
            </a:pPr>
            <a:r>
              <a:rPr lang="en-GB" dirty="0"/>
              <a:t>The viruses live in but do not infect the animals.</a:t>
            </a:r>
          </a:p>
          <a:p>
            <a:pPr>
              <a:buFont typeface="Wingdings" panose="05000000000000000000" pitchFamily="2" charset="2"/>
              <a:buChar char="§"/>
            </a:pPr>
            <a:r>
              <a:rPr lang="en-GB" dirty="0"/>
              <a:t>Sometimes these viruses then spread to different animal species.</a:t>
            </a:r>
          </a:p>
          <a:p>
            <a:pPr>
              <a:buFont typeface="Wingdings" panose="05000000000000000000" pitchFamily="2" charset="2"/>
              <a:buChar char="§"/>
            </a:pPr>
            <a:r>
              <a:rPr lang="en-GB" dirty="0"/>
              <a:t>The viruses may change as they transfer to other species. </a:t>
            </a:r>
          </a:p>
          <a:p>
            <a:pPr>
              <a:buFont typeface="Wingdings" panose="05000000000000000000" pitchFamily="2" charset="2"/>
              <a:buChar char="§"/>
            </a:pPr>
            <a:r>
              <a:rPr lang="en-GB" dirty="0"/>
              <a:t>Eventually, the virus can jump from animal species and begin to infect humans.</a:t>
            </a:r>
          </a:p>
          <a:p>
            <a:pPr>
              <a:buFont typeface="Wingdings" panose="05000000000000000000" pitchFamily="2" charset="2"/>
              <a:buChar char="§"/>
            </a:pPr>
            <a:r>
              <a:rPr lang="en-GB" dirty="0"/>
              <a:t>In the case of SARS-CoV-19, the first people infected are thought to have contracted the virus at a food market that sold meat, fish and live animals.</a:t>
            </a:r>
          </a:p>
        </p:txBody>
      </p:sp>
    </p:spTree>
    <p:extLst>
      <p:ext uri="{BB962C8B-B14F-4D97-AF65-F5344CB8AC3E}">
        <p14:creationId xmlns:p14="http://schemas.microsoft.com/office/powerpoint/2010/main" val="385729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79103-F948-4044-8261-8C28370C7169}"/>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5AD08C7D-7EB7-4F19-9F46-B0E94B64D686}"/>
              </a:ext>
            </a:extLst>
          </p:cNvPr>
          <p:cNvSpPr>
            <a:spLocks noGrp="1"/>
          </p:cNvSpPr>
          <p:nvPr>
            <p:ph idx="1"/>
          </p:nvPr>
        </p:nvSpPr>
        <p:spPr>
          <a:xfrm>
            <a:off x="899592" y="1556792"/>
            <a:ext cx="7571184" cy="4171602"/>
          </a:xfrm>
        </p:spPr>
        <p:txBody>
          <a:bodyPr>
            <a:normAutofit/>
          </a:bodyPr>
          <a:lstStyle/>
          <a:p>
            <a:pPr>
              <a:buFont typeface="Wingdings" panose="05000000000000000000" pitchFamily="2" charset="2"/>
              <a:buChar char="§"/>
            </a:pPr>
            <a:r>
              <a:rPr lang="en-GB" sz="2400" dirty="0"/>
              <a:t>Working in a group of 4, research the means of transmission of Covid19 </a:t>
            </a:r>
          </a:p>
          <a:p>
            <a:pPr marL="0" indent="0" algn="ctr">
              <a:buNone/>
            </a:pPr>
            <a:r>
              <a:rPr lang="en-GB" sz="2400" dirty="0"/>
              <a:t>   </a:t>
            </a:r>
            <a:r>
              <a:rPr lang="en-GB" sz="2400" b="1" dirty="0"/>
              <a:t>(5 minutes)</a:t>
            </a:r>
          </a:p>
          <a:p>
            <a:endParaRPr lang="en-GB" sz="2400" dirty="0"/>
          </a:p>
          <a:p>
            <a:pPr marL="0" indent="0">
              <a:buNone/>
            </a:pPr>
            <a:endParaRPr lang="en-GB" sz="2400" dirty="0"/>
          </a:p>
          <a:p>
            <a:pPr>
              <a:buFont typeface="Wingdings" panose="05000000000000000000" pitchFamily="2" charset="2"/>
              <a:buChar char="§"/>
            </a:pPr>
            <a:endParaRPr lang="en-GB" sz="2400" dirty="0"/>
          </a:p>
          <a:p>
            <a:pPr algn="ctr">
              <a:buFont typeface="Wingdings" panose="05000000000000000000" pitchFamily="2" charset="2"/>
              <a:buChar char="§"/>
            </a:pPr>
            <a:r>
              <a:rPr lang="en-GB" sz="2400" b="1" dirty="0"/>
              <a:t>Discuss your findings with the rest of the members of the class </a:t>
            </a:r>
          </a:p>
          <a:p>
            <a:pPr marL="0" indent="0">
              <a:buNone/>
            </a:pPr>
            <a:endParaRPr lang="en-GB" sz="1800" dirty="0"/>
          </a:p>
        </p:txBody>
      </p:sp>
    </p:spTree>
    <p:extLst>
      <p:ext uri="{BB962C8B-B14F-4D97-AF65-F5344CB8AC3E}">
        <p14:creationId xmlns:p14="http://schemas.microsoft.com/office/powerpoint/2010/main" val="1400797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049413"/>
            <a:ext cx="8496944" cy="1362075"/>
          </a:xfrm>
        </p:spPr>
        <p:txBody>
          <a:bodyPr>
            <a:normAutofit/>
          </a:bodyPr>
          <a:lstStyle/>
          <a:p>
            <a:pPr algn="ctr"/>
            <a:r>
              <a:rPr lang="en-GB" sz="3600" i="1" dirty="0"/>
              <a:t>What are the Mode of transmission of Covid19?</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2835915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12E7E-1A2C-4EE7-BD36-FABCAE691C03}"/>
              </a:ext>
            </a:extLst>
          </p:cNvPr>
          <p:cNvSpPr>
            <a:spLocks noGrp="1"/>
          </p:cNvSpPr>
          <p:nvPr>
            <p:ph type="title"/>
          </p:nvPr>
        </p:nvSpPr>
        <p:spPr/>
        <p:txBody>
          <a:bodyPr/>
          <a:lstStyle/>
          <a:p>
            <a:r>
              <a:rPr lang="en-GB" sz="3600" b="1" cap="all" dirty="0">
                <a:solidFill>
                  <a:prstClr val="black"/>
                </a:solidFill>
              </a:rPr>
              <a:t>M</a:t>
            </a:r>
            <a:r>
              <a:rPr lang="en-GB" sz="3600" b="1" dirty="0">
                <a:solidFill>
                  <a:prstClr val="black"/>
                </a:solidFill>
              </a:rPr>
              <a:t>ode</a:t>
            </a:r>
            <a:r>
              <a:rPr lang="en-GB" sz="3600" b="1" cap="all" dirty="0">
                <a:solidFill>
                  <a:prstClr val="black"/>
                </a:solidFill>
              </a:rPr>
              <a:t> o</a:t>
            </a:r>
            <a:r>
              <a:rPr lang="en-GB" sz="3600" b="1" dirty="0">
                <a:solidFill>
                  <a:prstClr val="black"/>
                </a:solidFill>
              </a:rPr>
              <a:t>f</a:t>
            </a:r>
            <a:r>
              <a:rPr lang="en-GB" sz="3600" b="1" cap="all" dirty="0">
                <a:solidFill>
                  <a:prstClr val="black"/>
                </a:solidFill>
              </a:rPr>
              <a:t> t</a:t>
            </a:r>
            <a:r>
              <a:rPr lang="en-GB" sz="3600" b="1" dirty="0">
                <a:solidFill>
                  <a:prstClr val="black"/>
                </a:solidFill>
              </a:rPr>
              <a:t>ransmission</a:t>
            </a:r>
            <a:r>
              <a:rPr lang="en-GB" b="1" dirty="0"/>
              <a:t> of </a:t>
            </a:r>
            <a:r>
              <a:rPr lang="en-GB" sz="3600" b="1" dirty="0"/>
              <a:t>Covid-19</a:t>
            </a:r>
            <a:endParaRPr lang="en-GB" sz="3600" dirty="0"/>
          </a:p>
        </p:txBody>
      </p:sp>
      <p:sp>
        <p:nvSpPr>
          <p:cNvPr id="3" name="Content Placeholder 2">
            <a:extLst>
              <a:ext uri="{FF2B5EF4-FFF2-40B4-BE49-F238E27FC236}">
                <a16:creationId xmlns:a16="http://schemas.microsoft.com/office/drawing/2014/main" id="{CF7C060F-8F57-4650-8336-0757C2317DFF}"/>
              </a:ext>
            </a:extLst>
          </p:cNvPr>
          <p:cNvSpPr>
            <a:spLocks noGrp="1"/>
          </p:cNvSpPr>
          <p:nvPr>
            <p:ph idx="1"/>
          </p:nvPr>
        </p:nvSpPr>
        <p:spPr/>
        <p:txBody>
          <a:bodyPr>
            <a:normAutofit/>
          </a:bodyPr>
          <a:lstStyle/>
          <a:p>
            <a:pPr>
              <a:buFont typeface="Wingdings" panose="05000000000000000000" pitchFamily="2" charset="2"/>
              <a:buChar char="§"/>
            </a:pPr>
            <a:r>
              <a:rPr lang="en-GB" dirty="0"/>
              <a:t>The virus can spread “from an infected person’s mouth or nose in small liquid particles when they cough, sneeze, speak, sing or breathe”. </a:t>
            </a:r>
          </a:p>
          <a:p>
            <a:pPr>
              <a:buFont typeface="Wingdings" panose="05000000000000000000" pitchFamily="2" charset="2"/>
              <a:buChar char="§"/>
            </a:pPr>
            <a:r>
              <a:rPr lang="en-GB" dirty="0"/>
              <a:t>These “particles range from larger respiratory droplets to smaller aerosols”.</a:t>
            </a:r>
          </a:p>
          <a:p>
            <a:pPr marL="0" indent="0">
              <a:buNone/>
            </a:pPr>
            <a:r>
              <a:rPr lang="en-GB" dirty="0"/>
              <a:t>                                                      </a:t>
            </a:r>
            <a:r>
              <a:rPr lang="en-GB" sz="2400" dirty="0"/>
              <a:t>(WHO, 2022)</a:t>
            </a:r>
          </a:p>
        </p:txBody>
      </p:sp>
    </p:spTree>
    <p:extLst>
      <p:ext uri="{BB962C8B-B14F-4D97-AF65-F5344CB8AC3E}">
        <p14:creationId xmlns:p14="http://schemas.microsoft.com/office/powerpoint/2010/main" val="1312934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FDD22D-6BC5-44A1-8153-229D46A77A83}"/>
              </a:ext>
            </a:extLst>
          </p:cNvPr>
          <p:cNvSpPr>
            <a:spLocks noGrp="1"/>
          </p:cNvSpPr>
          <p:nvPr>
            <p:ph type="title"/>
          </p:nvPr>
        </p:nvSpPr>
        <p:spPr>
          <a:xfrm>
            <a:off x="539552" y="332656"/>
            <a:ext cx="8280920" cy="786926"/>
          </a:xfrm>
        </p:spPr>
        <p:txBody>
          <a:bodyPr>
            <a:normAutofit/>
          </a:bodyPr>
          <a:lstStyle/>
          <a:p>
            <a:r>
              <a:rPr lang="en-GB" sz="3600" b="1" dirty="0"/>
              <a:t>Means of Transmission of Covid19</a:t>
            </a:r>
          </a:p>
        </p:txBody>
      </p:sp>
      <p:pic>
        <p:nvPicPr>
          <p:cNvPr id="4" name="Picture 4" descr="PHFI CEHJ » Personal protective equipment for COVID-19 in eye care">
            <a:extLst>
              <a:ext uri="{FF2B5EF4-FFF2-40B4-BE49-F238E27FC236}">
                <a16:creationId xmlns:a16="http://schemas.microsoft.com/office/drawing/2014/main" id="{DA4F3EC7-9F5E-4F68-9CE7-5B99211C695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31640" y="1377176"/>
            <a:ext cx="5931575" cy="382869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3A56EE0-A677-4EC1-A59B-1BFCB6230BF3}"/>
              </a:ext>
            </a:extLst>
          </p:cNvPr>
          <p:cNvSpPr txBox="1"/>
          <p:nvPr/>
        </p:nvSpPr>
        <p:spPr>
          <a:xfrm>
            <a:off x="6660232" y="5180742"/>
            <a:ext cx="2256259" cy="300082"/>
          </a:xfrm>
          <a:prstGeom prst="rect">
            <a:avLst/>
          </a:prstGeom>
          <a:noFill/>
        </p:spPr>
        <p:txBody>
          <a:bodyPr wrap="none" rtlCol="0">
            <a:spAutoFit/>
          </a:bodyPr>
          <a:lstStyle/>
          <a:p>
            <a:r>
              <a:rPr lang="en-GB" sz="1350" dirty="0"/>
              <a:t>(Watts, Leck, and Hu, 2020)</a:t>
            </a:r>
          </a:p>
        </p:txBody>
      </p:sp>
    </p:spTree>
    <p:extLst>
      <p:ext uri="{BB962C8B-B14F-4D97-AF65-F5344CB8AC3E}">
        <p14:creationId xmlns:p14="http://schemas.microsoft.com/office/powerpoint/2010/main" val="1558555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C1381-D65A-466D-8343-24156836360C}"/>
              </a:ext>
            </a:extLst>
          </p:cNvPr>
          <p:cNvSpPr>
            <a:spLocks noGrp="1"/>
          </p:cNvSpPr>
          <p:nvPr>
            <p:ph type="title"/>
          </p:nvPr>
        </p:nvSpPr>
        <p:spPr>
          <a:xfrm>
            <a:off x="683568" y="260648"/>
            <a:ext cx="8136904" cy="786926"/>
          </a:xfrm>
        </p:spPr>
        <p:txBody>
          <a:bodyPr>
            <a:noAutofit/>
          </a:bodyPr>
          <a:lstStyle/>
          <a:p>
            <a:pPr algn="l"/>
            <a:r>
              <a:rPr lang="en-GB" sz="3600" b="1" dirty="0"/>
              <a:t>Means of Transmission of Covid19</a:t>
            </a:r>
          </a:p>
        </p:txBody>
      </p:sp>
      <p:pic>
        <p:nvPicPr>
          <p:cNvPr id="4" name="Picture 2" descr="SARS-CoV-2 Modes of Transmission and Related IPC Measures">
            <a:extLst>
              <a:ext uri="{FF2B5EF4-FFF2-40B4-BE49-F238E27FC236}">
                <a16:creationId xmlns:a16="http://schemas.microsoft.com/office/drawing/2014/main" id="{651713D4-0E32-418B-A9E1-B76CA2FD49D6}"/>
              </a:ext>
            </a:extLst>
          </p:cNvPr>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1907704" y="1412776"/>
            <a:ext cx="5688632" cy="39928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E26B052-88F9-46AC-8B8F-EDE940963A9F}"/>
              </a:ext>
            </a:extLst>
          </p:cNvPr>
          <p:cNvSpPr txBox="1"/>
          <p:nvPr/>
        </p:nvSpPr>
        <p:spPr>
          <a:xfrm>
            <a:off x="7756210" y="4963212"/>
            <a:ext cx="1169936" cy="300082"/>
          </a:xfrm>
          <a:prstGeom prst="rect">
            <a:avLst/>
          </a:prstGeom>
          <a:noFill/>
        </p:spPr>
        <p:txBody>
          <a:bodyPr wrap="none" rtlCol="0">
            <a:spAutoFit/>
          </a:bodyPr>
          <a:lstStyle/>
          <a:p>
            <a:r>
              <a:rPr lang="en-GB" sz="1350" dirty="0"/>
              <a:t>(Conly, 2020)</a:t>
            </a:r>
          </a:p>
        </p:txBody>
      </p:sp>
    </p:spTree>
    <p:extLst>
      <p:ext uri="{BB962C8B-B14F-4D97-AF65-F5344CB8AC3E}">
        <p14:creationId xmlns:p14="http://schemas.microsoft.com/office/powerpoint/2010/main" val="913913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8A5C7-4ED4-4C0B-81A7-BD15CCD61F96}"/>
              </a:ext>
            </a:extLst>
          </p:cNvPr>
          <p:cNvSpPr>
            <a:spLocks noGrp="1"/>
          </p:cNvSpPr>
          <p:nvPr>
            <p:ph type="title"/>
          </p:nvPr>
        </p:nvSpPr>
        <p:spPr/>
        <p:txBody>
          <a:bodyPr>
            <a:normAutofit/>
          </a:bodyPr>
          <a:lstStyle/>
          <a:p>
            <a:r>
              <a:rPr lang="en-GB" b="1" dirty="0"/>
              <a:t>Activity</a:t>
            </a:r>
          </a:p>
        </p:txBody>
      </p:sp>
      <p:sp>
        <p:nvSpPr>
          <p:cNvPr id="3" name="Content Placeholder 2">
            <a:extLst>
              <a:ext uri="{FF2B5EF4-FFF2-40B4-BE49-F238E27FC236}">
                <a16:creationId xmlns:a16="http://schemas.microsoft.com/office/drawing/2014/main" id="{E1D001BF-C1A5-4853-8502-D6F86BDB422F}"/>
              </a:ext>
            </a:extLst>
          </p:cNvPr>
          <p:cNvSpPr>
            <a:spLocks noGrp="1"/>
          </p:cNvSpPr>
          <p:nvPr>
            <p:ph idx="1"/>
          </p:nvPr>
        </p:nvSpPr>
        <p:spPr/>
        <p:txBody>
          <a:bodyPr>
            <a:normAutofit/>
          </a:bodyPr>
          <a:lstStyle/>
          <a:p>
            <a:pPr marL="0" indent="0">
              <a:buNone/>
            </a:pPr>
            <a:r>
              <a:rPr lang="en-GB" sz="2400" dirty="0"/>
              <a:t>In a group of 4, identify and discuss the subpopulations that are at higher risks of Covid19</a:t>
            </a:r>
          </a:p>
          <a:p>
            <a:pPr marL="0" indent="0">
              <a:buNone/>
            </a:pPr>
            <a:endParaRPr lang="en-GB" sz="2400" dirty="0"/>
          </a:p>
          <a:p>
            <a:pPr marL="0" indent="0">
              <a:buNone/>
            </a:pPr>
            <a:endParaRPr lang="en-GB" sz="2400" dirty="0"/>
          </a:p>
          <a:p>
            <a:pPr>
              <a:buFont typeface="Wingdings" panose="05000000000000000000" pitchFamily="2" charset="2"/>
              <a:buChar char="§"/>
            </a:pPr>
            <a:r>
              <a:rPr lang="en-GB" sz="2400" dirty="0"/>
              <a:t>Why are those sub-populations at higher risks?</a:t>
            </a:r>
          </a:p>
          <a:p>
            <a:pPr marL="0" indent="0" algn="ctr">
              <a:buNone/>
            </a:pPr>
            <a:r>
              <a:rPr lang="en-GB" sz="2400" b="1" dirty="0"/>
              <a:t>(15 minutes)</a:t>
            </a:r>
          </a:p>
          <a:p>
            <a:pPr marL="0" indent="0" algn="ctr">
              <a:buNone/>
            </a:pPr>
            <a:endParaRPr lang="en-GB" sz="2400" dirty="0"/>
          </a:p>
          <a:p>
            <a:pPr marL="0" indent="0" algn="ctr">
              <a:buNone/>
            </a:pPr>
            <a:r>
              <a:rPr lang="en-GB" sz="2400" b="1" dirty="0"/>
              <a:t>Feedback your findings to the whole class</a:t>
            </a:r>
            <a:endParaRPr lang="en-GB" sz="2400" dirty="0"/>
          </a:p>
        </p:txBody>
      </p:sp>
    </p:spTree>
    <p:extLst>
      <p:ext uri="{BB962C8B-B14F-4D97-AF65-F5344CB8AC3E}">
        <p14:creationId xmlns:p14="http://schemas.microsoft.com/office/powerpoint/2010/main" val="1040756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467544" y="2049413"/>
            <a:ext cx="8496944" cy="1362075"/>
          </a:xfrm>
        </p:spPr>
        <p:txBody>
          <a:bodyPr>
            <a:normAutofit/>
          </a:bodyPr>
          <a:lstStyle/>
          <a:p>
            <a:pPr algn="ctr"/>
            <a:r>
              <a:rPr lang="en-GB" sz="3600" i="1" dirty="0"/>
              <a:t>What Subpopulations are at higher risks of Covid-19?</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742730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4E162-7829-F89E-84DB-F4E963DF471F}"/>
              </a:ext>
            </a:extLst>
          </p:cNvPr>
          <p:cNvSpPr>
            <a:spLocks noGrp="1"/>
          </p:cNvSpPr>
          <p:nvPr>
            <p:ph type="title"/>
          </p:nvPr>
        </p:nvSpPr>
        <p:spPr/>
        <p:txBody>
          <a:bodyPr>
            <a:normAutofit fontScale="90000"/>
          </a:bodyPr>
          <a:lstStyle/>
          <a:p>
            <a:r>
              <a:rPr lang="en-GB" b="1" dirty="0"/>
              <a:t>Subpopulations at higher risks of Covid19</a:t>
            </a:r>
          </a:p>
        </p:txBody>
      </p:sp>
      <p:sp>
        <p:nvSpPr>
          <p:cNvPr id="3" name="Content Placeholder 2">
            <a:extLst>
              <a:ext uri="{FF2B5EF4-FFF2-40B4-BE49-F238E27FC236}">
                <a16:creationId xmlns:a16="http://schemas.microsoft.com/office/drawing/2014/main" id="{D5D9055C-FB36-341E-40BC-3017B24AEC14}"/>
              </a:ext>
            </a:extLst>
          </p:cNvPr>
          <p:cNvSpPr>
            <a:spLocks noGrp="1"/>
          </p:cNvSpPr>
          <p:nvPr>
            <p:ph idx="1"/>
          </p:nvPr>
        </p:nvSpPr>
        <p:spPr/>
        <p:txBody>
          <a:bodyPr>
            <a:normAutofit fontScale="85000" lnSpcReduction="10000"/>
          </a:bodyPr>
          <a:lstStyle/>
          <a:p>
            <a:pPr>
              <a:buFont typeface="Wingdings" panose="05000000000000000000" pitchFamily="2" charset="2"/>
              <a:buChar char="§"/>
            </a:pPr>
            <a:r>
              <a:rPr lang="en-GB" sz="2600" b="0" i="0" dirty="0">
                <a:effectLst/>
              </a:rPr>
              <a:t>Older people and </a:t>
            </a:r>
          </a:p>
          <a:p>
            <a:pPr>
              <a:buFont typeface="Wingdings" panose="05000000000000000000" pitchFamily="2" charset="2"/>
              <a:buChar char="§"/>
            </a:pPr>
            <a:r>
              <a:rPr lang="en-GB" sz="2600" dirty="0"/>
              <a:t>T</a:t>
            </a:r>
            <a:r>
              <a:rPr lang="en-GB" sz="2600" b="0" i="0" dirty="0">
                <a:effectLst/>
              </a:rPr>
              <a:t>hose with underlying medical conditions like cardiovascular disease, diabetes, chronic respiratory disease, or cancer are more likely to develop serious illness. </a:t>
            </a:r>
          </a:p>
          <a:p>
            <a:pPr>
              <a:buFont typeface="Wingdings" panose="05000000000000000000" pitchFamily="2" charset="2"/>
              <a:buChar char="§"/>
            </a:pPr>
            <a:r>
              <a:rPr lang="en-GB" sz="2600" dirty="0"/>
              <a:t>Those with weakened immune system.</a:t>
            </a:r>
          </a:p>
          <a:p>
            <a:pPr>
              <a:buFont typeface="Wingdings" panose="05000000000000000000" pitchFamily="2" charset="2"/>
              <a:buChar char="§"/>
            </a:pPr>
            <a:r>
              <a:rPr lang="en-GB" sz="2600" dirty="0"/>
              <a:t>Those that have lived in or have recently travelled to any area with ongoing active spread.</a:t>
            </a:r>
          </a:p>
          <a:p>
            <a:pPr>
              <a:buFont typeface="Wingdings" panose="05000000000000000000" pitchFamily="2" charset="2"/>
              <a:buChar char="§"/>
            </a:pPr>
            <a:r>
              <a:rPr lang="en-GB" sz="2600" dirty="0"/>
              <a:t>Have had close contact with a person who has a laboratory-confirmed or a suspected case of the COVID-19 virus.</a:t>
            </a:r>
            <a:endParaRPr lang="en-GB" sz="2600" b="0" i="0" dirty="0">
              <a:effectLst/>
            </a:endParaRPr>
          </a:p>
          <a:p>
            <a:pPr marL="0" indent="0">
              <a:buNone/>
            </a:pPr>
            <a:r>
              <a:rPr lang="en-GB" sz="3200" dirty="0"/>
              <a:t>                                             </a:t>
            </a:r>
            <a:r>
              <a:rPr lang="en-GB" sz="2800" dirty="0"/>
              <a:t>(WHO, 2022)</a:t>
            </a:r>
            <a:endParaRPr lang="en-GB" sz="2800" b="0" i="0" dirty="0">
              <a:effectLst/>
            </a:endParaRPr>
          </a:p>
          <a:p>
            <a:endParaRPr lang="en-GB" dirty="0"/>
          </a:p>
        </p:txBody>
      </p:sp>
    </p:spTree>
    <p:extLst>
      <p:ext uri="{BB962C8B-B14F-4D97-AF65-F5344CB8AC3E}">
        <p14:creationId xmlns:p14="http://schemas.microsoft.com/office/powerpoint/2010/main" val="12412947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0DB47-EAF5-4A00-B28B-4E0ADFC6B16E}"/>
              </a:ext>
            </a:extLst>
          </p:cNvPr>
          <p:cNvSpPr>
            <a:spLocks noGrp="1"/>
          </p:cNvSpPr>
          <p:nvPr>
            <p:ph type="title"/>
          </p:nvPr>
        </p:nvSpPr>
        <p:spPr>
          <a:xfrm>
            <a:off x="1187624" y="475176"/>
            <a:ext cx="6981568" cy="617838"/>
          </a:xfrm>
        </p:spPr>
        <p:txBody>
          <a:bodyPr>
            <a:normAutofit fontScale="90000"/>
          </a:bodyPr>
          <a:lstStyle/>
          <a:p>
            <a:r>
              <a:rPr lang="en-GB" b="1" dirty="0"/>
              <a:t>Sub-population at higher risks of Covid19</a:t>
            </a:r>
          </a:p>
        </p:txBody>
      </p:sp>
      <p:sp>
        <p:nvSpPr>
          <p:cNvPr id="3" name="Content Placeholder 2">
            <a:extLst>
              <a:ext uri="{FF2B5EF4-FFF2-40B4-BE49-F238E27FC236}">
                <a16:creationId xmlns:a16="http://schemas.microsoft.com/office/drawing/2014/main" id="{F1AEED14-EF72-423E-A35A-642704972BFE}"/>
              </a:ext>
            </a:extLst>
          </p:cNvPr>
          <p:cNvSpPr>
            <a:spLocks noGrp="1"/>
          </p:cNvSpPr>
          <p:nvPr>
            <p:ph idx="1"/>
          </p:nvPr>
        </p:nvSpPr>
        <p:spPr>
          <a:xfrm>
            <a:off x="490065" y="1700808"/>
            <a:ext cx="8163870" cy="3672407"/>
          </a:xfrm>
        </p:spPr>
        <p:txBody>
          <a:bodyPr>
            <a:normAutofit fontScale="55000" lnSpcReduction="20000"/>
          </a:bodyPr>
          <a:lstStyle/>
          <a:p>
            <a:pPr>
              <a:buFont typeface="Wingdings" panose="05000000000000000000" pitchFamily="2" charset="2"/>
              <a:buChar char="§"/>
            </a:pPr>
            <a:r>
              <a:rPr lang="en-GB" sz="3600" dirty="0"/>
              <a:t>Elderly people</a:t>
            </a:r>
          </a:p>
          <a:p>
            <a:pPr>
              <a:buFont typeface="Wingdings" panose="05000000000000000000" pitchFamily="2" charset="2"/>
              <a:buChar char="§"/>
            </a:pPr>
            <a:endParaRPr lang="en-GB" sz="3600" dirty="0"/>
          </a:p>
          <a:p>
            <a:pPr>
              <a:buFont typeface="Wingdings" panose="05000000000000000000" pitchFamily="2" charset="2"/>
              <a:buChar char="§"/>
            </a:pPr>
            <a:endParaRPr lang="en-GB" sz="3600" dirty="0"/>
          </a:p>
          <a:p>
            <a:pPr>
              <a:buFont typeface="Wingdings" panose="05000000000000000000" pitchFamily="2" charset="2"/>
              <a:buChar char="§"/>
            </a:pPr>
            <a:r>
              <a:rPr lang="en-GB" sz="3600" dirty="0"/>
              <a:t>Pregnant women</a:t>
            </a:r>
          </a:p>
          <a:p>
            <a:pPr>
              <a:buFont typeface="Wingdings" panose="05000000000000000000" pitchFamily="2" charset="2"/>
              <a:buChar char="§"/>
            </a:pPr>
            <a:endParaRPr lang="en-GB" sz="3600" dirty="0"/>
          </a:p>
          <a:p>
            <a:pPr>
              <a:buFont typeface="Wingdings" panose="05000000000000000000" pitchFamily="2" charset="2"/>
              <a:buChar char="§"/>
            </a:pPr>
            <a:endParaRPr lang="en-GB" sz="3600" dirty="0"/>
          </a:p>
          <a:p>
            <a:pPr>
              <a:buFont typeface="Wingdings" panose="05000000000000000000" pitchFamily="2" charset="2"/>
              <a:buChar char="§"/>
            </a:pPr>
            <a:r>
              <a:rPr lang="en-GB" sz="3600" dirty="0"/>
              <a:t>Long-term health condition e.g. diabetes, cancer, cardiovascular disease</a:t>
            </a:r>
          </a:p>
          <a:p>
            <a:pPr>
              <a:buFont typeface="Wingdings" panose="05000000000000000000" pitchFamily="2" charset="2"/>
              <a:buChar char="§"/>
            </a:pPr>
            <a:endParaRPr lang="en-GB" sz="3600" dirty="0"/>
          </a:p>
          <a:p>
            <a:pPr>
              <a:buFont typeface="Wingdings" panose="05000000000000000000" pitchFamily="2" charset="2"/>
              <a:buChar char="§"/>
            </a:pPr>
            <a:r>
              <a:rPr lang="en-GB" sz="3600" dirty="0"/>
              <a:t>Minority-ethnic groups </a:t>
            </a:r>
          </a:p>
          <a:p>
            <a:pPr marL="0" indent="0">
              <a:buNone/>
            </a:pPr>
            <a:r>
              <a:rPr lang="en-GB" sz="3600" dirty="0"/>
              <a:t>                                               </a:t>
            </a:r>
            <a:r>
              <a:rPr lang="en-GB" dirty="0"/>
              <a:t>                              </a:t>
            </a:r>
          </a:p>
          <a:p>
            <a:pPr marL="0" indent="0">
              <a:buNone/>
            </a:pPr>
            <a:r>
              <a:rPr lang="en-GB" dirty="0"/>
              <a:t>                                                                                        (</a:t>
            </a:r>
            <a:r>
              <a:rPr lang="en-GB" dirty="0" err="1"/>
              <a:t>Cascella</a:t>
            </a:r>
            <a:r>
              <a:rPr lang="en-GB" dirty="0"/>
              <a:t>, 2022)</a:t>
            </a:r>
          </a:p>
          <a:p>
            <a:pPr marL="0" indent="0">
              <a:buNone/>
            </a:pPr>
            <a:endParaRPr lang="en-GB" dirty="0"/>
          </a:p>
        </p:txBody>
      </p:sp>
      <p:pic>
        <p:nvPicPr>
          <p:cNvPr id="4" name="Picture 4" descr="Elderly Person Icon #92304 - Free Icons Library">
            <a:extLst>
              <a:ext uri="{FF2B5EF4-FFF2-40B4-BE49-F238E27FC236}">
                <a16:creationId xmlns:a16="http://schemas.microsoft.com/office/drawing/2014/main" id="{994CD90F-664C-46EE-AE4E-A144614AC86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05680" y="1773413"/>
            <a:ext cx="739553" cy="7395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3,382 Pregnant woman outline Vector Images, Pregnant woman outline  Illustrations | Depositphotos">
            <a:extLst>
              <a:ext uri="{FF2B5EF4-FFF2-40B4-BE49-F238E27FC236}">
                <a16:creationId xmlns:a16="http://schemas.microsoft.com/office/drawing/2014/main" id="{599B96F3-A13C-4CB4-970C-28D16DC0A9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84011" y="2566716"/>
            <a:ext cx="917583" cy="9175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Cancer, chemotherapy, disease, equipment, machine, patient, treatment icon  - Download on Iconfinder">
            <a:extLst>
              <a:ext uri="{FF2B5EF4-FFF2-40B4-BE49-F238E27FC236}">
                <a16:creationId xmlns:a16="http://schemas.microsoft.com/office/drawing/2014/main" id="{106025AC-85EB-465C-B4D8-472AA018F9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62784" y="3626748"/>
            <a:ext cx="917583" cy="74438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Ethnic minority icon Stock Vectors, Images &amp; Vector Art | Shutterstock">
            <a:extLst>
              <a:ext uri="{FF2B5EF4-FFF2-40B4-BE49-F238E27FC236}">
                <a16:creationId xmlns:a16="http://schemas.microsoft.com/office/drawing/2014/main" id="{F578D657-E147-4C33-9C73-BD065E36D26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38416" y="4221088"/>
            <a:ext cx="808775" cy="872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9851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86EB5-9B4A-5B48-BD4E-A18D0B7099C0}"/>
              </a:ext>
            </a:extLst>
          </p:cNvPr>
          <p:cNvSpPr>
            <a:spLocks noGrp="1"/>
          </p:cNvSpPr>
          <p:nvPr>
            <p:ph type="title"/>
          </p:nvPr>
        </p:nvSpPr>
        <p:spPr>
          <a:xfrm>
            <a:off x="466725" y="58366"/>
            <a:ext cx="8229600" cy="1143000"/>
          </a:xfrm>
        </p:spPr>
        <p:txBody>
          <a:bodyPr>
            <a:normAutofit/>
          </a:bodyPr>
          <a:lstStyle/>
          <a:p>
            <a:r>
              <a:rPr lang="en-GB" b="1" dirty="0"/>
              <a:t>Population </a:t>
            </a:r>
            <a:r>
              <a:rPr lang="en-GB" b="1"/>
              <a:t>at risks </a:t>
            </a:r>
            <a:r>
              <a:rPr lang="en-GB" b="1" dirty="0"/>
              <a:t>of Covid19</a:t>
            </a:r>
            <a:endParaRPr lang="en-GB" dirty="0"/>
          </a:p>
        </p:txBody>
      </p:sp>
      <p:sp>
        <p:nvSpPr>
          <p:cNvPr id="3" name="Content Placeholder 2">
            <a:extLst>
              <a:ext uri="{FF2B5EF4-FFF2-40B4-BE49-F238E27FC236}">
                <a16:creationId xmlns:a16="http://schemas.microsoft.com/office/drawing/2014/main" id="{AE3C982E-A6C4-4870-888E-7C9C72F4050A}"/>
              </a:ext>
            </a:extLst>
          </p:cNvPr>
          <p:cNvSpPr>
            <a:spLocks noGrp="1"/>
          </p:cNvSpPr>
          <p:nvPr>
            <p:ph idx="1"/>
          </p:nvPr>
        </p:nvSpPr>
        <p:spPr>
          <a:xfrm>
            <a:off x="683568" y="1700808"/>
            <a:ext cx="8229600" cy="3240360"/>
          </a:xfrm>
        </p:spPr>
        <p:txBody>
          <a:bodyPr>
            <a:noAutofit/>
          </a:bodyPr>
          <a:lstStyle/>
          <a:p>
            <a:r>
              <a:rPr lang="en-GB" sz="2400" b="0" i="0" dirty="0">
                <a:effectLst/>
              </a:rPr>
              <a:t>Most people infected with the virus will experience mild to moderate respiratory illness and recover without requiring special treatment.</a:t>
            </a:r>
          </a:p>
          <a:p>
            <a:r>
              <a:rPr lang="en-GB" sz="2400" b="0" i="0" dirty="0">
                <a:effectLst/>
              </a:rPr>
              <a:t>However, some will become seriously ill and require medical attention. </a:t>
            </a:r>
          </a:p>
          <a:p>
            <a:r>
              <a:rPr lang="en-GB" sz="2400" b="0" i="0" dirty="0">
                <a:effectLst/>
              </a:rPr>
              <a:t>Anyone can get sick with COVID-19 and become seriously ill or die at any age. </a:t>
            </a:r>
          </a:p>
          <a:p>
            <a:pPr marL="0" indent="0">
              <a:buNone/>
            </a:pPr>
            <a:r>
              <a:rPr lang="en-GB" sz="2400" dirty="0">
                <a:solidFill>
                  <a:srgbClr val="3C4245"/>
                </a:solidFill>
              </a:rPr>
              <a:t>                                                                 </a:t>
            </a:r>
            <a:r>
              <a:rPr lang="en-GB" sz="2400" dirty="0"/>
              <a:t>(WHO, 2022)</a:t>
            </a:r>
          </a:p>
          <a:p>
            <a:pPr marL="0" indent="0">
              <a:buNone/>
            </a:pPr>
            <a:r>
              <a:rPr lang="en-GB" sz="2400" dirty="0">
                <a:solidFill>
                  <a:srgbClr val="3C4245"/>
                </a:solidFill>
              </a:rPr>
              <a:t>        </a:t>
            </a:r>
            <a:endParaRPr lang="en-GB" sz="2000" dirty="0"/>
          </a:p>
        </p:txBody>
      </p:sp>
    </p:spTree>
    <p:extLst>
      <p:ext uri="{BB962C8B-B14F-4D97-AF65-F5344CB8AC3E}">
        <p14:creationId xmlns:p14="http://schemas.microsoft.com/office/powerpoint/2010/main" val="38586530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CC66-B6AB-4022-993E-90B2C12636A0}"/>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99532668-7F62-4026-B929-9A14CA4E5C47}"/>
              </a:ext>
            </a:extLst>
          </p:cNvPr>
          <p:cNvSpPr>
            <a:spLocks noGrp="1"/>
          </p:cNvSpPr>
          <p:nvPr>
            <p:ph idx="1"/>
          </p:nvPr>
        </p:nvSpPr>
        <p:spPr>
          <a:xfrm>
            <a:off x="755576" y="1772816"/>
            <a:ext cx="7848872" cy="3030203"/>
          </a:xfrm>
        </p:spPr>
        <p:txBody>
          <a:bodyPr>
            <a:normAutofit fontScale="92500" lnSpcReduction="10000"/>
          </a:bodyPr>
          <a:lstStyle/>
          <a:p>
            <a:pPr>
              <a:buFont typeface="Wingdings" panose="05000000000000000000" pitchFamily="2" charset="2"/>
              <a:buChar char="§"/>
            </a:pPr>
            <a:r>
              <a:rPr lang="en-GB" sz="2800" dirty="0"/>
              <a:t>Working in a group of 4, research the different </a:t>
            </a:r>
            <a:r>
              <a:rPr lang="en-GB" sz="2800" b="1" dirty="0"/>
              <a:t>variants of Covid-19 </a:t>
            </a:r>
          </a:p>
          <a:p>
            <a:pPr marL="0" indent="0" algn="ctr">
              <a:buNone/>
            </a:pPr>
            <a:r>
              <a:rPr lang="en-GB" sz="2800" dirty="0"/>
              <a:t>(5 minutes)</a:t>
            </a:r>
          </a:p>
          <a:p>
            <a:pPr>
              <a:buFont typeface="Wingdings" panose="05000000000000000000" pitchFamily="2" charset="2"/>
              <a:buChar char="§"/>
            </a:pPr>
            <a:endParaRPr lang="en-GB" sz="2800" dirty="0"/>
          </a:p>
          <a:p>
            <a:pPr>
              <a:buFont typeface="Wingdings" panose="05000000000000000000" pitchFamily="2" charset="2"/>
              <a:buChar char="§"/>
            </a:pPr>
            <a:endParaRPr lang="en-GB" sz="2800" dirty="0"/>
          </a:p>
          <a:p>
            <a:pPr algn="ctr">
              <a:buFont typeface="Wingdings" panose="05000000000000000000" pitchFamily="2" charset="2"/>
              <a:buChar char="§"/>
            </a:pPr>
            <a:r>
              <a:rPr lang="en-GB" sz="2800" dirty="0"/>
              <a:t>Share your findings with the rest of the class </a:t>
            </a:r>
          </a:p>
          <a:p>
            <a:pPr marL="0" indent="0" algn="ctr">
              <a:buNone/>
            </a:pPr>
            <a:r>
              <a:rPr lang="en-GB" sz="2800" dirty="0"/>
              <a:t>(10 minutes)</a:t>
            </a:r>
          </a:p>
          <a:p>
            <a:endParaRPr lang="en-GB" dirty="0"/>
          </a:p>
        </p:txBody>
      </p:sp>
    </p:spTree>
    <p:extLst>
      <p:ext uri="{BB962C8B-B14F-4D97-AF65-F5344CB8AC3E}">
        <p14:creationId xmlns:p14="http://schemas.microsoft.com/office/powerpoint/2010/main" val="16220325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251520" y="2132856"/>
            <a:ext cx="8496944" cy="1362075"/>
          </a:xfrm>
        </p:spPr>
        <p:txBody>
          <a:bodyPr>
            <a:normAutofit/>
          </a:bodyPr>
          <a:lstStyle/>
          <a:p>
            <a:pPr algn="ctr"/>
            <a:r>
              <a:rPr lang="en-GB" sz="3600" i="1" dirty="0"/>
              <a:t>What are the </a:t>
            </a:r>
            <a:r>
              <a:rPr lang="en-GB" sz="3600" dirty="0"/>
              <a:t>Variants of Covid19</a:t>
            </a:r>
            <a:r>
              <a:rPr lang="en-GB" sz="3600" i="1" dirty="0"/>
              <a:t>?</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2056335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CCA02-CF89-47F0-B3C9-057DA8B3D39A}"/>
              </a:ext>
            </a:extLst>
          </p:cNvPr>
          <p:cNvSpPr>
            <a:spLocks noGrp="1"/>
          </p:cNvSpPr>
          <p:nvPr>
            <p:ph type="title"/>
          </p:nvPr>
        </p:nvSpPr>
        <p:spPr>
          <a:xfrm>
            <a:off x="1014505" y="359300"/>
            <a:ext cx="7202456" cy="709654"/>
          </a:xfrm>
        </p:spPr>
        <p:txBody>
          <a:bodyPr>
            <a:normAutofit fontScale="90000"/>
          </a:bodyPr>
          <a:lstStyle/>
          <a:p>
            <a:r>
              <a:rPr lang="en-GB" b="1" dirty="0"/>
              <a:t>Variants of Covid19</a:t>
            </a:r>
          </a:p>
        </p:txBody>
      </p:sp>
      <p:sp>
        <p:nvSpPr>
          <p:cNvPr id="3" name="Content Placeholder 2">
            <a:extLst>
              <a:ext uri="{FF2B5EF4-FFF2-40B4-BE49-F238E27FC236}">
                <a16:creationId xmlns:a16="http://schemas.microsoft.com/office/drawing/2014/main" id="{B1C82169-484E-444A-8CDB-962716C8F420}"/>
              </a:ext>
            </a:extLst>
          </p:cNvPr>
          <p:cNvSpPr>
            <a:spLocks noGrp="1"/>
          </p:cNvSpPr>
          <p:nvPr>
            <p:ph idx="1"/>
          </p:nvPr>
        </p:nvSpPr>
        <p:spPr>
          <a:xfrm>
            <a:off x="236551" y="1362654"/>
            <a:ext cx="8670898" cy="4132691"/>
          </a:xfrm>
        </p:spPr>
        <p:txBody>
          <a:bodyPr>
            <a:noAutofit/>
          </a:bodyPr>
          <a:lstStyle/>
          <a:p>
            <a:pPr>
              <a:buFont typeface="Wingdings" panose="05000000000000000000" pitchFamily="2" charset="2"/>
              <a:buChar char="§"/>
            </a:pPr>
            <a:r>
              <a:rPr lang="en-GB" sz="2400" dirty="0">
                <a:solidFill>
                  <a:srgbClr val="000000"/>
                </a:solidFill>
              </a:rPr>
              <a:t>SARS-CoV-2, while adapting to their new human hosts, is prone to genetic evolution with the development of mutations over time, resulting in mutant variants</a:t>
            </a:r>
          </a:p>
          <a:p>
            <a:endParaRPr lang="en-GB" sz="2400" b="1" dirty="0">
              <a:solidFill>
                <a:srgbClr val="000000"/>
              </a:solidFill>
            </a:endParaRPr>
          </a:p>
          <a:p>
            <a:pPr>
              <a:buFont typeface="Wingdings" panose="05000000000000000000" pitchFamily="2" charset="2"/>
              <a:buChar char="§"/>
            </a:pPr>
            <a:r>
              <a:rPr lang="en-GB" sz="2400" b="1" dirty="0">
                <a:solidFill>
                  <a:srgbClr val="000000"/>
                </a:solidFill>
              </a:rPr>
              <a:t>Variants of concern (VOCs)</a:t>
            </a:r>
            <a:r>
              <a:rPr lang="en-GB" sz="2400" dirty="0">
                <a:solidFill>
                  <a:srgbClr val="000000"/>
                </a:solidFill>
              </a:rPr>
              <a:t>: Potential to cause enhanced transmissibility or virulence, reduction in neutralization by antibodies obtained through natural infection or vaccination, the ability to evade detection, or a decrease in therapeutics or vaccination effectiveness </a:t>
            </a:r>
          </a:p>
          <a:p>
            <a:pPr marL="0" indent="0">
              <a:buNone/>
            </a:pPr>
            <a:r>
              <a:rPr lang="en-GB" sz="2400" dirty="0">
                <a:solidFill>
                  <a:srgbClr val="000000"/>
                </a:solidFill>
              </a:rPr>
              <a:t>                                                                 (</a:t>
            </a:r>
            <a:r>
              <a:rPr lang="en-GB" sz="2400" dirty="0" err="1">
                <a:solidFill>
                  <a:srgbClr val="000000"/>
                </a:solidFill>
              </a:rPr>
              <a:t>Cascella</a:t>
            </a:r>
            <a:r>
              <a:rPr lang="en-GB" sz="2400" dirty="0">
                <a:solidFill>
                  <a:srgbClr val="000000"/>
                </a:solidFill>
              </a:rPr>
              <a:t> et al., 2022).</a:t>
            </a:r>
          </a:p>
        </p:txBody>
      </p:sp>
    </p:spTree>
    <p:extLst>
      <p:ext uri="{BB962C8B-B14F-4D97-AF65-F5344CB8AC3E}">
        <p14:creationId xmlns:p14="http://schemas.microsoft.com/office/powerpoint/2010/main" val="8756378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BCC66-B6AB-4022-993E-90B2C12636A0}"/>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99532668-7F62-4026-B929-9A14CA4E5C47}"/>
              </a:ext>
            </a:extLst>
          </p:cNvPr>
          <p:cNvSpPr>
            <a:spLocks noGrp="1"/>
          </p:cNvSpPr>
          <p:nvPr>
            <p:ph idx="1"/>
          </p:nvPr>
        </p:nvSpPr>
        <p:spPr>
          <a:xfrm>
            <a:off x="1115616" y="1700808"/>
            <a:ext cx="7202456" cy="3030203"/>
          </a:xfrm>
        </p:spPr>
        <p:txBody>
          <a:bodyPr>
            <a:normAutofit fontScale="92500"/>
          </a:bodyPr>
          <a:lstStyle/>
          <a:p>
            <a:pPr marL="0" indent="0">
              <a:buNone/>
            </a:pPr>
            <a:r>
              <a:rPr lang="en-GB" sz="2800" dirty="0"/>
              <a:t>Working in a group of 4, research the  term </a:t>
            </a:r>
            <a:r>
              <a:rPr lang="en-GB" sz="2800" b="1" dirty="0"/>
              <a:t>mutation </a:t>
            </a:r>
          </a:p>
          <a:p>
            <a:endParaRPr lang="en-GB" sz="2800" b="1" dirty="0"/>
          </a:p>
          <a:p>
            <a:endParaRPr lang="en-GB" sz="2800" dirty="0"/>
          </a:p>
          <a:p>
            <a:pPr algn="ctr"/>
            <a:r>
              <a:rPr lang="en-GB" sz="2800" dirty="0"/>
              <a:t>Share your findings with the rest of the class </a:t>
            </a:r>
          </a:p>
          <a:p>
            <a:pPr marL="0" indent="0" algn="ctr">
              <a:buNone/>
            </a:pPr>
            <a:r>
              <a:rPr lang="en-GB" sz="2800" b="1" dirty="0"/>
              <a:t>(5 minutes)</a:t>
            </a:r>
          </a:p>
          <a:p>
            <a:endParaRPr lang="en-GB" dirty="0"/>
          </a:p>
        </p:txBody>
      </p:sp>
    </p:spTree>
    <p:extLst>
      <p:ext uri="{BB962C8B-B14F-4D97-AF65-F5344CB8AC3E}">
        <p14:creationId xmlns:p14="http://schemas.microsoft.com/office/powerpoint/2010/main" val="23228907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6A140-2BAF-4391-8255-A3C77A3DA407}"/>
              </a:ext>
            </a:extLst>
          </p:cNvPr>
          <p:cNvSpPr>
            <a:spLocks noGrp="1"/>
          </p:cNvSpPr>
          <p:nvPr>
            <p:ph type="title"/>
          </p:nvPr>
        </p:nvSpPr>
        <p:spPr/>
        <p:txBody>
          <a:bodyPr/>
          <a:lstStyle/>
          <a:p>
            <a:r>
              <a:rPr lang="en-GB" b="1" dirty="0"/>
              <a:t>Mutation</a:t>
            </a:r>
          </a:p>
        </p:txBody>
      </p:sp>
      <p:sp>
        <p:nvSpPr>
          <p:cNvPr id="3" name="Content Placeholder 2">
            <a:extLst>
              <a:ext uri="{FF2B5EF4-FFF2-40B4-BE49-F238E27FC236}">
                <a16:creationId xmlns:a16="http://schemas.microsoft.com/office/drawing/2014/main" id="{E312DD4D-DB1D-4ED6-AA24-DEDFE9E7A48C}"/>
              </a:ext>
            </a:extLst>
          </p:cNvPr>
          <p:cNvSpPr>
            <a:spLocks noGrp="1"/>
          </p:cNvSpPr>
          <p:nvPr>
            <p:ph idx="1"/>
          </p:nvPr>
        </p:nvSpPr>
        <p:spPr/>
        <p:txBody>
          <a:bodyPr>
            <a:normAutofit/>
          </a:bodyPr>
          <a:lstStyle/>
          <a:p>
            <a:pPr>
              <a:buFont typeface="Wingdings" panose="05000000000000000000" pitchFamily="2" charset="2"/>
              <a:buChar char="§"/>
            </a:pPr>
            <a:r>
              <a:rPr lang="en-GB" sz="2400" dirty="0"/>
              <a:t>The act or process of mutating; change; alteration.</a:t>
            </a:r>
          </a:p>
          <a:p>
            <a:pPr>
              <a:buFont typeface="Wingdings" panose="05000000000000000000" pitchFamily="2" charset="2"/>
              <a:buChar char="§"/>
            </a:pPr>
            <a:r>
              <a:rPr lang="en-GB" sz="2400" dirty="0"/>
              <a:t>That is a change or alteration, that is a change in the chromosomes or genes of a cell. </a:t>
            </a:r>
          </a:p>
          <a:p>
            <a:pPr>
              <a:buFont typeface="Wingdings" panose="05000000000000000000" pitchFamily="2" charset="2"/>
              <a:buChar char="§"/>
            </a:pPr>
            <a:endParaRPr lang="en-GB" sz="2400" dirty="0"/>
          </a:p>
          <a:p>
            <a:pPr>
              <a:buFont typeface="Wingdings" panose="05000000000000000000" pitchFamily="2" charset="2"/>
              <a:buChar char="§"/>
            </a:pPr>
            <a:r>
              <a:rPr lang="en-GB" sz="2400" dirty="0"/>
              <a:t>The changing of the structure of a gene, resulting in a variant form that may be transmitted to subsequent generations, caused by the alteration of single base units in DNA, or the deletion, insertion, or rearrangement of larger sections of genes or chromosomes.</a:t>
            </a:r>
          </a:p>
          <a:p>
            <a:endParaRPr lang="en-GB" sz="2100" dirty="0"/>
          </a:p>
        </p:txBody>
      </p:sp>
    </p:spTree>
    <p:extLst>
      <p:ext uri="{BB962C8B-B14F-4D97-AF65-F5344CB8AC3E}">
        <p14:creationId xmlns:p14="http://schemas.microsoft.com/office/powerpoint/2010/main" val="34135742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B4F15-6931-4A8F-8ECA-5C9D677E8FC0}"/>
              </a:ext>
            </a:extLst>
          </p:cNvPr>
          <p:cNvSpPr>
            <a:spLocks noGrp="1"/>
          </p:cNvSpPr>
          <p:nvPr>
            <p:ph type="title"/>
          </p:nvPr>
        </p:nvSpPr>
        <p:spPr/>
        <p:txBody>
          <a:bodyPr>
            <a:normAutofit fontScale="90000"/>
          </a:bodyPr>
          <a:lstStyle/>
          <a:p>
            <a:r>
              <a:rPr lang="en-GB" b="1" dirty="0"/>
              <a:t>Five SARS-CoV-2 Variants of Concerns </a:t>
            </a:r>
          </a:p>
        </p:txBody>
      </p:sp>
      <p:sp>
        <p:nvSpPr>
          <p:cNvPr id="3" name="Content Placeholder 2">
            <a:extLst>
              <a:ext uri="{FF2B5EF4-FFF2-40B4-BE49-F238E27FC236}">
                <a16:creationId xmlns:a16="http://schemas.microsoft.com/office/drawing/2014/main" id="{59DCE4A5-6DA1-451E-84FE-DCC1BCE64B69}"/>
              </a:ext>
            </a:extLst>
          </p:cNvPr>
          <p:cNvSpPr>
            <a:spLocks noGrp="1"/>
          </p:cNvSpPr>
          <p:nvPr>
            <p:ph idx="1"/>
          </p:nvPr>
        </p:nvSpPr>
        <p:spPr>
          <a:xfrm>
            <a:off x="1187624" y="1700808"/>
            <a:ext cx="7202456" cy="3816424"/>
          </a:xfrm>
        </p:spPr>
        <p:txBody>
          <a:bodyPr>
            <a:normAutofit fontScale="92500"/>
          </a:bodyPr>
          <a:lstStyle/>
          <a:p>
            <a:pPr marL="0" indent="0">
              <a:buNone/>
            </a:pPr>
            <a:r>
              <a:rPr lang="en-GB" sz="2800" dirty="0"/>
              <a:t>Five SARS-CoV-2 </a:t>
            </a:r>
            <a:r>
              <a:rPr lang="en-GB" sz="2800" b="1" dirty="0"/>
              <a:t>Variants of concerns </a:t>
            </a:r>
            <a:r>
              <a:rPr lang="en-GB" sz="2800" dirty="0"/>
              <a:t>have been identified. These include</a:t>
            </a:r>
          </a:p>
          <a:p>
            <a:pPr>
              <a:buFont typeface="Wingdings" panose="05000000000000000000" pitchFamily="2" charset="2"/>
              <a:buChar char="§"/>
            </a:pPr>
            <a:r>
              <a:rPr lang="en-GB" sz="2800" dirty="0"/>
              <a:t>Alpha variants</a:t>
            </a:r>
          </a:p>
          <a:p>
            <a:pPr>
              <a:buFont typeface="Wingdings" panose="05000000000000000000" pitchFamily="2" charset="2"/>
              <a:buChar char="§"/>
            </a:pPr>
            <a:r>
              <a:rPr lang="en-GB" sz="2800" dirty="0"/>
              <a:t>Beta variants</a:t>
            </a:r>
          </a:p>
          <a:p>
            <a:pPr>
              <a:buFont typeface="Wingdings" panose="05000000000000000000" pitchFamily="2" charset="2"/>
              <a:buChar char="§"/>
            </a:pPr>
            <a:r>
              <a:rPr lang="en-GB" sz="2800" dirty="0"/>
              <a:t>Gamma variants</a:t>
            </a:r>
          </a:p>
          <a:p>
            <a:pPr>
              <a:buFont typeface="Wingdings" panose="05000000000000000000" pitchFamily="2" charset="2"/>
              <a:buChar char="§"/>
            </a:pPr>
            <a:r>
              <a:rPr lang="en-GB" sz="2800" dirty="0"/>
              <a:t>Delta variants</a:t>
            </a:r>
          </a:p>
          <a:p>
            <a:pPr>
              <a:buFont typeface="Wingdings" panose="05000000000000000000" pitchFamily="2" charset="2"/>
              <a:buChar char="§"/>
            </a:pPr>
            <a:r>
              <a:rPr lang="en-GB" sz="2800" dirty="0"/>
              <a:t>Omicron</a:t>
            </a:r>
          </a:p>
          <a:p>
            <a:pPr marL="0" indent="0">
              <a:buNone/>
            </a:pPr>
            <a:r>
              <a:rPr lang="en-GB" sz="2800" dirty="0"/>
              <a:t>                                            (</a:t>
            </a:r>
            <a:r>
              <a:rPr lang="en-GB" sz="2800" dirty="0" err="1"/>
              <a:t>Cascella</a:t>
            </a:r>
            <a:r>
              <a:rPr lang="en-GB" sz="2800" dirty="0"/>
              <a:t> et al., 2022)</a:t>
            </a:r>
          </a:p>
          <a:p>
            <a:endParaRPr lang="en-GB" dirty="0"/>
          </a:p>
        </p:txBody>
      </p:sp>
    </p:spTree>
    <p:extLst>
      <p:ext uri="{BB962C8B-B14F-4D97-AF65-F5344CB8AC3E}">
        <p14:creationId xmlns:p14="http://schemas.microsoft.com/office/powerpoint/2010/main" val="35051588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AECBA5-11E8-4864-980E-EB0522C6A1AE}"/>
              </a:ext>
            </a:extLst>
          </p:cNvPr>
          <p:cNvSpPr>
            <a:spLocks noGrp="1"/>
          </p:cNvSpPr>
          <p:nvPr>
            <p:ph type="title"/>
          </p:nvPr>
        </p:nvSpPr>
        <p:spPr>
          <a:xfrm>
            <a:off x="842879" y="332656"/>
            <a:ext cx="7366802" cy="608276"/>
          </a:xfrm>
        </p:spPr>
        <p:txBody>
          <a:bodyPr>
            <a:normAutofit fontScale="90000"/>
          </a:bodyPr>
          <a:lstStyle/>
          <a:p>
            <a:r>
              <a:rPr lang="en-GB" b="1" dirty="0"/>
              <a:t>Variants of covid-19</a:t>
            </a:r>
          </a:p>
        </p:txBody>
      </p:sp>
      <p:sp>
        <p:nvSpPr>
          <p:cNvPr id="3" name="Content Placeholder 2">
            <a:extLst>
              <a:ext uri="{FF2B5EF4-FFF2-40B4-BE49-F238E27FC236}">
                <a16:creationId xmlns:a16="http://schemas.microsoft.com/office/drawing/2014/main" id="{5795E99A-E666-4391-BB33-CAE3865E26F7}"/>
              </a:ext>
            </a:extLst>
          </p:cNvPr>
          <p:cNvSpPr>
            <a:spLocks noGrp="1"/>
          </p:cNvSpPr>
          <p:nvPr>
            <p:ph idx="1"/>
          </p:nvPr>
        </p:nvSpPr>
        <p:spPr>
          <a:xfrm>
            <a:off x="611256" y="1628800"/>
            <a:ext cx="7921488" cy="3762955"/>
          </a:xfrm>
        </p:spPr>
        <p:txBody>
          <a:bodyPr>
            <a:normAutofit lnSpcReduction="10000"/>
          </a:bodyPr>
          <a:lstStyle/>
          <a:p>
            <a:pPr marL="0" indent="0">
              <a:buNone/>
            </a:pPr>
            <a:r>
              <a:rPr lang="en-GB" sz="2400" dirty="0">
                <a:solidFill>
                  <a:srgbClr val="000000"/>
                </a:solidFill>
              </a:rPr>
              <a:t>Eight </a:t>
            </a:r>
            <a:r>
              <a:rPr lang="en-GB" sz="2400" b="1" dirty="0">
                <a:solidFill>
                  <a:srgbClr val="000000"/>
                </a:solidFill>
              </a:rPr>
              <a:t>variants of interest </a:t>
            </a:r>
            <a:r>
              <a:rPr lang="en-GB" sz="2400" dirty="0">
                <a:solidFill>
                  <a:srgbClr val="000000"/>
                </a:solidFill>
              </a:rPr>
              <a:t>have been identified:</a:t>
            </a:r>
          </a:p>
          <a:p>
            <a:pPr>
              <a:buFont typeface="Wingdings" panose="05000000000000000000" pitchFamily="2" charset="2"/>
              <a:buChar char="§"/>
            </a:pPr>
            <a:endParaRPr lang="en-GB" sz="2400" b="1" dirty="0">
              <a:solidFill>
                <a:srgbClr val="000000"/>
              </a:solidFill>
              <a:cs typeface="Times New Roman"/>
            </a:endParaRPr>
          </a:p>
          <a:p>
            <a:pPr>
              <a:buFont typeface="Wingdings" panose="05000000000000000000" pitchFamily="2" charset="2"/>
              <a:buChar char="§"/>
            </a:pPr>
            <a:r>
              <a:rPr lang="en-GB" sz="2400" b="1" dirty="0">
                <a:solidFill>
                  <a:srgbClr val="000000"/>
                </a:solidFill>
                <a:cs typeface="Times New Roman"/>
              </a:rPr>
              <a:t>Variants of interest:</a:t>
            </a:r>
            <a:r>
              <a:rPr lang="en-GB" sz="2400" dirty="0">
                <a:solidFill>
                  <a:srgbClr val="000000"/>
                </a:solidFill>
                <a:cs typeface="Times New Roman"/>
              </a:rPr>
              <a:t> is defined as variants with specific genetic markers that have been associated with changes that may cause enhanced transmissibility or virulence, reduction in neutralization by antibodies obtained through natural infection or vaccination, the ability to evade detection, or a decrease in the effectiveness of therapeutics or vaccination (Cascella et al., 2022).</a:t>
            </a:r>
          </a:p>
          <a:p>
            <a:endParaRPr lang="en-GB" sz="1800" dirty="0">
              <a:solidFill>
                <a:srgbClr val="000000"/>
              </a:solidFill>
              <a:latin typeface="Times New Roman" panose="02020603050405020304" pitchFamily="18" charset="0"/>
            </a:endParaRPr>
          </a:p>
          <a:p>
            <a:endParaRPr lang="en-GB" dirty="0"/>
          </a:p>
        </p:txBody>
      </p:sp>
    </p:spTree>
    <p:extLst>
      <p:ext uri="{BB962C8B-B14F-4D97-AF65-F5344CB8AC3E}">
        <p14:creationId xmlns:p14="http://schemas.microsoft.com/office/powerpoint/2010/main" val="1325250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BBD65-94F6-4802-B49C-935BD82E703B}"/>
              </a:ext>
            </a:extLst>
          </p:cNvPr>
          <p:cNvSpPr>
            <a:spLocks noGrp="1"/>
          </p:cNvSpPr>
          <p:nvPr>
            <p:ph type="title"/>
          </p:nvPr>
        </p:nvSpPr>
        <p:spPr>
          <a:xfrm>
            <a:off x="457200" y="476672"/>
            <a:ext cx="8229600" cy="1143000"/>
          </a:xfrm>
        </p:spPr>
        <p:txBody>
          <a:bodyPr>
            <a:normAutofit fontScale="90000"/>
          </a:bodyPr>
          <a:lstStyle/>
          <a:p>
            <a:r>
              <a:rPr lang="en-GB" sz="3200" b="1" dirty="0"/>
              <a:t>Eight variants of interest identified include:</a:t>
            </a:r>
            <a:br>
              <a:rPr lang="en-GB" sz="3200" b="1" dirty="0"/>
            </a:br>
            <a:endParaRPr lang="en-GB" sz="3200" b="1" dirty="0"/>
          </a:p>
        </p:txBody>
      </p:sp>
      <p:sp>
        <p:nvSpPr>
          <p:cNvPr id="3" name="Content Placeholder 2">
            <a:extLst>
              <a:ext uri="{FF2B5EF4-FFF2-40B4-BE49-F238E27FC236}">
                <a16:creationId xmlns:a16="http://schemas.microsoft.com/office/drawing/2014/main" id="{CD46D3BD-AA7B-419A-B1AE-EDE147D464C4}"/>
              </a:ext>
            </a:extLst>
          </p:cNvPr>
          <p:cNvSpPr>
            <a:spLocks noGrp="1"/>
          </p:cNvSpPr>
          <p:nvPr>
            <p:ph idx="1"/>
          </p:nvPr>
        </p:nvSpPr>
        <p:spPr>
          <a:xfrm>
            <a:off x="970772" y="1556792"/>
            <a:ext cx="7202456" cy="4104456"/>
          </a:xfrm>
        </p:spPr>
        <p:txBody>
          <a:bodyPr>
            <a:normAutofit fontScale="70000" lnSpcReduction="20000"/>
          </a:bodyPr>
          <a:lstStyle/>
          <a:p>
            <a:pPr>
              <a:buFont typeface="Wingdings" panose="05000000000000000000" pitchFamily="2" charset="2"/>
              <a:buChar char="§"/>
            </a:pPr>
            <a:r>
              <a:rPr lang="en-GB" sz="3100" dirty="0"/>
              <a:t>Epsilon</a:t>
            </a:r>
          </a:p>
          <a:p>
            <a:pPr>
              <a:buFont typeface="Wingdings" panose="05000000000000000000" pitchFamily="2" charset="2"/>
              <a:buChar char="§"/>
            </a:pPr>
            <a:r>
              <a:rPr lang="en-GB" sz="3100" dirty="0"/>
              <a:t>Zeta</a:t>
            </a:r>
          </a:p>
          <a:p>
            <a:pPr>
              <a:buFont typeface="Wingdings" panose="05000000000000000000" pitchFamily="2" charset="2"/>
              <a:buChar char="§"/>
            </a:pPr>
            <a:r>
              <a:rPr lang="en-GB" sz="3100" dirty="0"/>
              <a:t>Eta</a:t>
            </a:r>
          </a:p>
          <a:p>
            <a:pPr>
              <a:buFont typeface="Wingdings" panose="05000000000000000000" pitchFamily="2" charset="2"/>
              <a:buChar char="§"/>
            </a:pPr>
            <a:r>
              <a:rPr lang="en-GB" sz="3100" dirty="0"/>
              <a:t>Theta</a:t>
            </a:r>
          </a:p>
          <a:p>
            <a:pPr>
              <a:buFont typeface="Wingdings" panose="05000000000000000000" pitchFamily="2" charset="2"/>
              <a:buChar char="§"/>
            </a:pPr>
            <a:r>
              <a:rPr lang="en-GB" sz="3100" dirty="0"/>
              <a:t>Iota</a:t>
            </a:r>
          </a:p>
          <a:p>
            <a:pPr>
              <a:buFont typeface="Wingdings" panose="05000000000000000000" pitchFamily="2" charset="2"/>
              <a:buChar char="§"/>
            </a:pPr>
            <a:r>
              <a:rPr lang="en-GB" sz="3100" dirty="0"/>
              <a:t>Kappa</a:t>
            </a:r>
          </a:p>
          <a:p>
            <a:pPr>
              <a:buFont typeface="Wingdings" panose="05000000000000000000" pitchFamily="2" charset="2"/>
              <a:buChar char="§"/>
            </a:pPr>
            <a:r>
              <a:rPr lang="en-GB" sz="3100" dirty="0"/>
              <a:t>Lambda</a:t>
            </a:r>
          </a:p>
          <a:p>
            <a:pPr>
              <a:buFont typeface="Wingdings" panose="05000000000000000000" pitchFamily="2" charset="2"/>
              <a:buChar char="§"/>
            </a:pPr>
            <a:r>
              <a:rPr lang="en-GB" sz="3100" dirty="0"/>
              <a:t>Mu</a:t>
            </a:r>
          </a:p>
          <a:p>
            <a:pPr>
              <a:buFont typeface="Wingdings" panose="05000000000000000000" pitchFamily="2" charset="2"/>
              <a:buChar char="§"/>
            </a:pPr>
            <a:endParaRPr lang="en-GB" sz="2600" dirty="0"/>
          </a:p>
          <a:p>
            <a:pPr marL="0" indent="0">
              <a:buNone/>
            </a:pPr>
            <a:r>
              <a:rPr lang="en-GB" sz="3400" dirty="0"/>
              <a:t>                                             (</a:t>
            </a:r>
            <a:r>
              <a:rPr lang="en-GB" sz="3400" dirty="0" err="1"/>
              <a:t>Cascella</a:t>
            </a:r>
            <a:r>
              <a:rPr lang="en-GB" sz="3400" dirty="0"/>
              <a:t> et al., 2022)</a:t>
            </a:r>
          </a:p>
          <a:p>
            <a:pPr>
              <a:buFont typeface="Wingdings" panose="05000000000000000000" pitchFamily="2" charset="2"/>
              <a:buChar char="§"/>
            </a:pPr>
            <a:endParaRPr lang="en-GB" sz="3400" dirty="0"/>
          </a:p>
          <a:p>
            <a:pPr marL="0" indent="0">
              <a:buNone/>
            </a:pPr>
            <a:r>
              <a:rPr lang="en-GB" dirty="0"/>
              <a:t>                                                                                                        </a:t>
            </a:r>
          </a:p>
        </p:txBody>
      </p:sp>
    </p:spTree>
    <p:extLst>
      <p:ext uri="{BB962C8B-B14F-4D97-AF65-F5344CB8AC3E}">
        <p14:creationId xmlns:p14="http://schemas.microsoft.com/office/powerpoint/2010/main" val="42123250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70984-2AF4-4B8B-8E0C-487571EDEA71}"/>
              </a:ext>
            </a:extLst>
          </p:cNvPr>
          <p:cNvSpPr>
            <a:spLocks noGrp="1"/>
          </p:cNvSpPr>
          <p:nvPr>
            <p:ph type="title"/>
          </p:nvPr>
        </p:nvSpPr>
        <p:spPr>
          <a:xfrm>
            <a:off x="251520" y="2132856"/>
            <a:ext cx="8496944" cy="1362075"/>
          </a:xfrm>
        </p:spPr>
        <p:txBody>
          <a:bodyPr>
            <a:normAutofit/>
          </a:bodyPr>
          <a:lstStyle/>
          <a:p>
            <a:pPr algn="ctr"/>
            <a:r>
              <a:rPr lang="en-GB" sz="3600" i="1" dirty="0"/>
              <a:t>What are the symptoms </a:t>
            </a:r>
            <a:r>
              <a:rPr lang="en-GB" sz="3600" dirty="0"/>
              <a:t>of Covid19</a:t>
            </a:r>
            <a:r>
              <a:rPr lang="en-GB" sz="3600" i="1" dirty="0"/>
              <a:t>?</a:t>
            </a:r>
          </a:p>
        </p:txBody>
      </p:sp>
      <p:pic>
        <p:nvPicPr>
          <p:cNvPr id="3" name="Picture 2" descr="A picture containing vector graphics&#10;&#10;Description automatically generated">
            <a:extLst>
              <a:ext uri="{FF2B5EF4-FFF2-40B4-BE49-F238E27FC236}">
                <a16:creationId xmlns:a16="http://schemas.microsoft.com/office/drawing/2014/main" id="{0A4A7595-C9A1-E3C3-CC8C-C3AA1C55B138}"/>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61956" y="3645024"/>
            <a:ext cx="1979712" cy="2002074"/>
          </a:xfrm>
          <a:prstGeom prst="rect">
            <a:avLst/>
          </a:prstGeom>
        </p:spPr>
      </p:pic>
    </p:spTree>
    <p:extLst>
      <p:ext uri="{BB962C8B-B14F-4D97-AF65-F5344CB8AC3E}">
        <p14:creationId xmlns:p14="http://schemas.microsoft.com/office/powerpoint/2010/main" val="6477260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2EF82-CDDE-4079-9F90-4F4606684ACE}"/>
              </a:ext>
            </a:extLst>
          </p:cNvPr>
          <p:cNvSpPr>
            <a:spLocks noGrp="1"/>
          </p:cNvSpPr>
          <p:nvPr>
            <p:ph type="title"/>
          </p:nvPr>
        </p:nvSpPr>
        <p:spPr/>
        <p:txBody>
          <a:bodyPr>
            <a:normAutofit/>
          </a:bodyPr>
          <a:lstStyle/>
          <a:p>
            <a:r>
              <a:rPr lang="en-GB" sz="4000" b="1" dirty="0"/>
              <a:t>Symptoms of COVID-19</a:t>
            </a:r>
          </a:p>
        </p:txBody>
      </p:sp>
      <p:sp>
        <p:nvSpPr>
          <p:cNvPr id="3" name="Content Placeholder 2">
            <a:extLst>
              <a:ext uri="{FF2B5EF4-FFF2-40B4-BE49-F238E27FC236}">
                <a16:creationId xmlns:a16="http://schemas.microsoft.com/office/drawing/2014/main" id="{2170562D-7A7D-42DF-A5B3-F20945AE3287}"/>
              </a:ext>
            </a:extLst>
          </p:cNvPr>
          <p:cNvSpPr>
            <a:spLocks noGrp="1"/>
          </p:cNvSpPr>
          <p:nvPr>
            <p:ph idx="1"/>
          </p:nvPr>
        </p:nvSpPr>
        <p:spPr/>
        <p:txBody>
          <a:bodyPr>
            <a:normAutofit fontScale="85000" lnSpcReduction="20000"/>
          </a:bodyPr>
          <a:lstStyle/>
          <a:p>
            <a:pPr>
              <a:buFont typeface="Wingdings" panose="05000000000000000000" pitchFamily="2" charset="2"/>
              <a:buChar char="§"/>
            </a:pPr>
            <a:r>
              <a:rPr lang="en-GB" sz="3000" dirty="0"/>
              <a:t>COVID-19 affects different people in different ways.</a:t>
            </a:r>
          </a:p>
          <a:p>
            <a:pPr>
              <a:buFont typeface="Wingdings" panose="05000000000000000000" pitchFamily="2" charset="2"/>
              <a:buChar char="§"/>
            </a:pPr>
            <a:r>
              <a:rPr lang="en-GB" sz="3000" dirty="0"/>
              <a:t>Majority of the  people infected will develop mild to moderate illness and may recover without hospitalisation. </a:t>
            </a:r>
          </a:p>
          <a:p>
            <a:pPr marL="0" indent="0" algn="ctr">
              <a:buNone/>
            </a:pPr>
            <a:r>
              <a:rPr lang="en-GB" sz="3000" b="1" dirty="0"/>
              <a:t>Most common symptoms include</a:t>
            </a:r>
            <a:endParaRPr lang="en-GB" sz="3000" dirty="0"/>
          </a:p>
          <a:p>
            <a:pPr>
              <a:buFont typeface="Wingdings" panose="05000000000000000000" pitchFamily="2" charset="2"/>
              <a:buChar char="§"/>
            </a:pPr>
            <a:r>
              <a:rPr lang="en-GB" sz="3000" dirty="0"/>
              <a:t>fever</a:t>
            </a:r>
          </a:p>
          <a:p>
            <a:pPr>
              <a:buFont typeface="Wingdings" panose="05000000000000000000" pitchFamily="2" charset="2"/>
              <a:buChar char="§"/>
            </a:pPr>
            <a:r>
              <a:rPr lang="en-GB" sz="3000" dirty="0"/>
              <a:t>cough</a:t>
            </a:r>
          </a:p>
          <a:p>
            <a:pPr>
              <a:buFont typeface="Wingdings" panose="05000000000000000000" pitchFamily="2" charset="2"/>
              <a:buChar char="§"/>
            </a:pPr>
            <a:r>
              <a:rPr lang="en-GB" sz="3000" dirty="0"/>
              <a:t>tiredness</a:t>
            </a:r>
          </a:p>
          <a:p>
            <a:pPr>
              <a:buFont typeface="Wingdings" panose="05000000000000000000" pitchFamily="2" charset="2"/>
              <a:buChar char="§"/>
            </a:pPr>
            <a:r>
              <a:rPr lang="en-GB" sz="3000" dirty="0"/>
              <a:t>loss of taste or smell.</a:t>
            </a:r>
          </a:p>
          <a:p>
            <a:pPr marL="0" indent="0">
              <a:buNone/>
            </a:pPr>
            <a:r>
              <a:rPr lang="en-GB" sz="3000" dirty="0"/>
              <a:t>                                                               (WHO, 2022)</a:t>
            </a:r>
          </a:p>
          <a:p>
            <a:endParaRPr lang="en-GB" dirty="0"/>
          </a:p>
        </p:txBody>
      </p:sp>
    </p:spTree>
    <p:extLst>
      <p:ext uri="{BB962C8B-B14F-4D97-AF65-F5344CB8AC3E}">
        <p14:creationId xmlns:p14="http://schemas.microsoft.com/office/powerpoint/2010/main" val="14040402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3CCA7-B57A-40C5-92FF-61E664149A1C}"/>
              </a:ext>
            </a:extLst>
          </p:cNvPr>
          <p:cNvSpPr>
            <a:spLocks noGrp="1"/>
          </p:cNvSpPr>
          <p:nvPr>
            <p:ph type="title"/>
          </p:nvPr>
        </p:nvSpPr>
        <p:spPr/>
        <p:txBody>
          <a:bodyPr>
            <a:normAutofit/>
          </a:bodyPr>
          <a:lstStyle/>
          <a:p>
            <a:r>
              <a:rPr lang="en-GB" sz="4000" b="1" dirty="0"/>
              <a:t>Symptoms of COVID-19</a:t>
            </a:r>
            <a:endParaRPr lang="en-GB" sz="4000" dirty="0"/>
          </a:p>
        </p:txBody>
      </p:sp>
      <p:sp>
        <p:nvSpPr>
          <p:cNvPr id="3" name="Content Placeholder 2">
            <a:extLst>
              <a:ext uri="{FF2B5EF4-FFF2-40B4-BE49-F238E27FC236}">
                <a16:creationId xmlns:a16="http://schemas.microsoft.com/office/drawing/2014/main" id="{AA2B9163-74DB-483C-83F6-D12CA6308E25}"/>
              </a:ext>
            </a:extLst>
          </p:cNvPr>
          <p:cNvSpPr>
            <a:spLocks noGrp="1"/>
          </p:cNvSpPr>
          <p:nvPr>
            <p:ph idx="1"/>
          </p:nvPr>
        </p:nvSpPr>
        <p:spPr/>
        <p:txBody>
          <a:bodyPr>
            <a:normAutofit fontScale="85000" lnSpcReduction="10000"/>
          </a:bodyPr>
          <a:lstStyle/>
          <a:p>
            <a:pPr marL="0" indent="0">
              <a:buNone/>
            </a:pPr>
            <a:r>
              <a:rPr lang="en-GB" b="1" dirty="0"/>
              <a:t>Less common symptoms include</a:t>
            </a:r>
            <a:endParaRPr lang="en-GB" dirty="0"/>
          </a:p>
          <a:p>
            <a:pPr>
              <a:buFont typeface="Wingdings" panose="05000000000000000000" pitchFamily="2" charset="2"/>
              <a:buChar char="§"/>
            </a:pPr>
            <a:r>
              <a:rPr lang="en-GB" dirty="0"/>
              <a:t>Sore throat</a:t>
            </a:r>
          </a:p>
          <a:p>
            <a:pPr>
              <a:buFont typeface="Wingdings" panose="05000000000000000000" pitchFamily="2" charset="2"/>
              <a:buChar char="§"/>
            </a:pPr>
            <a:r>
              <a:rPr lang="en-GB" dirty="0"/>
              <a:t>Headache</a:t>
            </a:r>
          </a:p>
          <a:p>
            <a:pPr>
              <a:buFont typeface="Wingdings" panose="05000000000000000000" pitchFamily="2" charset="2"/>
              <a:buChar char="§"/>
            </a:pPr>
            <a:r>
              <a:rPr lang="en-GB" dirty="0"/>
              <a:t>Aches and pains</a:t>
            </a:r>
          </a:p>
          <a:p>
            <a:pPr>
              <a:buFont typeface="Wingdings" panose="05000000000000000000" pitchFamily="2" charset="2"/>
              <a:buChar char="§"/>
            </a:pPr>
            <a:r>
              <a:rPr lang="en-GB" dirty="0"/>
              <a:t>Diarrhoea</a:t>
            </a:r>
          </a:p>
          <a:p>
            <a:pPr>
              <a:buFont typeface="Wingdings" panose="05000000000000000000" pitchFamily="2" charset="2"/>
              <a:buChar char="§"/>
            </a:pPr>
            <a:r>
              <a:rPr lang="en-GB" dirty="0"/>
              <a:t>A rash on skin, or discolouration of fingers or toes</a:t>
            </a:r>
          </a:p>
          <a:p>
            <a:pPr>
              <a:buFont typeface="Wingdings" panose="05000000000000000000" pitchFamily="2" charset="2"/>
              <a:buChar char="§"/>
            </a:pPr>
            <a:r>
              <a:rPr lang="en-GB" dirty="0"/>
              <a:t>Red or irritated eyes.</a:t>
            </a:r>
          </a:p>
          <a:p>
            <a:pPr marL="0" indent="0">
              <a:buNone/>
            </a:pPr>
            <a:r>
              <a:rPr lang="en-GB" dirty="0"/>
              <a:t>                                                               (WHO, 2022)</a:t>
            </a:r>
          </a:p>
          <a:p>
            <a:endParaRPr lang="en-GB" dirty="0"/>
          </a:p>
        </p:txBody>
      </p:sp>
    </p:spTree>
    <p:extLst>
      <p:ext uri="{BB962C8B-B14F-4D97-AF65-F5344CB8AC3E}">
        <p14:creationId xmlns:p14="http://schemas.microsoft.com/office/powerpoint/2010/main" val="34071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A857D-43FF-4AFA-A48A-467B7A80C2BD}"/>
              </a:ext>
            </a:extLst>
          </p:cNvPr>
          <p:cNvSpPr>
            <a:spLocks noGrp="1"/>
          </p:cNvSpPr>
          <p:nvPr>
            <p:ph type="title"/>
          </p:nvPr>
        </p:nvSpPr>
        <p:spPr/>
        <p:txBody>
          <a:bodyPr>
            <a:normAutofit/>
          </a:bodyPr>
          <a:lstStyle/>
          <a:p>
            <a:r>
              <a:rPr lang="en-GB" sz="4000" b="1" dirty="0"/>
              <a:t>Symptoms of COVID-19</a:t>
            </a:r>
            <a:endParaRPr lang="en-GB" sz="4000" dirty="0"/>
          </a:p>
        </p:txBody>
      </p:sp>
      <p:sp>
        <p:nvSpPr>
          <p:cNvPr id="3" name="Content Placeholder 2">
            <a:extLst>
              <a:ext uri="{FF2B5EF4-FFF2-40B4-BE49-F238E27FC236}">
                <a16:creationId xmlns:a16="http://schemas.microsoft.com/office/drawing/2014/main" id="{5227F298-06FE-442A-AFDE-710B0557B7DF}"/>
              </a:ext>
            </a:extLst>
          </p:cNvPr>
          <p:cNvSpPr>
            <a:spLocks noGrp="1"/>
          </p:cNvSpPr>
          <p:nvPr>
            <p:ph idx="1"/>
          </p:nvPr>
        </p:nvSpPr>
        <p:spPr/>
        <p:txBody>
          <a:bodyPr>
            <a:normAutofit lnSpcReduction="10000"/>
          </a:bodyPr>
          <a:lstStyle/>
          <a:p>
            <a:pPr marL="0" indent="0">
              <a:buNone/>
            </a:pPr>
            <a:r>
              <a:rPr lang="en-GB" b="1" dirty="0"/>
              <a:t>Serious symptoms include</a:t>
            </a:r>
          </a:p>
          <a:p>
            <a:pPr marL="0" indent="0">
              <a:buNone/>
            </a:pPr>
            <a:endParaRPr lang="en-GB" dirty="0"/>
          </a:p>
          <a:p>
            <a:pPr>
              <a:buFont typeface="Wingdings" panose="05000000000000000000" pitchFamily="2" charset="2"/>
              <a:buChar char="§"/>
            </a:pPr>
            <a:r>
              <a:rPr lang="en-GB" dirty="0"/>
              <a:t>Difficulty breathing or shortness of breath</a:t>
            </a:r>
          </a:p>
          <a:p>
            <a:pPr>
              <a:buFont typeface="Wingdings" panose="05000000000000000000" pitchFamily="2" charset="2"/>
              <a:buChar char="§"/>
            </a:pPr>
            <a:r>
              <a:rPr lang="en-GB" dirty="0"/>
              <a:t>Loss of speech or mobility, or confusion</a:t>
            </a:r>
          </a:p>
          <a:p>
            <a:pPr>
              <a:buFont typeface="Wingdings" panose="05000000000000000000" pitchFamily="2" charset="2"/>
              <a:buChar char="§"/>
            </a:pPr>
            <a:r>
              <a:rPr lang="en-GB" dirty="0"/>
              <a:t>Chest pain.</a:t>
            </a:r>
          </a:p>
          <a:p>
            <a:pPr marL="0" indent="0">
              <a:buNone/>
            </a:pPr>
            <a:r>
              <a:rPr lang="en-GB" dirty="0"/>
              <a:t>                                                    </a:t>
            </a:r>
            <a:r>
              <a:rPr lang="en-GB" sz="2400" dirty="0"/>
              <a:t>(WHO, 2022)</a:t>
            </a:r>
          </a:p>
          <a:p>
            <a:pPr marL="0" indent="0">
              <a:buNone/>
            </a:pPr>
            <a:r>
              <a:rPr lang="en-GB" dirty="0"/>
              <a:t>       </a:t>
            </a:r>
          </a:p>
        </p:txBody>
      </p:sp>
    </p:spTree>
    <p:extLst>
      <p:ext uri="{BB962C8B-B14F-4D97-AF65-F5344CB8AC3E}">
        <p14:creationId xmlns:p14="http://schemas.microsoft.com/office/powerpoint/2010/main" val="22840020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A10BE-1DD1-4E5B-B023-C50DD1663BC1}"/>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3CDF85AA-5175-44E3-8E4E-10446B6DD8CC}"/>
              </a:ext>
            </a:extLst>
          </p:cNvPr>
          <p:cNvSpPr>
            <a:spLocks noGrp="1"/>
          </p:cNvSpPr>
          <p:nvPr>
            <p:ph idx="1"/>
          </p:nvPr>
        </p:nvSpPr>
        <p:spPr>
          <a:xfrm>
            <a:off x="970772" y="1700808"/>
            <a:ext cx="7202456" cy="3600400"/>
          </a:xfrm>
        </p:spPr>
        <p:txBody>
          <a:bodyPr>
            <a:normAutofit fontScale="62500" lnSpcReduction="20000"/>
          </a:bodyPr>
          <a:lstStyle/>
          <a:p>
            <a:pPr marL="0" indent="0" algn="ctr">
              <a:buNone/>
            </a:pPr>
            <a:r>
              <a:rPr lang="en-GB" sz="2600" dirty="0"/>
              <a:t>Watch the video below then discuss</a:t>
            </a:r>
          </a:p>
          <a:p>
            <a:pPr marL="0" indent="0" algn="ctr">
              <a:buNone/>
            </a:pPr>
            <a:endParaRPr lang="en-GB" sz="2600" dirty="0"/>
          </a:p>
          <a:p>
            <a:pPr marL="0" indent="0">
              <a:buNone/>
            </a:pPr>
            <a:endParaRPr lang="en-GB" sz="2600" dirty="0"/>
          </a:p>
          <a:p>
            <a:pPr algn="ctr">
              <a:buFont typeface="Wingdings" panose="05000000000000000000" pitchFamily="2" charset="2"/>
              <a:buChar char="§"/>
            </a:pPr>
            <a:r>
              <a:rPr lang="en-GB" sz="2800" dirty="0">
                <a:hlinkClick r:id="rId3"/>
              </a:rPr>
              <a:t>https://www.youtube.com/watch?v=i0ZabxXmH4Y</a:t>
            </a:r>
            <a:endParaRPr lang="en-GB" sz="2800" dirty="0"/>
          </a:p>
          <a:p>
            <a:pPr marL="0" indent="0" algn="ctr">
              <a:buNone/>
            </a:pPr>
            <a:endParaRPr lang="en-GB" sz="2600" dirty="0">
              <a:hlinkClick r:id="rId4"/>
            </a:endParaRPr>
          </a:p>
          <a:p>
            <a:pPr algn="ctr">
              <a:buFont typeface="Wingdings" panose="05000000000000000000" pitchFamily="2" charset="2"/>
              <a:buChar char="§"/>
            </a:pPr>
            <a:r>
              <a:rPr lang="en-GB" sz="2900" dirty="0">
                <a:hlinkClick r:id="rId4"/>
              </a:rPr>
              <a:t>https://www.youtube.com/watch?v=plw-ySLS-lI</a:t>
            </a:r>
            <a:endParaRPr lang="en-GB" sz="2900" dirty="0"/>
          </a:p>
          <a:p>
            <a:endParaRPr lang="en-GB" sz="2600" dirty="0"/>
          </a:p>
          <a:p>
            <a:pPr algn="ctr">
              <a:buFont typeface="Wingdings" panose="05000000000000000000" pitchFamily="2" charset="2"/>
              <a:buChar char="§"/>
            </a:pPr>
            <a:r>
              <a:rPr lang="en-GB" sz="2600" dirty="0">
                <a:hlinkClick r:id="rId5"/>
              </a:rPr>
              <a:t>https://www.youtube.com/watch?v=aFPyYoGViZs</a:t>
            </a:r>
            <a:endParaRPr lang="en-GB" sz="2600" dirty="0"/>
          </a:p>
          <a:p>
            <a:pPr algn="ctr">
              <a:buFont typeface="Wingdings" panose="05000000000000000000" pitchFamily="2" charset="2"/>
              <a:buChar char="§"/>
            </a:pPr>
            <a:endParaRPr lang="en-GB" sz="2600" dirty="0"/>
          </a:p>
          <a:p>
            <a:pPr marL="0" indent="0" algn="ctr">
              <a:buNone/>
            </a:pPr>
            <a:endParaRPr lang="en-GB" sz="2600" b="1" dirty="0"/>
          </a:p>
          <a:p>
            <a:pPr marL="0" indent="0" algn="ctr">
              <a:buNone/>
            </a:pPr>
            <a:r>
              <a:rPr lang="en-GB" sz="2600" b="1" dirty="0"/>
              <a:t>Feedback to the whole class</a:t>
            </a:r>
          </a:p>
          <a:p>
            <a:pPr marL="0" indent="0">
              <a:buNone/>
            </a:pPr>
            <a:r>
              <a:rPr lang="en-GB" sz="2600" dirty="0"/>
              <a:t>                                                                            </a:t>
            </a:r>
          </a:p>
          <a:p>
            <a:pPr marL="0" indent="0">
              <a:buNone/>
            </a:pPr>
            <a:r>
              <a:rPr lang="en-GB" sz="2600" dirty="0"/>
              <a:t>                                                                         </a:t>
            </a:r>
          </a:p>
          <a:p>
            <a:pPr marL="0" indent="0">
              <a:buNone/>
            </a:pPr>
            <a:r>
              <a:rPr lang="en-GB" sz="2600" dirty="0"/>
              <a:t>                                                                                                   (</a:t>
            </a:r>
            <a:r>
              <a:rPr lang="en-GB" sz="2600" dirty="0" err="1"/>
              <a:t>Youtube</a:t>
            </a:r>
            <a:r>
              <a:rPr lang="en-GB" sz="2600" dirty="0"/>
              <a:t>, 2021) </a:t>
            </a:r>
          </a:p>
          <a:p>
            <a:endParaRPr lang="en-GB" dirty="0"/>
          </a:p>
        </p:txBody>
      </p:sp>
    </p:spTree>
    <p:extLst>
      <p:ext uri="{BB962C8B-B14F-4D97-AF65-F5344CB8AC3E}">
        <p14:creationId xmlns:p14="http://schemas.microsoft.com/office/powerpoint/2010/main" val="3954835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BC0FB-AC24-4A37-97F3-F1A284019EEC}"/>
              </a:ext>
            </a:extLst>
          </p:cNvPr>
          <p:cNvSpPr>
            <a:spLocks noGrp="1"/>
          </p:cNvSpPr>
          <p:nvPr>
            <p:ph type="title"/>
          </p:nvPr>
        </p:nvSpPr>
        <p:spPr/>
        <p:txBody>
          <a:bodyPr/>
          <a:lstStyle/>
          <a:p>
            <a:r>
              <a:rPr lang="en-GB" b="1" dirty="0"/>
              <a:t>Activity</a:t>
            </a:r>
          </a:p>
        </p:txBody>
      </p:sp>
      <p:sp>
        <p:nvSpPr>
          <p:cNvPr id="3" name="Content Placeholder 2">
            <a:extLst>
              <a:ext uri="{FF2B5EF4-FFF2-40B4-BE49-F238E27FC236}">
                <a16:creationId xmlns:a16="http://schemas.microsoft.com/office/drawing/2014/main" id="{8017135C-14C5-473C-A7D4-763AEDC856D0}"/>
              </a:ext>
            </a:extLst>
          </p:cNvPr>
          <p:cNvSpPr>
            <a:spLocks noGrp="1"/>
          </p:cNvSpPr>
          <p:nvPr>
            <p:ph idx="1"/>
          </p:nvPr>
        </p:nvSpPr>
        <p:spPr>
          <a:xfrm>
            <a:off x="1187624" y="1700808"/>
            <a:ext cx="7202456" cy="3528392"/>
          </a:xfrm>
        </p:spPr>
        <p:txBody>
          <a:bodyPr>
            <a:normAutofit/>
          </a:bodyPr>
          <a:lstStyle/>
          <a:p>
            <a:pPr marL="0" indent="0" algn="ctr">
              <a:buNone/>
            </a:pPr>
            <a:r>
              <a:rPr lang="en-GB" sz="2100" dirty="0"/>
              <a:t>Watch the video below then discuss</a:t>
            </a:r>
          </a:p>
          <a:p>
            <a:pPr marL="0" indent="0">
              <a:buNone/>
            </a:pPr>
            <a:endParaRPr lang="en-GB" sz="2100" dirty="0">
              <a:hlinkClick r:id="rId3"/>
            </a:endParaRPr>
          </a:p>
          <a:p>
            <a:pPr algn="ctr"/>
            <a:r>
              <a:rPr lang="en-GB" sz="2100" dirty="0">
                <a:hlinkClick r:id="rId3"/>
              </a:rPr>
              <a:t>https://www.youtube.com/watch?v=dLKMgS-WCDc</a:t>
            </a:r>
            <a:endParaRPr lang="en-GB" sz="2100" dirty="0"/>
          </a:p>
          <a:p>
            <a:endParaRPr lang="en-GB" sz="2100" dirty="0"/>
          </a:p>
          <a:p>
            <a:pPr marL="0" indent="0" algn="ctr">
              <a:buNone/>
            </a:pPr>
            <a:r>
              <a:rPr lang="en-GB" sz="2100" dirty="0"/>
              <a:t> </a:t>
            </a:r>
            <a:r>
              <a:rPr lang="en-GB" sz="2100" b="1" dirty="0"/>
              <a:t>Feedback to the whole class</a:t>
            </a:r>
          </a:p>
          <a:p>
            <a:pPr marL="0" indent="0">
              <a:buNone/>
            </a:pPr>
            <a:r>
              <a:rPr lang="en-GB" sz="2100" dirty="0"/>
              <a:t>                                                                        </a:t>
            </a:r>
          </a:p>
          <a:p>
            <a:pPr marL="0" indent="0">
              <a:buNone/>
            </a:pPr>
            <a:r>
              <a:rPr lang="en-GB" sz="2100" dirty="0"/>
              <a:t>                                                                 (</a:t>
            </a:r>
            <a:r>
              <a:rPr lang="en-GB" sz="2100" dirty="0" err="1"/>
              <a:t>Youtube</a:t>
            </a:r>
            <a:r>
              <a:rPr lang="en-GB" sz="2100" dirty="0"/>
              <a:t>, 2021</a:t>
            </a:r>
            <a:r>
              <a:rPr lang="en-GB" sz="1800" dirty="0"/>
              <a:t>)</a:t>
            </a:r>
            <a:r>
              <a:rPr lang="en-GB" dirty="0"/>
              <a:t>           </a:t>
            </a:r>
          </a:p>
        </p:txBody>
      </p:sp>
    </p:spTree>
    <p:extLst>
      <p:ext uri="{BB962C8B-B14F-4D97-AF65-F5344CB8AC3E}">
        <p14:creationId xmlns:p14="http://schemas.microsoft.com/office/powerpoint/2010/main" val="218451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7D32F-E958-463E-BE8F-D85CC7F583E7}"/>
              </a:ext>
            </a:extLst>
          </p:cNvPr>
          <p:cNvSpPr>
            <a:spLocks noGrp="1"/>
          </p:cNvSpPr>
          <p:nvPr>
            <p:ph type="title"/>
          </p:nvPr>
        </p:nvSpPr>
        <p:spPr>
          <a:xfrm>
            <a:off x="685800" y="2041521"/>
            <a:ext cx="7772400" cy="1362075"/>
          </a:xfrm>
        </p:spPr>
        <p:txBody>
          <a:bodyPr>
            <a:normAutofit/>
          </a:bodyPr>
          <a:lstStyle/>
          <a:p>
            <a:pPr algn="ctr"/>
            <a:r>
              <a:rPr lang="en-GB" i="1" dirty="0"/>
              <a:t>How can CoVID-19 be prevented?</a:t>
            </a:r>
          </a:p>
        </p:txBody>
      </p:sp>
      <p:pic>
        <p:nvPicPr>
          <p:cNvPr id="3" name="Picture 2" descr="A picture containing vector graphics&#10;&#10;Description automatically generated">
            <a:extLst>
              <a:ext uri="{FF2B5EF4-FFF2-40B4-BE49-F238E27FC236}">
                <a16:creationId xmlns:a16="http://schemas.microsoft.com/office/drawing/2014/main" id="{DEFF3AB8-C9E3-4EA9-818E-74F07C05A95A}"/>
              </a:ext>
            </a:extLst>
          </p:cNvPr>
          <p:cNvPicPr>
            <a:picLocks noChangeAspect="1"/>
          </p:cNvPicPr>
          <p:nvPr/>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7132732" y="3638947"/>
            <a:ext cx="1979712" cy="2002074"/>
          </a:xfrm>
          <a:prstGeom prst="rect">
            <a:avLst/>
          </a:prstGeom>
        </p:spPr>
      </p:pic>
    </p:spTree>
    <p:extLst>
      <p:ext uri="{BB962C8B-B14F-4D97-AF65-F5344CB8AC3E}">
        <p14:creationId xmlns:p14="http://schemas.microsoft.com/office/powerpoint/2010/main" val="14469997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DC4B0-FD9A-07C5-9F52-730417A6E3D1}"/>
              </a:ext>
            </a:extLst>
          </p:cNvPr>
          <p:cNvSpPr>
            <a:spLocks noGrp="1"/>
          </p:cNvSpPr>
          <p:nvPr>
            <p:ph type="title"/>
          </p:nvPr>
        </p:nvSpPr>
        <p:spPr>
          <a:xfrm>
            <a:off x="457200" y="125760"/>
            <a:ext cx="8229600" cy="1143000"/>
          </a:xfrm>
        </p:spPr>
        <p:txBody>
          <a:bodyPr/>
          <a:lstStyle/>
          <a:p>
            <a:r>
              <a:rPr lang="en-GB" b="1" dirty="0"/>
              <a:t>Prevention of Covid-19</a:t>
            </a:r>
          </a:p>
        </p:txBody>
      </p:sp>
      <p:sp>
        <p:nvSpPr>
          <p:cNvPr id="3" name="Content Placeholder 2">
            <a:extLst>
              <a:ext uri="{FF2B5EF4-FFF2-40B4-BE49-F238E27FC236}">
                <a16:creationId xmlns:a16="http://schemas.microsoft.com/office/drawing/2014/main" id="{7F31AE7B-37DD-7C08-361A-57FC95C28ADE}"/>
              </a:ext>
            </a:extLst>
          </p:cNvPr>
          <p:cNvSpPr>
            <a:spLocks noGrp="1"/>
          </p:cNvSpPr>
          <p:nvPr>
            <p:ph idx="1"/>
          </p:nvPr>
        </p:nvSpPr>
        <p:spPr>
          <a:xfrm>
            <a:off x="683568" y="1124744"/>
            <a:ext cx="8229600" cy="4099595"/>
          </a:xfrm>
        </p:spPr>
        <p:txBody>
          <a:bodyPr>
            <a:noAutofit/>
          </a:bodyPr>
          <a:lstStyle/>
          <a:p>
            <a:pPr marL="0" indent="0">
              <a:buNone/>
            </a:pPr>
            <a:r>
              <a:rPr lang="en-GB" sz="2400" dirty="0"/>
              <a:t>The best way to prevent and slow down transmission is to be </a:t>
            </a:r>
          </a:p>
          <a:p>
            <a:pPr>
              <a:buFont typeface="Wingdings" panose="05000000000000000000" pitchFamily="2" charset="2"/>
              <a:buChar char="§"/>
            </a:pPr>
            <a:r>
              <a:rPr lang="en-GB" sz="1800" dirty="0"/>
              <a:t>Well informed about the disease and how the virus spreads. </a:t>
            </a:r>
          </a:p>
          <a:p>
            <a:pPr>
              <a:buFont typeface="Wingdings" panose="05000000000000000000" pitchFamily="2" charset="2"/>
              <a:buChar char="§"/>
            </a:pPr>
            <a:r>
              <a:rPr lang="en-GB" sz="1800" dirty="0"/>
              <a:t>Cover mouth and nose when sneezing or coughing</a:t>
            </a:r>
          </a:p>
          <a:p>
            <a:pPr>
              <a:buFont typeface="Wingdings" panose="05000000000000000000" pitchFamily="2" charset="2"/>
              <a:buChar char="§"/>
            </a:pPr>
            <a:r>
              <a:rPr lang="en-GB" sz="1800" dirty="0"/>
              <a:t>Protect yourself and others from infection by staying at least 1 metre apart from others,</a:t>
            </a:r>
          </a:p>
          <a:p>
            <a:pPr>
              <a:buFont typeface="Wingdings" panose="05000000000000000000" pitchFamily="2" charset="2"/>
              <a:buChar char="§"/>
            </a:pPr>
            <a:r>
              <a:rPr lang="en-GB" sz="1800" dirty="0"/>
              <a:t>Choose open, well-ventilated spaces over closed ones. Open a window if indoors.</a:t>
            </a:r>
          </a:p>
          <a:p>
            <a:pPr>
              <a:buFont typeface="Wingdings" panose="05000000000000000000" pitchFamily="2" charset="2"/>
              <a:buChar char="§"/>
            </a:pPr>
            <a:r>
              <a:rPr lang="en-GB" sz="1800" dirty="0"/>
              <a:t>Wear a properly fitted mask, and </a:t>
            </a:r>
          </a:p>
          <a:p>
            <a:pPr>
              <a:buFont typeface="Wingdings" panose="05000000000000000000" pitchFamily="2" charset="2"/>
              <a:buChar char="§"/>
            </a:pPr>
            <a:r>
              <a:rPr lang="en-GB" sz="1800" dirty="0"/>
              <a:t>Wash your hands with soap and water regularly or using an alcohol-based rub frequently. </a:t>
            </a:r>
          </a:p>
          <a:p>
            <a:pPr>
              <a:buFont typeface="Wingdings" panose="05000000000000000000" pitchFamily="2" charset="2"/>
              <a:buChar char="§"/>
            </a:pPr>
            <a:r>
              <a:rPr lang="en-GB" sz="1800" dirty="0"/>
              <a:t>If you feel unwell, stay home and self-isolate until you recover.</a:t>
            </a:r>
          </a:p>
          <a:p>
            <a:pPr>
              <a:buFont typeface="Wingdings" panose="05000000000000000000" pitchFamily="2" charset="2"/>
              <a:buChar char="§"/>
            </a:pPr>
            <a:r>
              <a:rPr lang="en-GB" sz="1800" dirty="0"/>
              <a:t>Get vaccinated when it’s your turn and follow local guidance.</a:t>
            </a:r>
          </a:p>
          <a:p>
            <a:pPr>
              <a:buFont typeface="Wingdings" panose="05000000000000000000" pitchFamily="2" charset="2"/>
              <a:buChar char="§"/>
            </a:pPr>
            <a:r>
              <a:rPr lang="en-GB" sz="1800" dirty="0"/>
              <a:t>Clean and disinfect frequently touched surfaces.</a:t>
            </a:r>
          </a:p>
          <a:p>
            <a:pPr marL="0" indent="0">
              <a:buNone/>
            </a:pPr>
            <a:r>
              <a:rPr lang="en-GB" sz="2400" dirty="0"/>
              <a:t>                                                                         </a:t>
            </a:r>
            <a:r>
              <a:rPr lang="en-GB" sz="2000" dirty="0"/>
              <a:t>(WHO, 2022)</a:t>
            </a:r>
          </a:p>
        </p:txBody>
      </p:sp>
    </p:spTree>
    <p:extLst>
      <p:ext uri="{BB962C8B-B14F-4D97-AF65-F5344CB8AC3E}">
        <p14:creationId xmlns:p14="http://schemas.microsoft.com/office/powerpoint/2010/main" val="2360502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0C5D-69DD-3F10-FDA3-C68807E2C5DA}"/>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869686E1-0BCE-DA89-1585-4C4311B17322}"/>
              </a:ext>
            </a:extLst>
          </p:cNvPr>
          <p:cNvSpPr>
            <a:spLocks noGrp="1"/>
          </p:cNvSpPr>
          <p:nvPr>
            <p:ph idx="1"/>
          </p:nvPr>
        </p:nvSpPr>
        <p:spPr/>
        <p:txBody>
          <a:bodyPr>
            <a:normAutofit fontScale="85000" lnSpcReduction="10000"/>
          </a:bodyPr>
          <a:lstStyle/>
          <a:p>
            <a:pPr>
              <a:buFont typeface="Wingdings" panose="05000000000000000000" pitchFamily="2" charset="2"/>
              <a:buChar char="§"/>
            </a:pPr>
            <a:r>
              <a:rPr lang="en-GB" sz="1800" dirty="0" err="1">
                <a:solidFill>
                  <a:srgbClr val="000000"/>
                </a:solidFill>
              </a:rPr>
              <a:t>Cascella</a:t>
            </a:r>
            <a:r>
              <a:rPr lang="en-GB" sz="1800" dirty="0">
                <a:solidFill>
                  <a:srgbClr val="000000"/>
                </a:solidFill>
              </a:rPr>
              <a:t>, M., </a:t>
            </a:r>
            <a:r>
              <a:rPr lang="en-GB" sz="1800" dirty="0" err="1">
                <a:solidFill>
                  <a:srgbClr val="000000"/>
                </a:solidFill>
              </a:rPr>
              <a:t>Rajnik</a:t>
            </a:r>
            <a:r>
              <a:rPr lang="en-GB" sz="1800" dirty="0">
                <a:solidFill>
                  <a:srgbClr val="000000"/>
                </a:solidFill>
              </a:rPr>
              <a:t>, M., Aleem, A., </a:t>
            </a:r>
            <a:r>
              <a:rPr lang="en-GB" sz="1800" dirty="0" err="1">
                <a:solidFill>
                  <a:srgbClr val="000000"/>
                </a:solidFill>
              </a:rPr>
              <a:t>Dulebohn</a:t>
            </a:r>
            <a:r>
              <a:rPr lang="en-GB" sz="1800" dirty="0">
                <a:solidFill>
                  <a:srgbClr val="000000"/>
                </a:solidFill>
              </a:rPr>
              <a:t>, S., C.,  Di Napoli, R (2022)</a:t>
            </a:r>
            <a:r>
              <a:rPr lang="en-GB" sz="1800" b="1" dirty="0">
                <a:solidFill>
                  <a:srgbClr val="000000"/>
                </a:solidFill>
              </a:rPr>
              <a:t> </a:t>
            </a:r>
            <a:r>
              <a:rPr lang="en-GB" sz="1800" i="1" dirty="0">
                <a:solidFill>
                  <a:srgbClr val="000000"/>
                </a:solidFill>
              </a:rPr>
              <a:t>Features, Evaluation, and Treatment of Coronavirus (COVID-19).</a:t>
            </a:r>
            <a:r>
              <a:rPr lang="en-GB" sz="1800" dirty="0">
                <a:solidFill>
                  <a:srgbClr val="000000"/>
                </a:solidFill>
              </a:rPr>
              <a:t>Available at: </a:t>
            </a:r>
            <a:r>
              <a:rPr lang="en-GB" sz="1800" dirty="0">
                <a:solidFill>
                  <a:srgbClr val="000000"/>
                </a:solidFill>
                <a:hlinkClick r:id="rId2"/>
              </a:rPr>
              <a:t>https://www.ncbi.nlm.nih.gov/books/NBK554776/</a:t>
            </a:r>
            <a:r>
              <a:rPr lang="en-GB" sz="1800" dirty="0">
                <a:solidFill>
                  <a:srgbClr val="000000"/>
                </a:solidFill>
              </a:rPr>
              <a:t>. (Accessed date 11</a:t>
            </a:r>
            <a:r>
              <a:rPr lang="en-GB" sz="1800" baseline="30000" dirty="0">
                <a:solidFill>
                  <a:srgbClr val="000000"/>
                </a:solidFill>
              </a:rPr>
              <a:t>th</a:t>
            </a:r>
            <a:r>
              <a:rPr lang="en-GB" sz="1800" dirty="0">
                <a:solidFill>
                  <a:srgbClr val="000000"/>
                </a:solidFill>
              </a:rPr>
              <a:t> August 2022)</a:t>
            </a:r>
          </a:p>
          <a:p>
            <a:pPr>
              <a:buFont typeface="Wingdings" panose="05000000000000000000" pitchFamily="2" charset="2"/>
              <a:buChar char="§"/>
            </a:pPr>
            <a:r>
              <a:rPr lang="en-GB" sz="1800" dirty="0">
                <a:solidFill>
                  <a:srgbClr val="000000"/>
                </a:solidFill>
              </a:rPr>
              <a:t>Cleveland clinic (2022) Coronavirus disease Available </a:t>
            </a:r>
            <a:r>
              <a:rPr lang="en-GB" sz="1800" dirty="0" err="1">
                <a:solidFill>
                  <a:srgbClr val="000000"/>
                </a:solidFill>
              </a:rPr>
              <a:t>at:</a:t>
            </a:r>
            <a:r>
              <a:rPr lang="en-GB" sz="1800" dirty="0" err="1">
                <a:hlinkClick r:id="rId3"/>
              </a:rPr>
              <a:t>https</a:t>
            </a:r>
            <a:r>
              <a:rPr lang="en-GB" sz="1800" dirty="0">
                <a:hlinkClick r:id="rId3"/>
              </a:rPr>
              <a:t>://my.clevelandclinic.org/health/diseases/21214-coronavirus-covid-19#prevention</a:t>
            </a:r>
            <a:r>
              <a:rPr lang="en-GB" sz="1800" dirty="0"/>
              <a:t> (Accessed at 11</a:t>
            </a:r>
            <a:r>
              <a:rPr lang="en-GB" sz="1800" baseline="30000" dirty="0"/>
              <a:t>th</a:t>
            </a:r>
            <a:r>
              <a:rPr lang="en-GB" sz="1800" dirty="0"/>
              <a:t> August 2022).</a:t>
            </a:r>
            <a:endParaRPr lang="en-GB" sz="1800" dirty="0">
              <a:solidFill>
                <a:srgbClr val="000000"/>
              </a:solidFill>
            </a:endParaRPr>
          </a:p>
          <a:p>
            <a:pPr>
              <a:buFont typeface="Wingdings" panose="05000000000000000000" pitchFamily="2" charset="2"/>
              <a:buChar char="§"/>
            </a:pPr>
            <a:r>
              <a:rPr lang="en-GB" sz="1800" dirty="0"/>
              <a:t>Conly, J (2020) </a:t>
            </a:r>
            <a:r>
              <a:rPr lang="en-GB" sz="1800" i="1" dirty="0"/>
              <a:t>Sars-Cov-2 mode of transmission and related IPC measures. </a:t>
            </a:r>
            <a:r>
              <a:rPr lang="en-GB" sz="1800" dirty="0"/>
              <a:t>Available at: </a:t>
            </a:r>
            <a:r>
              <a:rPr lang="en-GB" sz="1800" dirty="0">
                <a:hlinkClick r:id="rId4"/>
              </a:rPr>
              <a:t>https://www.who.int/infection-prevention/campaigns/clean-hands/webinar2_JohnC_28Apr.pdf</a:t>
            </a:r>
            <a:r>
              <a:rPr lang="en-GB" sz="1800" dirty="0"/>
              <a:t>. (Accessed date 11</a:t>
            </a:r>
            <a:r>
              <a:rPr lang="en-GB" sz="1800" baseline="30000" dirty="0"/>
              <a:t>th</a:t>
            </a:r>
            <a:r>
              <a:rPr lang="en-GB" sz="1800" dirty="0"/>
              <a:t> August 2022)</a:t>
            </a:r>
          </a:p>
          <a:p>
            <a:pPr>
              <a:buFont typeface="Wingdings" panose="05000000000000000000" pitchFamily="2" charset="2"/>
              <a:buChar char="§"/>
            </a:pPr>
            <a:r>
              <a:rPr lang="en-GB" sz="1800" dirty="0" err="1"/>
              <a:t>TheBMJ</a:t>
            </a:r>
            <a:r>
              <a:rPr lang="en-GB" sz="1800" dirty="0"/>
              <a:t> (2022) </a:t>
            </a:r>
            <a:r>
              <a:rPr lang="en-GB" sz="1800" i="1" dirty="0"/>
              <a:t>What is epidemiology. </a:t>
            </a:r>
            <a:r>
              <a:rPr lang="en-GB" sz="1800" dirty="0"/>
              <a:t>Available at: </a:t>
            </a:r>
            <a:r>
              <a:rPr lang="en-GB" sz="1800" dirty="0">
                <a:hlinkClick r:id="rId5"/>
              </a:rPr>
              <a:t>https://www.bmj.com/about-bmj/resources-readers/publications/epidemiology-uninitiated/1-what-epidemiology</a:t>
            </a:r>
            <a:r>
              <a:rPr lang="en-GB" sz="1800" dirty="0"/>
              <a:t>. (Accessed date 10</a:t>
            </a:r>
          </a:p>
          <a:p>
            <a:pPr>
              <a:buFont typeface="Wingdings" panose="05000000000000000000" pitchFamily="2" charset="2"/>
              <a:buChar char="§"/>
            </a:pPr>
            <a:r>
              <a:rPr lang="en-GB" sz="1800" dirty="0"/>
              <a:t>YouTube (2021) Where did the coronavirus came from?:Covid-19 special. </a:t>
            </a:r>
            <a:r>
              <a:rPr lang="en-GB" sz="1800" dirty="0">
                <a:hlinkClick r:id="rId6"/>
              </a:rPr>
              <a:t>https://www.youtube.com/watch?v=dLKMgS-WCDc</a:t>
            </a:r>
            <a:endParaRPr lang="en-GB" sz="1800" dirty="0"/>
          </a:p>
          <a:p>
            <a:pPr>
              <a:buFont typeface="Wingdings" panose="05000000000000000000" pitchFamily="2" charset="2"/>
              <a:buChar char="§"/>
            </a:pPr>
            <a:r>
              <a:rPr lang="en-GB" sz="1800" dirty="0"/>
              <a:t>WHO (2022) </a:t>
            </a:r>
            <a:r>
              <a:rPr lang="en-GB" sz="1800" i="1" dirty="0"/>
              <a:t>Coronavirus disease (Covid-19).</a:t>
            </a:r>
            <a:r>
              <a:rPr lang="en-GB" sz="1800" dirty="0"/>
              <a:t>Available at </a:t>
            </a:r>
            <a:r>
              <a:rPr lang="en-GB" sz="1800" dirty="0">
                <a:hlinkClick r:id="rId7"/>
              </a:rPr>
              <a:t>https://www.who.int/health-topics/coronavirus#tab=tab_1</a:t>
            </a:r>
            <a:r>
              <a:rPr lang="en-GB" sz="1800" dirty="0"/>
              <a:t> (Accessed date 9</a:t>
            </a:r>
            <a:r>
              <a:rPr lang="en-GB" sz="1800" baseline="30000" dirty="0"/>
              <a:t>th</a:t>
            </a:r>
            <a:r>
              <a:rPr lang="en-GB" sz="1800" dirty="0"/>
              <a:t> August 2022).</a:t>
            </a:r>
          </a:p>
          <a:p>
            <a:endParaRPr lang="en-GB" dirty="0"/>
          </a:p>
          <a:p>
            <a:endParaRPr lang="en-GB" dirty="0"/>
          </a:p>
        </p:txBody>
      </p:sp>
    </p:spTree>
    <p:extLst>
      <p:ext uri="{BB962C8B-B14F-4D97-AF65-F5344CB8AC3E}">
        <p14:creationId xmlns:p14="http://schemas.microsoft.com/office/powerpoint/2010/main" val="303521471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3D7929B-5B4C-4CAE-8D27-458BB31CA3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purl.org/dc/elements/1.1/"/>
    <ds:schemaRef ds:uri="f856874f-9946-48cd-ac29-4cb76853c4c1"/>
    <ds:schemaRef ds:uri="http://purl.org/dc/terms/"/>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1793</Words>
  <Application>Microsoft Office PowerPoint</Application>
  <PresentationFormat>On-screen Show (4:3)</PresentationFormat>
  <Paragraphs>230</Paragraphs>
  <Slides>37</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Myriad Pro</vt:lpstr>
      <vt:lpstr>Times New Roman</vt:lpstr>
      <vt:lpstr>Wingdings</vt:lpstr>
      <vt:lpstr>20140311PresentationUWTSDTemplate</vt:lpstr>
      <vt:lpstr>INTRODUCTION TO PUBLIC HEALTH</vt:lpstr>
      <vt:lpstr>Learning outcomes</vt:lpstr>
      <vt:lpstr>Module Summary</vt:lpstr>
      <vt:lpstr>              Lesson objectives</vt:lpstr>
      <vt:lpstr>What is the meaning of Covid-19?</vt:lpstr>
      <vt:lpstr>Meaning of Covid-19</vt:lpstr>
      <vt:lpstr>Meaning of Covid19</vt:lpstr>
      <vt:lpstr>Meaning of Covid-19</vt:lpstr>
      <vt:lpstr>Where does the coronaviruses come from? </vt:lpstr>
      <vt:lpstr>Origin of the Coronaviruses</vt:lpstr>
      <vt:lpstr>Activity</vt:lpstr>
      <vt:lpstr>What are the Mode of transmission of Covid19?</vt:lpstr>
      <vt:lpstr>Mode of transmission of Covid-19</vt:lpstr>
      <vt:lpstr>Means of Transmission of Covid19</vt:lpstr>
      <vt:lpstr>Means of Transmission of Covid19</vt:lpstr>
      <vt:lpstr>Activity</vt:lpstr>
      <vt:lpstr>What Subpopulations are at higher risks of Covid-19?</vt:lpstr>
      <vt:lpstr>Subpopulations at higher risks of Covid19</vt:lpstr>
      <vt:lpstr>Sub-population at higher risks of Covid19</vt:lpstr>
      <vt:lpstr>Population at risks of Covid19</vt:lpstr>
      <vt:lpstr>Activity</vt:lpstr>
      <vt:lpstr>What are the Variants of Covid19?</vt:lpstr>
      <vt:lpstr>Variants of Covid19</vt:lpstr>
      <vt:lpstr>Activity</vt:lpstr>
      <vt:lpstr>Mutation</vt:lpstr>
      <vt:lpstr>Five SARS-CoV-2 Variants of Concerns </vt:lpstr>
      <vt:lpstr>Variants of covid-19</vt:lpstr>
      <vt:lpstr>Eight variants of interest identified include: </vt:lpstr>
      <vt:lpstr>What are the symptoms of Covid19?</vt:lpstr>
      <vt:lpstr>Symptoms of COVID-19</vt:lpstr>
      <vt:lpstr>Symptoms of COVID-19</vt:lpstr>
      <vt:lpstr>Symptoms of COVID-19</vt:lpstr>
      <vt:lpstr>Activity</vt:lpstr>
      <vt:lpstr>Activity</vt:lpstr>
      <vt:lpstr>How can CoVID-19 be prevented?</vt:lpstr>
      <vt:lpstr>Prevention of Covid-19</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laila khalfan</cp:lastModifiedBy>
  <cp:revision>49</cp:revision>
  <dcterms:created xsi:type="dcterms:W3CDTF">2015-04-14T15:21:28Z</dcterms:created>
  <dcterms:modified xsi:type="dcterms:W3CDTF">2022-10-29T16:59:00Z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