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1" r:id="rId6"/>
    <p:sldId id="260" r:id="rId7"/>
    <p:sldId id="262" r:id="rId8"/>
    <p:sldId id="263" r:id="rId9"/>
    <p:sldId id="265" r:id="rId10"/>
    <p:sldId id="264"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5" d="100"/>
          <a:sy n="75" d="100"/>
        </p:scale>
        <p:origin x="82"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269FF6-99CE-40E3-9150-37F6DED3B13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1DC4C40-43CF-489C-9333-7CCAD7AC11A8}">
      <dgm:prSet/>
      <dgm:spPr/>
      <dgm:t>
        <a:bodyPr/>
        <a:lstStyle/>
        <a:p>
          <a:r>
            <a:rPr lang="en-US" dirty="0"/>
            <a:t>Greenfield Home Care Agency offers individual care to older adults in the community. The organization, has recently implemented Microsoft 365 in a bid to enhance its day-to-day activities. But the confidence of the staff and its stable use is still low. The existing issues are poor management of tasks, difficulties in communication between locations, as well as threats to data security. This presentation analyses how Microsoft 365 applications could enhance efficiency, communication, and online safety in the process of care provided by Greenfield.</a:t>
          </a:r>
          <a:endParaRPr lang="en-GB" dirty="0"/>
        </a:p>
      </dgm:t>
    </dgm:pt>
    <dgm:pt modelId="{D5174A7F-E612-459B-A184-0B513859FFA3}" type="parTrans" cxnId="{F49C2A97-3D24-4938-BA76-DF7ECED0E822}">
      <dgm:prSet/>
      <dgm:spPr/>
      <dgm:t>
        <a:bodyPr/>
        <a:lstStyle/>
        <a:p>
          <a:endParaRPr lang="en-GB"/>
        </a:p>
      </dgm:t>
    </dgm:pt>
    <dgm:pt modelId="{667D9F25-161A-413F-B94C-5EB82736F403}" type="sibTrans" cxnId="{F49C2A97-3D24-4938-BA76-DF7ECED0E822}">
      <dgm:prSet/>
      <dgm:spPr/>
      <dgm:t>
        <a:bodyPr/>
        <a:lstStyle/>
        <a:p>
          <a:endParaRPr lang="en-GB"/>
        </a:p>
      </dgm:t>
    </dgm:pt>
    <dgm:pt modelId="{EE8F7899-65E9-400A-9466-3F2805148D0A}" type="pres">
      <dgm:prSet presAssocID="{C8269FF6-99CE-40E3-9150-37F6DED3B13B}" presName="linear" presStyleCnt="0">
        <dgm:presLayoutVars>
          <dgm:animLvl val="lvl"/>
          <dgm:resizeHandles val="exact"/>
        </dgm:presLayoutVars>
      </dgm:prSet>
      <dgm:spPr/>
    </dgm:pt>
    <dgm:pt modelId="{9654CAF8-1B90-4469-B203-5F8E62DA86CB}" type="pres">
      <dgm:prSet presAssocID="{51DC4C40-43CF-489C-9333-7CCAD7AC11A8}" presName="parentText" presStyleLbl="node1" presStyleIdx="0" presStyleCnt="1">
        <dgm:presLayoutVars>
          <dgm:chMax val="0"/>
          <dgm:bulletEnabled val="1"/>
        </dgm:presLayoutVars>
      </dgm:prSet>
      <dgm:spPr/>
    </dgm:pt>
  </dgm:ptLst>
  <dgm:cxnLst>
    <dgm:cxn modelId="{6DA4BE13-7892-41CB-B354-11473E23F9FF}" type="presOf" srcId="{51DC4C40-43CF-489C-9333-7CCAD7AC11A8}" destId="{9654CAF8-1B90-4469-B203-5F8E62DA86CB}" srcOrd="0" destOrd="0" presId="urn:microsoft.com/office/officeart/2005/8/layout/vList2"/>
    <dgm:cxn modelId="{7168076E-C335-4729-9F2A-E9A38CCEFCC6}" type="presOf" srcId="{C8269FF6-99CE-40E3-9150-37F6DED3B13B}" destId="{EE8F7899-65E9-400A-9466-3F2805148D0A}" srcOrd="0" destOrd="0" presId="urn:microsoft.com/office/officeart/2005/8/layout/vList2"/>
    <dgm:cxn modelId="{F49C2A97-3D24-4938-BA76-DF7ECED0E822}" srcId="{C8269FF6-99CE-40E3-9150-37F6DED3B13B}" destId="{51DC4C40-43CF-489C-9333-7CCAD7AC11A8}" srcOrd="0" destOrd="0" parTransId="{D5174A7F-E612-459B-A184-0B513859FFA3}" sibTransId="{667D9F25-161A-413F-B94C-5EB82736F403}"/>
    <dgm:cxn modelId="{5CBD33A1-7069-4C5F-B0B2-3A3EE16074B6}" type="presParOf" srcId="{EE8F7899-65E9-400A-9466-3F2805148D0A}" destId="{9654CAF8-1B90-4469-B203-5F8E62DA86C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A0BE9C-1EC2-4335-862B-249AB31C418D}"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AC00A13-E134-4C8F-BC4F-EF9EAF45E171}">
      <dgm:prSet/>
      <dgm:spPr/>
      <dgm:t>
        <a:bodyPr/>
        <a:lstStyle/>
        <a:p>
          <a:r>
            <a:rPr lang="en-US" dirty="0"/>
            <a:t>Overview of the Productivity Tool </a:t>
          </a:r>
          <a:endParaRPr lang="en-GB" dirty="0"/>
        </a:p>
      </dgm:t>
    </dgm:pt>
    <dgm:pt modelId="{B46331FB-0DD9-4A65-85A2-B3CC4B37E0F3}" type="parTrans" cxnId="{EFF524DD-C109-4578-B064-C0348968C161}">
      <dgm:prSet/>
      <dgm:spPr/>
      <dgm:t>
        <a:bodyPr/>
        <a:lstStyle/>
        <a:p>
          <a:endParaRPr lang="en-GB"/>
        </a:p>
      </dgm:t>
    </dgm:pt>
    <dgm:pt modelId="{5E22263E-1000-4BA5-A792-84D4E9492C2C}" type="sibTrans" cxnId="{EFF524DD-C109-4578-B064-C0348968C161}">
      <dgm:prSet/>
      <dgm:spPr/>
      <dgm:t>
        <a:bodyPr/>
        <a:lstStyle/>
        <a:p>
          <a:endParaRPr lang="en-GB"/>
        </a:p>
      </dgm:t>
    </dgm:pt>
    <dgm:pt modelId="{2AA072A7-96FC-4ED6-9B90-8B0FF47DE552}">
      <dgm:prSet/>
      <dgm:spPr/>
      <dgm:t>
        <a:bodyPr/>
        <a:lstStyle/>
        <a:p>
          <a:r>
            <a:rPr lang="en-US" dirty="0"/>
            <a:t>Microsoft Excel is a spreadsheet Programme included in the Microsoft 365 package that has been used to arrange, examine, and save information. It facilitates the purpose of tables, formulas, conditional formatting, and data validation, which enhance accuracy and efficiency in performing tasks (AIU, 2024).</a:t>
          </a:r>
          <a:endParaRPr lang="en-GB" dirty="0"/>
        </a:p>
      </dgm:t>
    </dgm:pt>
    <dgm:pt modelId="{50828809-2FF1-4750-9F77-7027450C036C}" type="parTrans" cxnId="{709C7939-323B-4985-B544-32021B502DD6}">
      <dgm:prSet/>
      <dgm:spPr/>
      <dgm:t>
        <a:bodyPr/>
        <a:lstStyle/>
        <a:p>
          <a:endParaRPr lang="en-GB"/>
        </a:p>
      </dgm:t>
    </dgm:pt>
    <dgm:pt modelId="{2EFC93DF-215E-46DA-BDE5-975607665171}" type="sibTrans" cxnId="{709C7939-323B-4985-B544-32021B502DD6}">
      <dgm:prSet/>
      <dgm:spPr/>
      <dgm:t>
        <a:bodyPr/>
        <a:lstStyle/>
        <a:p>
          <a:endParaRPr lang="en-GB"/>
        </a:p>
      </dgm:t>
    </dgm:pt>
    <dgm:pt modelId="{D0CC1056-4862-4234-B598-B7D8F96889DC}">
      <dgm:prSet/>
      <dgm:spPr/>
      <dgm:t>
        <a:bodyPr/>
        <a:lstStyle/>
        <a:p>
          <a:r>
            <a:rPr lang="en-US" dirty="0"/>
            <a:t>Excel is frequently utilized in health and social care administration to aid in performance indicators monitoring, record maintenance, and scheduling.</a:t>
          </a:r>
          <a:endParaRPr lang="en-GB" dirty="0"/>
        </a:p>
      </dgm:t>
    </dgm:pt>
    <dgm:pt modelId="{484980BB-A146-4CAF-AF29-0E67EC66537D}" type="parTrans" cxnId="{4B0DEF6E-1409-45DA-BA9C-289C2C8084FB}">
      <dgm:prSet/>
      <dgm:spPr/>
      <dgm:t>
        <a:bodyPr/>
        <a:lstStyle/>
        <a:p>
          <a:endParaRPr lang="en-GB"/>
        </a:p>
      </dgm:t>
    </dgm:pt>
    <dgm:pt modelId="{C99480C3-CAD0-4DBA-8933-354DBFD331B2}" type="sibTrans" cxnId="{4B0DEF6E-1409-45DA-BA9C-289C2C8084FB}">
      <dgm:prSet/>
      <dgm:spPr/>
      <dgm:t>
        <a:bodyPr/>
        <a:lstStyle/>
        <a:p>
          <a:endParaRPr lang="en-GB"/>
        </a:p>
      </dgm:t>
    </dgm:pt>
    <dgm:pt modelId="{77E266C5-0CA6-4769-B2AB-634F26966A5F}">
      <dgm:prSet/>
      <dgm:spPr/>
      <dgm:t>
        <a:bodyPr/>
        <a:lstStyle/>
        <a:p>
          <a:r>
            <a:rPr lang="en-US" dirty="0"/>
            <a:t>EBIESUWA SEUN et al. (2023) state that productivity software improves operational efficiency by minimizing manual data processing and human error which is also applicable to care coordination and other administrative processes in Greenfield.</a:t>
          </a:r>
          <a:endParaRPr lang="en-GB" dirty="0"/>
        </a:p>
      </dgm:t>
    </dgm:pt>
    <dgm:pt modelId="{1B0B4ECC-BB36-418A-953C-AFE704433FDF}" type="parTrans" cxnId="{6890EEDE-7C63-4E08-A0ED-FECC954C6115}">
      <dgm:prSet/>
      <dgm:spPr/>
      <dgm:t>
        <a:bodyPr/>
        <a:lstStyle/>
        <a:p>
          <a:endParaRPr lang="en-GB"/>
        </a:p>
      </dgm:t>
    </dgm:pt>
    <dgm:pt modelId="{884A0F8B-4E64-4F34-BACE-813D68668FED}" type="sibTrans" cxnId="{6890EEDE-7C63-4E08-A0ED-FECC954C6115}">
      <dgm:prSet/>
      <dgm:spPr/>
      <dgm:t>
        <a:bodyPr/>
        <a:lstStyle/>
        <a:p>
          <a:endParaRPr lang="en-GB"/>
        </a:p>
      </dgm:t>
    </dgm:pt>
    <dgm:pt modelId="{6475B817-45FB-49F9-AD66-B942A86A4358}" type="pres">
      <dgm:prSet presAssocID="{DDA0BE9C-1EC2-4335-862B-249AB31C418D}" presName="linear" presStyleCnt="0">
        <dgm:presLayoutVars>
          <dgm:animLvl val="lvl"/>
          <dgm:resizeHandles val="exact"/>
        </dgm:presLayoutVars>
      </dgm:prSet>
      <dgm:spPr/>
    </dgm:pt>
    <dgm:pt modelId="{3EAB0D09-0229-41AF-8B92-31B17CF48128}" type="pres">
      <dgm:prSet presAssocID="{8AC00A13-E134-4C8F-BC4F-EF9EAF45E171}" presName="parentText" presStyleLbl="node1" presStyleIdx="0" presStyleCnt="1">
        <dgm:presLayoutVars>
          <dgm:chMax val="0"/>
          <dgm:bulletEnabled val="1"/>
        </dgm:presLayoutVars>
      </dgm:prSet>
      <dgm:spPr/>
    </dgm:pt>
    <dgm:pt modelId="{C5CF6AD2-C501-4FC9-AACF-CC99DD90E85D}" type="pres">
      <dgm:prSet presAssocID="{8AC00A13-E134-4C8F-BC4F-EF9EAF45E171}" presName="childText" presStyleLbl="revTx" presStyleIdx="0" presStyleCnt="1">
        <dgm:presLayoutVars>
          <dgm:bulletEnabled val="1"/>
        </dgm:presLayoutVars>
      </dgm:prSet>
      <dgm:spPr/>
    </dgm:pt>
  </dgm:ptLst>
  <dgm:cxnLst>
    <dgm:cxn modelId="{96147B22-B365-4A90-A9CD-7D6A2F642AA1}" type="presOf" srcId="{DDA0BE9C-1EC2-4335-862B-249AB31C418D}" destId="{6475B817-45FB-49F9-AD66-B942A86A4358}" srcOrd="0" destOrd="0" presId="urn:microsoft.com/office/officeart/2005/8/layout/vList2"/>
    <dgm:cxn modelId="{FBA44624-B88C-4D72-8054-BE738CD518C9}" type="presOf" srcId="{77E266C5-0CA6-4769-B2AB-634F26966A5F}" destId="{C5CF6AD2-C501-4FC9-AACF-CC99DD90E85D}" srcOrd="0" destOrd="2" presId="urn:microsoft.com/office/officeart/2005/8/layout/vList2"/>
    <dgm:cxn modelId="{709C7939-323B-4985-B544-32021B502DD6}" srcId="{8AC00A13-E134-4C8F-BC4F-EF9EAF45E171}" destId="{2AA072A7-96FC-4ED6-9B90-8B0FF47DE552}" srcOrd="0" destOrd="0" parTransId="{50828809-2FF1-4750-9F77-7027450C036C}" sibTransId="{2EFC93DF-215E-46DA-BDE5-975607665171}"/>
    <dgm:cxn modelId="{62B6C64E-25FF-4C8D-BA71-039D94CB9234}" type="presOf" srcId="{8AC00A13-E134-4C8F-BC4F-EF9EAF45E171}" destId="{3EAB0D09-0229-41AF-8B92-31B17CF48128}" srcOrd="0" destOrd="0" presId="urn:microsoft.com/office/officeart/2005/8/layout/vList2"/>
    <dgm:cxn modelId="{4B0DEF6E-1409-45DA-BA9C-289C2C8084FB}" srcId="{8AC00A13-E134-4C8F-BC4F-EF9EAF45E171}" destId="{D0CC1056-4862-4234-B598-B7D8F96889DC}" srcOrd="1" destOrd="0" parTransId="{484980BB-A146-4CAF-AF29-0E67EC66537D}" sibTransId="{C99480C3-CAD0-4DBA-8933-354DBFD331B2}"/>
    <dgm:cxn modelId="{3B62357F-EBB2-4748-A7A0-5AF6A0D5EB87}" type="presOf" srcId="{D0CC1056-4862-4234-B598-B7D8F96889DC}" destId="{C5CF6AD2-C501-4FC9-AACF-CC99DD90E85D}" srcOrd="0" destOrd="1" presId="urn:microsoft.com/office/officeart/2005/8/layout/vList2"/>
    <dgm:cxn modelId="{E8D873D5-72CB-4BF6-92E6-DBABDE89FC31}" type="presOf" srcId="{2AA072A7-96FC-4ED6-9B90-8B0FF47DE552}" destId="{C5CF6AD2-C501-4FC9-AACF-CC99DD90E85D}" srcOrd="0" destOrd="0" presId="urn:microsoft.com/office/officeart/2005/8/layout/vList2"/>
    <dgm:cxn modelId="{EFF524DD-C109-4578-B064-C0348968C161}" srcId="{DDA0BE9C-1EC2-4335-862B-249AB31C418D}" destId="{8AC00A13-E134-4C8F-BC4F-EF9EAF45E171}" srcOrd="0" destOrd="0" parTransId="{B46331FB-0DD9-4A65-85A2-B3CC4B37E0F3}" sibTransId="{5E22263E-1000-4BA5-A792-84D4E9492C2C}"/>
    <dgm:cxn modelId="{6890EEDE-7C63-4E08-A0ED-FECC954C6115}" srcId="{8AC00A13-E134-4C8F-BC4F-EF9EAF45E171}" destId="{77E266C5-0CA6-4769-B2AB-634F26966A5F}" srcOrd="2" destOrd="0" parTransId="{1B0B4ECC-BB36-418A-953C-AFE704433FDF}" sibTransId="{884A0F8B-4E64-4F34-BACE-813D68668FED}"/>
    <dgm:cxn modelId="{7EC6F06A-C01B-4522-88AC-250A3FB38FBB}" type="presParOf" srcId="{6475B817-45FB-49F9-AD66-B942A86A4358}" destId="{3EAB0D09-0229-41AF-8B92-31B17CF48128}" srcOrd="0" destOrd="0" presId="urn:microsoft.com/office/officeart/2005/8/layout/vList2"/>
    <dgm:cxn modelId="{E0EDE84F-A771-4982-931A-51E2B0674B88}" type="presParOf" srcId="{6475B817-45FB-49F9-AD66-B942A86A4358}" destId="{C5CF6AD2-C501-4FC9-AACF-CC99DD90E85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7E2EF8-7264-462B-ABF7-9034A9C412C4}" type="doc">
      <dgm:prSet loTypeId="urn:microsoft.com/office/officeart/2008/layout/LinedList" loCatId="list" qsTypeId="urn:microsoft.com/office/officeart/2005/8/quickstyle/simple1" qsCatId="simple" csTypeId="urn:microsoft.com/office/officeart/2005/8/colors/colorful3" csCatId="colorful" phldr="1"/>
      <dgm:spPr/>
      <dgm:t>
        <a:bodyPr/>
        <a:lstStyle/>
        <a:p>
          <a:endParaRPr lang="en-GB"/>
        </a:p>
      </dgm:t>
    </dgm:pt>
    <dgm:pt modelId="{879ABC8B-BF26-4353-A3D2-566EB1B6B79D}">
      <dgm:prSet/>
      <dgm:spPr/>
      <dgm:t>
        <a:bodyPr/>
        <a:lstStyle/>
        <a:p>
          <a:r>
            <a:rPr lang="en-US" dirty="0"/>
            <a:t>At Greenfield, paper-based systems or simple unstructured online documents may be used to complete tasks like staff Rota, visit schedules, and basic records.</a:t>
          </a:r>
          <a:endParaRPr lang="en-GB" dirty="0"/>
        </a:p>
      </dgm:t>
    </dgm:pt>
    <dgm:pt modelId="{E1DDEEC6-B72B-456D-9F0A-AD5C6BB1EB7F}" type="parTrans" cxnId="{DA371FCE-E68E-4ED7-800D-0B4DE1BCA3DE}">
      <dgm:prSet/>
      <dgm:spPr/>
      <dgm:t>
        <a:bodyPr/>
        <a:lstStyle/>
        <a:p>
          <a:endParaRPr lang="en-GB"/>
        </a:p>
      </dgm:t>
    </dgm:pt>
    <dgm:pt modelId="{C58F1582-C9BE-45D0-9E68-D9A2816F876E}" type="sibTrans" cxnId="{DA371FCE-E68E-4ED7-800D-0B4DE1BCA3DE}">
      <dgm:prSet/>
      <dgm:spPr/>
      <dgm:t>
        <a:bodyPr/>
        <a:lstStyle/>
        <a:p>
          <a:endParaRPr lang="en-GB"/>
        </a:p>
      </dgm:t>
    </dgm:pt>
    <dgm:pt modelId="{0A8517DB-A9AA-44D7-839E-6B843EDDCBEC}">
      <dgm:prSet/>
      <dgm:spPr/>
      <dgm:t>
        <a:bodyPr/>
        <a:lstStyle/>
        <a:p>
          <a:r>
            <a:rPr lang="en-US" dirty="0"/>
            <a:t>Such procedures have the potential to create duplication, delays and transcription errors particularly where information is exchanged between office staff and community carers.</a:t>
          </a:r>
          <a:endParaRPr lang="en-GB" dirty="0"/>
        </a:p>
      </dgm:t>
    </dgm:pt>
    <dgm:pt modelId="{89B673CB-240A-4A87-A28D-973A8403CC17}" type="parTrans" cxnId="{6F3CC2A3-7C9E-451B-BCA9-29DFA1A5FA27}">
      <dgm:prSet/>
      <dgm:spPr/>
      <dgm:t>
        <a:bodyPr/>
        <a:lstStyle/>
        <a:p>
          <a:endParaRPr lang="en-GB"/>
        </a:p>
      </dgm:t>
    </dgm:pt>
    <dgm:pt modelId="{87914F00-DFB6-4DD5-AD58-7CBC5A1EA29D}" type="sibTrans" cxnId="{6F3CC2A3-7C9E-451B-BCA9-29DFA1A5FA27}">
      <dgm:prSet/>
      <dgm:spPr/>
      <dgm:t>
        <a:bodyPr/>
        <a:lstStyle/>
        <a:p>
          <a:endParaRPr lang="en-GB"/>
        </a:p>
      </dgm:t>
    </dgm:pt>
    <dgm:pt modelId="{A40672B0-AB9B-40F1-8166-CF9A10D9BFDB}">
      <dgm:prSet/>
      <dgm:spPr/>
      <dgm:t>
        <a:bodyPr/>
        <a:lstStyle/>
        <a:p>
          <a:r>
            <a:rPr lang="en-US" dirty="0"/>
            <a:t>Excel enhances these processes by consolidating data into one organized system that can be updated on the spot. Considering the socio-technical systems theory, efficient technology should be aligned to organisational workflows to enhance performance (Pasmore et al., 2019), that Excel assists in so far as part of the routine daily care planning.</a:t>
          </a:r>
          <a:endParaRPr lang="en-GB" dirty="0"/>
        </a:p>
      </dgm:t>
    </dgm:pt>
    <dgm:pt modelId="{CF015047-032F-4C91-917C-AC6E238F09E5}" type="parTrans" cxnId="{84A8741F-2944-457B-9C7E-9840B0E59627}">
      <dgm:prSet/>
      <dgm:spPr/>
      <dgm:t>
        <a:bodyPr/>
        <a:lstStyle/>
        <a:p>
          <a:endParaRPr lang="en-GB"/>
        </a:p>
      </dgm:t>
    </dgm:pt>
    <dgm:pt modelId="{F289798B-9AF8-4E83-9234-D4178D7FACE1}" type="sibTrans" cxnId="{84A8741F-2944-457B-9C7E-9840B0E59627}">
      <dgm:prSet/>
      <dgm:spPr/>
      <dgm:t>
        <a:bodyPr/>
        <a:lstStyle/>
        <a:p>
          <a:endParaRPr lang="en-GB"/>
        </a:p>
      </dgm:t>
    </dgm:pt>
    <dgm:pt modelId="{A1735BBA-7621-4917-8CAD-0FAC35D96E8F}" type="pres">
      <dgm:prSet presAssocID="{F77E2EF8-7264-462B-ABF7-9034A9C412C4}" presName="vert0" presStyleCnt="0">
        <dgm:presLayoutVars>
          <dgm:dir/>
          <dgm:animOne val="branch"/>
          <dgm:animLvl val="lvl"/>
        </dgm:presLayoutVars>
      </dgm:prSet>
      <dgm:spPr/>
    </dgm:pt>
    <dgm:pt modelId="{20839BA1-0743-466E-8BCF-5A001DDC2D06}" type="pres">
      <dgm:prSet presAssocID="{879ABC8B-BF26-4353-A3D2-566EB1B6B79D}" presName="thickLine" presStyleLbl="alignNode1" presStyleIdx="0" presStyleCnt="3"/>
      <dgm:spPr/>
    </dgm:pt>
    <dgm:pt modelId="{5C62D8A8-6917-4BA2-A116-029AA562DE5C}" type="pres">
      <dgm:prSet presAssocID="{879ABC8B-BF26-4353-A3D2-566EB1B6B79D}" presName="horz1" presStyleCnt="0"/>
      <dgm:spPr/>
    </dgm:pt>
    <dgm:pt modelId="{0FFA025E-7FF5-4676-83B5-EB6EA53AB6BF}" type="pres">
      <dgm:prSet presAssocID="{879ABC8B-BF26-4353-A3D2-566EB1B6B79D}" presName="tx1" presStyleLbl="revTx" presStyleIdx="0" presStyleCnt="3"/>
      <dgm:spPr/>
    </dgm:pt>
    <dgm:pt modelId="{633663FB-24F5-416B-97F0-E27DD6DDCFD3}" type="pres">
      <dgm:prSet presAssocID="{879ABC8B-BF26-4353-A3D2-566EB1B6B79D}" presName="vert1" presStyleCnt="0"/>
      <dgm:spPr/>
    </dgm:pt>
    <dgm:pt modelId="{3EDF33FF-8A35-4636-BA0F-CA1DC56173CA}" type="pres">
      <dgm:prSet presAssocID="{0A8517DB-A9AA-44D7-839E-6B843EDDCBEC}" presName="thickLine" presStyleLbl="alignNode1" presStyleIdx="1" presStyleCnt="3"/>
      <dgm:spPr/>
    </dgm:pt>
    <dgm:pt modelId="{A5A6FB60-D4D9-4DA0-81A5-11AB75C394A8}" type="pres">
      <dgm:prSet presAssocID="{0A8517DB-A9AA-44D7-839E-6B843EDDCBEC}" presName="horz1" presStyleCnt="0"/>
      <dgm:spPr/>
    </dgm:pt>
    <dgm:pt modelId="{2133796A-9E16-4257-99FD-4CDF1E231F2E}" type="pres">
      <dgm:prSet presAssocID="{0A8517DB-A9AA-44D7-839E-6B843EDDCBEC}" presName="tx1" presStyleLbl="revTx" presStyleIdx="1" presStyleCnt="3"/>
      <dgm:spPr/>
    </dgm:pt>
    <dgm:pt modelId="{DBBC433C-9986-4207-841D-4A21F38FD919}" type="pres">
      <dgm:prSet presAssocID="{0A8517DB-A9AA-44D7-839E-6B843EDDCBEC}" presName="vert1" presStyleCnt="0"/>
      <dgm:spPr/>
    </dgm:pt>
    <dgm:pt modelId="{3440E5A4-3FA0-4AE7-9F9D-B5F6CF0E7AC5}" type="pres">
      <dgm:prSet presAssocID="{A40672B0-AB9B-40F1-8166-CF9A10D9BFDB}" presName="thickLine" presStyleLbl="alignNode1" presStyleIdx="2" presStyleCnt="3"/>
      <dgm:spPr/>
    </dgm:pt>
    <dgm:pt modelId="{74ECCBC3-EED5-4086-A5D4-782A5EFFAD43}" type="pres">
      <dgm:prSet presAssocID="{A40672B0-AB9B-40F1-8166-CF9A10D9BFDB}" presName="horz1" presStyleCnt="0"/>
      <dgm:spPr/>
    </dgm:pt>
    <dgm:pt modelId="{30BFBDE0-B79C-4E47-83D8-5A0C177832FF}" type="pres">
      <dgm:prSet presAssocID="{A40672B0-AB9B-40F1-8166-CF9A10D9BFDB}" presName="tx1" presStyleLbl="revTx" presStyleIdx="2" presStyleCnt="3"/>
      <dgm:spPr/>
    </dgm:pt>
    <dgm:pt modelId="{DC3C0840-910E-40B3-87D2-18F968175116}" type="pres">
      <dgm:prSet presAssocID="{A40672B0-AB9B-40F1-8166-CF9A10D9BFDB}" presName="vert1" presStyleCnt="0"/>
      <dgm:spPr/>
    </dgm:pt>
  </dgm:ptLst>
  <dgm:cxnLst>
    <dgm:cxn modelId="{23319B0B-302A-4BAD-A50D-1EF6B69D1330}" type="presOf" srcId="{A40672B0-AB9B-40F1-8166-CF9A10D9BFDB}" destId="{30BFBDE0-B79C-4E47-83D8-5A0C177832FF}" srcOrd="0" destOrd="0" presId="urn:microsoft.com/office/officeart/2008/layout/LinedList"/>
    <dgm:cxn modelId="{84A8741F-2944-457B-9C7E-9840B0E59627}" srcId="{F77E2EF8-7264-462B-ABF7-9034A9C412C4}" destId="{A40672B0-AB9B-40F1-8166-CF9A10D9BFDB}" srcOrd="2" destOrd="0" parTransId="{CF015047-032F-4C91-917C-AC6E238F09E5}" sibTransId="{F289798B-9AF8-4E83-9234-D4178D7FACE1}"/>
    <dgm:cxn modelId="{6D2FF328-1B77-426A-8B3D-C955790DA501}" type="presOf" srcId="{F77E2EF8-7264-462B-ABF7-9034A9C412C4}" destId="{A1735BBA-7621-4917-8CAD-0FAC35D96E8F}" srcOrd="0" destOrd="0" presId="urn:microsoft.com/office/officeart/2008/layout/LinedList"/>
    <dgm:cxn modelId="{A8850D7A-BE3E-4431-B3AA-CD0CF0FCB832}" type="presOf" srcId="{879ABC8B-BF26-4353-A3D2-566EB1B6B79D}" destId="{0FFA025E-7FF5-4676-83B5-EB6EA53AB6BF}" srcOrd="0" destOrd="0" presId="urn:microsoft.com/office/officeart/2008/layout/LinedList"/>
    <dgm:cxn modelId="{E769047E-EC97-4520-AC65-27171029D1CD}" type="presOf" srcId="{0A8517DB-A9AA-44D7-839E-6B843EDDCBEC}" destId="{2133796A-9E16-4257-99FD-4CDF1E231F2E}" srcOrd="0" destOrd="0" presId="urn:microsoft.com/office/officeart/2008/layout/LinedList"/>
    <dgm:cxn modelId="{6F3CC2A3-7C9E-451B-BCA9-29DFA1A5FA27}" srcId="{F77E2EF8-7264-462B-ABF7-9034A9C412C4}" destId="{0A8517DB-A9AA-44D7-839E-6B843EDDCBEC}" srcOrd="1" destOrd="0" parTransId="{89B673CB-240A-4A87-A28D-973A8403CC17}" sibTransId="{87914F00-DFB6-4DD5-AD58-7CBC5A1EA29D}"/>
    <dgm:cxn modelId="{DA371FCE-E68E-4ED7-800D-0B4DE1BCA3DE}" srcId="{F77E2EF8-7264-462B-ABF7-9034A9C412C4}" destId="{879ABC8B-BF26-4353-A3D2-566EB1B6B79D}" srcOrd="0" destOrd="0" parTransId="{E1DDEEC6-B72B-456D-9F0A-AD5C6BB1EB7F}" sibTransId="{C58F1582-C9BE-45D0-9E68-D9A2816F876E}"/>
    <dgm:cxn modelId="{92E164AC-91A3-4357-B3D3-28DCC9B8F905}" type="presParOf" srcId="{A1735BBA-7621-4917-8CAD-0FAC35D96E8F}" destId="{20839BA1-0743-466E-8BCF-5A001DDC2D06}" srcOrd="0" destOrd="0" presId="urn:microsoft.com/office/officeart/2008/layout/LinedList"/>
    <dgm:cxn modelId="{B0BA6479-2726-41B8-9C22-3B1D12E7D52E}" type="presParOf" srcId="{A1735BBA-7621-4917-8CAD-0FAC35D96E8F}" destId="{5C62D8A8-6917-4BA2-A116-029AA562DE5C}" srcOrd="1" destOrd="0" presId="urn:microsoft.com/office/officeart/2008/layout/LinedList"/>
    <dgm:cxn modelId="{380318FC-4E4F-4316-BEC6-D0D5B1A18E65}" type="presParOf" srcId="{5C62D8A8-6917-4BA2-A116-029AA562DE5C}" destId="{0FFA025E-7FF5-4676-83B5-EB6EA53AB6BF}" srcOrd="0" destOrd="0" presId="urn:microsoft.com/office/officeart/2008/layout/LinedList"/>
    <dgm:cxn modelId="{43EBB69B-FF58-473F-BB1D-718EBA0A2057}" type="presParOf" srcId="{5C62D8A8-6917-4BA2-A116-029AA562DE5C}" destId="{633663FB-24F5-416B-97F0-E27DD6DDCFD3}" srcOrd="1" destOrd="0" presId="urn:microsoft.com/office/officeart/2008/layout/LinedList"/>
    <dgm:cxn modelId="{22315E58-8AD5-4EA0-BD7E-F5DC17DC88CF}" type="presParOf" srcId="{A1735BBA-7621-4917-8CAD-0FAC35D96E8F}" destId="{3EDF33FF-8A35-4636-BA0F-CA1DC56173CA}" srcOrd="2" destOrd="0" presId="urn:microsoft.com/office/officeart/2008/layout/LinedList"/>
    <dgm:cxn modelId="{BE32ABE5-01F0-492E-AD7A-C01D4B0FBD11}" type="presParOf" srcId="{A1735BBA-7621-4917-8CAD-0FAC35D96E8F}" destId="{A5A6FB60-D4D9-4DA0-81A5-11AB75C394A8}" srcOrd="3" destOrd="0" presId="urn:microsoft.com/office/officeart/2008/layout/LinedList"/>
    <dgm:cxn modelId="{B21EF553-2BF2-43AA-9DF7-8DF1FEAA2D06}" type="presParOf" srcId="{A5A6FB60-D4D9-4DA0-81A5-11AB75C394A8}" destId="{2133796A-9E16-4257-99FD-4CDF1E231F2E}" srcOrd="0" destOrd="0" presId="urn:microsoft.com/office/officeart/2008/layout/LinedList"/>
    <dgm:cxn modelId="{CE3ADD9D-8020-41B2-BD82-3E2F23A1DC21}" type="presParOf" srcId="{A5A6FB60-D4D9-4DA0-81A5-11AB75C394A8}" destId="{DBBC433C-9986-4207-841D-4A21F38FD919}" srcOrd="1" destOrd="0" presId="urn:microsoft.com/office/officeart/2008/layout/LinedList"/>
    <dgm:cxn modelId="{16489837-7047-4BE9-8224-B27FB2924B7A}" type="presParOf" srcId="{A1735BBA-7621-4917-8CAD-0FAC35D96E8F}" destId="{3440E5A4-3FA0-4AE7-9F9D-B5F6CF0E7AC5}" srcOrd="4" destOrd="0" presId="urn:microsoft.com/office/officeart/2008/layout/LinedList"/>
    <dgm:cxn modelId="{C85790F3-A25E-4C6B-9FAF-0CA47BF3ED65}" type="presParOf" srcId="{A1735BBA-7621-4917-8CAD-0FAC35D96E8F}" destId="{74ECCBC3-EED5-4086-A5D4-782A5EFFAD43}" srcOrd="5" destOrd="0" presId="urn:microsoft.com/office/officeart/2008/layout/LinedList"/>
    <dgm:cxn modelId="{08DADE6F-809E-4A93-8469-F61EE2AE7A6D}" type="presParOf" srcId="{74ECCBC3-EED5-4086-A5D4-782A5EFFAD43}" destId="{30BFBDE0-B79C-4E47-83D8-5A0C177832FF}" srcOrd="0" destOrd="0" presId="urn:microsoft.com/office/officeart/2008/layout/LinedList"/>
    <dgm:cxn modelId="{154623F8-10A1-48FA-B73E-C24A527E7DD5}" type="presParOf" srcId="{74ECCBC3-EED5-4086-A5D4-782A5EFFAD43}" destId="{DC3C0840-910E-40B3-87D2-18F9681751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840B751-0510-41B3-9DFE-CC28036D4B8F}"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F48C43EB-5BB6-457A-882F-F475F609D9B7}">
      <dgm:prSet/>
      <dgm:spPr/>
      <dgm:t>
        <a:bodyPr/>
        <a:lstStyle/>
        <a:p>
          <a:r>
            <a:rPr lang="en-GB" noProof="0" dirty="0"/>
            <a:t>Carer Rota:</a:t>
          </a:r>
        </a:p>
      </dgm:t>
    </dgm:pt>
    <dgm:pt modelId="{DB345BC4-CB0D-4FA4-8244-349222B453F8}" type="parTrans" cxnId="{640696A8-1918-455E-AC56-0D2D9C7BA6BC}">
      <dgm:prSet/>
      <dgm:spPr/>
      <dgm:t>
        <a:bodyPr/>
        <a:lstStyle/>
        <a:p>
          <a:endParaRPr lang="en-GB"/>
        </a:p>
      </dgm:t>
    </dgm:pt>
    <dgm:pt modelId="{1E03E387-0692-4E66-8114-CCC9D905EC42}" type="sibTrans" cxnId="{640696A8-1918-455E-AC56-0D2D9C7BA6BC}">
      <dgm:prSet/>
      <dgm:spPr/>
      <dgm:t>
        <a:bodyPr/>
        <a:lstStyle/>
        <a:p>
          <a:endParaRPr lang="en-GB"/>
        </a:p>
      </dgm:t>
    </dgm:pt>
    <dgm:pt modelId="{AC77E6F6-D2DC-41EF-9E76-84EA35F91509}">
      <dgm:prSet/>
      <dgm:spPr/>
      <dgm:t>
        <a:bodyPr/>
        <a:lstStyle/>
        <a:p>
          <a:r>
            <a:rPr lang="en-GB" noProof="0" dirty="0"/>
            <a:t>Excel spreadsheets can allocate shifts, track availability, and reduce scheduling conflicts.</a:t>
          </a:r>
        </a:p>
      </dgm:t>
    </dgm:pt>
    <dgm:pt modelId="{57EA6B81-9A38-449C-84D8-F9F9DC867EA4}" type="parTrans" cxnId="{8EAAED0C-A185-4CA6-BF74-75742693793E}">
      <dgm:prSet/>
      <dgm:spPr/>
      <dgm:t>
        <a:bodyPr/>
        <a:lstStyle/>
        <a:p>
          <a:endParaRPr lang="en-GB"/>
        </a:p>
      </dgm:t>
    </dgm:pt>
    <dgm:pt modelId="{733B2F6C-5AC8-4A02-835F-BABA52C48DFC}" type="sibTrans" cxnId="{8EAAED0C-A185-4CA6-BF74-75742693793E}">
      <dgm:prSet/>
      <dgm:spPr/>
      <dgm:t>
        <a:bodyPr/>
        <a:lstStyle/>
        <a:p>
          <a:endParaRPr lang="en-GB"/>
        </a:p>
      </dgm:t>
    </dgm:pt>
    <dgm:pt modelId="{A9C315B9-0060-467B-A97B-4FFA27096115}">
      <dgm:prSet/>
      <dgm:spPr/>
      <dgm:t>
        <a:bodyPr/>
        <a:lstStyle/>
        <a:p>
          <a:r>
            <a:rPr lang="en-GB" noProof="0" dirty="0"/>
            <a:t>Medication and visit tracking:</a:t>
          </a:r>
        </a:p>
      </dgm:t>
    </dgm:pt>
    <dgm:pt modelId="{547254CB-7947-4DC4-B728-94DC0B4B71E5}" type="parTrans" cxnId="{112FFD5B-93B8-44B3-87DB-0F1EAAA8129B}">
      <dgm:prSet/>
      <dgm:spPr/>
      <dgm:t>
        <a:bodyPr/>
        <a:lstStyle/>
        <a:p>
          <a:endParaRPr lang="en-GB"/>
        </a:p>
      </dgm:t>
    </dgm:pt>
    <dgm:pt modelId="{48C1E70D-AEE6-433B-A6BD-F86A349C8B12}" type="sibTrans" cxnId="{112FFD5B-93B8-44B3-87DB-0F1EAAA8129B}">
      <dgm:prSet/>
      <dgm:spPr/>
      <dgm:t>
        <a:bodyPr/>
        <a:lstStyle/>
        <a:p>
          <a:endParaRPr lang="en-GB"/>
        </a:p>
      </dgm:t>
    </dgm:pt>
    <dgm:pt modelId="{41399BC8-FDE4-4F56-BE40-C65B52CC972C}">
      <dgm:prSet/>
      <dgm:spPr/>
      <dgm:t>
        <a:bodyPr/>
        <a:lstStyle/>
        <a:p>
          <a:r>
            <a:rPr lang="en-GB" noProof="0" dirty="0"/>
            <a:t>Structured tables allow carers’ visits, medication times, and completion status to be logged accurately.</a:t>
          </a:r>
        </a:p>
      </dgm:t>
    </dgm:pt>
    <dgm:pt modelId="{5ADCBE6C-EF82-489A-90E3-841BF88C2BE1}" type="parTrans" cxnId="{B5292B02-3DF0-492C-A929-F252F3069F67}">
      <dgm:prSet/>
      <dgm:spPr/>
      <dgm:t>
        <a:bodyPr/>
        <a:lstStyle/>
        <a:p>
          <a:endParaRPr lang="en-GB"/>
        </a:p>
      </dgm:t>
    </dgm:pt>
    <dgm:pt modelId="{0BCF6BBD-CADF-4BD7-8398-CB957D5DF6AF}" type="sibTrans" cxnId="{B5292B02-3DF0-492C-A929-F252F3069F67}">
      <dgm:prSet/>
      <dgm:spPr/>
      <dgm:t>
        <a:bodyPr/>
        <a:lstStyle/>
        <a:p>
          <a:endParaRPr lang="en-GB"/>
        </a:p>
      </dgm:t>
    </dgm:pt>
    <dgm:pt modelId="{AFBF8349-B883-48EA-B0FD-B70D55638A5C}">
      <dgm:prSet/>
      <dgm:spPr/>
      <dgm:t>
        <a:bodyPr/>
        <a:lstStyle/>
        <a:p>
          <a:r>
            <a:rPr lang="en-GB" noProof="0" dirty="0"/>
            <a:t>Templates and formulas:</a:t>
          </a:r>
        </a:p>
      </dgm:t>
    </dgm:pt>
    <dgm:pt modelId="{7818BB64-9F2A-4A8E-BBDF-D3187DE8A3CF}" type="parTrans" cxnId="{AE618522-B69E-40A6-8FDC-25A723B4AB71}">
      <dgm:prSet/>
      <dgm:spPr/>
      <dgm:t>
        <a:bodyPr/>
        <a:lstStyle/>
        <a:p>
          <a:endParaRPr lang="en-GB"/>
        </a:p>
      </dgm:t>
    </dgm:pt>
    <dgm:pt modelId="{FE07E7F9-108A-4B6A-922C-8CF7BF23DA00}" type="sibTrans" cxnId="{AE618522-B69E-40A6-8FDC-25A723B4AB71}">
      <dgm:prSet/>
      <dgm:spPr/>
      <dgm:t>
        <a:bodyPr/>
        <a:lstStyle/>
        <a:p>
          <a:endParaRPr lang="en-GB"/>
        </a:p>
      </dgm:t>
    </dgm:pt>
    <dgm:pt modelId="{43285B0B-623B-45B3-AB57-42B3551E9997}">
      <dgm:prSet/>
      <dgm:spPr/>
      <dgm:t>
        <a:bodyPr/>
        <a:lstStyle/>
        <a:p>
          <a:r>
            <a:rPr lang="en-GB" noProof="0" dirty="0"/>
            <a:t>Pre-designed templates standardize data entry.</a:t>
          </a:r>
        </a:p>
      </dgm:t>
    </dgm:pt>
    <dgm:pt modelId="{9EA7FEC2-0AAC-4A7E-BE98-001923FD065B}" type="parTrans" cxnId="{C4C836F6-6A25-41C6-9715-5040FEC39034}">
      <dgm:prSet/>
      <dgm:spPr/>
      <dgm:t>
        <a:bodyPr/>
        <a:lstStyle/>
        <a:p>
          <a:endParaRPr lang="en-GB"/>
        </a:p>
      </dgm:t>
    </dgm:pt>
    <dgm:pt modelId="{E5E48C71-9ED1-4126-ADD6-ED41BCBB05FC}" type="sibTrans" cxnId="{C4C836F6-6A25-41C6-9715-5040FEC39034}">
      <dgm:prSet/>
      <dgm:spPr/>
      <dgm:t>
        <a:bodyPr/>
        <a:lstStyle/>
        <a:p>
          <a:endParaRPr lang="en-GB"/>
        </a:p>
      </dgm:t>
    </dgm:pt>
    <dgm:pt modelId="{B027E097-1CFF-484E-95FA-36C96FC0603C}">
      <dgm:prSet/>
      <dgm:spPr/>
      <dgm:t>
        <a:bodyPr/>
        <a:lstStyle/>
        <a:p>
          <a:r>
            <a:rPr lang="en-GB" noProof="0" dirty="0"/>
            <a:t>Formulas automate calculations such as total hours worked or missed visits.</a:t>
          </a:r>
        </a:p>
      </dgm:t>
    </dgm:pt>
    <dgm:pt modelId="{36BE2937-50E0-4F6A-BAB5-3FBF0ADB940E}" type="parTrans" cxnId="{69CE0F17-D68D-4F0C-A688-426047B60D33}">
      <dgm:prSet/>
      <dgm:spPr/>
      <dgm:t>
        <a:bodyPr/>
        <a:lstStyle/>
        <a:p>
          <a:endParaRPr lang="en-GB"/>
        </a:p>
      </dgm:t>
    </dgm:pt>
    <dgm:pt modelId="{BD1CD884-DADA-43C0-A3F1-9D938BDBAB0F}" type="sibTrans" cxnId="{69CE0F17-D68D-4F0C-A688-426047B60D33}">
      <dgm:prSet/>
      <dgm:spPr/>
      <dgm:t>
        <a:bodyPr/>
        <a:lstStyle/>
        <a:p>
          <a:endParaRPr lang="en-GB"/>
        </a:p>
      </dgm:t>
    </dgm:pt>
    <dgm:pt modelId="{9075BCE1-3D1E-4059-9E2E-33516DF4C75B}">
      <dgm:prSet/>
      <dgm:spPr/>
      <dgm:t>
        <a:bodyPr/>
        <a:lstStyle/>
        <a:p>
          <a:r>
            <a:rPr lang="en-GB" noProof="0" dirty="0"/>
            <a:t>This reflects process standardisation theory, where consistent procedures improve reliability and service quality (Buck et al., 2025).</a:t>
          </a:r>
        </a:p>
      </dgm:t>
    </dgm:pt>
    <dgm:pt modelId="{09E16CD4-57D9-48FC-9E28-2D8B8C2DC613}" type="parTrans" cxnId="{5132CCA0-ECE1-4AB2-8E3E-78C67155156D}">
      <dgm:prSet/>
      <dgm:spPr/>
      <dgm:t>
        <a:bodyPr/>
        <a:lstStyle/>
        <a:p>
          <a:endParaRPr lang="en-GB"/>
        </a:p>
      </dgm:t>
    </dgm:pt>
    <dgm:pt modelId="{3D53F7A1-0ACC-4898-AD94-E16488494EE8}" type="sibTrans" cxnId="{5132CCA0-ECE1-4AB2-8E3E-78C67155156D}">
      <dgm:prSet/>
      <dgm:spPr/>
      <dgm:t>
        <a:bodyPr/>
        <a:lstStyle/>
        <a:p>
          <a:endParaRPr lang="en-GB"/>
        </a:p>
      </dgm:t>
    </dgm:pt>
    <dgm:pt modelId="{768B4851-47E0-4122-905E-8976ECF60E30}" type="pres">
      <dgm:prSet presAssocID="{9840B751-0510-41B3-9DFE-CC28036D4B8F}" presName="linear" presStyleCnt="0">
        <dgm:presLayoutVars>
          <dgm:animLvl val="lvl"/>
          <dgm:resizeHandles val="exact"/>
        </dgm:presLayoutVars>
      </dgm:prSet>
      <dgm:spPr/>
    </dgm:pt>
    <dgm:pt modelId="{4474206C-6A85-4F20-9313-24E0716219AD}" type="pres">
      <dgm:prSet presAssocID="{F48C43EB-5BB6-457A-882F-F475F609D9B7}" presName="parentText" presStyleLbl="node1" presStyleIdx="0" presStyleCnt="5">
        <dgm:presLayoutVars>
          <dgm:chMax val="0"/>
          <dgm:bulletEnabled val="1"/>
        </dgm:presLayoutVars>
      </dgm:prSet>
      <dgm:spPr/>
    </dgm:pt>
    <dgm:pt modelId="{320C3FF4-66D3-48AC-A89A-A5F5842543C2}" type="pres">
      <dgm:prSet presAssocID="{F48C43EB-5BB6-457A-882F-F475F609D9B7}" presName="childText" presStyleLbl="revTx" presStyleIdx="0" presStyleCnt="3">
        <dgm:presLayoutVars>
          <dgm:bulletEnabled val="1"/>
        </dgm:presLayoutVars>
      </dgm:prSet>
      <dgm:spPr/>
    </dgm:pt>
    <dgm:pt modelId="{B64B531E-E6A1-415B-8044-BA02F3233E0C}" type="pres">
      <dgm:prSet presAssocID="{A9C315B9-0060-467B-A97B-4FFA27096115}" presName="parentText" presStyleLbl="node1" presStyleIdx="1" presStyleCnt="5">
        <dgm:presLayoutVars>
          <dgm:chMax val="0"/>
          <dgm:bulletEnabled val="1"/>
        </dgm:presLayoutVars>
      </dgm:prSet>
      <dgm:spPr/>
    </dgm:pt>
    <dgm:pt modelId="{D58A572B-9001-4358-B4A3-42D585B6A37A}" type="pres">
      <dgm:prSet presAssocID="{A9C315B9-0060-467B-A97B-4FFA27096115}" presName="childText" presStyleLbl="revTx" presStyleIdx="1" presStyleCnt="3">
        <dgm:presLayoutVars>
          <dgm:bulletEnabled val="1"/>
        </dgm:presLayoutVars>
      </dgm:prSet>
      <dgm:spPr/>
    </dgm:pt>
    <dgm:pt modelId="{1D9BB058-29E4-441D-9FDB-7419F8F3A759}" type="pres">
      <dgm:prSet presAssocID="{AFBF8349-B883-48EA-B0FD-B70D55638A5C}" presName="parentText" presStyleLbl="node1" presStyleIdx="2" presStyleCnt="5">
        <dgm:presLayoutVars>
          <dgm:chMax val="0"/>
          <dgm:bulletEnabled val="1"/>
        </dgm:presLayoutVars>
      </dgm:prSet>
      <dgm:spPr/>
    </dgm:pt>
    <dgm:pt modelId="{73CFDD43-AFBA-4776-9E23-91D2730D3DA1}" type="pres">
      <dgm:prSet presAssocID="{AFBF8349-B883-48EA-B0FD-B70D55638A5C}" presName="childText" presStyleLbl="revTx" presStyleIdx="2" presStyleCnt="3">
        <dgm:presLayoutVars>
          <dgm:bulletEnabled val="1"/>
        </dgm:presLayoutVars>
      </dgm:prSet>
      <dgm:spPr/>
    </dgm:pt>
    <dgm:pt modelId="{88E570B6-BD96-46C7-88C2-986E911658F4}" type="pres">
      <dgm:prSet presAssocID="{B027E097-1CFF-484E-95FA-36C96FC0603C}" presName="parentText" presStyleLbl="node1" presStyleIdx="3" presStyleCnt="5">
        <dgm:presLayoutVars>
          <dgm:chMax val="0"/>
          <dgm:bulletEnabled val="1"/>
        </dgm:presLayoutVars>
      </dgm:prSet>
      <dgm:spPr/>
    </dgm:pt>
    <dgm:pt modelId="{955733AE-C8CE-446D-8743-0D5B5F056616}" type="pres">
      <dgm:prSet presAssocID="{BD1CD884-DADA-43C0-A3F1-9D938BDBAB0F}" presName="spacer" presStyleCnt="0"/>
      <dgm:spPr/>
    </dgm:pt>
    <dgm:pt modelId="{A8181971-BA38-457D-83C2-DAE279F70954}" type="pres">
      <dgm:prSet presAssocID="{9075BCE1-3D1E-4059-9E2E-33516DF4C75B}" presName="parentText" presStyleLbl="node1" presStyleIdx="4" presStyleCnt="5">
        <dgm:presLayoutVars>
          <dgm:chMax val="0"/>
          <dgm:bulletEnabled val="1"/>
        </dgm:presLayoutVars>
      </dgm:prSet>
      <dgm:spPr/>
    </dgm:pt>
  </dgm:ptLst>
  <dgm:cxnLst>
    <dgm:cxn modelId="{B5292B02-3DF0-492C-A929-F252F3069F67}" srcId="{A9C315B9-0060-467B-A97B-4FFA27096115}" destId="{41399BC8-FDE4-4F56-BE40-C65B52CC972C}" srcOrd="0" destOrd="0" parTransId="{5ADCBE6C-EF82-489A-90E3-841BF88C2BE1}" sibTransId="{0BCF6BBD-CADF-4BD7-8398-CB957D5DF6AF}"/>
    <dgm:cxn modelId="{8EAAED0C-A185-4CA6-BF74-75742693793E}" srcId="{F48C43EB-5BB6-457A-882F-F475F609D9B7}" destId="{AC77E6F6-D2DC-41EF-9E76-84EA35F91509}" srcOrd="0" destOrd="0" parTransId="{57EA6B81-9A38-449C-84D8-F9F9DC867EA4}" sibTransId="{733B2F6C-5AC8-4A02-835F-BABA52C48DFC}"/>
    <dgm:cxn modelId="{69CE0F17-D68D-4F0C-A688-426047B60D33}" srcId="{9840B751-0510-41B3-9DFE-CC28036D4B8F}" destId="{B027E097-1CFF-484E-95FA-36C96FC0603C}" srcOrd="3" destOrd="0" parTransId="{36BE2937-50E0-4F6A-BAB5-3FBF0ADB940E}" sibTransId="{BD1CD884-DADA-43C0-A3F1-9D938BDBAB0F}"/>
    <dgm:cxn modelId="{AE618522-B69E-40A6-8FDC-25A723B4AB71}" srcId="{9840B751-0510-41B3-9DFE-CC28036D4B8F}" destId="{AFBF8349-B883-48EA-B0FD-B70D55638A5C}" srcOrd="2" destOrd="0" parTransId="{7818BB64-9F2A-4A8E-BBDF-D3187DE8A3CF}" sibTransId="{FE07E7F9-108A-4B6A-922C-8CF7BF23DA00}"/>
    <dgm:cxn modelId="{93380423-5FC8-45D9-8070-1CBEEE09F1A0}" type="presOf" srcId="{9075BCE1-3D1E-4059-9E2E-33516DF4C75B}" destId="{A8181971-BA38-457D-83C2-DAE279F70954}" srcOrd="0" destOrd="0" presId="urn:microsoft.com/office/officeart/2005/8/layout/vList2"/>
    <dgm:cxn modelId="{CCBD4624-B39F-46D2-B587-296CAAE395BC}" type="presOf" srcId="{41399BC8-FDE4-4F56-BE40-C65B52CC972C}" destId="{D58A572B-9001-4358-B4A3-42D585B6A37A}" srcOrd="0" destOrd="0" presId="urn:microsoft.com/office/officeart/2005/8/layout/vList2"/>
    <dgm:cxn modelId="{139FBD35-F902-443B-A524-C1D246F4B7D9}" type="presOf" srcId="{AFBF8349-B883-48EA-B0FD-B70D55638A5C}" destId="{1D9BB058-29E4-441D-9FDB-7419F8F3A759}" srcOrd="0" destOrd="0" presId="urn:microsoft.com/office/officeart/2005/8/layout/vList2"/>
    <dgm:cxn modelId="{112FFD5B-93B8-44B3-87DB-0F1EAAA8129B}" srcId="{9840B751-0510-41B3-9DFE-CC28036D4B8F}" destId="{A9C315B9-0060-467B-A97B-4FFA27096115}" srcOrd="1" destOrd="0" parTransId="{547254CB-7947-4DC4-B728-94DC0B4B71E5}" sibTransId="{48C1E70D-AEE6-433B-A6BD-F86A349C8B12}"/>
    <dgm:cxn modelId="{0F50BD8A-6CE0-4EAB-B17B-091278F9B6A5}" type="presOf" srcId="{F48C43EB-5BB6-457A-882F-F475F609D9B7}" destId="{4474206C-6A85-4F20-9313-24E0716219AD}" srcOrd="0" destOrd="0" presId="urn:microsoft.com/office/officeart/2005/8/layout/vList2"/>
    <dgm:cxn modelId="{41B1969A-9E26-4BE2-9DE5-163A888C5492}" type="presOf" srcId="{AC77E6F6-D2DC-41EF-9E76-84EA35F91509}" destId="{320C3FF4-66D3-48AC-A89A-A5F5842543C2}" srcOrd="0" destOrd="0" presId="urn:microsoft.com/office/officeart/2005/8/layout/vList2"/>
    <dgm:cxn modelId="{5132CCA0-ECE1-4AB2-8E3E-78C67155156D}" srcId="{9840B751-0510-41B3-9DFE-CC28036D4B8F}" destId="{9075BCE1-3D1E-4059-9E2E-33516DF4C75B}" srcOrd="4" destOrd="0" parTransId="{09E16CD4-57D9-48FC-9E28-2D8B8C2DC613}" sibTransId="{3D53F7A1-0ACC-4898-AD94-E16488494EE8}"/>
    <dgm:cxn modelId="{640696A8-1918-455E-AC56-0D2D9C7BA6BC}" srcId="{9840B751-0510-41B3-9DFE-CC28036D4B8F}" destId="{F48C43EB-5BB6-457A-882F-F475F609D9B7}" srcOrd="0" destOrd="0" parTransId="{DB345BC4-CB0D-4FA4-8244-349222B453F8}" sibTransId="{1E03E387-0692-4E66-8114-CCC9D905EC42}"/>
    <dgm:cxn modelId="{301F51AD-FD9D-4951-ACCA-C782C4D5D056}" type="presOf" srcId="{A9C315B9-0060-467B-A97B-4FFA27096115}" destId="{B64B531E-E6A1-415B-8044-BA02F3233E0C}" srcOrd="0" destOrd="0" presId="urn:microsoft.com/office/officeart/2005/8/layout/vList2"/>
    <dgm:cxn modelId="{507107CD-4722-41B9-B496-3E84E0F66A8E}" type="presOf" srcId="{43285B0B-623B-45B3-AB57-42B3551E9997}" destId="{73CFDD43-AFBA-4776-9E23-91D2730D3DA1}" srcOrd="0" destOrd="0" presId="urn:microsoft.com/office/officeart/2005/8/layout/vList2"/>
    <dgm:cxn modelId="{55158ED4-CC33-451F-A87E-D4734F678703}" type="presOf" srcId="{B027E097-1CFF-484E-95FA-36C96FC0603C}" destId="{88E570B6-BD96-46C7-88C2-986E911658F4}" srcOrd="0" destOrd="0" presId="urn:microsoft.com/office/officeart/2005/8/layout/vList2"/>
    <dgm:cxn modelId="{EF7BD3E6-F2BF-4206-AD77-8F1A65E768CA}" type="presOf" srcId="{9840B751-0510-41B3-9DFE-CC28036D4B8F}" destId="{768B4851-47E0-4122-905E-8976ECF60E30}" srcOrd="0" destOrd="0" presId="urn:microsoft.com/office/officeart/2005/8/layout/vList2"/>
    <dgm:cxn modelId="{C4C836F6-6A25-41C6-9715-5040FEC39034}" srcId="{AFBF8349-B883-48EA-B0FD-B70D55638A5C}" destId="{43285B0B-623B-45B3-AB57-42B3551E9997}" srcOrd="0" destOrd="0" parTransId="{9EA7FEC2-0AAC-4A7E-BE98-001923FD065B}" sibTransId="{E5E48C71-9ED1-4126-ADD6-ED41BCBB05FC}"/>
    <dgm:cxn modelId="{5A4DF8F8-764D-4966-9691-3692EFB6EB51}" type="presParOf" srcId="{768B4851-47E0-4122-905E-8976ECF60E30}" destId="{4474206C-6A85-4F20-9313-24E0716219AD}" srcOrd="0" destOrd="0" presId="urn:microsoft.com/office/officeart/2005/8/layout/vList2"/>
    <dgm:cxn modelId="{208BF1DC-0076-4A14-AAFE-64E28277F10F}" type="presParOf" srcId="{768B4851-47E0-4122-905E-8976ECF60E30}" destId="{320C3FF4-66D3-48AC-A89A-A5F5842543C2}" srcOrd="1" destOrd="0" presId="urn:microsoft.com/office/officeart/2005/8/layout/vList2"/>
    <dgm:cxn modelId="{DEC45776-0312-48CA-8BC6-3EFFC3AFF6A0}" type="presParOf" srcId="{768B4851-47E0-4122-905E-8976ECF60E30}" destId="{B64B531E-E6A1-415B-8044-BA02F3233E0C}" srcOrd="2" destOrd="0" presId="urn:microsoft.com/office/officeart/2005/8/layout/vList2"/>
    <dgm:cxn modelId="{42C6C238-A55A-4C79-A2D0-0CF65DD8848F}" type="presParOf" srcId="{768B4851-47E0-4122-905E-8976ECF60E30}" destId="{D58A572B-9001-4358-B4A3-42D585B6A37A}" srcOrd="3" destOrd="0" presId="urn:microsoft.com/office/officeart/2005/8/layout/vList2"/>
    <dgm:cxn modelId="{8A33FC54-FF91-4D0C-B407-95A42E578863}" type="presParOf" srcId="{768B4851-47E0-4122-905E-8976ECF60E30}" destId="{1D9BB058-29E4-441D-9FDB-7419F8F3A759}" srcOrd="4" destOrd="0" presId="urn:microsoft.com/office/officeart/2005/8/layout/vList2"/>
    <dgm:cxn modelId="{E6ADF8B2-C1C0-47A4-A406-F7BBF0F1A794}" type="presParOf" srcId="{768B4851-47E0-4122-905E-8976ECF60E30}" destId="{73CFDD43-AFBA-4776-9E23-91D2730D3DA1}" srcOrd="5" destOrd="0" presId="urn:microsoft.com/office/officeart/2005/8/layout/vList2"/>
    <dgm:cxn modelId="{B16F3B77-55AC-4EA9-83AF-7848A670E5CF}" type="presParOf" srcId="{768B4851-47E0-4122-905E-8976ECF60E30}" destId="{88E570B6-BD96-46C7-88C2-986E911658F4}" srcOrd="6" destOrd="0" presId="urn:microsoft.com/office/officeart/2005/8/layout/vList2"/>
    <dgm:cxn modelId="{9F7ED12E-6DE9-4460-B230-B7EC82CD4122}" type="presParOf" srcId="{768B4851-47E0-4122-905E-8976ECF60E30}" destId="{955733AE-C8CE-446D-8743-0D5B5F056616}" srcOrd="7" destOrd="0" presId="urn:microsoft.com/office/officeart/2005/8/layout/vList2"/>
    <dgm:cxn modelId="{0D52F1F3-EAE7-4E93-89FA-C01B4F235898}" type="presParOf" srcId="{768B4851-47E0-4122-905E-8976ECF60E30}" destId="{A8181971-BA38-457D-83C2-DAE279F7095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5D303E8-E7CB-4394-A1A4-1F2A0CDAEDF8}"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706E4EC1-68D6-4617-B6B9-AD0AAB30F342}">
      <dgm:prSet/>
      <dgm:spPr/>
      <dgm:t>
        <a:bodyPr/>
        <a:lstStyle/>
        <a:p>
          <a:r>
            <a:rPr lang="en-GB" noProof="0" dirty="0"/>
            <a:t>Increased efficiency:</a:t>
          </a:r>
        </a:p>
      </dgm:t>
    </dgm:pt>
    <dgm:pt modelId="{5AD0F563-C540-4A04-AE28-2F37B3110E4C}" type="parTrans" cxnId="{5DB42B95-1740-4201-86F0-886A90F3D0BF}">
      <dgm:prSet/>
      <dgm:spPr/>
      <dgm:t>
        <a:bodyPr/>
        <a:lstStyle/>
        <a:p>
          <a:endParaRPr lang="en-GB"/>
        </a:p>
      </dgm:t>
    </dgm:pt>
    <dgm:pt modelId="{869B0898-1DA6-4CB1-B176-6E06D5EB7DC9}" type="sibTrans" cxnId="{5DB42B95-1740-4201-86F0-886A90F3D0BF}">
      <dgm:prSet/>
      <dgm:spPr/>
      <dgm:t>
        <a:bodyPr/>
        <a:lstStyle/>
        <a:p>
          <a:endParaRPr lang="en-GB"/>
        </a:p>
      </dgm:t>
    </dgm:pt>
    <dgm:pt modelId="{86C963E7-47B0-4191-AA94-474CF33E0CF8}">
      <dgm:prSet/>
      <dgm:spPr/>
      <dgm:t>
        <a:bodyPr/>
        <a:lstStyle/>
        <a:p>
          <a:r>
            <a:rPr lang="en-GB" noProof="0" dirty="0"/>
            <a:t>Reduces time spent on manual calculations and rewriting information.</a:t>
          </a:r>
        </a:p>
      </dgm:t>
    </dgm:pt>
    <dgm:pt modelId="{D5FED900-508C-4C0B-A778-BD67DF06A08F}" type="parTrans" cxnId="{FE263468-BF25-422A-A46D-A10D624C9D5A}">
      <dgm:prSet/>
      <dgm:spPr/>
      <dgm:t>
        <a:bodyPr/>
        <a:lstStyle/>
        <a:p>
          <a:endParaRPr lang="en-GB"/>
        </a:p>
      </dgm:t>
    </dgm:pt>
    <dgm:pt modelId="{19F1DBBB-FCF5-4723-99EF-59D7BF9F081D}" type="sibTrans" cxnId="{FE263468-BF25-422A-A46D-A10D624C9D5A}">
      <dgm:prSet/>
      <dgm:spPr/>
      <dgm:t>
        <a:bodyPr/>
        <a:lstStyle/>
        <a:p>
          <a:endParaRPr lang="en-GB"/>
        </a:p>
      </dgm:t>
    </dgm:pt>
    <dgm:pt modelId="{455986A2-B5CA-42FF-819C-7BDA99293A6B}">
      <dgm:prSet/>
      <dgm:spPr/>
      <dgm:t>
        <a:bodyPr/>
        <a:lstStyle/>
        <a:p>
          <a:r>
            <a:rPr lang="en-GB" noProof="0" dirty="0"/>
            <a:t>Accuracy and consistency:</a:t>
          </a:r>
        </a:p>
      </dgm:t>
    </dgm:pt>
    <dgm:pt modelId="{C0B2ECCC-4670-4E1B-B07D-5B31C9FE4EBF}" type="parTrans" cxnId="{555AFA64-8A7A-4770-8F00-DCC3F0DB141D}">
      <dgm:prSet/>
      <dgm:spPr/>
      <dgm:t>
        <a:bodyPr/>
        <a:lstStyle/>
        <a:p>
          <a:endParaRPr lang="en-GB"/>
        </a:p>
      </dgm:t>
    </dgm:pt>
    <dgm:pt modelId="{462EEE32-9ABF-4FA5-910F-91776AF98417}" type="sibTrans" cxnId="{555AFA64-8A7A-4770-8F00-DCC3F0DB141D}">
      <dgm:prSet/>
      <dgm:spPr/>
      <dgm:t>
        <a:bodyPr/>
        <a:lstStyle/>
        <a:p>
          <a:endParaRPr lang="en-GB"/>
        </a:p>
      </dgm:t>
    </dgm:pt>
    <dgm:pt modelId="{D1F72421-9782-4AC6-9621-2FB960979E33}">
      <dgm:prSet/>
      <dgm:spPr/>
      <dgm:t>
        <a:bodyPr/>
        <a:lstStyle/>
        <a:p>
          <a:r>
            <a:rPr lang="en-GB" noProof="0" dirty="0"/>
            <a:t>Data validation and formulas minimising human error.</a:t>
          </a:r>
        </a:p>
      </dgm:t>
    </dgm:pt>
    <dgm:pt modelId="{5CAA0301-5499-4034-BC50-4562F39C86A0}" type="parTrans" cxnId="{A480736F-E4FA-4C03-801A-8189745A21A8}">
      <dgm:prSet/>
      <dgm:spPr/>
      <dgm:t>
        <a:bodyPr/>
        <a:lstStyle/>
        <a:p>
          <a:endParaRPr lang="en-GB"/>
        </a:p>
      </dgm:t>
    </dgm:pt>
    <dgm:pt modelId="{7BC8D651-67CE-4DB8-9D30-2DB81EEEEA98}" type="sibTrans" cxnId="{A480736F-E4FA-4C03-801A-8189745A21A8}">
      <dgm:prSet/>
      <dgm:spPr/>
      <dgm:t>
        <a:bodyPr/>
        <a:lstStyle/>
        <a:p>
          <a:endParaRPr lang="en-GB"/>
        </a:p>
      </dgm:t>
    </dgm:pt>
    <dgm:pt modelId="{95A26E4B-7167-4CEC-BE4C-6728F6FD7BFF}">
      <dgm:prSet/>
      <dgm:spPr/>
      <dgm:t>
        <a:bodyPr/>
        <a:lstStyle/>
        <a:p>
          <a:r>
            <a:rPr lang="en-GB" noProof="0" dirty="0"/>
            <a:t>Easier reporting:</a:t>
          </a:r>
        </a:p>
      </dgm:t>
    </dgm:pt>
    <dgm:pt modelId="{54D1C7A9-4DC8-4733-BB19-7F2E42958141}" type="parTrans" cxnId="{77D1A02A-3BE7-4181-882F-43E524BF2D21}">
      <dgm:prSet/>
      <dgm:spPr/>
      <dgm:t>
        <a:bodyPr/>
        <a:lstStyle/>
        <a:p>
          <a:endParaRPr lang="en-GB"/>
        </a:p>
      </dgm:t>
    </dgm:pt>
    <dgm:pt modelId="{803C397B-96F5-4BB5-B85E-FFC4F4D886D0}" type="sibTrans" cxnId="{77D1A02A-3BE7-4181-882F-43E524BF2D21}">
      <dgm:prSet/>
      <dgm:spPr/>
      <dgm:t>
        <a:bodyPr/>
        <a:lstStyle/>
        <a:p>
          <a:endParaRPr lang="en-GB"/>
        </a:p>
      </dgm:t>
    </dgm:pt>
    <dgm:pt modelId="{5A449012-8DB2-4AD8-AD96-232F1D3B3D2F}">
      <dgm:prSet/>
      <dgm:spPr/>
      <dgm:t>
        <a:bodyPr/>
        <a:lstStyle/>
        <a:p>
          <a:r>
            <a:rPr lang="en-GB" noProof="0" dirty="0"/>
            <a:t>Data can be summarised using charts and pivot tables to support management decisions.</a:t>
          </a:r>
        </a:p>
      </dgm:t>
    </dgm:pt>
    <dgm:pt modelId="{D39E556B-6584-47BE-A140-BEDDA787B01C}" type="parTrans" cxnId="{75DA70C5-02D9-4BCA-ADD0-BB0C77D57ED9}">
      <dgm:prSet/>
      <dgm:spPr/>
      <dgm:t>
        <a:bodyPr/>
        <a:lstStyle/>
        <a:p>
          <a:endParaRPr lang="en-GB"/>
        </a:p>
      </dgm:t>
    </dgm:pt>
    <dgm:pt modelId="{DBF60E61-DE83-405C-B808-16C206BD0AAC}" type="sibTrans" cxnId="{75DA70C5-02D9-4BCA-ADD0-BB0C77D57ED9}">
      <dgm:prSet/>
      <dgm:spPr/>
      <dgm:t>
        <a:bodyPr/>
        <a:lstStyle/>
        <a:p>
          <a:endParaRPr lang="en-GB"/>
        </a:p>
      </dgm:t>
    </dgm:pt>
    <dgm:pt modelId="{DBFBCD7F-FDD1-4AD0-8604-CBD5E16A0207}">
      <dgm:prSet/>
      <dgm:spPr/>
      <dgm:t>
        <a:bodyPr/>
        <a:lstStyle/>
        <a:p>
          <a:r>
            <a:rPr lang="en-GB" noProof="0" dirty="0"/>
            <a:t>(AIU, 2024)</a:t>
          </a:r>
        </a:p>
      </dgm:t>
    </dgm:pt>
    <dgm:pt modelId="{0EF376BA-67C3-459E-8C74-5D7544AF41A5}" type="parTrans" cxnId="{C53BFCF2-3BBC-43E0-9680-C4E760671BA0}">
      <dgm:prSet/>
      <dgm:spPr/>
      <dgm:t>
        <a:bodyPr/>
        <a:lstStyle/>
        <a:p>
          <a:endParaRPr lang="en-GB"/>
        </a:p>
      </dgm:t>
    </dgm:pt>
    <dgm:pt modelId="{727B1E21-E67D-40B5-B102-26F1CE6E0ED7}" type="sibTrans" cxnId="{C53BFCF2-3BBC-43E0-9680-C4E760671BA0}">
      <dgm:prSet/>
      <dgm:spPr/>
      <dgm:t>
        <a:bodyPr/>
        <a:lstStyle/>
        <a:p>
          <a:endParaRPr lang="en-GB"/>
        </a:p>
      </dgm:t>
    </dgm:pt>
    <dgm:pt modelId="{AC54D163-5A9F-4CE5-BACB-1E6915CDB51F}" type="pres">
      <dgm:prSet presAssocID="{95D303E8-E7CB-4394-A1A4-1F2A0CDAEDF8}" presName="linear" presStyleCnt="0">
        <dgm:presLayoutVars>
          <dgm:animLvl val="lvl"/>
          <dgm:resizeHandles val="exact"/>
        </dgm:presLayoutVars>
      </dgm:prSet>
      <dgm:spPr/>
    </dgm:pt>
    <dgm:pt modelId="{C036FFB3-CBDB-4E03-9913-B5B852399223}" type="pres">
      <dgm:prSet presAssocID="{706E4EC1-68D6-4617-B6B9-AD0AAB30F342}" presName="parentText" presStyleLbl="node1" presStyleIdx="0" presStyleCnt="4">
        <dgm:presLayoutVars>
          <dgm:chMax val="0"/>
          <dgm:bulletEnabled val="1"/>
        </dgm:presLayoutVars>
      </dgm:prSet>
      <dgm:spPr/>
    </dgm:pt>
    <dgm:pt modelId="{16F03951-F386-47F8-B2EB-3DAAC3912F67}" type="pres">
      <dgm:prSet presAssocID="{706E4EC1-68D6-4617-B6B9-AD0AAB30F342}" presName="childText" presStyleLbl="revTx" presStyleIdx="0" presStyleCnt="3">
        <dgm:presLayoutVars>
          <dgm:bulletEnabled val="1"/>
        </dgm:presLayoutVars>
      </dgm:prSet>
      <dgm:spPr/>
    </dgm:pt>
    <dgm:pt modelId="{99479471-B28A-4C9A-9566-53E142446E87}" type="pres">
      <dgm:prSet presAssocID="{455986A2-B5CA-42FF-819C-7BDA99293A6B}" presName="parentText" presStyleLbl="node1" presStyleIdx="1" presStyleCnt="4">
        <dgm:presLayoutVars>
          <dgm:chMax val="0"/>
          <dgm:bulletEnabled val="1"/>
        </dgm:presLayoutVars>
      </dgm:prSet>
      <dgm:spPr/>
    </dgm:pt>
    <dgm:pt modelId="{EC648EE0-394C-4133-8A3C-0B3333FB597F}" type="pres">
      <dgm:prSet presAssocID="{455986A2-B5CA-42FF-819C-7BDA99293A6B}" presName="childText" presStyleLbl="revTx" presStyleIdx="1" presStyleCnt="3">
        <dgm:presLayoutVars>
          <dgm:bulletEnabled val="1"/>
        </dgm:presLayoutVars>
      </dgm:prSet>
      <dgm:spPr/>
    </dgm:pt>
    <dgm:pt modelId="{85446190-9705-43D5-B5DF-76C152A6BE08}" type="pres">
      <dgm:prSet presAssocID="{95A26E4B-7167-4CEC-BE4C-6728F6FD7BFF}" presName="parentText" presStyleLbl="node1" presStyleIdx="2" presStyleCnt="4">
        <dgm:presLayoutVars>
          <dgm:chMax val="0"/>
          <dgm:bulletEnabled val="1"/>
        </dgm:presLayoutVars>
      </dgm:prSet>
      <dgm:spPr/>
    </dgm:pt>
    <dgm:pt modelId="{A038781F-D5FE-4773-AA6B-3970F5C39909}" type="pres">
      <dgm:prSet presAssocID="{95A26E4B-7167-4CEC-BE4C-6728F6FD7BFF}" presName="childText" presStyleLbl="revTx" presStyleIdx="2" presStyleCnt="3">
        <dgm:presLayoutVars>
          <dgm:bulletEnabled val="1"/>
        </dgm:presLayoutVars>
      </dgm:prSet>
      <dgm:spPr/>
    </dgm:pt>
    <dgm:pt modelId="{1F473F14-DD97-411A-8797-296BEFA03997}" type="pres">
      <dgm:prSet presAssocID="{DBFBCD7F-FDD1-4AD0-8604-CBD5E16A0207}" presName="parentText" presStyleLbl="node1" presStyleIdx="3" presStyleCnt="4">
        <dgm:presLayoutVars>
          <dgm:chMax val="0"/>
          <dgm:bulletEnabled val="1"/>
        </dgm:presLayoutVars>
      </dgm:prSet>
      <dgm:spPr/>
    </dgm:pt>
  </dgm:ptLst>
  <dgm:cxnLst>
    <dgm:cxn modelId="{BF9D2119-F33E-4AFD-9DF9-7F0C7EAA6A8F}" type="presOf" srcId="{95A26E4B-7167-4CEC-BE4C-6728F6FD7BFF}" destId="{85446190-9705-43D5-B5DF-76C152A6BE08}" srcOrd="0" destOrd="0" presId="urn:microsoft.com/office/officeart/2005/8/layout/vList2"/>
    <dgm:cxn modelId="{77D1A02A-3BE7-4181-882F-43E524BF2D21}" srcId="{95D303E8-E7CB-4394-A1A4-1F2A0CDAEDF8}" destId="{95A26E4B-7167-4CEC-BE4C-6728F6FD7BFF}" srcOrd="2" destOrd="0" parTransId="{54D1C7A9-4DC8-4733-BB19-7F2E42958141}" sibTransId="{803C397B-96F5-4BB5-B85E-FFC4F4D886D0}"/>
    <dgm:cxn modelId="{EA245D37-8139-4D17-B5BB-F7B25B8C0267}" type="presOf" srcId="{86C963E7-47B0-4191-AA94-474CF33E0CF8}" destId="{16F03951-F386-47F8-B2EB-3DAAC3912F67}" srcOrd="0" destOrd="0" presId="urn:microsoft.com/office/officeart/2005/8/layout/vList2"/>
    <dgm:cxn modelId="{E1ED375E-CC3D-4B66-A4E4-D38397C37581}" type="presOf" srcId="{5A449012-8DB2-4AD8-AD96-232F1D3B3D2F}" destId="{A038781F-D5FE-4773-AA6B-3970F5C39909}" srcOrd="0" destOrd="0" presId="urn:microsoft.com/office/officeart/2005/8/layout/vList2"/>
    <dgm:cxn modelId="{EE827A41-687B-421C-9AAF-930F101EFFD6}" type="presOf" srcId="{DBFBCD7F-FDD1-4AD0-8604-CBD5E16A0207}" destId="{1F473F14-DD97-411A-8797-296BEFA03997}" srcOrd="0" destOrd="0" presId="urn:microsoft.com/office/officeart/2005/8/layout/vList2"/>
    <dgm:cxn modelId="{555AFA64-8A7A-4770-8F00-DCC3F0DB141D}" srcId="{95D303E8-E7CB-4394-A1A4-1F2A0CDAEDF8}" destId="{455986A2-B5CA-42FF-819C-7BDA99293A6B}" srcOrd="1" destOrd="0" parTransId="{C0B2ECCC-4670-4E1B-B07D-5B31C9FE4EBF}" sibTransId="{462EEE32-9ABF-4FA5-910F-91776AF98417}"/>
    <dgm:cxn modelId="{FE263468-BF25-422A-A46D-A10D624C9D5A}" srcId="{706E4EC1-68D6-4617-B6B9-AD0AAB30F342}" destId="{86C963E7-47B0-4191-AA94-474CF33E0CF8}" srcOrd="0" destOrd="0" parTransId="{D5FED900-508C-4C0B-A778-BD67DF06A08F}" sibTransId="{19F1DBBB-FCF5-4723-99EF-59D7BF9F081D}"/>
    <dgm:cxn modelId="{A480736F-E4FA-4C03-801A-8189745A21A8}" srcId="{455986A2-B5CA-42FF-819C-7BDA99293A6B}" destId="{D1F72421-9782-4AC6-9621-2FB960979E33}" srcOrd="0" destOrd="0" parTransId="{5CAA0301-5499-4034-BC50-4562F39C86A0}" sibTransId="{7BC8D651-67CE-4DB8-9D30-2DB81EEEEA98}"/>
    <dgm:cxn modelId="{7AAC8A52-F7BC-497E-AFA0-5F62D50B8390}" type="presOf" srcId="{455986A2-B5CA-42FF-819C-7BDA99293A6B}" destId="{99479471-B28A-4C9A-9566-53E142446E87}" srcOrd="0" destOrd="0" presId="urn:microsoft.com/office/officeart/2005/8/layout/vList2"/>
    <dgm:cxn modelId="{F5A32F78-8FA1-44C4-A1E9-C622534CCF3C}" type="presOf" srcId="{D1F72421-9782-4AC6-9621-2FB960979E33}" destId="{EC648EE0-394C-4133-8A3C-0B3333FB597F}" srcOrd="0" destOrd="0" presId="urn:microsoft.com/office/officeart/2005/8/layout/vList2"/>
    <dgm:cxn modelId="{5DB42B95-1740-4201-86F0-886A90F3D0BF}" srcId="{95D303E8-E7CB-4394-A1A4-1F2A0CDAEDF8}" destId="{706E4EC1-68D6-4617-B6B9-AD0AAB30F342}" srcOrd="0" destOrd="0" parTransId="{5AD0F563-C540-4A04-AE28-2F37B3110E4C}" sibTransId="{869B0898-1DA6-4CB1-B176-6E06D5EB7DC9}"/>
    <dgm:cxn modelId="{A1E823A8-DEF8-42DF-A001-811183E7FD0B}" type="presOf" srcId="{706E4EC1-68D6-4617-B6B9-AD0AAB30F342}" destId="{C036FFB3-CBDB-4E03-9913-B5B852399223}" srcOrd="0" destOrd="0" presId="urn:microsoft.com/office/officeart/2005/8/layout/vList2"/>
    <dgm:cxn modelId="{75DA70C5-02D9-4BCA-ADD0-BB0C77D57ED9}" srcId="{95A26E4B-7167-4CEC-BE4C-6728F6FD7BFF}" destId="{5A449012-8DB2-4AD8-AD96-232F1D3B3D2F}" srcOrd="0" destOrd="0" parTransId="{D39E556B-6584-47BE-A140-BEDDA787B01C}" sibTransId="{DBF60E61-DE83-405C-B808-16C206BD0AAC}"/>
    <dgm:cxn modelId="{E6DA9BC8-261D-42A9-99EA-A2CD999248D5}" type="presOf" srcId="{95D303E8-E7CB-4394-A1A4-1F2A0CDAEDF8}" destId="{AC54D163-5A9F-4CE5-BACB-1E6915CDB51F}" srcOrd="0" destOrd="0" presId="urn:microsoft.com/office/officeart/2005/8/layout/vList2"/>
    <dgm:cxn modelId="{C53BFCF2-3BBC-43E0-9680-C4E760671BA0}" srcId="{95D303E8-E7CB-4394-A1A4-1F2A0CDAEDF8}" destId="{DBFBCD7F-FDD1-4AD0-8604-CBD5E16A0207}" srcOrd="3" destOrd="0" parTransId="{0EF376BA-67C3-459E-8C74-5D7544AF41A5}" sibTransId="{727B1E21-E67D-40B5-B102-26F1CE6E0ED7}"/>
    <dgm:cxn modelId="{A6034496-05CB-4E27-AC4F-FAE05E1E4F35}" type="presParOf" srcId="{AC54D163-5A9F-4CE5-BACB-1E6915CDB51F}" destId="{C036FFB3-CBDB-4E03-9913-B5B852399223}" srcOrd="0" destOrd="0" presId="urn:microsoft.com/office/officeart/2005/8/layout/vList2"/>
    <dgm:cxn modelId="{DCF10D9D-BDAC-42E3-9274-FCACCE79B7BC}" type="presParOf" srcId="{AC54D163-5A9F-4CE5-BACB-1E6915CDB51F}" destId="{16F03951-F386-47F8-B2EB-3DAAC3912F67}" srcOrd="1" destOrd="0" presId="urn:microsoft.com/office/officeart/2005/8/layout/vList2"/>
    <dgm:cxn modelId="{AFF1DDA0-C8EB-4233-B271-FDAEE1DEE12A}" type="presParOf" srcId="{AC54D163-5A9F-4CE5-BACB-1E6915CDB51F}" destId="{99479471-B28A-4C9A-9566-53E142446E87}" srcOrd="2" destOrd="0" presId="urn:microsoft.com/office/officeart/2005/8/layout/vList2"/>
    <dgm:cxn modelId="{749DFD3F-F542-4E80-B297-F9188B901388}" type="presParOf" srcId="{AC54D163-5A9F-4CE5-BACB-1E6915CDB51F}" destId="{EC648EE0-394C-4133-8A3C-0B3333FB597F}" srcOrd="3" destOrd="0" presId="urn:microsoft.com/office/officeart/2005/8/layout/vList2"/>
    <dgm:cxn modelId="{72E848E7-6B33-4E8A-B77F-BDBF75259820}" type="presParOf" srcId="{AC54D163-5A9F-4CE5-BACB-1E6915CDB51F}" destId="{85446190-9705-43D5-B5DF-76C152A6BE08}" srcOrd="4" destOrd="0" presId="urn:microsoft.com/office/officeart/2005/8/layout/vList2"/>
    <dgm:cxn modelId="{BF7143CB-4E25-4E4E-B480-E15E0F133938}" type="presParOf" srcId="{AC54D163-5A9F-4CE5-BACB-1E6915CDB51F}" destId="{A038781F-D5FE-4773-AA6B-3970F5C39909}" srcOrd="5" destOrd="0" presId="urn:microsoft.com/office/officeart/2005/8/layout/vList2"/>
    <dgm:cxn modelId="{5389B9D6-2833-4FAB-AD1F-ADE31B77B035}" type="presParOf" srcId="{AC54D163-5A9F-4CE5-BACB-1E6915CDB51F}" destId="{1F473F14-DD97-411A-8797-296BEFA03997}"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5807FA8-DD94-4922-8BFB-7ED43852A488}"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45545BC6-E547-4162-831B-255E3F6422A1}">
      <dgm:prSet/>
      <dgm:spPr/>
      <dgm:t>
        <a:bodyPr/>
        <a:lstStyle/>
        <a:p>
          <a:r>
            <a:rPr lang="en-US" dirty="0"/>
            <a:t>Staff may lack confidence or digital skills to use Excel effectively without training.</a:t>
          </a:r>
          <a:endParaRPr lang="en-GB" dirty="0"/>
        </a:p>
      </dgm:t>
    </dgm:pt>
    <dgm:pt modelId="{FC22B9DB-904E-462A-A103-3B4135C9C2EE}" type="parTrans" cxnId="{E41814D1-EBDE-4162-8994-B4773565E272}">
      <dgm:prSet/>
      <dgm:spPr/>
      <dgm:t>
        <a:bodyPr/>
        <a:lstStyle/>
        <a:p>
          <a:endParaRPr lang="en-GB"/>
        </a:p>
      </dgm:t>
    </dgm:pt>
    <dgm:pt modelId="{81BA06F0-D956-43D0-B9CB-440351B470B9}" type="sibTrans" cxnId="{E41814D1-EBDE-4162-8994-B4773565E272}">
      <dgm:prSet/>
      <dgm:spPr/>
      <dgm:t>
        <a:bodyPr/>
        <a:lstStyle/>
        <a:p>
          <a:endParaRPr lang="en-GB"/>
        </a:p>
      </dgm:t>
    </dgm:pt>
    <dgm:pt modelId="{EECAE96A-AAEC-4051-B31E-05EACE43CF61}">
      <dgm:prSet/>
      <dgm:spPr/>
      <dgm:t>
        <a:bodyPr/>
        <a:lstStyle/>
        <a:p>
          <a:r>
            <a:rPr lang="en-US" dirty="0"/>
            <a:t>Incorrect formulas or poor spreadsheet design can still lead to errors.</a:t>
          </a:r>
          <a:endParaRPr lang="en-GB" dirty="0"/>
        </a:p>
      </dgm:t>
    </dgm:pt>
    <dgm:pt modelId="{23956F87-D05F-4E24-8334-D7A5A7F81CD6}" type="parTrans" cxnId="{D1011EF4-0821-4AA6-8073-1365262CEF3F}">
      <dgm:prSet/>
      <dgm:spPr/>
      <dgm:t>
        <a:bodyPr/>
        <a:lstStyle/>
        <a:p>
          <a:endParaRPr lang="en-GB"/>
        </a:p>
      </dgm:t>
    </dgm:pt>
    <dgm:pt modelId="{C11CF5B7-EC64-44B8-83D3-7897063342DA}" type="sibTrans" cxnId="{D1011EF4-0821-4AA6-8073-1365262CEF3F}">
      <dgm:prSet/>
      <dgm:spPr/>
      <dgm:t>
        <a:bodyPr/>
        <a:lstStyle/>
        <a:p>
          <a:endParaRPr lang="en-GB"/>
        </a:p>
      </dgm:t>
    </dgm:pt>
    <dgm:pt modelId="{73E20CC2-5E62-4268-AE09-AF2E1F3E39C0}">
      <dgm:prSet/>
      <dgm:spPr/>
      <dgm:t>
        <a:bodyPr/>
        <a:lstStyle/>
        <a:p>
          <a:r>
            <a:rPr lang="en-US" dirty="0"/>
            <a:t>Access controls within Microsoft 365 must be applied to protect sensitive care data.</a:t>
          </a:r>
          <a:endParaRPr lang="en-GB" dirty="0"/>
        </a:p>
      </dgm:t>
    </dgm:pt>
    <dgm:pt modelId="{524EB458-915A-4C43-827D-C39AA129176D}" type="parTrans" cxnId="{C2A4FBBD-96F4-4208-AA65-5DED630BD206}">
      <dgm:prSet/>
      <dgm:spPr/>
      <dgm:t>
        <a:bodyPr/>
        <a:lstStyle/>
        <a:p>
          <a:endParaRPr lang="en-GB"/>
        </a:p>
      </dgm:t>
    </dgm:pt>
    <dgm:pt modelId="{8CC8028A-B7DE-4FDA-B5BA-E19662BA0FBA}" type="sibTrans" cxnId="{C2A4FBBD-96F4-4208-AA65-5DED630BD206}">
      <dgm:prSet/>
      <dgm:spPr/>
      <dgm:t>
        <a:bodyPr/>
        <a:lstStyle/>
        <a:p>
          <a:endParaRPr lang="en-GB"/>
        </a:p>
      </dgm:t>
    </dgm:pt>
    <dgm:pt modelId="{188C7CA7-AD0B-402D-9090-6FE679F5E967}">
      <dgm:prSet/>
      <dgm:spPr/>
      <dgm:t>
        <a:bodyPr/>
        <a:lstStyle/>
        <a:p>
          <a:r>
            <a:rPr lang="en-US" dirty="0"/>
            <a:t>Ongoing training and governance are necessary to ensure Excel supports safe and effective practice.</a:t>
          </a:r>
          <a:endParaRPr lang="en-GB" dirty="0"/>
        </a:p>
      </dgm:t>
    </dgm:pt>
    <dgm:pt modelId="{D83D55D3-BEA8-4E9D-94E0-F730E35F7FB0}" type="parTrans" cxnId="{772C0FA4-B508-4568-9B3B-FC5D45C14A12}">
      <dgm:prSet/>
      <dgm:spPr/>
      <dgm:t>
        <a:bodyPr/>
        <a:lstStyle/>
        <a:p>
          <a:endParaRPr lang="en-GB"/>
        </a:p>
      </dgm:t>
    </dgm:pt>
    <dgm:pt modelId="{92B26108-6D65-4DB6-B3E5-2BB3B31D8248}" type="sibTrans" cxnId="{772C0FA4-B508-4568-9B3B-FC5D45C14A12}">
      <dgm:prSet/>
      <dgm:spPr/>
      <dgm:t>
        <a:bodyPr/>
        <a:lstStyle/>
        <a:p>
          <a:endParaRPr lang="en-GB"/>
        </a:p>
      </dgm:t>
    </dgm:pt>
    <dgm:pt modelId="{B7196FB4-2915-443F-A703-25ABB9CB3414}" type="pres">
      <dgm:prSet presAssocID="{45807FA8-DD94-4922-8BFB-7ED43852A488}" presName="linear" presStyleCnt="0">
        <dgm:presLayoutVars>
          <dgm:animLvl val="lvl"/>
          <dgm:resizeHandles val="exact"/>
        </dgm:presLayoutVars>
      </dgm:prSet>
      <dgm:spPr/>
    </dgm:pt>
    <dgm:pt modelId="{1F35B69A-D20B-4101-8112-5E9E8954B6ED}" type="pres">
      <dgm:prSet presAssocID="{45545BC6-E547-4162-831B-255E3F6422A1}" presName="parentText" presStyleLbl="node1" presStyleIdx="0" presStyleCnt="4">
        <dgm:presLayoutVars>
          <dgm:chMax val="0"/>
          <dgm:bulletEnabled val="1"/>
        </dgm:presLayoutVars>
      </dgm:prSet>
      <dgm:spPr/>
    </dgm:pt>
    <dgm:pt modelId="{D6679091-2126-4F4F-8BAE-FE593635701C}" type="pres">
      <dgm:prSet presAssocID="{81BA06F0-D956-43D0-B9CB-440351B470B9}" presName="spacer" presStyleCnt="0"/>
      <dgm:spPr/>
    </dgm:pt>
    <dgm:pt modelId="{181290BA-2845-4DD4-9AEB-C712EFCEF123}" type="pres">
      <dgm:prSet presAssocID="{EECAE96A-AAEC-4051-B31E-05EACE43CF61}" presName="parentText" presStyleLbl="node1" presStyleIdx="1" presStyleCnt="4">
        <dgm:presLayoutVars>
          <dgm:chMax val="0"/>
          <dgm:bulletEnabled val="1"/>
        </dgm:presLayoutVars>
      </dgm:prSet>
      <dgm:spPr/>
    </dgm:pt>
    <dgm:pt modelId="{D48946DC-85C2-4124-8C9A-FF220FEF1B2F}" type="pres">
      <dgm:prSet presAssocID="{C11CF5B7-EC64-44B8-83D3-7897063342DA}" presName="spacer" presStyleCnt="0"/>
      <dgm:spPr/>
    </dgm:pt>
    <dgm:pt modelId="{24F9A977-CF1F-43BC-A2DF-9EFCF2CD43FF}" type="pres">
      <dgm:prSet presAssocID="{73E20CC2-5E62-4268-AE09-AF2E1F3E39C0}" presName="parentText" presStyleLbl="node1" presStyleIdx="2" presStyleCnt="4">
        <dgm:presLayoutVars>
          <dgm:chMax val="0"/>
          <dgm:bulletEnabled val="1"/>
        </dgm:presLayoutVars>
      </dgm:prSet>
      <dgm:spPr/>
    </dgm:pt>
    <dgm:pt modelId="{BDFE5F03-5D8F-4AF9-9B9A-965D7E523805}" type="pres">
      <dgm:prSet presAssocID="{8CC8028A-B7DE-4FDA-B5BA-E19662BA0FBA}" presName="spacer" presStyleCnt="0"/>
      <dgm:spPr/>
    </dgm:pt>
    <dgm:pt modelId="{5D1CF444-F646-419C-B74D-AB48125D1398}" type="pres">
      <dgm:prSet presAssocID="{188C7CA7-AD0B-402D-9090-6FE679F5E967}" presName="parentText" presStyleLbl="node1" presStyleIdx="3" presStyleCnt="4">
        <dgm:presLayoutVars>
          <dgm:chMax val="0"/>
          <dgm:bulletEnabled val="1"/>
        </dgm:presLayoutVars>
      </dgm:prSet>
      <dgm:spPr/>
    </dgm:pt>
  </dgm:ptLst>
  <dgm:cxnLst>
    <dgm:cxn modelId="{2D83A206-620A-4581-B287-6CA9D3C8000C}" type="presOf" srcId="{EECAE96A-AAEC-4051-B31E-05EACE43CF61}" destId="{181290BA-2845-4DD4-9AEB-C712EFCEF123}" srcOrd="0" destOrd="0" presId="urn:microsoft.com/office/officeart/2005/8/layout/vList2"/>
    <dgm:cxn modelId="{685F5C29-0B50-4310-BE69-4AF0EF38D9CF}" type="presOf" srcId="{73E20CC2-5E62-4268-AE09-AF2E1F3E39C0}" destId="{24F9A977-CF1F-43BC-A2DF-9EFCF2CD43FF}" srcOrd="0" destOrd="0" presId="urn:microsoft.com/office/officeart/2005/8/layout/vList2"/>
    <dgm:cxn modelId="{14E56F4F-FB52-4DFB-853C-5550A18945E9}" type="presOf" srcId="{45807FA8-DD94-4922-8BFB-7ED43852A488}" destId="{B7196FB4-2915-443F-A703-25ABB9CB3414}" srcOrd="0" destOrd="0" presId="urn:microsoft.com/office/officeart/2005/8/layout/vList2"/>
    <dgm:cxn modelId="{84B95B8E-7D1B-43B3-ADFF-360352A47029}" type="presOf" srcId="{45545BC6-E547-4162-831B-255E3F6422A1}" destId="{1F35B69A-D20B-4101-8112-5E9E8954B6ED}" srcOrd="0" destOrd="0" presId="urn:microsoft.com/office/officeart/2005/8/layout/vList2"/>
    <dgm:cxn modelId="{772C0FA4-B508-4568-9B3B-FC5D45C14A12}" srcId="{45807FA8-DD94-4922-8BFB-7ED43852A488}" destId="{188C7CA7-AD0B-402D-9090-6FE679F5E967}" srcOrd="3" destOrd="0" parTransId="{D83D55D3-BEA8-4E9D-94E0-F730E35F7FB0}" sibTransId="{92B26108-6D65-4DB6-B3E5-2BB3B31D8248}"/>
    <dgm:cxn modelId="{C2A4FBBD-96F4-4208-AA65-5DED630BD206}" srcId="{45807FA8-DD94-4922-8BFB-7ED43852A488}" destId="{73E20CC2-5E62-4268-AE09-AF2E1F3E39C0}" srcOrd="2" destOrd="0" parTransId="{524EB458-915A-4C43-827D-C39AA129176D}" sibTransId="{8CC8028A-B7DE-4FDA-B5BA-E19662BA0FBA}"/>
    <dgm:cxn modelId="{CCC3DBCE-4F35-4E9F-8DA5-779B56D0B7DF}" type="presOf" srcId="{188C7CA7-AD0B-402D-9090-6FE679F5E967}" destId="{5D1CF444-F646-419C-B74D-AB48125D1398}" srcOrd="0" destOrd="0" presId="urn:microsoft.com/office/officeart/2005/8/layout/vList2"/>
    <dgm:cxn modelId="{E41814D1-EBDE-4162-8994-B4773565E272}" srcId="{45807FA8-DD94-4922-8BFB-7ED43852A488}" destId="{45545BC6-E547-4162-831B-255E3F6422A1}" srcOrd="0" destOrd="0" parTransId="{FC22B9DB-904E-462A-A103-3B4135C9C2EE}" sibTransId="{81BA06F0-D956-43D0-B9CB-440351B470B9}"/>
    <dgm:cxn modelId="{D1011EF4-0821-4AA6-8073-1365262CEF3F}" srcId="{45807FA8-DD94-4922-8BFB-7ED43852A488}" destId="{EECAE96A-AAEC-4051-B31E-05EACE43CF61}" srcOrd="1" destOrd="0" parTransId="{23956F87-D05F-4E24-8334-D7A5A7F81CD6}" sibTransId="{C11CF5B7-EC64-44B8-83D3-7897063342DA}"/>
    <dgm:cxn modelId="{5D61D72A-F600-48DE-8AEC-FB61EC2C5FF9}" type="presParOf" srcId="{B7196FB4-2915-443F-A703-25ABB9CB3414}" destId="{1F35B69A-D20B-4101-8112-5E9E8954B6ED}" srcOrd="0" destOrd="0" presId="urn:microsoft.com/office/officeart/2005/8/layout/vList2"/>
    <dgm:cxn modelId="{5239B551-B8B3-4F3B-8A74-5B41AB1A17A3}" type="presParOf" srcId="{B7196FB4-2915-443F-A703-25ABB9CB3414}" destId="{D6679091-2126-4F4F-8BAE-FE593635701C}" srcOrd="1" destOrd="0" presId="urn:microsoft.com/office/officeart/2005/8/layout/vList2"/>
    <dgm:cxn modelId="{53B75D18-9A87-4106-BFA3-8F193B5E978C}" type="presParOf" srcId="{B7196FB4-2915-443F-A703-25ABB9CB3414}" destId="{181290BA-2845-4DD4-9AEB-C712EFCEF123}" srcOrd="2" destOrd="0" presId="urn:microsoft.com/office/officeart/2005/8/layout/vList2"/>
    <dgm:cxn modelId="{9F08B5F5-8438-405F-A5E2-BF5983C167BC}" type="presParOf" srcId="{B7196FB4-2915-443F-A703-25ABB9CB3414}" destId="{D48946DC-85C2-4124-8C9A-FF220FEF1B2F}" srcOrd="3" destOrd="0" presId="urn:microsoft.com/office/officeart/2005/8/layout/vList2"/>
    <dgm:cxn modelId="{77201B7B-2D63-4AB8-AA67-C115456728F4}" type="presParOf" srcId="{B7196FB4-2915-443F-A703-25ABB9CB3414}" destId="{24F9A977-CF1F-43BC-A2DF-9EFCF2CD43FF}" srcOrd="4" destOrd="0" presId="urn:microsoft.com/office/officeart/2005/8/layout/vList2"/>
    <dgm:cxn modelId="{B57ADEAE-E9AC-4E83-BD5E-72B4F73C5CC5}" type="presParOf" srcId="{B7196FB4-2915-443F-A703-25ABB9CB3414}" destId="{BDFE5F03-5D8F-4AF9-9B9A-965D7E523805}" srcOrd="5" destOrd="0" presId="urn:microsoft.com/office/officeart/2005/8/layout/vList2"/>
    <dgm:cxn modelId="{A76A9DA2-BA5D-470A-B90E-2F87A6765C77}" type="presParOf" srcId="{B7196FB4-2915-443F-A703-25ABB9CB3414}" destId="{5D1CF444-F646-419C-B74D-AB48125D139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32D53B-6243-409E-9DAF-986061AD877A}"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3BE9E427-11F4-4CCD-986F-4061E546868E}">
      <dgm:prSet/>
      <dgm:spPr/>
      <dgm:t>
        <a:bodyPr/>
        <a:lstStyle/>
        <a:p>
          <a:r>
            <a:rPr lang="en-US" dirty="0"/>
            <a:t>Microsoft Teams:</a:t>
          </a:r>
          <a:endParaRPr lang="en-GB" dirty="0"/>
        </a:p>
      </dgm:t>
    </dgm:pt>
    <dgm:pt modelId="{6EB2C20B-0F20-4A0B-A070-2B8AE496DD43}" type="parTrans" cxnId="{D2522AA1-B8DA-4B5B-B47E-446B79E7E048}">
      <dgm:prSet/>
      <dgm:spPr/>
      <dgm:t>
        <a:bodyPr/>
        <a:lstStyle/>
        <a:p>
          <a:endParaRPr lang="en-GB"/>
        </a:p>
      </dgm:t>
    </dgm:pt>
    <dgm:pt modelId="{33A32421-D1A5-4EF0-971B-8A63DE6D6F32}" type="sibTrans" cxnId="{D2522AA1-B8DA-4B5B-B47E-446B79E7E048}">
      <dgm:prSet/>
      <dgm:spPr/>
      <dgm:t>
        <a:bodyPr/>
        <a:lstStyle/>
        <a:p>
          <a:endParaRPr lang="en-GB"/>
        </a:p>
      </dgm:t>
    </dgm:pt>
    <dgm:pt modelId="{52FE2C22-813A-4730-A125-12FC76DC6481}">
      <dgm:prSet/>
      <dgm:spPr/>
      <dgm:t>
        <a:bodyPr/>
        <a:lstStyle/>
        <a:p>
          <a:r>
            <a:rPr lang="en-US" dirty="0"/>
            <a:t>At the workplace, Teams has been able to support both synchronous and asynchronous communication which allows employees to pass across information in a quick and safe manner.</a:t>
          </a:r>
          <a:endParaRPr lang="en-GB" dirty="0"/>
        </a:p>
      </dgm:t>
    </dgm:pt>
    <dgm:pt modelId="{59EBBD0E-142C-4DBD-9144-633D6901D8B4}" type="parTrans" cxnId="{37B59EED-B582-491D-8C56-9E6179796148}">
      <dgm:prSet/>
      <dgm:spPr/>
      <dgm:t>
        <a:bodyPr/>
        <a:lstStyle/>
        <a:p>
          <a:endParaRPr lang="en-GB"/>
        </a:p>
      </dgm:t>
    </dgm:pt>
    <dgm:pt modelId="{8783B78C-50AD-4C74-B62D-1AE78D445A95}" type="sibTrans" cxnId="{37B59EED-B582-491D-8C56-9E6179796148}">
      <dgm:prSet/>
      <dgm:spPr/>
      <dgm:t>
        <a:bodyPr/>
        <a:lstStyle/>
        <a:p>
          <a:endParaRPr lang="en-GB"/>
        </a:p>
      </dgm:t>
    </dgm:pt>
    <dgm:pt modelId="{A24E0334-E932-42EB-8AC6-90AC6C29E65D}">
      <dgm:prSet/>
      <dgm:spPr/>
      <dgm:t>
        <a:bodyPr/>
        <a:lstStyle/>
        <a:p>
          <a:r>
            <a:rPr lang="en-US" dirty="0"/>
            <a:t>The Technology Acceptance Model (TAM) by Davis argues that perceived usefulness and ease of use are the determinants of adoption, so Teams is applicable in enhancing communication among Greenfield dispersed care workers (Lee, Ramasamy and Subbarao, 2025).</a:t>
          </a:r>
          <a:endParaRPr lang="en-GB" dirty="0"/>
        </a:p>
      </dgm:t>
    </dgm:pt>
    <dgm:pt modelId="{524B979D-91CC-4630-8F6F-8D265803EEAA}" type="parTrans" cxnId="{552C2023-4246-4763-9B06-A8E5ECDBF4C2}">
      <dgm:prSet/>
      <dgm:spPr/>
      <dgm:t>
        <a:bodyPr/>
        <a:lstStyle/>
        <a:p>
          <a:endParaRPr lang="en-GB"/>
        </a:p>
      </dgm:t>
    </dgm:pt>
    <dgm:pt modelId="{0AFEDE78-5A89-4574-B237-0D3D65A9F2EC}" type="sibTrans" cxnId="{552C2023-4246-4763-9B06-A8E5ECDBF4C2}">
      <dgm:prSet/>
      <dgm:spPr/>
      <dgm:t>
        <a:bodyPr/>
        <a:lstStyle/>
        <a:p>
          <a:endParaRPr lang="en-GB"/>
        </a:p>
      </dgm:t>
    </dgm:pt>
    <dgm:pt modelId="{D3C536E2-6846-4C5A-A942-2E3E73D187FB}">
      <dgm:prSet/>
      <dgm:spPr/>
      <dgm:t>
        <a:bodyPr/>
        <a:lstStyle/>
        <a:p>
          <a:r>
            <a:rPr lang="en-US"/>
            <a:t>This is a cloud-based communication and collaboration tool in the Microsoft 365. It incorporates instant messaging, video calls, audio calls, shared calendars, and document collaboration within the same workspace (Chaushi, Nastovska and Kurtishi, 2024).</a:t>
          </a:r>
          <a:endParaRPr lang="en-GB" dirty="0"/>
        </a:p>
      </dgm:t>
    </dgm:pt>
    <dgm:pt modelId="{38A067FE-7A49-4975-9695-8AC238FA78AE}" type="parTrans" cxnId="{202C3B53-241A-46E1-901F-42DBE15E239D}">
      <dgm:prSet/>
      <dgm:spPr/>
      <dgm:t>
        <a:bodyPr/>
        <a:lstStyle/>
        <a:p>
          <a:endParaRPr lang="en-GB"/>
        </a:p>
      </dgm:t>
    </dgm:pt>
    <dgm:pt modelId="{CD433A9B-A382-467E-AC79-9FAA2A0C7A4B}" type="sibTrans" cxnId="{202C3B53-241A-46E1-901F-42DBE15E239D}">
      <dgm:prSet/>
      <dgm:spPr/>
      <dgm:t>
        <a:bodyPr/>
        <a:lstStyle/>
        <a:p>
          <a:endParaRPr lang="en-GB"/>
        </a:p>
      </dgm:t>
    </dgm:pt>
    <dgm:pt modelId="{D5589A12-EAAD-41A8-9F74-6ECCD2AC484F}" type="pres">
      <dgm:prSet presAssocID="{D032D53B-6243-409E-9DAF-986061AD877A}" presName="linear" presStyleCnt="0">
        <dgm:presLayoutVars>
          <dgm:animLvl val="lvl"/>
          <dgm:resizeHandles val="exact"/>
        </dgm:presLayoutVars>
      </dgm:prSet>
      <dgm:spPr/>
    </dgm:pt>
    <dgm:pt modelId="{5C987378-C715-4D82-A50B-ED90640ADC1D}" type="pres">
      <dgm:prSet presAssocID="{3BE9E427-11F4-4CCD-986F-4061E546868E}" presName="parentText" presStyleLbl="node1" presStyleIdx="0" presStyleCnt="3">
        <dgm:presLayoutVars>
          <dgm:chMax val="0"/>
          <dgm:bulletEnabled val="1"/>
        </dgm:presLayoutVars>
      </dgm:prSet>
      <dgm:spPr/>
    </dgm:pt>
    <dgm:pt modelId="{E5395473-F155-4F83-8E3D-1FBD1598068E}" type="pres">
      <dgm:prSet presAssocID="{3BE9E427-11F4-4CCD-986F-4061E546868E}" presName="childText" presStyleLbl="revTx" presStyleIdx="0" presStyleCnt="1">
        <dgm:presLayoutVars>
          <dgm:bulletEnabled val="1"/>
        </dgm:presLayoutVars>
      </dgm:prSet>
      <dgm:spPr/>
    </dgm:pt>
    <dgm:pt modelId="{EB526BF9-C92E-4D91-93B5-4644A4D4AF2F}" type="pres">
      <dgm:prSet presAssocID="{52FE2C22-813A-4730-A125-12FC76DC6481}" presName="parentText" presStyleLbl="node1" presStyleIdx="1" presStyleCnt="3">
        <dgm:presLayoutVars>
          <dgm:chMax val="0"/>
          <dgm:bulletEnabled val="1"/>
        </dgm:presLayoutVars>
      </dgm:prSet>
      <dgm:spPr/>
    </dgm:pt>
    <dgm:pt modelId="{190DBF40-0480-43FF-9CD2-66FC3B5BF4D3}" type="pres">
      <dgm:prSet presAssocID="{8783B78C-50AD-4C74-B62D-1AE78D445A95}" presName="spacer" presStyleCnt="0"/>
      <dgm:spPr/>
    </dgm:pt>
    <dgm:pt modelId="{2B49F025-BC37-4340-AF40-22F9C13A75D8}" type="pres">
      <dgm:prSet presAssocID="{A24E0334-E932-42EB-8AC6-90AC6C29E65D}" presName="parentText" presStyleLbl="node1" presStyleIdx="2" presStyleCnt="3">
        <dgm:presLayoutVars>
          <dgm:chMax val="0"/>
          <dgm:bulletEnabled val="1"/>
        </dgm:presLayoutVars>
      </dgm:prSet>
      <dgm:spPr/>
    </dgm:pt>
  </dgm:ptLst>
  <dgm:cxnLst>
    <dgm:cxn modelId="{552C2023-4246-4763-9B06-A8E5ECDBF4C2}" srcId="{D032D53B-6243-409E-9DAF-986061AD877A}" destId="{A24E0334-E932-42EB-8AC6-90AC6C29E65D}" srcOrd="2" destOrd="0" parTransId="{524B979D-91CC-4630-8F6F-8D265803EEAA}" sibTransId="{0AFEDE78-5A89-4574-B237-0D3D65A9F2EC}"/>
    <dgm:cxn modelId="{5FA91539-D9BF-4FDD-B0C6-CBF61BAE8315}" type="presOf" srcId="{3BE9E427-11F4-4CCD-986F-4061E546868E}" destId="{5C987378-C715-4D82-A50B-ED90640ADC1D}" srcOrd="0" destOrd="0" presId="urn:microsoft.com/office/officeart/2005/8/layout/vList2"/>
    <dgm:cxn modelId="{3B6DFC6F-D046-4DDD-B05C-7A6E7CDBD965}" type="presOf" srcId="{D032D53B-6243-409E-9DAF-986061AD877A}" destId="{D5589A12-EAAD-41A8-9F74-6ECCD2AC484F}" srcOrd="0" destOrd="0" presId="urn:microsoft.com/office/officeart/2005/8/layout/vList2"/>
    <dgm:cxn modelId="{202C3B53-241A-46E1-901F-42DBE15E239D}" srcId="{3BE9E427-11F4-4CCD-986F-4061E546868E}" destId="{D3C536E2-6846-4C5A-A942-2E3E73D187FB}" srcOrd="0" destOrd="0" parTransId="{38A067FE-7A49-4975-9695-8AC238FA78AE}" sibTransId="{CD433A9B-A382-467E-AC79-9FAA2A0C7A4B}"/>
    <dgm:cxn modelId="{D2522AA1-B8DA-4B5B-B47E-446B79E7E048}" srcId="{D032D53B-6243-409E-9DAF-986061AD877A}" destId="{3BE9E427-11F4-4CCD-986F-4061E546868E}" srcOrd="0" destOrd="0" parTransId="{6EB2C20B-0F20-4A0B-A070-2B8AE496DD43}" sibTransId="{33A32421-D1A5-4EF0-971B-8A63DE6D6F32}"/>
    <dgm:cxn modelId="{52DE0EC2-8E40-45B8-9D07-31B78AF08783}" type="presOf" srcId="{52FE2C22-813A-4730-A125-12FC76DC6481}" destId="{EB526BF9-C92E-4D91-93B5-4644A4D4AF2F}" srcOrd="0" destOrd="0" presId="urn:microsoft.com/office/officeart/2005/8/layout/vList2"/>
    <dgm:cxn modelId="{46431FC4-DC06-4CE1-8801-A67C4F98E9B9}" type="presOf" srcId="{D3C536E2-6846-4C5A-A942-2E3E73D187FB}" destId="{E5395473-F155-4F83-8E3D-1FBD1598068E}" srcOrd="0" destOrd="0" presId="urn:microsoft.com/office/officeart/2005/8/layout/vList2"/>
    <dgm:cxn modelId="{D3FB9ADB-B33D-49FB-A4F2-F31E2E4437C9}" type="presOf" srcId="{A24E0334-E932-42EB-8AC6-90AC6C29E65D}" destId="{2B49F025-BC37-4340-AF40-22F9C13A75D8}" srcOrd="0" destOrd="0" presId="urn:microsoft.com/office/officeart/2005/8/layout/vList2"/>
    <dgm:cxn modelId="{37B59EED-B582-491D-8C56-9E6179796148}" srcId="{D032D53B-6243-409E-9DAF-986061AD877A}" destId="{52FE2C22-813A-4730-A125-12FC76DC6481}" srcOrd="1" destOrd="0" parTransId="{59EBBD0E-142C-4DBD-9144-633D6901D8B4}" sibTransId="{8783B78C-50AD-4C74-B62D-1AE78D445A95}"/>
    <dgm:cxn modelId="{445F057B-D6BD-4B56-A9B7-D9BCD44ED0A4}" type="presParOf" srcId="{D5589A12-EAAD-41A8-9F74-6ECCD2AC484F}" destId="{5C987378-C715-4D82-A50B-ED90640ADC1D}" srcOrd="0" destOrd="0" presId="urn:microsoft.com/office/officeart/2005/8/layout/vList2"/>
    <dgm:cxn modelId="{C118087C-B9E0-4280-A3AC-AB636232C415}" type="presParOf" srcId="{D5589A12-EAAD-41A8-9F74-6ECCD2AC484F}" destId="{E5395473-F155-4F83-8E3D-1FBD1598068E}" srcOrd="1" destOrd="0" presId="urn:microsoft.com/office/officeart/2005/8/layout/vList2"/>
    <dgm:cxn modelId="{48072569-A2FF-4FF6-9853-954219EF3EBF}" type="presParOf" srcId="{D5589A12-EAAD-41A8-9F74-6ECCD2AC484F}" destId="{EB526BF9-C92E-4D91-93B5-4644A4D4AF2F}" srcOrd="2" destOrd="0" presId="urn:microsoft.com/office/officeart/2005/8/layout/vList2"/>
    <dgm:cxn modelId="{0C87B12E-1BD5-4CAD-858C-7FD0E561EFB1}" type="presParOf" srcId="{D5589A12-EAAD-41A8-9F74-6ECCD2AC484F}" destId="{190DBF40-0480-43FF-9CD2-66FC3B5BF4D3}" srcOrd="3" destOrd="0" presId="urn:microsoft.com/office/officeart/2005/8/layout/vList2"/>
    <dgm:cxn modelId="{CAC2606F-FBB4-4FE8-8E29-C41CF7004764}" type="presParOf" srcId="{D5589A12-EAAD-41A8-9F74-6ECCD2AC484F}" destId="{2B49F025-BC37-4340-AF40-22F9C13A75D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847EABD-148B-481D-8021-EE803DF3FAAC}"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1A17AC3D-34EC-49B2-BEA7-0B4C59439FED}">
      <dgm:prSet/>
      <dgm:spPr/>
      <dgm:t>
        <a:bodyPr/>
        <a:lstStyle/>
        <a:p>
          <a:r>
            <a:rPr lang="en-US" dirty="0"/>
            <a:t>Greenfield is used to operate with the work of carers at a distance and coordinators and administrators in a place.</a:t>
          </a:r>
          <a:endParaRPr lang="en-GB" dirty="0"/>
        </a:p>
      </dgm:t>
    </dgm:pt>
    <dgm:pt modelId="{F15B60AF-FDFE-4AAF-98DE-0CCF729F95DE}" type="parTrans" cxnId="{FC790A67-825C-4903-BDE1-714F8623500C}">
      <dgm:prSet/>
      <dgm:spPr/>
      <dgm:t>
        <a:bodyPr/>
        <a:lstStyle/>
        <a:p>
          <a:endParaRPr lang="en-GB"/>
        </a:p>
      </dgm:t>
    </dgm:pt>
    <dgm:pt modelId="{423AF544-3097-4264-B832-6366202075AE}" type="sibTrans" cxnId="{FC790A67-825C-4903-BDE1-714F8623500C}">
      <dgm:prSet/>
      <dgm:spPr/>
      <dgm:t>
        <a:bodyPr/>
        <a:lstStyle/>
        <a:p>
          <a:endParaRPr lang="en-GB"/>
        </a:p>
      </dgm:t>
    </dgm:pt>
    <dgm:pt modelId="{6D4A4AB5-943B-4BE4-88CB-D78FBF860B2E}">
      <dgm:prSet/>
      <dgm:spPr/>
      <dgm:t>
        <a:bodyPr/>
        <a:lstStyle/>
        <a:p>
          <a:r>
            <a:rPr lang="en-US" dirty="0"/>
            <a:t>Communication can be dependent on the use of phone calls, emails or handwritten notes that can introduce delays and misunderstanding.</a:t>
          </a:r>
          <a:endParaRPr lang="en-GB" dirty="0"/>
        </a:p>
      </dgm:t>
    </dgm:pt>
    <dgm:pt modelId="{4C19E61A-E688-4575-A17C-2F08FB91D8A6}" type="parTrans" cxnId="{34CF9307-CEB6-4EA2-BDE4-2FEB0650F626}">
      <dgm:prSet/>
      <dgm:spPr/>
      <dgm:t>
        <a:bodyPr/>
        <a:lstStyle/>
        <a:p>
          <a:endParaRPr lang="en-GB"/>
        </a:p>
      </dgm:t>
    </dgm:pt>
    <dgm:pt modelId="{77348515-45CA-4F05-A254-442D8ADD362E}" type="sibTrans" cxnId="{34CF9307-CEB6-4EA2-BDE4-2FEB0650F626}">
      <dgm:prSet/>
      <dgm:spPr/>
      <dgm:t>
        <a:bodyPr/>
        <a:lstStyle/>
        <a:p>
          <a:endParaRPr lang="en-GB"/>
        </a:p>
      </dgm:t>
    </dgm:pt>
    <dgm:pt modelId="{8183ED86-F321-460E-AB6A-CA9F93ECC188}">
      <dgm:prSet/>
      <dgm:spPr/>
      <dgm:t>
        <a:bodyPr/>
        <a:lstStyle/>
        <a:p>
          <a:r>
            <a:rPr lang="en-US" dirty="0"/>
            <a:t>Important updates concerning users of the service are not always communicated and in real time.</a:t>
          </a:r>
          <a:endParaRPr lang="en-GB" dirty="0"/>
        </a:p>
      </dgm:t>
    </dgm:pt>
    <dgm:pt modelId="{CE28C897-687F-423A-BDF8-95E2C3E1FE8A}" type="parTrans" cxnId="{4EF00A50-FD42-4BAB-A8EC-CD1400AAC0A3}">
      <dgm:prSet/>
      <dgm:spPr/>
      <dgm:t>
        <a:bodyPr/>
        <a:lstStyle/>
        <a:p>
          <a:endParaRPr lang="en-GB"/>
        </a:p>
      </dgm:t>
    </dgm:pt>
    <dgm:pt modelId="{BD45C733-CBA3-4165-BBE7-47DBBA342AF5}" type="sibTrans" cxnId="{4EF00A50-FD42-4BAB-A8EC-CD1400AAC0A3}">
      <dgm:prSet/>
      <dgm:spPr/>
      <dgm:t>
        <a:bodyPr/>
        <a:lstStyle/>
        <a:p>
          <a:endParaRPr lang="en-GB"/>
        </a:p>
      </dgm:t>
    </dgm:pt>
    <dgm:pt modelId="{4C79FE0C-6A1C-4EA1-AF82-2724F4CEBE93}">
      <dgm:prSet/>
      <dgm:spPr/>
      <dgm:t>
        <a:bodyPr/>
        <a:lstStyle/>
        <a:p>
          <a:r>
            <a:rPr lang="en-US" dirty="0"/>
            <a:t>Fragmentation of communication systems risk the problem of missed visits, incomplete records, and less continuity of care.</a:t>
          </a:r>
          <a:endParaRPr lang="en-GB" dirty="0"/>
        </a:p>
      </dgm:t>
    </dgm:pt>
    <dgm:pt modelId="{C55CBE38-1CEB-4002-BE5C-211ACB733448}" type="parTrans" cxnId="{BED98762-343B-49F7-90B8-B355FB836925}">
      <dgm:prSet/>
      <dgm:spPr/>
      <dgm:t>
        <a:bodyPr/>
        <a:lstStyle/>
        <a:p>
          <a:endParaRPr lang="en-GB"/>
        </a:p>
      </dgm:t>
    </dgm:pt>
    <dgm:pt modelId="{36F272A2-4B18-482B-9C7C-9A141B783932}" type="sibTrans" cxnId="{BED98762-343B-49F7-90B8-B355FB836925}">
      <dgm:prSet/>
      <dgm:spPr/>
      <dgm:t>
        <a:bodyPr/>
        <a:lstStyle/>
        <a:p>
          <a:endParaRPr lang="en-GB"/>
        </a:p>
      </dgm:t>
    </dgm:pt>
    <dgm:pt modelId="{34E56ADD-DD0C-43E0-99BF-2F1A940ED3E1}" type="pres">
      <dgm:prSet presAssocID="{8847EABD-148B-481D-8021-EE803DF3FAAC}" presName="linear" presStyleCnt="0">
        <dgm:presLayoutVars>
          <dgm:animLvl val="lvl"/>
          <dgm:resizeHandles val="exact"/>
        </dgm:presLayoutVars>
      </dgm:prSet>
      <dgm:spPr/>
    </dgm:pt>
    <dgm:pt modelId="{379863B2-E1E0-470E-8981-BE6D1864E8FA}" type="pres">
      <dgm:prSet presAssocID="{1A17AC3D-34EC-49B2-BEA7-0B4C59439FED}" presName="parentText" presStyleLbl="node1" presStyleIdx="0" presStyleCnt="4">
        <dgm:presLayoutVars>
          <dgm:chMax val="0"/>
          <dgm:bulletEnabled val="1"/>
        </dgm:presLayoutVars>
      </dgm:prSet>
      <dgm:spPr/>
    </dgm:pt>
    <dgm:pt modelId="{C3CD8C58-F506-4EB1-81BC-8DA25BC20154}" type="pres">
      <dgm:prSet presAssocID="{423AF544-3097-4264-B832-6366202075AE}" presName="spacer" presStyleCnt="0"/>
      <dgm:spPr/>
    </dgm:pt>
    <dgm:pt modelId="{C3E492D3-0639-4617-82CB-A8F9804336CD}" type="pres">
      <dgm:prSet presAssocID="{6D4A4AB5-943B-4BE4-88CB-D78FBF860B2E}" presName="parentText" presStyleLbl="node1" presStyleIdx="1" presStyleCnt="4">
        <dgm:presLayoutVars>
          <dgm:chMax val="0"/>
          <dgm:bulletEnabled val="1"/>
        </dgm:presLayoutVars>
      </dgm:prSet>
      <dgm:spPr/>
    </dgm:pt>
    <dgm:pt modelId="{2F804E64-1203-419D-A597-31220390EE01}" type="pres">
      <dgm:prSet presAssocID="{77348515-45CA-4F05-A254-442D8ADD362E}" presName="spacer" presStyleCnt="0"/>
      <dgm:spPr/>
    </dgm:pt>
    <dgm:pt modelId="{64E1E4B6-5C80-48E2-B3D3-B3BE765CC77E}" type="pres">
      <dgm:prSet presAssocID="{8183ED86-F321-460E-AB6A-CA9F93ECC188}" presName="parentText" presStyleLbl="node1" presStyleIdx="2" presStyleCnt="4">
        <dgm:presLayoutVars>
          <dgm:chMax val="0"/>
          <dgm:bulletEnabled val="1"/>
        </dgm:presLayoutVars>
      </dgm:prSet>
      <dgm:spPr/>
    </dgm:pt>
    <dgm:pt modelId="{7B31411D-E1E8-4B31-98CC-75388DA38F35}" type="pres">
      <dgm:prSet presAssocID="{BD45C733-CBA3-4165-BBE7-47DBBA342AF5}" presName="spacer" presStyleCnt="0"/>
      <dgm:spPr/>
    </dgm:pt>
    <dgm:pt modelId="{8EC8F056-1C68-4B9A-AE78-031E5B03AD71}" type="pres">
      <dgm:prSet presAssocID="{4C79FE0C-6A1C-4EA1-AF82-2724F4CEBE93}" presName="parentText" presStyleLbl="node1" presStyleIdx="3" presStyleCnt="4">
        <dgm:presLayoutVars>
          <dgm:chMax val="0"/>
          <dgm:bulletEnabled val="1"/>
        </dgm:presLayoutVars>
      </dgm:prSet>
      <dgm:spPr/>
    </dgm:pt>
  </dgm:ptLst>
  <dgm:cxnLst>
    <dgm:cxn modelId="{34CF9307-CEB6-4EA2-BDE4-2FEB0650F626}" srcId="{8847EABD-148B-481D-8021-EE803DF3FAAC}" destId="{6D4A4AB5-943B-4BE4-88CB-D78FBF860B2E}" srcOrd="1" destOrd="0" parTransId="{4C19E61A-E688-4575-A17C-2F08FB91D8A6}" sibTransId="{77348515-45CA-4F05-A254-442D8ADD362E}"/>
    <dgm:cxn modelId="{BF7E2119-B6A5-4A4D-A9E4-F88849D6CB53}" type="presOf" srcId="{6D4A4AB5-943B-4BE4-88CB-D78FBF860B2E}" destId="{C3E492D3-0639-4617-82CB-A8F9804336CD}" srcOrd="0" destOrd="0" presId="urn:microsoft.com/office/officeart/2005/8/layout/vList2"/>
    <dgm:cxn modelId="{BED98762-343B-49F7-90B8-B355FB836925}" srcId="{8847EABD-148B-481D-8021-EE803DF3FAAC}" destId="{4C79FE0C-6A1C-4EA1-AF82-2724F4CEBE93}" srcOrd="3" destOrd="0" parTransId="{C55CBE38-1CEB-4002-BE5C-211ACB733448}" sibTransId="{36F272A2-4B18-482B-9C7C-9A141B783932}"/>
    <dgm:cxn modelId="{FC790A67-825C-4903-BDE1-714F8623500C}" srcId="{8847EABD-148B-481D-8021-EE803DF3FAAC}" destId="{1A17AC3D-34EC-49B2-BEA7-0B4C59439FED}" srcOrd="0" destOrd="0" parTransId="{F15B60AF-FDFE-4AAF-98DE-0CCF729F95DE}" sibTransId="{423AF544-3097-4264-B832-6366202075AE}"/>
    <dgm:cxn modelId="{4EF00A50-FD42-4BAB-A8EC-CD1400AAC0A3}" srcId="{8847EABD-148B-481D-8021-EE803DF3FAAC}" destId="{8183ED86-F321-460E-AB6A-CA9F93ECC188}" srcOrd="2" destOrd="0" parTransId="{CE28C897-687F-423A-BDF8-95E2C3E1FE8A}" sibTransId="{BD45C733-CBA3-4165-BBE7-47DBBA342AF5}"/>
    <dgm:cxn modelId="{AD06A0A2-C37D-4DA8-8F3C-F8ADDCEBA63B}" type="presOf" srcId="{4C79FE0C-6A1C-4EA1-AF82-2724F4CEBE93}" destId="{8EC8F056-1C68-4B9A-AE78-031E5B03AD71}" srcOrd="0" destOrd="0" presId="urn:microsoft.com/office/officeart/2005/8/layout/vList2"/>
    <dgm:cxn modelId="{B72415B2-33F6-4ABD-A31F-E3D46789179B}" type="presOf" srcId="{8183ED86-F321-460E-AB6A-CA9F93ECC188}" destId="{64E1E4B6-5C80-48E2-B3D3-B3BE765CC77E}" srcOrd="0" destOrd="0" presId="urn:microsoft.com/office/officeart/2005/8/layout/vList2"/>
    <dgm:cxn modelId="{C3B432C4-68F1-4186-8E93-0C48AEBAFCA4}" type="presOf" srcId="{1A17AC3D-34EC-49B2-BEA7-0B4C59439FED}" destId="{379863B2-E1E0-470E-8981-BE6D1864E8FA}" srcOrd="0" destOrd="0" presId="urn:microsoft.com/office/officeart/2005/8/layout/vList2"/>
    <dgm:cxn modelId="{3023E7F5-970F-40D3-9593-A95802474ADC}" type="presOf" srcId="{8847EABD-148B-481D-8021-EE803DF3FAAC}" destId="{34E56ADD-DD0C-43E0-99BF-2F1A940ED3E1}" srcOrd="0" destOrd="0" presId="urn:microsoft.com/office/officeart/2005/8/layout/vList2"/>
    <dgm:cxn modelId="{D5EC5F50-29D4-41BF-9E71-A25900495337}" type="presParOf" srcId="{34E56ADD-DD0C-43E0-99BF-2F1A940ED3E1}" destId="{379863B2-E1E0-470E-8981-BE6D1864E8FA}" srcOrd="0" destOrd="0" presId="urn:microsoft.com/office/officeart/2005/8/layout/vList2"/>
    <dgm:cxn modelId="{776B4056-1060-4685-811E-BB3B626B899A}" type="presParOf" srcId="{34E56ADD-DD0C-43E0-99BF-2F1A940ED3E1}" destId="{C3CD8C58-F506-4EB1-81BC-8DA25BC20154}" srcOrd="1" destOrd="0" presId="urn:microsoft.com/office/officeart/2005/8/layout/vList2"/>
    <dgm:cxn modelId="{4B1BEFF1-B518-4A57-9C22-014D54BFDDD1}" type="presParOf" srcId="{34E56ADD-DD0C-43E0-99BF-2F1A940ED3E1}" destId="{C3E492D3-0639-4617-82CB-A8F9804336CD}" srcOrd="2" destOrd="0" presId="urn:microsoft.com/office/officeart/2005/8/layout/vList2"/>
    <dgm:cxn modelId="{9D648C3D-084C-481A-9E15-42C9F78DBCBD}" type="presParOf" srcId="{34E56ADD-DD0C-43E0-99BF-2F1A940ED3E1}" destId="{2F804E64-1203-419D-A597-31220390EE01}" srcOrd="3" destOrd="0" presId="urn:microsoft.com/office/officeart/2005/8/layout/vList2"/>
    <dgm:cxn modelId="{DA4DC410-7C8C-416C-BCC6-A5DF5FC670D9}" type="presParOf" srcId="{34E56ADD-DD0C-43E0-99BF-2F1A940ED3E1}" destId="{64E1E4B6-5C80-48E2-B3D3-B3BE765CC77E}" srcOrd="4" destOrd="0" presId="urn:microsoft.com/office/officeart/2005/8/layout/vList2"/>
    <dgm:cxn modelId="{830F010A-4EA4-463F-868E-3D4525190DB1}" type="presParOf" srcId="{34E56ADD-DD0C-43E0-99BF-2F1A940ED3E1}" destId="{7B31411D-E1E8-4B31-98CC-75388DA38F35}" srcOrd="5" destOrd="0" presId="urn:microsoft.com/office/officeart/2005/8/layout/vList2"/>
    <dgm:cxn modelId="{3901F9D8-1BF7-4A51-98CA-59D71E433264}" type="presParOf" srcId="{34E56ADD-DD0C-43E0-99BF-2F1A940ED3E1}" destId="{8EC8F056-1C68-4B9A-AE78-031E5B03AD7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231DD62-8837-4B9E-A28D-23D72F5D2797}"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E2175ED2-51E9-4BE0-8F84-031E60DA2B67}">
      <dgm:prSet/>
      <dgm:spPr/>
      <dgm:t>
        <a:bodyPr/>
        <a:lstStyle/>
        <a:p>
          <a:r>
            <a:rPr lang="en-US" dirty="0"/>
            <a:t>Instant messaging and calls:</a:t>
          </a:r>
          <a:endParaRPr lang="en-GB" dirty="0"/>
        </a:p>
      </dgm:t>
    </dgm:pt>
    <dgm:pt modelId="{B9B6CE65-3F22-401B-9CAC-B238BA862AC2}" type="parTrans" cxnId="{4C34C7B4-526E-4E73-8611-0DF185F4C614}">
      <dgm:prSet/>
      <dgm:spPr/>
      <dgm:t>
        <a:bodyPr/>
        <a:lstStyle/>
        <a:p>
          <a:endParaRPr lang="en-GB"/>
        </a:p>
      </dgm:t>
    </dgm:pt>
    <dgm:pt modelId="{D4C50702-6136-4A10-AC95-73F6E2E4D90F}" type="sibTrans" cxnId="{4C34C7B4-526E-4E73-8611-0DF185F4C614}">
      <dgm:prSet/>
      <dgm:spPr/>
      <dgm:t>
        <a:bodyPr/>
        <a:lstStyle/>
        <a:p>
          <a:endParaRPr lang="en-GB"/>
        </a:p>
      </dgm:t>
    </dgm:pt>
    <dgm:pt modelId="{CAF66882-CF4E-49EC-B00E-277443671213}">
      <dgm:prSet/>
      <dgm:spPr/>
      <dgm:t>
        <a:bodyPr/>
        <a:lstStyle/>
        <a:p>
          <a:r>
            <a:rPr lang="en-US" dirty="0"/>
            <a:t>Carers can contact coordinators immediately to report changes in service users’ needs.</a:t>
          </a:r>
          <a:endParaRPr lang="en-GB" dirty="0"/>
        </a:p>
      </dgm:t>
    </dgm:pt>
    <dgm:pt modelId="{DEF467F8-790E-4E99-902D-012C5488A87E}" type="parTrans" cxnId="{DD2656A3-2698-4631-8E14-8AC5C149977C}">
      <dgm:prSet/>
      <dgm:spPr/>
      <dgm:t>
        <a:bodyPr/>
        <a:lstStyle/>
        <a:p>
          <a:endParaRPr lang="en-GB"/>
        </a:p>
      </dgm:t>
    </dgm:pt>
    <dgm:pt modelId="{B1D29F6A-09D4-4723-8464-FCF1880DC349}" type="sibTrans" cxnId="{DD2656A3-2698-4631-8E14-8AC5C149977C}">
      <dgm:prSet/>
      <dgm:spPr/>
      <dgm:t>
        <a:bodyPr/>
        <a:lstStyle/>
        <a:p>
          <a:endParaRPr lang="en-GB"/>
        </a:p>
      </dgm:t>
    </dgm:pt>
    <dgm:pt modelId="{7122825D-85AE-4277-9555-B8A60F98A06F}">
      <dgm:prSet/>
      <dgm:spPr/>
      <dgm:t>
        <a:bodyPr/>
        <a:lstStyle/>
        <a:p>
          <a:r>
            <a:rPr lang="en-US" dirty="0"/>
            <a:t>Channels and file sharing:</a:t>
          </a:r>
          <a:endParaRPr lang="en-GB" dirty="0"/>
        </a:p>
      </dgm:t>
    </dgm:pt>
    <dgm:pt modelId="{AB35A936-9C6D-4CEF-A804-258FFAA96713}" type="parTrans" cxnId="{893AD3B6-E94D-4BE5-8547-53E934114E54}">
      <dgm:prSet/>
      <dgm:spPr/>
      <dgm:t>
        <a:bodyPr/>
        <a:lstStyle/>
        <a:p>
          <a:endParaRPr lang="en-GB"/>
        </a:p>
      </dgm:t>
    </dgm:pt>
    <dgm:pt modelId="{03EDB351-D543-49F3-8AC5-2BAFDFEF3CFF}" type="sibTrans" cxnId="{893AD3B6-E94D-4BE5-8547-53E934114E54}">
      <dgm:prSet/>
      <dgm:spPr/>
      <dgm:t>
        <a:bodyPr/>
        <a:lstStyle/>
        <a:p>
          <a:endParaRPr lang="en-GB"/>
        </a:p>
      </dgm:t>
    </dgm:pt>
    <dgm:pt modelId="{06B3BE5B-C55F-4068-9550-327C5F496B2A}">
      <dgm:prSet/>
      <dgm:spPr/>
      <dgm:t>
        <a:bodyPr/>
        <a:lstStyle/>
        <a:p>
          <a:r>
            <a:rPr lang="en-US" dirty="0"/>
            <a:t>Dedicated channels can be created for care teams, </a:t>
          </a:r>
          <a:r>
            <a:rPr lang="en-US" dirty="0" err="1"/>
            <a:t>rotas</a:t>
          </a:r>
          <a:r>
            <a:rPr lang="en-US" dirty="0"/>
            <a:t>, or specific service users, improving information organisation.</a:t>
          </a:r>
          <a:endParaRPr lang="en-GB" dirty="0"/>
        </a:p>
      </dgm:t>
    </dgm:pt>
    <dgm:pt modelId="{22C70FDA-A229-4051-8400-66051E327E8C}" type="parTrans" cxnId="{C877F6DE-1974-49DC-9F8D-4DA9AB86B788}">
      <dgm:prSet/>
      <dgm:spPr/>
      <dgm:t>
        <a:bodyPr/>
        <a:lstStyle/>
        <a:p>
          <a:endParaRPr lang="en-GB"/>
        </a:p>
      </dgm:t>
    </dgm:pt>
    <dgm:pt modelId="{9890AFC7-9D06-48B8-B4A8-6259F0F37C4E}" type="sibTrans" cxnId="{C877F6DE-1974-49DC-9F8D-4DA9AB86B788}">
      <dgm:prSet/>
      <dgm:spPr/>
      <dgm:t>
        <a:bodyPr/>
        <a:lstStyle/>
        <a:p>
          <a:endParaRPr lang="en-GB"/>
        </a:p>
      </dgm:t>
    </dgm:pt>
    <dgm:pt modelId="{F0A4163C-39EA-4863-AC1B-7D383254518F}">
      <dgm:prSet/>
      <dgm:spPr/>
      <dgm:t>
        <a:bodyPr/>
        <a:lstStyle/>
        <a:p>
          <a:r>
            <a:rPr lang="en-US" dirty="0"/>
            <a:t>Real-time coordination:</a:t>
          </a:r>
          <a:endParaRPr lang="en-GB" dirty="0"/>
        </a:p>
      </dgm:t>
    </dgm:pt>
    <dgm:pt modelId="{80923C9A-0913-46B3-B0BF-150F7A14E08B}" type="parTrans" cxnId="{1A17E35D-8747-4F65-B3A2-DD50B7358D8E}">
      <dgm:prSet/>
      <dgm:spPr/>
      <dgm:t>
        <a:bodyPr/>
        <a:lstStyle/>
        <a:p>
          <a:endParaRPr lang="en-GB"/>
        </a:p>
      </dgm:t>
    </dgm:pt>
    <dgm:pt modelId="{EA9B7F8F-4CA7-4104-B910-BC6280F72616}" type="sibTrans" cxnId="{1A17E35D-8747-4F65-B3A2-DD50B7358D8E}">
      <dgm:prSet/>
      <dgm:spPr/>
      <dgm:t>
        <a:bodyPr/>
        <a:lstStyle/>
        <a:p>
          <a:endParaRPr lang="en-GB"/>
        </a:p>
      </dgm:t>
    </dgm:pt>
    <dgm:pt modelId="{B0B55A7F-FC1F-4E41-BB91-B20229805EC6}">
      <dgm:prSet/>
      <dgm:spPr/>
      <dgm:t>
        <a:bodyPr/>
        <a:lstStyle/>
        <a:p>
          <a:r>
            <a:rPr lang="en-US" dirty="0"/>
            <a:t>Shared documents and messages allow multiple staff members to access up-to-date information simultaneously.</a:t>
          </a:r>
          <a:endParaRPr lang="en-GB" dirty="0"/>
        </a:p>
      </dgm:t>
    </dgm:pt>
    <dgm:pt modelId="{BA7C7632-F077-4AF8-B6D4-9C13A5A7ABB6}" type="parTrans" cxnId="{A688946A-5367-4DA3-B0F4-B9FAB2CE4850}">
      <dgm:prSet/>
      <dgm:spPr/>
      <dgm:t>
        <a:bodyPr/>
        <a:lstStyle/>
        <a:p>
          <a:endParaRPr lang="en-GB"/>
        </a:p>
      </dgm:t>
    </dgm:pt>
    <dgm:pt modelId="{5D272E16-FFF3-4799-B565-9FED4A5AA6ED}" type="sibTrans" cxnId="{A688946A-5367-4DA3-B0F4-B9FAB2CE4850}">
      <dgm:prSet/>
      <dgm:spPr/>
      <dgm:t>
        <a:bodyPr/>
        <a:lstStyle/>
        <a:p>
          <a:endParaRPr lang="en-GB"/>
        </a:p>
      </dgm:t>
    </dgm:pt>
    <dgm:pt modelId="{AD8A3CF1-6AF0-485C-AB53-03DCD936BCF7}" type="pres">
      <dgm:prSet presAssocID="{1231DD62-8837-4B9E-A28D-23D72F5D2797}" presName="linear" presStyleCnt="0">
        <dgm:presLayoutVars>
          <dgm:animLvl val="lvl"/>
          <dgm:resizeHandles val="exact"/>
        </dgm:presLayoutVars>
      </dgm:prSet>
      <dgm:spPr/>
    </dgm:pt>
    <dgm:pt modelId="{62E73A32-31B0-4428-9528-A5CCCC5518CB}" type="pres">
      <dgm:prSet presAssocID="{E2175ED2-51E9-4BE0-8F84-031E60DA2B67}" presName="parentText" presStyleLbl="node1" presStyleIdx="0" presStyleCnt="3">
        <dgm:presLayoutVars>
          <dgm:chMax val="0"/>
          <dgm:bulletEnabled val="1"/>
        </dgm:presLayoutVars>
      </dgm:prSet>
      <dgm:spPr/>
    </dgm:pt>
    <dgm:pt modelId="{C7A71165-42F7-487E-BA7D-66DA0D18EFC8}" type="pres">
      <dgm:prSet presAssocID="{E2175ED2-51E9-4BE0-8F84-031E60DA2B67}" presName="childText" presStyleLbl="revTx" presStyleIdx="0" presStyleCnt="3">
        <dgm:presLayoutVars>
          <dgm:bulletEnabled val="1"/>
        </dgm:presLayoutVars>
      </dgm:prSet>
      <dgm:spPr/>
    </dgm:pt>
    <dgm:pt modelId="{C6C67AFF-F749-43AC-92B6-6BE55F303F81}" type="pres">
      <dgm:prSet presAssocID="{7122825D-85AE-4277-9555-B8A60F98A06F}" presName="parentText" presStyleLbl="node1" presStyleIdx="1" presStyleCnt="3">
        <dgm:presLayoutVars>
          <dgm:chMax val="0"/>
          <dgm:bulletEnabled val="1"/>
        </dgm:presLayoutVars>
      </dgm:prSet>
      <dgm:spPr/>
    </dgm:pt>
    <dgm:pt modelId="{FB299D77-E4AE-49E4-86B0-A7D440363C64}" type="pres">
      <dgm:prSet presAssocID="{7122825D-85AE-4277-9555-B8A60F98A06F}" presName="childText" presStyleLbl="revTx" presStyleIdx="1" presStyleCnt="3">
        <dgm:presLayoutVars>
          <dgm:bulletEnabled val="1"/>
        </dgm:presLayoutVars>
      </dgm:prSet>
      <dgm:spPr/>
    </dgm:pt>
    <dgm:pt modelId="{0CA9DC34-CE78-4888-9382-83BFF92AC668}" type="pres">
      <dgm:prSet presAssocID="{F0A4163C-39EA-4863-AC1B-7D383254518F}" presName="parentText" presStyleLbl="node1" presStyleIdx="2" presStyleCnt="3">
        <dgm:presLayoutVars>
          <dgm:chMax val="0"/>
          <dgm:bulletEnabled val="1"/>
        </dgm:presLayoutVars>
      </dgm:prSet>
      <dgm:spPr/>
    </dgm:pt>
    <dgm:pt modelId="{DC370FD3-09EB-4145-9572-F42C1EB4481E}" type="pres">
      <dgm:prSet presAssocID="{F0A4163C-39EA-4863-AC1B-7D383254518F}" presName="childText" presStyleLbl="revTx" presStyleIdx="2" presStyleCnt="3">
        <dgm:presLayoutVars>
          <dgm:bulletEnabled val="1"/>
        </dgm:presLayoutVars>
      </dgm:prSet>
      <dgm:spPr/>
    </dgm:pt>
  </dgm:ptLst>
  <dgm:cxnLst>
    <dgm:cxn modelId="{E24E7229-7590-4D77-B3AC-62574CEBF797}" type="presOf" srcId="{B0B55A7F-FC1F-4E41-BB91-B20229805EC6}" destId="{DC370FD3-09EB-4145-9572-F42C1EB4481E}" srcOrd="0" destOrd="0" presId="urn:microsoft.com/office/officeart/2005/8/layout/vList2"/>
    <dgm:cxn modelId="{20CB1E3D-5DA4-4D40-96E8-472476C4F009}" type="presOf" srcId="{1231DD62-8837-4B9E-A28D-23D72F5D2797}" destId="{AD8A3CF1-6AF0-485C-AB53-03DCD936BCF7}" srcOrd="0" destOrd="0" presId="urn:microsoft.com/office/officeart/2005/8/layout/vList2"/>
    <dgm:cxn modelId="{1A17E35D-8747-4F65-B3A2-DD50B7358D8E}" srcId="{1231DD62-8837-4B9E-A28D-23D72F5D2797}" destId="{F0A4163C-39EA-4863-AC1B-7D383254518F}" srcOrd="2" destOrd="0" parTransId="{80923C9A-0913-46B3-B0BF-150F7A14E08B}" sibTransId="{EA9B7F8F-4CA7-4104-B910-BC6280F72616}"/>
    <dgm:cxn modelId="{A688946A-5367-4DA3-B0F4-B9FAB2CE4850}" srcId="{F0A4163C-39EA-4863-AC1B-7D383254518F}" destId="{B0B55A7F-FC1F-4E41-BB91-B20229805EC6}" srcOrd="0" destOrd="0" parTransId="{BA7C7632-F077-4AF8-B6D4-9C13A5A7ABB6}" sibTransId="{5D272E16-FFF3-4799-B565-9FED4A5AA6ED}"/>
    <dgm:cxn modelId="{F9D6B082-0A68-4B89-B325-B3582A6A2CC4}" type="presOf" srcId="{CAF66882-CF4E-49EC-B00E-277443671213}" destId="{C7A71165-42F7-487E-BA7D-66DA0D18EFC8}" srcOrd="0" destOrd="0" presId="urn:microsoft.com/office/officeart/2005/8/layout/vList2"/>
    <dgm:cxn modelId="{DD2656A3-2698-4631-8E14-8AC5C149977C}" srcId="{E2175ED2-51E9-4BE0-8F84-031E60DA2B67}" destId="{CAF66882-CF4E-49EC-B00E-277443671213}" srcOrd="0" destOrd="0" parTransId="{DEF467F8-790E-4E99-902D-012C5488A87E}" sibTransId="{B1D29F6A-09D4-4723-8464-FCF1880DC349}"/>
    <dgm:cxn modelId="{2B55BBA6-7F6B-42A6-9C90-397D4E929C0E}" type="presOf" srcId="{7122825D-85AE-4277-9555-B8A60F98A06F}" destId="{C6C67AFF-F749-43AC-92B6-6BE55F303F81}" srcOrd="0" destOrd="0" presId="urn:microsoft.com/office/officeart/2005/8/layout/vList2"/>
    <dgm:cxn modelId="{4C34C7B4-526E-4E73-8611-0DF185F4C614}" srcId="{1231DD62-8837-4B9E-A28D-23D72F5D2797}" destId="{E2175ED2-51E9-4BE0-8F84-031E60DA2B67}" srcOrd="0" destOrd="0" parTransId="{B9B6CE65-3F22-401B-9CAC-B238BA862AC2}" sibTransId="{D4C50702-6136-4A10-AC95-73F6E2E4D90F}"/>
    <dgm:cxn modelId="{893AD3B6-E94D-4BE5-8547-53E934114E54}" srcId="{1231DD62-8837-4B9E-A28D-23D72F5D2797}" destId="{7122825D-85AE-4277-9555-B8A60F98A06F}" srcOrd="1" destOrd="0" parTransId="{AB35A936-9C6D-4CEF-A804-258FFAA96713}" sibTransId="{03EDB351-D543-49F3-8AC5-2BAFDFEF3CFF}"/>
    <dgm:cxn modelId="{BB187DCC-3A3D-40CA-8166-5D22F9431C26}" type="presOf" srcId="{06B3BE5B-C55F-4068-9550-327C5F496B2A}" destId="{FB299D77-E4AE-49E4-86B0-A7D440363C64}" srcOrd="0" destOrd="0" presId="urn:microsoft.com/office/officeart/2005/8/layout/vList2"/>
    <dgm:cxn modelId="{3CFB3EDB-2EA9-47CB-8594-A76E4D234CE5}" type="presOf" srcId="{F0A4163C-39EA-4863-AC1B-7D383254518F}" destId="{0CA9DC34-CE78-4888-9382-83BFF92AC668}" srcOrd="0" destOrd="0" presId="urn:microsoft.com/office/officeart/2005/8/layout/vList2"/>
    <dgm:cxn modelId="{C877F6DE-1974-49DC-9F8D-4DA9AB86B788}" srcId="{7122825D-85AE-4277-9555-B8A60F98A06F}" destId="{06B3BE5B-C55F-4068-9550-327C5F496B2A}" srcOrd="0" destOrd="0" parTransId="{22C70FDA-A229-4051-8400-66051E327E8C}" sibTransId="{9890AFC7-9D06-48B8-B4A8-6259F0F37C4E}"/>
    <dgm:cxn modelId="{7C62CEED-CDD2-4548-92B7-A79FD85C4EC5}" type="presOf" srcId="{E2175ED2-51E9-4BE0-8F84-031E60DA2B67}" destId="{62E73A32-31B0-4428-9528-A5CCCC5518CB}" srcOrd="0" destOrd="0" presId="urn:microsoft.com/office/officeart/2005/8/layout/vList2"/>
    <dgm:cxn modelId="{7EE730AB-352F-4A06-A134-FF7824E217BB}" type="presParOf" srcId="{AD8A3CF1-6AF0-485C-AB53-03DCD936BCF7}" destId="{62E73A32-31B0-4428-9528-A5CCCC5518CB}" srcOrd="0" destOrd="0" presId="urn:microsoft.com/office/officeart/2005/8/layout/vList2"/>
    <dgm:cxn modelId="{DBC25AF6-0085-420C-BB08-33FFE71095C2}" type="presParOf" srcId="{AD8A3CF1-6AF0-485C-AB53-03DCD936BCF7}" destId="{C7A71165-42F7-487E-BA7D-66DA0D18EFC8}" srcOrd="1" destOrd="0" presId="urn:microsoft.com/office/officeart/2005/8/layout/vList2"/>
    <dgm:cxn modelId="{488F667C-965D-4CA7-B0FF-001A3F46E9F6}" type="presParOf" srcId="{AD8A3CF1-6AF0-485C-AB53-03DCD936BCF7}" destId="{C6C67AFF-F749-43AC-92B6-6BE55F303F81}" srcOrd="2" destOrd="0" presId="urn:microsoft.com/office/officeart/2005/8/layout/vList2"/>
    <dgm:cxn modelId="{F927F4E3-74E1-49E7-B4C4-125610FE2253}" type="presParOf" srcId="{AD8A3CF1-6AF0-485C-AB53-03DCD936BCF7}" destId="{FB299D77-E4AE-49E4-86B0-A7D440363C64}" srcOrd="3" destOrd="0" presId="urn:microsoft.com/office/officeart/2005/8/layout/vList2"/>
    <dgm:cxn modelId="{6DDF0F67-BB49-4CE3-95E3-7D23CC5AF4D3}" type="presParOf" srcId="{AD8A3CF1-6AF0-485C-AB53-03DCD936BCF7}" destId="{0CA9DC34-CE78-4888-9382-83BFF92AC668}" srcOrd="4" destOrd="0" presId="urn:microsoft.com/office/officeart/2005/8/layout/vList2"/>
    <dgm:cxn modelId="{D337A706-0A0E-4E35-82F4-6B8B19467B7F}" type="presParOf" srcId="{AD8A3CF1-6AF0-485C-AB53-03DCD936BCF7}" destId="{DC370FD3-09EB-4145-9572-F42C1EB4481E}" srcOrd="5"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3F078A3-9707-492D-B7DF-5C8890C6F39D}"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76E66AF-56B5-4455-B932-59A84E20C32D}">
      <dgm:prSet/>
      <dgm:spPr/>
      <dgm:t>
        <a:bodyPr/>
        <a:lstStyle/>
        <a:p>
          <a:r>
            <a:rPr lang="en-US" dirty="0"/>
            <a:t>Faster decision-making:</a:t>
          </a:r>
          <a:endParaRPr lang="en-GB" dirty="0"/>
        </a:p>
      </dgm:t>
    </dgm:pt>
    <dgm:pt modelId="{9923BCA4-6E7F-42D5-A7B1-BB31BBACC5D7}" type="parTrans" cxnId="{082CE663-F51C-4143-AB5E-B0F9C0FA4699}">
      <dgm:prSet/>
      <dgm:spPr/>
      <dgm:t>
        <a:bodyPr/>
        <a:lstStyle/>
        <a:p>
          <a:endParaRPr lang="en-GB"/>
        </a:p>
      </dgm:t>
    </dgm:pt>
    <dgm:pt modelId="{1E05F006-D92E-4C8D-BB7B-D940BA79542B}" type="sibTrans" cxnId="{082CE663-F51C-4143-AB5E-B0F9C0FA4699}">
      <dgm:prSet/>
      <dgm:spPr/>
      <dgm:t>
        <a:bodyPr/>
        <a:lstStyle/>
        <a:p>
          <a:endParaRPr lang="en-GB"/>
        </a:p>
      </dgm:t>
    </dgm:pt>
    <dgm:pt modelId="{92C97730-70B8-4370-8D22-86024C9D9DA3}">
      <dgm:prSet/>
      <dgm:spPr/>
      <dgm:t>
        <a:bodyPr/>
        <a:lstStyle/>
        <a:p>
          <a:r>
            <a:rPr lang="en-US" dirty="0"/>
            <a:t>Real-time communication reduces waiting times for approvals or guidance.</a:t>
          </a:r>
          <a:endParaRPr lang="en-GB" dirty="0"/>
        </a:p>
      </dgm:t>
    </dgm:pt>
    <dgm:pt modelId="{82FC6D77-E941-4B50-866D-BD7C5D13577B}" type="parTrans" cxnId="{20E9D1E3-B8CC-4798-862A-CC8E98B29E9D}">
      <dgm:prSet/>
      <dgm:spPr/>
      <dgm:t>
        <a:bodyPr/>
        <a:lstStyle/>
        <a:p>
          <a:endParaRPr lang="en-GB"/>
        </a:p>
      </dgm:t>
    </dgm:pt>
    <dgm:pt modelId="{F93DB943-94EC-430C-BE7A-C04504ADBA6A}" type="sibTrans" cxnId="{20E9D1E3-B8CC-4798-862A-CC8E98B29E9D}">
      <dgm:prSet/>
      <dgm:spPr/>
      <dgm:t>
        <a:bodyPr/>
        <a:lstStyle/>
        <a:p>
          <a:endParaRPr lang="en-GB"/>
        </a:p>
      </dgm:t>
    </dgm:pt>
    <dgm:pt modelId="{9BFBB8D4-9C32-4B7E-B064-B0DB2413D314}">
      <dgm:prSet/>
      <dgm:spPr/>
      <dgm:t>
        <a:bodyPr/>
        <a:lstStyle/>
        <a:p>
          <a:r>
            <a:rPr lang="en-US" dirty="0"/>
            <a:t>Reduced errors:</a:t>
          </a:r>
          <a:endParaRPr lang="en-GB" dirty="0"/>
        </a:p>
      </dgm:t>
    </dgm:pt>
    <dgm:pt modelId="{7E3D8955-14AB-47B8-9AAC-1963D6FF84A7}" type="parTrans" cxnId="{AD62310D-A133-497F-9A49-E96065CCD9AC}">
      <dgm:prSet/>
      <dgm:spPr/>
      <dgm:t>
        <a:bodyPr/>
        <a:lstStyle/>
        <a:p>
          <a:endParaRPr lang="en-GB"/>
        </a:p>
      </dgm:t>
    </dgm:pt>
    <dgm:pt modelId="{875C3094-AD73-44F7-AFD3-BE6AA6E5A3E6}" type="sibTrans" cxnId="{AD62310D-A133-497F-9A49-E96065CCD9AC}">
      <dgm:prSet/>
      <dgm:spPr/>
      <dgm:t>
        <a:bodyPr/>
        <a:lstStyle/>
        <a:p>
          <a:endParaRPr lang="en-GB"/>
        </a:p>
      </dgm:t>
    </dgm:pt>
    <dgm:pt modelId="{5187A95D-4A6C-46E3-83F2-C6D05CCA25FD}">
      <dgm:prSet/>
      <dgm:spPr/>
      <dgm:t>
        <a:bodyPr/>
        <a:lstStyle/>
        <a:p>
          <a:r>
            <a:rPr lang="en-US" dirty="0"/>
            <a:t>Centralized information lowers the risk of conflicting messages.</a:t>
          </a:r>
          <a:endParaRPr lang="en-GB" dirty="0"/>
        </a:p>
      </dgm:t>
    </dgm:pt>
    <dgm:pt modelId="{524F1DFD-2CB5-49EA-B56A-FF2530B45C45}" type="parTrans" cxnId="{A22E70C5-56A5-4C9C-B742-25FA95E28726}">
      <dgm:prSet/>
      <dgm:spPr/>
      <dgm:t>
        <a:bodyPr/>
        <a:lstStyle/>
        <a:p>
          <a:endParaRPr lang="en-GB"/>
        </a:p>
      </dgm:t>
    </dgm:pt>
    <dgm:pt modelId="{433E2C72-0368-4B34-85FE-E61F12F3D44F}" type="sibTrans" cxnId="{A22E70C5-56A5-4C9C-B742-25FA95E28726}">
      <dgm:prSet/>
      <dgm:spPr/>
      <dgm:t>
        <a:bodyPr/>
        <a:lstStyle/>
        <a:p>
          <a:endParaRPr lang="en-GB"/>
        </a:p>
      </dgm:t>
    </dgm:pt>
    <dgm:pt modelId="{52E16991-2EB3-4507-870B-6C0295BD68FE}">
      <dgm:prSet/>
      <dgm:spPr/>
      <dgm:t>
        <a:bodyPr/>
        <a:lstStyle/>
        <a:p>
          <a:r>
            <a:rPr lang="en-US" dirty="0"/>
            <a:t>Improved teamwork:</a:t>
          </a:r>
          <a:endParaRPr lang="en-GB" dirty="0"/>
        </a:p>
      </dgm:t>
    </dgm:pt>
    <dgm:pt modelId="{FB322A99-304B-4BF9-8EED-38527BC65D13}" type="parTrans" cxnId="{AE2D8D15-D4DF-474A-A77C-744989C42953}">
      <dgm:prSet/>
      <dgm:spPr/>
      <dgm:t>
        <a:bodyPr/>
        <a:lstStyle/>
        <a:p>
          <a:endParaRPr lang="en-GB"/>
        </a:p>
      </dgm:t>
    </dgm:pt>
    <dgm:pt modelId="{DD9AF87E-2BAE-4EC6-B686-C6F43D452C91}" type="sibTrans" cxnId="{AE2D8D15-D4DF-474A-A77C-744989C42953}">
      <dgm:prSet/>
      <dgm:spPr/>
      <dgm:t>
        <a:bodyPr/>
        <a:lstStyle/>
        <a:p>
          <a:endParaRPr lang="en-GB"/>
        </a:p>
      </dgm:t>
    </dgm:pt>
    <dgm:pt modelId="{3BC8D59F-04AA-4C68-ADA4-AC27452C9BE1}">
      <dgm:prSet/>
      <dgm:spPr/>
      <dgm:t>
        <a:bodyPr/>
        <a:lstStyle/>
        <a:p>
          <a:r>
            <a:rPr lang="en-US" dirty="0"/>
            <a:t>Teams encourages collaboration between carers, nurses, and administrative staff.</a:t>
          </a:r>
          <a:endParaRPr lang="en-GB" dirty="0"/>
        </a:p>
      </dgm:t>
    </dgm:pt>
    <dgm:pt modelId="{92875A79-47B9-42F6-B488-B32CD3A42F72}" type="parTrans" cxnId="{C125B7B4-744F-42B1-A5C9-42385F0AC852}">
      <dgm:prSet/>
      <dgm:spPr/>
      <dgm:t>
        <a:bodyPr/>
        <a:lstStyle/>
        <a:p>
          <a:endParaRPr lang="en-GB"/>
        </a:p>
      </dgm:t>
    </dgm:pt>
    <dgm:pt modelId="{E4555189-6799-4A84-9022-2C89072F7D17}" type="sibTrans" cxnId="{C125B7B4-744F-42B1-A5C9-42385F0AC852}">
      <dgm:prSet/>
      <dgm:spPr/>
      <dgm:t>
        <a:bodyPr/>
        <a:lstStyle/>
        <a:p>
          <a:endParaRPr lang="en-GB"/>
        </a:p>
      </dgm:t>
    </dgm:pt>
    <dgm:pt modelId="{51EFA428-AB55-4E0D-95E0-A20E63FF3494}">
      <dgm:prSet/>
      <dgm:spPr/>
      <dgm:t>
        <a:bodyPr/>
        <a:lstStyle/>
        <a:p>
          <a:r>
            <a:rPr lang="en-US" dirty="0"/>
            <a:t>The study by Lane et al. (2023) also points out that in health and social care, digital collaboration tools can be used to improve teamwork and services coordination when applied correctly.</a:t>
          </a:r>
          <a:endParaRPr lang="en-GB" dirty="0"/>
        </a:p>
      </dgm:t>
    </dgm:pt>
    <dgm:pt modelId="{345FABCB-2625-484A-923F-5CA8426B1D5D}" type="parTrans" cxnId="{F698DDAF-D7A3-459F-8DC3-BDF456124F8F}">
      <dgm:prSet/>
      <dgm:spPr/>
      <dgm:t>
        <a:bodyPr/>
        <a:lstStyle/>
        <a:p>
          <a:endParaRPr lang="en-GB"/>
        </a:p>
      </dgm:t>
    </dgm:pt>
    <dgm:pt modelId="{E1F8C00B-7D7A-4E78-8D14-E0D06CE301DC}" type="sibTrans" cxnId="{F698DDAF-D7A3-459F-8DC3-BDF456124F8F}">
      <dgm:prSet/>
      <dgm:spPr/>
      <dgm:t>
        <a:bodyPr/>
        <a:lstStyle/>
        <a:p>
          <a:endParaRPr lang="en-GB"/>
        </a:p>
      </dgm:t>
    </dgm:pt>
    <dgm:pt modelId="{29C848DC-C320-44DC-868F-1B2C4B752228}" type="pres">
      <dgm:prSet presAssocID="{D3F078A3-9707-492D-B7DF-5C8890C6F39D}" presName="linear" presStyleCnt="0">
        <dgm:presLayoutVars>
          <dgm:animLvl val="lvl"/>
          <dgm:resizeHandles val="exact"/>
        </dgm:presLayoutVars>
      </dgm:prSet>
      <dgm:spPr/>
    </dgm:pt>
    <dgm:pt modelId="{FE1BB0B1-06D2-4236-A69F-F8260A1F7BA1}" type="pres">
      <dgm:prSet presAssocID="{876E66AF-56B5-4455-B932-59A84E20C32D}" presName="parentText" presStyleLbl="node1" presStyleIdx="0" presStyleCnt="4">
        <dgm:presLayoutVars>
          <dgm:chMax val="0"/>
          <dgm:bulletEnabled val="1"/>
        </dgm:presLayoutVars>
      </dgm:prSet>
      <dgm:spPr/>
    </dgm:pt>
    <dgm:pt modelId="{8C86C618-7727-4706-8B10-66A55B43149B}" type="pres">
      <dgm:prSet presAssocID="{876E66AF-56B5-4455-B932-59A84E20C32D}" presName="childText" presStyleLbl="revTx" presStyleIdx="0" presStyleCnt="3">
        <dgm:presLayoutVars>
          <dgm:bulletEnabled val="1"/>
        </dgm:presLayoutVars>
      </dgm:prSet>
      <dgm:spPr/>
    </dgm:pt>
    <dgm:pt modelId="{B4CF1CCF-957F-475F-8558-917D85639091}" type="pres">
      <dgm:prSet presAssocID="{9BFBB8D4-9C32-4B7E-B064-B0DB2413D314}" presName="parentText" presStyleLbl="node1" presStyleIdx="1" presStyleCnt="4">
        <dgm:presLayoutVars>
          <dgm:chMax val="0"/>
          <dgm:bulletEnabled val="1"/>
        </dgm:presLayoutVars>
      </dgm:prSet>
      <dgm:spPr/>
    </dgm:pt>
    <dgm:pt modelId="{200D096E-F970-469F-8F5F-8CB65365B21C}" type="pres">
      <dgm:prSet presAssocID="{9BFBB8D4-9C32-4B7E-B064-B0DB2413D314}" presName="childText" presStyleLbl="revTx" presStyleIdx="1" presStyleCnt="3">
        <dgm:presLayoutVars>
          <dgm:bulletEnabled val="1"/>
        </dgm:presLayoutVars>
      </dgm:prSet>
      <dgm:spPr/>
    </dgm:pt>
    <dgm:pt modelId="{48C4DA3E-FB2E-4E8C-BEEB-E2321D7E409B}" type="pres">
      <dgm:prSet presAssocID="{52E16991-2EB3-4507-870B-6C0295BD68FE}" presName="parentText" presStyleLbl="node1" presStyleIdx="2" presStyleCnt="4">
        <dgm:presLayoutVars>
          <dgm:chMax val="0"/>
          <dgm:bulletEnabled val="1"/>
        </dgm:presLayoutVars>
      </dgm:prSet>
      <dgm:spPr/>
    </dgm:pt>
    <dgm:pt modelId="{6FCCA257-6FB0-4D70-8932-082BE3258888}" type="pres">
      <dgm:prSet presAssocID="{52E16991-2EB3-4507-870B-6C0295BD68FE}" presName="childText" presStyleLbl="revTx" presStyleIdx="2" presStyleCnt="3">
        <dgm:presLayoutVars>
          <dgm:bulletEnabled val="1"/>
        </dgm:presLayoutVars>
      </dgm:prSet>
      <dgm:spPr/>
    </dgm:pt>
    <dgm:pt modelId="{F42E9817-5474-4B35-BDD7-4F70A5D31DF4}" type="pres">
      <dgm:prSet presAssocID="{51EFA428-AB55-4E0D-95E0-A20E63FF3494}" presName="parentText" presStyleLbl="node1" presStyleIdx="3" presStyleCnt="4">
        <dgm:presLayoutVars>
          <dgm:chMax val="0"/>
          <dgm:bulletEnabled val="1"/>
        </dgm:presLayoutVars>
      </dgm:prSet>
      <dgm:spPr/>
    </dgm:pt>
  </dgm:ptLst>
  <dgm:cxnLst>
    <dgm:cxn modelId="{1CD0F701-4596-444B-A324-9F978B06DC95}" type="presOf" srcId="{876E66AF-56B5-4455-B932-59A84E20C32D}" destId="{FE1BB0B1-06D2-4236-A69F-F8260A1F7BA1}" srcOrd="0" destOrd="0" presId="urn:microsoft.com/office/officeart/2005/8/layout/vList2"/>
    <dgm:cxn modelId="{AD62310D-A133-497F-9A49-E96065CCD9AC}" srcId="{D3F078A3-9707-492D-B7DF-5C8890C6F39D}" destId="{9BFBB8D4-9C32-4B7E-B064-B0DB2413D314}" srcOrd="1" destOrd="0" parTransId="{7E3D8955-14AB-47B8-9AAC-1963D6FF84A7}" sibTransId="{875C3094-AD73-44F7-AFD3-BE6AA6E5A3E6}"/>
    <dgm:cxn modelId="{AE2D8D15-D4DF-474A-A77C-744989C42953}" srcId="{D3F078A3-9707-492D-B7DF-5C8890C6F39D}" destId="{52E16991-2EB3-4507-870B-6C0295BD68FE}" srcOrd="2" destOrd="0" parTransId="{FB322A99-304B-4BF9-8EED-38527BC65D13}" sibTransId="{DD9AF87E-2BAE-4EC6-B686-C6F43D452C91}"/>
    <dgm:cxn modelId="{A9A8B818-6AFA-44E1-8A59-0ED1BEDB5CF8}" type="presOf" srcId="{5187A95D-4A6C-46E3-83F2-C6D05CCA25FD}" destId="{200D096E-F970-469F-8F5F-8CB65365B21C}" srcOrd="0" destOrd="0" presId="urn:microsoft.com/office/officeart/2005/8/layout/vList2"/>
    <dgm:cxn modelId="{082CE663-F51C-4143-AB5E-B0F9C0FA4699}" srcId="{D3F078A3-9707-492D-B7DF-5C8890C6F39D}" destId="{876E66AF-56B5-4455-B932-59A84E20C32D}" srcOrd="0" destOrd="0" parTransId="{9923BCA4-6E7F-42D5-A7B1-BB31BBACC5D7}" sibTransId="{1E05F006-D92E-4C8D-BB7B-D940BA79542B}"/>
    <dgm:cxn modelId="{F9CF3C64-C339-4EFC-B4CA-8D91B750211B}" type="presOf" srcId="{9BFBB8D4-9C32-4B7E-B064-B0DB2413D314}" destId="{B4CF1CCF-957F-475F-8558-917D85639091}" srcOrd="0" destOrd="0" presId="urn:microsoft.com/office/officeart/2005/8/layout/vList2"/>
    <dgm:cxn modelId="{60707571-4F45-46D7-8AF3-F0385E089DDD}" type="presOf" srcId="{52E16991-2EB3-4507-870B-6C0295BD68FE}" destId="{48C4DA3E-FB2E-4E8C-BEEB-E2321D7E409B}" srcOrd="0" destOrd="0" presId="urn:microsoft.com/office/officeart/2005/8/layout/vList2"/>
    <dgm:cxn modelId="{F698DDAF-D7A3-459F-8DC3-BDF456124F8F}" srcId="{D3F078A3-9707-492D-B7DF-5C8890C6F39D}" destId="{51EFA428-AB55-4E0D-95E0-A20E63FF3494}" srcOrd="3" destOrd="0" parTransId="{345FABCB-2625-484A-923F-5CA8426B1D5D}" sibTransId="{E1F8C00B-7D7A-4E78-8D14-E0D06CE301DC}"/>
    <dgm:cxn modelId="{FF1532B1-BA61-45E6-BF0A-8E50997C9DEE}" type="presOf" srcId="{51EFA428-AB55-4E0D-95E0-A20E63FF3494}" destId="{F42E9817-5474-4B35-BDD7-4F70A5D31DF4}" srcOrd="0" destOrd="0" presId="urn:microsoft.com/office/officeart/2005/8/layout/vList2"/>
    <dgm:cxn modelId="{C125B7B4-744F-42B1-A5C9-42385F0AC852}" srcId="{52E16991-2EB3-4507-870B-6C0295BD68FE}" destId="{3BC8D59F-04AA-4C68-ADA4-AC27452C9BE1}" srcOrd="0" destOrd="0" parTransId="{92875A79-47B9-42F6-B488-B32CD3A42F72}" sibTransId="{E4555189-6799-4A84-9022-2C89072F7D17}"/>
    <dgm:cxn modelId="{B193B8C0-65B0-41DF-9E63-5CC410EAD714}" type="presOf" srcId="{3BC8D59F-04AA-4C68-ADA4-AC27452C9BE1}" destId="{6FCCA257-6FB0-4D70-8932-082BE3258888}" srcOrd="0" destOrd="0" presId="urn:microsoft.com/office/officeart/2005/8/layout/vList2"/>
    <dgm:cxn modelId="{A22E70C5-56A5-4C9C-B742-25FA95E28726}" srcId="{9BFBB8D4-9C32-4B7E-B064-B0DB2413D314}" destId="{5187A95D-4A6C-46E3-83F2-C6D05CCA25FD}" srcOrd="0" destOrd="0" parTransId="{524F1DFD-2CB5-49EA-B56A-FF2530B45C45}" sibTransId="{433E2C72-0368-4B34-85FE-E61F12F3D44F}"/>
    <dgm:cxn modelId="{6EE1D6D2-18D7-4F73-AF1D-82EDD6FD9A65}" type="presOf" srcId="{92C97730-70B8-4370-8D22-86024C9D9DA3}" destId="{8C86C618-7727-4706-8B10-66A55B43149B}" srcOrd="0" destOrd="0" presId="urn:microsoft.com/office/officeart/2005/8/layout/vList2"/>
    <dgm:cxn modelId="{20E9D1E3-B8CC-4798-862A-CC8E98B29E9D}" srcId="{876E66AF-56B5-4455-B932-59A84E20C32D}" destId="{92C97730-70B8-4370-8D22-86024C9D9DA3}" srcOrd="0" destOrd="0" parTransId="{82FC6D77-E941-4B50-866D-BD7C5D13577B}" sibTransId="{F93DB943-94EC-430C-BE7A-C04504ADBA6A}"/>
    <dgm:cxn modelId="{1182DBFA-5FF6-43B7-81EC-5AE809535AEF}" type="presOf" srcId="{D3F078A3-9707-492D-B7DF-5C8890C6F39D}" destId="{29C848DC-C320-44DC-868F-1B2C4B752228}" srcOrd="0" destOrd="0" presId="urn:microsoft.com/office/officeart/2005/8/layout/vList2"/>
    <dgm:cxn modelId="{7856FFDE-B22E-4F07-A248-35451E141268}" type="presParOf" srcId="{29C848DC-C320-44DC-868F-1B2C4B752228}" destId="{FE1BB0B1-06D2-4236-A69F-F8260A1F7BA1}" srcOrd="0" destOrd="0" presId="urn:microsoft.com/office/officeart/2005/8/layout/vList2"/>
    <dgm:cxn modelId="{8C64EBF4-D6AD-4561-B44B-365CC1B243C4}" type="presParOf" srcId="{29C848DC-C320-44DC-868F-1B2C4B752228}" destId="{8C86C618-7727-4706-8B10-66A55B43149B}" srcOrd="1" destOrd="0" presId="urn:microsoft.com/office/officeart/2005/8/layout/vList2"/>
    <dgm:cxn modelId="{A12A7FDE-7C5A-4DDF-8524-1F5725D01FDA}" type="presParOf" srcId="{29C848DC-C320-44DC-868F-1B2C4B752228}" destId="{B4CF1CCF-957F-475F-8558-917D85639091}" srcOrd="2" destOrd="0" presId="urn:microsoft.com/office/officeart/2005/8/layout/vList2"/>
    <dgm:cxn modelId="{64FDA4E3-AD4C-4131-B8DC-B515D25AECD6}" type="presParOf" srcId="{29C848DC-C320-44DC-868F-1B2C4B752228}" destId="{200D096E-F970-469F-8F5F-8CB65365B21C}" srcOrd="3" destOrd="0" presId="urn:microsoft.com/office/officeart/2005/8/layout/vList2"/>
    <dgm:cxn modelId="{70FA751C-634C-438F-8741-2ACCE7A55DE0}" type="presParOf" srcId="{29C848DC-C320-44DC-868F-1B2C4B752228}" destId="{48C4DA3E-FB2E-4E8C-BEEB-E2321D7E409B}" srcOrd="4" destOrd="0" presId="urn:microsoft.com/office/officeart/2005/8/layout/vList2"/>
    <dgm:cxn modelId="{D48C5863-374A-46D2-A962-F52191C55686}" type="presParOf" srcId="{29C848DC-C320-44DC-868F-1B2C4B752228}" destId="{6FCCA257-6FB0-4D70-8932-082BE3258888}" srcOrd="5" destOrd="0" presId="urn:microsoft.com/office/officeart/2005/8/layout/vList2"/>
    <dgm:cxn modelId="{FA426A18-FE5F-4B25-8CE3-EE623BD9DBF1}" type="presParOf" srcId="{29C848DC-C320-44DC-868F-1B2C4B752228}" destId="{F42E9817-5474-4B35-BDD7-4F70A5D31DF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50C906F-E618-4CDF-BBA4-560AC7589993}"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ABD326B-57CE-4734-8322-5EA0A8612095}">
      <dgm:prSet/>
      <dgm:spPr/>
      <dgm:t>
        <a:bodyPr/>
        <a:lstStyle/>
        <a:p>
          <a:r>
            <a:rPr lang="en-US" dirty="0"/>
            <a:t>Inappropriate sharing of confidential information may result in data protection risks.</a:t>
          </a:r>
          <a:endParaRPr lang="en-GB" dirty="0"/>
        </a:p>
      </dgm:t>
    </dgm:pt>
    <dgm:pt modelId="{DC490F24-A44F-4FB8-A79B-B463A7ED0AAC}" type="parTrans" cxnId="{C4A19990-3867-4DB6-B2BC-466BC5DE1C6D}">
      <dgm:prSet/>
      <dgm:spPr/>
      <dgm:t>
        <a:bodyPr/>
        <a:lstStyle/>
        <a:p>
          <a:endParaRPr lang="en-GB"/>
        </a:p>
      </dgm:t>
    </dgm:pt>
    <dgm:pt modelId="{BB580A4B-6088-4DA8-BE4F-AD25EA851154}" type="sibTrans" cxnId="{C4A19990-3867-4DB6-B2BC-466BC5DE1C6D}">
      <dgm:prSet/>
      <dgm:spPr/>
      <dgm:t>
        <a:bodyPr/>
        <a:lstStyle/>
        <a:p>
          <a:endParaRPr lang="en-GB"/>
        </a:p>
      </dgm:t>
    </dgm:pt>
    <dgm:pt modelId="{8233EE2C-3455-49EB-90AD-108FC3D696EC}">
      <dgm:prSet/>
      <dgm:spPr/>
      <dgm:t>
        <a:bodyPr/>
        <a:lstStyle/>
        <a:p>
          <a:r>
            <a:rPr lang="en-US" dirty="0"/>
            <a:t>Too many communication tools can overload employees and eliminate efficiency.</a:t>
          </a:r>
          <a:endParaRPr lang="en-GB" dirty="0"/>
        </a:p>
      </dgm:t>
    </dgm:pt>
    <dgm:pt modelId="{F2C00EDC-1CA5-4922-AA15-A82C10A73525}" type="parTrans" cxnId="{3665CB3B-AE37-452D-9B60-25BA90DA84A7}">
      <dgm:prSet/>
      <dgm:spPr/>
      <dgm:t>
        <a:bodyPr/>
        <a:lstStyle/>
        <a:p>
          <a:endParaRPr lang="en-GB"/>
        </a:p>
      </dgm:t>
    </dgm:pt>
    <dgm:pt modelId="{67497C9D-41E4-4073-A238-515F923B0918}" type="sibTrans" cxnId="{3665CB3B-AE37-452D-9B60-25BA90DA84A7}">
      <dgm:prSet/>
      <dgm:spPr/>
      <dgm:t>
        <a:bodyPr/>
        <a:lstStyle/>
        <a:p>
          <a:endParaRPr lang="en-GB"/>
        </a:p>
      </dgm:t>
    </dgm:pt>
    <dgm:pt modelId="{31B221ED-2582-4331-AC26-F9469F2B8FDE}">
      <dgm:prSet/>
      <dgm:spPr/>
      <dgm:t>
        <a:bodyPr/>
        <a:lstStyle/>
        <a:p>
          <a:r>
            <a:rPr lang="en-US" dirty="0"/>
            <a:t>There is a need to have clear organisational policies, staff training and proper access permissions.</a:t>
          </a:r>
          <a:endParaRPr lang="en-GB" dirty="0"/>
        </a:p>
      </dgm:t>
    </dgm:pt>
    <dgm:pt modelId="{2E116101-1181-4FFF-B5F3-583F3177AADA}" type="parTrans" cxnId="{BCC85E34-65DE-4FD4-B0F6-007C18A98AFE}">
      <dgm:prSet/>
      <dgm:spPr/>
      <dgm:t>
        <a:bodyPr/>
        <a:lstStyle/>
        <a:p>
          <a:endParaRPr lang="en-GB"/>
        </a:p>
      </dgm:t>
    </dgm:pt>
    <dgm:pt modelId="{0F6F4FC4-71B9-4C16-B3DB-2AE697F5AA02}" type="sibTrans" cxnId="{BCC85E34-65DE-4FD4-B0F6-007C18A98AFE}">
      <dgm:prSet/>
      <dgm:spPr/>
      <dgm:t>
        <a:bodyPr/>
        <a:lstStyle/>
        <a:p>
          <a:endParaRPr lang="en-GB"/>
        </a:p>
      </dgm:t>
    </dgm:pt>
    <dgm:pt modelId="{C16B9FF1-2A35-4D10-B917-024920BF34F8}">
      <dgm:prSet/>
      <dgm:spPr/>
      <dgm:t>
        <a:bodyPr/>
        <a:lstStyle/>
        <a:p>
          <a:r>
            <a:rPr lang="en-US" dirty="0"/>
            <a:t>The use of governance controls can help make the use of technology safe and compliant with the international standards of digital professionalism in the environment of care.</a:t>
          </a:r>
          <a:endParaRPr lang="en-GB" dirty="0"/>
        </a:p>
      </dgm:t>
    </dgm:pt>
    <dgm:pt modelId="{94580328-BD31-4520-9F16-61250242ED68}" type="parTrans" cxnId="{B35F9748-37EF-4DF6-97E9-DBC654F1167D}">
      <dgm:prSet/>
      <dgm:spPr/>
      <dgm:t>
        <a:bodyPr/>
        <a:lstStyle/>
        <a:p>
          <a:endParaRPr lang="en-GB"/>
        </a:p>
      </dgm:t>
    </dgm:pt>
    <dgm:pt modelId="{12C6990C-4400-459E-AA73-71FAC9949EA3}" type="sibTrans" cxnId="{B35F9748-37EF-4DF6-97E9-DBC654F1167D}">
      <dgm:prSet/>
      <dgm:spPr/>
      <dgm:t>
        <a:bodyPr/>
        <a:lstStyle/>
        <a:p>
          <a:endParaRPr lang="en-GB"/>
        </a:p>
      </dgm:t>
    </dgm:pt>
    <dgm:pt modelId="{16DB8A58-4B5F-4A9A-BABA-CB2912F1122C}" type="pres">
      <dgm:prSet presAssocID="{F50C906F-E618-4CDF-BBA4-560AC7589993}" presName="linear" presStyleCnt="0">
        <dgm:presLayoutVars>
          <dgm:animLvl val="lvl"/>
          <dgm:resizeHandles val="exact"/>
        </dgm:presLayoutVars>
      </dgm:prSet>
      <dgm:spPr/>
    </dgm:pt>
    <dgm:pt modelId="{23C47EC8-4166-4D6B-A6EB-E90EAC0AC8CD}" type="pres">
      <dgm:prSet presAssocID="{8ABD326B-57CE-4734-8322-5EA0A8612095}" presName="parentText" presStyleLbl="node1" presStyleIdx="0" presStyleCnt="4">
        <dgm:presLayoutVars>
          <dgm:chMax val="0"/>
          <dgm:bulletEnabled val="1"/>
        </dgm:presLayoutVars>
      </dgm:prSet>
      <dgm:spPr/>
    </dgm:pt>
    <dgm:pt modelId="{61FC033F-62F0-469A-8836-7702135EE448}" type="pres">
      <dgm:prSet presAssocID="{BB580A4B-6088-4DA8-BE4F-AD25EA851154}" presName="spacer" presStyleCnt="0"/>
      <dgm:spPr/>
    </dgm:pt>
    <dgm:pt modelId="{82C1394F-49F6-4DFF-9D5F-6CD1156B2796}" type="pres">
      <dgm:prSet presAssocID="{8233EE2C-3455-49EB-90AD-108FC3D696EC}" presName="parentText" presStyleLbl="node1" presStyleIdx="1" presStyleCnt="4">
        <dgm:presLayoutVars>
          <dgm:chMax val="0"/>
          <dgm:bulletEnabled val="1"/>
        </dgm:presLayoutVars>
      </dgm:prSet>
      <dgm:spPr/>
    </dgm:pt>
    <dgm:pt modelId="{FEC1B6C1-D7A0-4F15-B98D-D8448B179269}" type="pres">
      <dgm:prSet presAssocID="{67497C9D-41E4-4073-A238-515F923B0918}" presName="spacer" presStyleCnt="0"/>
      <dgm:spPr/>
    </dgm:pt>
    <dgm:pt modelId="{A5DEAEC0-43CB-48A1-927C-32EFFC0763B7}" type="pres">
      <dgm:prSet presAssocID="{31B221ED-2582-4331-AC26-F9469F2B8FDE}" presName="parentText" presStyleLbl="node1" presStyleIdx="2" presStyleCnt="4">
        <dgm:presLayoutVars>
          <dgm:chMax val="0"/>
          <dgm:bulletEnabled val="1"/>
        </dgm:presLayoutVars>
      </dgm:prSet>
      <dgm:spPr/>
    </dgm:pt>
    <dgm:pt modelId="{BD344B7C-FC09-45ED-962B-D5273E32F08F}" type="pres">
      <dgm:prSet presAssocID="{0F6F4FC4-71B9-4C16-B3DB-2AE697F5AA02}" presName="spacer" presStyleCnt="0"/>
      <dgm:spPr/>
    </dgm:pt>
    <dgm:pt modelId="{08E0D855-BE77-4076-9EC0-C2295212B8C7}" type="pres">
      <dgm:prSet presAssocID="{C16B9FF1-2A35-4D10-B917-024920BF34F8}" presName="parentText" presStyleLbl="node1" presStyleIdx="3" presStyleCnt="4">
        <dgm:presLayoutVars>
          <dgm:chMax val="0"/>
          <dgm:bulletEnabled val="1"/>
        </dgm:presLayoutVars>
      </dgm:prSet>
      <dgm:spPr/>
    </dgm:pt>
  </dgm:ptLst>
  <dgm:cxnLst>
    <dgm:cxn modelId="{C5CD4B32-929E-4FA1-AB75-C6DAED7EBDED}" type="presOf" srcId="{F50C906F-E618-4CDF-BBA4-560AC7589993}" destId="{16DB8A58-4B5F-4A9A-BABA-CB2912F1122C}" srcOrd="0" destOrd="0" presId="urn:microsoft.com/office/officeart/2005/8/layout/vList2"/>
    <dgm:cxn modelId="{BCC85E34-65DE-4FD4-B0F6-007C18A98AFE}" srcId="{F50C906F-E618-4CDF-BBA4-560AC7589993}" destId="{31B221ED-2582-4331-AC26-F9469F2B8FDE}" srcOrd="2" destOrd="0" parTransId="{2E116101-1181-4FFF-B5F3-583F3177AADA}" sibTransId="{0F6F4FC4-71B9-4C16-B3DB-2AE697F5AA02}"/>
    <dgm:cxn modelId="{58C42738-4CA0-4F45-9A65-CCB410E3E552}" type="presOf" srcId="{C16B9FF1-2A35-4D10-B917-024920BF34F8}" destId="{08E0D855-BE77-4076-9EC0-C2295212B8C7}" srcOrd="0" destOrd="0" presId="urn:microsoft.com/office/officeart/2005/8/layout/vList2"/>
    <dgm:cxn modelId="{3665CB3B-AE37-452D-9B60-25BA90DA84A7}" srcId="{F50C906F-E618-4CDF-BBA4-560AC7589993}" destId="{8233EE2C-3455-49EB-90AD-108FC3D696EC}" srcOrd="1" destOrd="0" parTransId="{F2C00EDC-1CA5-4922-AA15-A82C10A73525}" sibTransId="{67497C9D-41E4-4073-A238-515F923B0918}"/>
    <dgm:cxn modelId="{B35F9748-37EF-4DF6-97E9-DBC654F1167D}" srcId="{F50C906F-E618-4CDF-BBA4-560AC7589993}" destId="{C16B9FF1-2A35-4D10-B917-024920BF34F8}" srcOrd="3" destOrd="0" parTransId="{94580328-BD31-4520-9F16-61250242ED68}" sibTransId="{12C6990C-4400-459E-AA73-71FAC9949EA3}"/>
    <dgm:cxn modelId="{C54ABB6D-D91F-4EB7-BB77-685F3D8DC0FE}" type="presOf" srcId="{8233EE2C-3455-49EB-90AD-108FC3D696EC}" destId="{82C1394F-49F6-4DFF-9D5F-6CD1156B2796}" srcOrd="0" destOrd="0" presId="urn:microsoft.com/office/officeart/2005/8/layout/vList2"/>
    <dgm:cxn modelId="{53A79A4E-68BA-4CD3-AB99-C535549368BA}" type="presOf" srcId="{31B221ED-2582-4331-AC26-F9469F2B8FDE}" destId="{A5DEAEC0-43CB-48A1-927C-32EFFC0763B7}" srcOrd="0" destOrd="0" presId="urn:microsoft.com/office/officeart/2005/8/layout/vList2"/>
    <dgm:cxn modelId="{C4A19990-3867-4DB6-B2BC-466BC5DE1C6D}" srcId="{F50C906F-E618-4CDF-BBA4-560AC7589993}" destId="{8ABD326B-57CE-4734-8322-5EA0A8612095}" srcOrd="0" destOrd="0" parTransId="{DC490F24-A44F-4FB8-A79B-B463A7ED0AAC}" sibTransId="{BB580A4B-6088-4DA8-BE4F-AD25EA851154}"/>
    <dgm:cxn modelId="{E45DD2A5-0787-481E-A897-4CB462994227}" type="presOf" srcId="{8ABD326B-57CE-4734-8322-5EA0A8612095}" destId="{23C47EC8-4166-4D6B-A6EB-E90EAC0AC8CD}" srcOrd="0" destOrd="0" presId="urn:microsoft.com/office/officeart/2005/8/layout/vList2"/>
    <dgm:cxn modelId="{A5C521A4-990B-42B9-8E1E-5CD47B599AE1}" type="presParOf" srcId="{16DB8A58-4B5F-4A9A-BABA-CB2912F1122C}" destId="{23C47EC8-4166-4D6B-A6EB-E90EAC0AC8CD}" srcOrd="0" destOrd="0" presId="urn:microsoft.com/office/officeart/2005/8/layout/vList2"/>
    <dgm:cxn modelId="{CBE82DB1-FBB1-4F26-BA86-D63D071E566A}" type="presParOf" srcId="{16DB8A58-4B5F-4A9A-BABA-CB2912F1122C}" destId="{61FC033F-62F0-469A-8836-7702135EE448}" srcOrd="1" destOrd="0" presId="urn:microsoft.com/office/officeart/2005/8/layout/vList2"/>
    <dgm:cxn modelId="{125422B4-EA9F-46BA-9936-C6DBF6FEA0BE}" type="presParOf" srcId="{16DB8A58-4B5F-4A9A-BABA-CB2912F1122C}" destId="{82C1394F-49F6-4DFF-9D5F-6CD1156B2796}" srcOrd="2" destOrd="0" presId="urn:microsoft.com/office/officeart/2005/8/layout/vList2"/>
    <dgm:cxn modelId="{9856169A-3013-474A-85CC-559DC66A56CE}" type="presParOf" srcId="{16DB8A58-4B5F-4A9A-BABA-CB2912F1122C}" destId="{FEC1B6C1-D7A0-4F15-B98D-D8448B179269}" srcOrd="3" destOrd="0" presId="urn:microsoft.com/office/officeart/2005/8/layout/vList2"/>
    <dgm:cxn modelId="{55484A3B-A5A7-406E-B9D0-08CCA133446A}" type="presParOf" srcId="{16DB8A58-4B5F-4A9A-BABA-CB2912F1122C}" destId="{A5DEAEC0-43CB-48A1-927C-32EFFC0763B7}" srcOrd="4" destOrd="0" presId="urn:microsoft.com/office/officeart/2005/8/layout/vList2"/>
    <dgm:cxn modelId="{977C34B7-1C8F-4388-8185-E88E3D207ACD}" type="presParOf" srcId="{16DB8A58-4B5F-4A9A-BABA-CB2912F1122C}" destId="{BD344B7C-FC09-45ED-962B-D5273E32F08F}" srcOrd="5" destOrd="0" presId="urn:microsoft.com/office/officeart/2005/8/layout/vList2"/>
    <dgm:cxn modelId="{763A4BA9-1834-4A75-91E7-DE7E686EDAE2}" type="presParOf" srcId="{16DB8A58-4B5F-4A9A-BABA-CB2912F1122C}" destId="{08E0D855-BE77-4076-9EC0-C2295212B8C7}"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586EF0-38D7-4BC1-B94D-5E693BD502BE}"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45040D0C-4522-4531-97B6-1F5572C58060}">
      <dgm:prSet/>
      <dgm:spPr/>
      <dgm:t>
        <a:bodyPr/>
        <a:lstStyle/>
        <a:p>
          <a:r>
            <a:rPr lang="en-US" dirty="0"/>
            <a:t>Home care organisations are dealing with very sensitive personal information, the health records of service users, their medication history, and contacts. Mishandled, this information may result in the security risks of privacy as well as safeguarding and loss of trust.</a:t>
          </a:r>
          <a:endParaRPr lang="en-GB" dirty="0"/>
        </a:p>
      </dgm:t>
    </dgm:pt>
    <dgm:pt modelId="{87D62584-8925-4EF0-B489-5CA050F0B814}" type="parTrans" cxnId="{347FF79C-8451-4500-8933-11A51E7D81B6}">
      <dgm:prSet/>
      <dgm:spPr/>
      <dgm:t>
        <a:bodyPr/>
        <a:lstStyle/>
        <a:p>
          <a:endParaRPr lang="en-GB"/>
        </a:p>
      </dgm:t>
    </dgm:pt>
    <dgm:pt modelId="{F28FF242-71AD-4137-AA15-34BCF5D81B38}" type="sibTrans" cxnId="{347FF79C-8451-4500-8933-11A51E7D81B6}">
      <dgm:prSet/>
      <dgm:spPr/>
      <dgm:t>
        <a:bodyPr/>
        <a:lstStyle/>
        <a:p>
          <a:endParaRPr lang="en-GB"/>
        </a:p>
      </dgm:t>
    </dgm:pt>
    <dgm:pt modelId="{19C0F2F7-EE56-4F47-8AF6-6E2A4AFC7EBF}">
      <dgm:prSet/>
      <dgm:spPr/>
      <dgm:t>
        <a:bodyPr/>
        <a:lstStyle/>
        <a:p>
          <a:r>
            <a:rPr lang="en-US" dirty="0"/>
            <a:t>Digital safety is a legal and moral issue in health and social care practice. In UK GDPR and Data Protection Act 2018, organisations should take care of the fact that personal data is processed in a secure and legal manner (UK Government, 2025).</a:t>
          </a:r>
          <a:endParaRPr lang="en-GB" dirty="0"/>
        </a:p>
      </dgm:t>
    </dgm:pt>
    <dgm:pt modelId="{D4182007-3663-4422-ADD3-C86DAE55F5E8}" type="parTrans" cxnId="{41C962A5-C3C0-4D7C-9EBA-8224D38A301C}">
      <dgm:prSet/>
      <dgm:spPr/>
      <dgm:t>
        <a:bodyPr/>
        <a:lstStyle/>
        <a:p>
          <a:endParaRPr lang="en-GB"/>
        </a:p>
      </dgm:t>
    </dgm:pt>
    <dgm:pt modelId="{3F6F30B0-2570-4C61-A8BA-2F62FA169EF6}" type="sibTrans" cxnId="{41C962A5-C3C0-4D7C-9EBA-8224D38A301C}">
      <dgm:prSet/>
      <dgm:spPr/>
      <dgm:t>
        <a:bodyPr/>
        <a:lstStyle/>
        <a:p>
          <a:endParaRPr lang="en-GB"/>
        </a:p>
      </dgm:t>
    </dgm:pt>
    <dgm:pt modelId="{0CEE5B4A-F72E-49AC-B83E-F86CB9199E03}">
      <dgm:prSet/>
      <dgm:spPr/>
      <dgm:t>
        <a:bodyPr/>
        <a:lstStyle/>
        <a:p>
          <a:r>
            <a:rPr lang="en-US" dirty="0"/>
            <a:t>Rusu and Marius </a:t>
          </a:r>
          <a:r>
            <a:rPr lang="en-US" dirty="0" err="1"/>
            <a:t>Mantulescu</a:t>
          </a:r>
          <a:r>
            <a:rPr lang="en-US" dirty="0"/>
            <a:t> (2025) argue that the quality of services and safeguarding vulnerable individuals is only possible with good information security management.</a:t>
          </a:r>
          <a:endParaRPr lang="en-GB" dirty="0"/>
        </a:p>
      </dgm:t>
    </dgm:pt>
    <dgm:pt modelId="{558CABE8-E90B-4F79-B582-06136A4D682D}" type="parTrans" cxnId="{60A6430D-F662-43B9-A74F-B42CEF09D462}">
      <dgm:prSet/>
      <dgm:spPr/>
      <dgm:t>
        <a:bodyPr/>
        <a:lstStyle/>
        <a:p>
          <a:endParaRPr lang="en-GB"/>
        </a:p>
      </dgm:t>
    </dgm:pt>
    <dgm:pt modelId="{02CA0FEF-ED51-4FC0-AD19-1EFBBC7DDE84}" type="sibTrans" cxnId="{60A6430D-F662-43B9-A74F-B42CEF09D462}">
      <dgm:prSet/>
      <dgm:spPr/>
      <dgm:t>
        <a:bodyPr/>
        <a:lstStyle/>
        <a:p>
          <a:endParaRPr lang="en-GB"/>
        </a:p>
      </dgm:t>
    </dgm:pt>
    <dgm:pt modelId="{14828176-1555-46FD-B873-0F609B81D32C}" type="pres">
      <dgm:prSet presAssocID="{19586EF0-38D7-4BC1-B94D-5E693BD502BE}" presName="linear" presStyleCnt="0">
        <dgm:presLayoutVars>
          <dgm:animLvl val="lvl"/>
          <dgm:resizeHandles val="exact"/>
        </dgm:presLayoutVars>
      </dgm:prSet>
      <dgm:spPr/>
    </dgm:pt>
    <dgm:pt modelId="{4F233130-4DC9-4166-869F-6F0C5454F1A1}" type="pres">
      <dgm:prSet presAssocID="{45040D0C-4522-4531-97B6-1F5572C58060}" presName="parentText" presStyleLbl="node1" presStyleIdx="0" presStyleCnt="3">
        <dgm:presLayoutVars>
          <dgm:chMax val="0"/>
          <dgm:bulletEnabled val="1"/>
        </dgm:presLayoutVars>
      </dgm:prSet>
      <dgm:spPr/>
    </dgm:pt>
    <dgm:pt modelId="{7F4DFE5C-EE1A-4B55-AFB1-66126AD53F97}" type="pres">
      <dgm:prSet presAssocID="{F28FF242-71AD-4137-AA15-34BCF5D81B38}" presName="spacer" presStyleCnt="0"/>
      <dgm:spPr/>
    </dgm:pt>
    <dgm:pt modelId="{FDAED197-4CAF-4280-86AE-746CB17FB87A}" type="pres">
      <dgm:prSet presAssocID="{19C0F2F7-EE56-4F47-8AF6-6E2A4AFC7EBF}" presName="parentText" presStyleLbl="node1" presStyleIdx="1" presStyleCnt="3">
        <dgm:presLayoutVars>
          <dgm:chMax val="0"/>
          <dgm:bulletEnabled val="1"/>
        </dgm:presLayoutVars>
      </dgm:prSet>
      <dgm:spPr/>
    </dgm:pt>
    <dgm:pt modelId="{03E7799D-0D7F-4B23-A43E-1C4C460CA8DB}" type="pres">
      <dgm:prSet presAssocID="{3F6F30B0-2570-4C61-A8BA-2F62FA169EF6}" presName="spacer" presStyleCnt="0"/>
      <dgm:spPr/>
    </dgm:pt>
    <dgm:pt modelId="{F21C56DA-BCC9-4ECC-BE2E-5435FFA7CFA5}" type="pres">
      <dgm:prSet presAssocID="{0CEE5B4A-F72E-49AC-B83E-F86CB9199E03}" presName="parentText" presStyleLbl="node1" presStyleIdx="2" presStyleCnt="3">
        <dgm:presLayoutVars>
          <dgm:chMax val="0"/>
          <dgm:bulletEnabled val="1"/>
        </dgm:presLayoutVars>
      </dgm:prSet>
      <dgm:spPr/>
    </dgm:pt>
  </dgm:ptLst>
  <dgm:cxnLst>
    <dgm:cxn modelId="{60A6430D-F662-43B9-A74F-B42CEF09D462}" srcId="{19586EF0-38D7-4BC1-B94D-5E693BD502BE}" destId="{0CEE5B4A-F72E-49AC-B83E-F86CB9199E03}" srcOrd="2" destOrd="0" parTransId="{558CABE8-E90B-4F79-B582-06136A4D682D}" sibTransId="{02CA0FEF-ED51-4FC0-AD19-1EFBBC7DDE84}"/>
    <dgm:cxn modelId="{2130765E-A952-4215-8004-B1E6A203E9F4}" type="presOf" srcId="{45040D0C-4522-4531-97B6-1F5572C58060}" destId="{4F233130-4DC9-4166-869F-6F0C5454F1A1}" srcOrd="0" destOrd="0" presId="urn:microsoft.com/office/officeart/2005/8/layout/vList2"/>
    <dgm:cxn modelId="{817F8B47-6CFA-4933-B993-F329DAD8DFB4}" type="presOf" srcId="{19C0F2F7-EE56-4F47-8AF6-6E2A4AFC7EBF}" destId="{FDAED197-4CAF-4280-86AE-746CB17FB87A}" srcOrd="0" destOrd="0" presId="urn:microsoft.com/office/officeart/2005/8/layout/vList2"/>
    <dgm:cxn modelId="{A60E909C-56EF-4EF5-A663-16B03272CEEE}" type="presOf" srcId="{0CEE5B4A-F72E-49AC-B83E-F86CB9199E03}" destId="{F21C56DA-BCC9-4ECC-BE2E-5435FFA7CFA5}" srcOrd="0" destOrd="0" presId="urn:microsoft.com/office/officeart/2005/8/layout/vList2"/>
    <dgm:cxn modelId="{347FF79C-8451-4500-8933-11A51E7D81B6}" srcId="{19586EF0-38D7-4BC1-B94D-5E693BD502BE}" destId="{45040D0C-4522-4531-97B6-1F5572C58060}" srcOrd="0" destOrd="0" parTransId="{87D62584-8925-4EF0-B489-5CA050F0B814}" sibTransId="{F28FF242-71AD-4137-AA15-34BCF5D81B38}"/>
    <dgm:cxn modelId="{41C962A5-C3C0-4D7C-9EBA-8224D38A301C}" srcId="{19586EF0-38D7-4BC1-B94D-5E693BD502BE}" destId="{19C0F2F7-EE56-4F47-8AF6-6E2A4AFC7EBF}" srcOrd="1" destOrd="0" parTransId="{D4182007-3663-4422-ADD3-C86DAE55F5E8}" sibTransId="{3F6F30B0-2570-4C61-A8BA-2F62FA169EF6}"/>
    <dgm:cxn modelId="{D9EE1FC6-7034-40C9-897F-B842CD2E0450}" type="presOf" srcId="{19586EF0-38D7-4BC1-B94D-5E693BD502BE}" destId="{14828176-1555-46FD-B873-0F609B81D32C}" srcOrd="0" destOrd="0" presId="urn:microsoft.com/office/officeart/2005/8/layout/vList2"/>
    <dgm:cxn modelId="{AFDF097A-5DBF-442C-A5C9-B3E8DA01CE54}" type="presParOf" srcId="{14828176-1555-46FD-B873-0F609B81D32C}" destId="{4F233130-4DC9-4166-869F-6F0C5454F1A1}" srcOrd="0" destOrd="0" presId="urn:microsoft.com/office/officeart/2005/8/layout/vList2"/>
    <dgm:cxn modelId="{DE635878-7F7C-451A-92BB-2741EA3A14F8}" type="presParOf" srcId="{14828176-1555-46FD-B873-0F609B81D32C}" destId="{7F4DFE5C-EE1A-4B55-AFB1-66126AD53F97}" srcOrd="1" destOrd="0" presId="urn:microsoft.com/office/officeart/2005/8/layout/vList2"/>
    <dgm:cxn modelId="{7B5A17E5-012E-4186-A08B-F9E55B86A410}" type="presParOf" srcId="{14828176-1555-46FD-B873-0F609B81D32C}" destId="{FDAED197-4CAF-4280-86AE-746CB17FB87A}" srcOrd="2" destOrd="0" presId="urn:microsoft.com/office/officeart/2005/8/layout/vList2"/>
    <dgm:cxn modelId="{7E8943DA-BC0F-4943-B6E0-8E0073A9085D}" type="presParOf" srcId="{14828176-1555-46FD-B873-0F609B81D32C}" destId="{03E7799D-0D7F-4B23-A43E-1C4C460CA8DB}" srcOrd="3" destOrd="0" presId="urn:microsoft.com/office/officeart/2005/8/layout/vList2"/>
    <dgm:cxn modelId="{6096EA92-2946-4A6C-AEEE-63D3CB387F11}" type="presParOf" srcId="{14828176-1555-46FD-B873-0F609B81D32C}" destId="{F21C56DA-BCC9-4ECC-BE2E-5435FFA7CFA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583FB97-314A-44DF-843D-DB4BDBCC738E}"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8ABB508D-29BD-445F-B97C-EB7EF22032C5}">
      <dgm:prSet/>
      <dgm:spPr/>
      <dgm:t>
        <a:bodyPr/>
        <a:lstStyle/>
        <a:p>
          <a:r>
            <a:rPr lang="en-US" dirty="0"/>
            <a:t>The digital safety action plan offers a systematic method of mitigating data protection risks within Greenfield.</a:t>
          </a:r>
          <a:endParaRPr lang="en-GB" dirty="0"/>
        </a:p>
      </dgm:t>
    </dgm:pt>
    <dgm:pt modelId="{4F69E2AF-92EB-403E-A69F-0C0282A6593C}" type="parTrans" cxnId="{E34A7CB3-3FD7-4264-885A-481181F179E5}">
      <dgm:prSet/>
      <dgm:spPr/>
      <dgm:t>
        <a:bodyPr/>
        <a:lstStyle/>
        <a:p>
          <a:endParaRPr lang="en-GB"/>
        </a:p>
      </dgm:t>
    </dgm:pt>
    <dgm:pt modelId="{65EF34D6-DD8B-4ACC-841D-EA717AAFCCB8}" type="sibTrans" cxnId="{E34A7CB3-3FD7-4264-885A-481181F179E5}">
      <dgm:prSet/>
      <dgm:spPr/>
      <dgm:t>
        <a:bodyPr/>
        <a:lstStyle/>
        <a:p>
          <a:endParaRPr lang="en-GB"/>
        </a:p>
      </dgm:t>
    </dgm:pt>
    <dgm:pt modelId="{0D2D4D87-BF6B-492A-8F02-354E8880BDA5}">
      <dgm:prSet/>
      <dgm:spPr/>
      <dgm:t>
        <a:bodyPr/>
        <a:lstStyle/>
        <a:p>
          <a:r>
            <a:rPr lang="en-US" dirty="0"/>
            <a:t>This is done to instruct personnel on how to use Microsoft 365 tools in a safe and consistent manner.</a:t>
          </a:r>
          <a:endParaRPr lang="en-GB" dirty="0"/>
        </a:p>
      </dgm:t>
    </dgm:pt>
    <dgm:pt modelId="{F6D74AB5-1D84-41D7-986B-2BA24D1159EB}" type="parTrans" cxnId="{887036C9-5E55-4532-A1EC-9252AAD24198}">
      <dgm:prSet/>
      <dgm:spPr/>
      <dgm:t>
        <a:bodyPr/>
        <a:lstStyle/>
        <a:p>
          <a:endParaRPr lang="en-GB"/>
        </a:p>
      </dgm:t>
    </dgm:pt>
    <dgm:pt modelId="{F7F6A633-971C-4CE8-B54E-1E7DDBF840B2}" type="sibTrans" cxnId="{887036C9-5E55-4532-A1EC-9252AAD24198}">
      <dgm:prSet/>
      <dgm:spPr/>
      <dgm:t>
        <a:bodyPr/>
        <a:lstStyle/>
        <a:p>
          <a:endParaRPr lang="en-GB"/>
        </a:p>
      </dgm:t>
    </dgm:pt>
    <dgm:pt modelId="{907EF33C-5DB8-446C-A993-31195844D9B7}">
      <dgm:prSet/>
      <dgm:spPr/>
      <dgm:t>
        <a:bodyPr/>
        <a:lstStyle/>
        <a:p>
          <a:r>
            <a:rPr lang="en-US" dirty="0"/>
            <a:t>The plan is in line with the Microsoft 365 capabilities like access controls, secure cloud storage, and email security tools.</a:t>
          </a:r>
          <a:endParaRPr lang="en-GB" dirty="0"/>
        </a:p>
      </dgm:t>
    </dgm:pt>
    <dgm:pt modelId="{41A3828B-B449-4E87-AEEA-62020E0187B6}" type="parTrans" cxnId="{1FB8D41E-74D7-4849-94FB-270094A1F793}">
      <dgm:prSet/>
      <dgm:spPr/>
      <dgm:t>
        <a:bodyPr/>
        <a:lstStyle/>
        <a:p>
          <a:endParaRPr lang="en-GB"/>
        </a:p>
      </dgm:t>
    </dgm:pt>
    <dgm:pt modelId="{433C308C-4049-409B-B84A-3D6A1CE54A00}" type="sibTrans" cxnId="{1FB8D41E-74D7-4849-94FB-270094A1F793}">
      <dgm:prSet/>
      <dgm:spPr/>
      <dgm:t>
        <a:bodyPr/>
        <a:lstStyle/>
        <a:p>
          <a:endParaRPr lang="en-GB"/>
        </a:p>
      </dgm:t>
    </dgm:pt>
    <dgm:pt modelId="{BDBDFD20-4BD3-41A8-BB7F-E425A6BDF9F1}">
      <dgm:prSet/>
      <dgm:spPr/>
      <dgm:t>
        <a:bodyPr/>
        <a:lstStyle/>
        <a:p>
          <a:r>
            <a:rPr lang="en-US" dirty="0"/>
            <a:t>This is indicative of a risk management strategy, wherein a proactive control mechanism means preventing data breaches and not responding to them taking effect (Mimecast, 2025).</a:t>
          </a:r>
          <a:endParaRPr lang="en-GB" dirty="0"/>
        </a:p>
      </dgm:t>
    </dgm:pt>
    <dgm:pt modelId="{942A2231-79C1-45D8-856D-63B886B8AE9C}" type="parTrans" cxnId="{1948F825-1A99-411E-8BE8-5D3340CAFF76}">
      <dgm:prSet/>
      <dgm:spPr/>
      <dgm:t>
        <a:bodyPr/>
        <a:lstStyle/>
        <a:p>
          <a:endParaRPr lang="en-GB"/>
        </a:p>
      </dgm:t>
    </dgm:pt>
    <dgm:pt modelId="{9569D6EA-1FC8-4579-BAF7-92C5FDC6BA27}" type="sibTrans" cxnId="{1948F825-1A99-411E-8BE8-5D3340CAFF76}">
      <dgm:prSet/>
      <dgm:spPr/>
      <dgm:t>
        <a:bodyPr/>
        <a:lstStyle/>
        <a:p>
          <a:endParaRPr lang="en-GB"/>
        </a:p>
      </dgm:t>
    </dgm:pt>
    <dgm:pt modelId="{8E6537C6-DFAE-49F5-A18B-EE89C7D88241}" type="pres">
      <dgm:prSet presAssocID="{F583FB97-314A-44DF-843D-DB4BDBCC738E}" presName="linear" presStyleCnt="0">
        <dgm:presLayoutVars>
          <dgm:animLvl val="lvl"/>
          <dgm:resizeHandles val="exact"/>
        </dgm:presLayoutVars>
      </dgm:prSet>
      <dgm:spPr/>
    </dgm:pt>
    <dgm:pt modelId="{C9BD7E55-9EC1-4CDE-B0A5-EE904701B65A}" type="pres">
      <dgm:prSet presAssocID="{8ABB508D-29BD-445F-B97C-EB7EF22032C5}" presName="parentText" presStyleLbl="node1" presStyleIdx="0" presStyleCnt="4">
        <dgm:presLayoutVars>
          <dgm:chMax val="0"/>
          <dgm:bulletEnabled val="1"/>
        </dgm:presLayoutVars>
      </dgm:prSet>
      <dgm:spPr/>
    </dgm:pt>
    <dgm:pt modelId="{F7DCEB31-D8FF-4E92-BF1B-8CE4F5C18EFB}" type="pres">
      <dgm:prSet presAssocID="{65EF34D6-DD8B-4ACC-841D-EA717AAFCCB8}" presName="spacer" presStyleCnt="0"/>
      <dgm:spPr/>
    </dgm:pt>
    <dgm:pt modelId="{C6EBE97C-DC88-4537-AD5F-91795A4FCD45}" type="pres">
      <dgm:prSet presAssocID="{0D2D4D87-BF6B-492A-8F02-354E8880BDA5}" presName="parentText" presStyleLbl="node1" presStyleIdx="1" presStyleCnt="4">
        <dgm:presLayoutVars>
          <dgm:chMax val="0"/>
          <dgm:bulletEnabled val="1"/>
        </dgm:presLayoutVars>
      </dgm:prSet>
      <dgm:spPr/>
    </dgm:pt>
    <dgm:pt modelId="{FE0C1AEB-364B-49D2-A1C6-2A51E67009F9}" type="pres">
      <dgm:prSet presAssocID="{F7F6A633-971C-4CE8-B54E-1E7DDBF840B2}" presName="spacer" presStyleCnt="0"/>
      <dgm:spPr/>
    </dgm:pt>
    <dgm:pt modelId="{856EA00A-4E28-47F8-9648-C344EB11B2CD}" type="pres">
      <dgm:prSet presAssocID="{907EF33C-5DB8-446C-A993-31195844D9B7}" presName="parentText" presStyleLbl="node1" presStyleIdx="2" presStyleCnt="4">
        <dgm:presLayoutVars>
          <dgm:chMax val="0"/>
          <dgm:bulletEnabled val="1"/>
        </dgm:presLayoutVars>
      </dgm:prSet>
      <dgm:spPr/>
    </dgm:pt>
    <dgm:pt modelId="{411BA645-A666-4F9C-9016-2124336A60A9}" type="pres">
      <dgm:prSet presAssocID="{433C308C-4049-409B-B84A-3D6A1CE54A00}" presName="spacer" presStyleCnt="0"/>
      <dgm:spPr/>
    </dgm:pt>
    <dgm:pt modelId="{992F6F31-88A9-41B7-AED8-460F28BDCA24}" type="pres">
      <dgm:prSet presAssocID="{BDBDFD20-4BD3-41A8-BB7F-E425A6BDF9F1}" presName="parentText" presStyleLbl="node1" presStyleIdx="3" presStyleCnt="4">
        <dgm:presLayoutVars>
          <dgm:chMax val="0"/>
          <dgm:bulletEnabled val="1"/>
        </dgm:presLayoutVars>
      </dgm:prSet>
      <dgm:spPr/>
    </dgm:pt>
  </dgm:ptLst>
  <dgm:cxnLst>
    <dgm:cxn modelId="{13586604-71DD-45FA-AA6F-50953B821285}" type="presOf" srcId="{907EF33C-5DB8-446C-A993-31195844D9B7}" destId="{856EA00A-4E28-47F8-9648-C344EB11B2CD}" srcOrd="0" destOrd="0" presId="urn:microsoft.com/office/officeart/2005/8/layout/vList2"/>
    <dgm:cxn modelId="{44D9C21A-4273-4F66-BD06-2AA598F7457E}" type="presOf" srcId="{BDBDFD20-4BD3-41A8-BB7F-E425A6BDF9F1}" destId="{992F6F31-88A9-41B7-AED8-460F28BDCA24}" srcOrd="0" destOrd="0" presId="urn:microsoft.com/office/officeart/2005/8/layout/vList2"/>
    <dgm:cxn modelId="{1FB8D41E-74D7-4849-94FB-270094A1F793}" srcId="{F583FB97-314A-44DF-843D-DB4BDBCC738E}" destId="{907EF33C-5DB8-446C-A993-31195844D9B7}" srcOrd="2" destOrd="0" parTransId="{41A3828B-B449-4E87-AEEA-62020E0187B6}" sibTransId="{433C308C-4049-409B-B84A-3D6A1CE54A00}"/>
    <dgm:cxn modelId="{1948F825-1A99-411E-8BE8-5D3340CAFF76}" srcId="{F583FB97-314A-44DF-843D-DB4BDBCC738E}" destId="{BDBDFD20-4BD3-41A8-BB7F-E425A6BDF9F1}" srcOrd="3" destOrd="0" parTransId="{942A2231-79C1-45D8-856D-63B886B8AE9C}" sibTransId="{9569D6EA-1FC8-4579-BAF7-92C5FDC6BA27}"/>
    <dgm:cxn modelId="{65118B98-366F-44F5-8BA3-50185FEB516D}" type="presOf" srcId="{8ABB508D-29BD-445F-B97C-EB7EF22032C5}" destId="{C9BD7E55-9EC1-4CDE-B0A5-EE904701B65A}" srcOrd="0" destOrd="0" presId="urn:microsoft.com/office/officeart/2005/8/layout/vList2"/>
    <dgm:cxn modelId="{E34A7CB3-3FD7-4264-885A-481181F179E5}" srcId="{F583FB97-314A-44DF-843D-DB4BDBCC738E}" destId="{8ABB508D-29BD-445F-B97C-EB7EF22032C5}" srcOrd="0" destOrd="0" parTransId="{4F69E2AF-92EB-403E-A69F-0C0282A6593C}" sibTransId="{65EF34D6-DD8B-4ACC-841D-EA717AAFCCB8}"/>
    <dgm:cxn modelId="{887036C9-5E55-4532-A1EC-9252AAD24198}" srcId="{F583FB97-314A-44DF-843D-DB4BDBCC738E}" destId="{0D2D4D87-BF6B-492A-8F02-354E8880BDA5}" srcOrd="1" destOrd="0" parTransId="{F6D74AB5-1D84-41D7-986B-2BA24D1159EB}" sibTransId="{F7F6A633-971C-4CE8-B54E-1E7DDBF840B2}"/>
    <dgm:cxn modelId="{795EBCF4-C0A3-4C91-89CB-5949A6D7D25D}" type="presOf" srcId="{0D2D4D87-BF6B-492A-8F02-354E8880BDA5}" destId="{C6EBE97C-DC88-4537-AD5F-91795A4FCD45}" srcOrd="0" destOrd="0" presId="urn:microsoft.com/office/officeart/2005/8/layout/vList2"/>
    <dgm:cxn modelId="{0205A3FF-8696-4340-BFB1-CE0080652868}" type="presOf" srcId="{F583FB97-314A-44DF-843D-DB4BDBCC738E}" destId="{8E6537C6-DFAE-49F5-A18B-EE89C7D88241}" srcOrd="0" destOrd="0" presId="urn:microsoft.com/office/officeart/2005/8/layout/vList2"/>
    <dgm:cxn modelId="{7B170E82-B446-4215-A2B2-FA4513D9E5AE}" type="presParOf" srcId="{8E6537C6-DFAE-49F5-A18B-EE89C7D88241}" destId="{C9BD7E55-9EC1-4CDE-B0A5-EE904701B65A}" srcOrd="0" destOrd="0" presId="urn:microsoft.com/office/officeart/2005/8/layout/vList2"/>
    <dgm:cxn modelId="{B7709523-6833-49F5-B315-E0E24383328F}" type="presParOf" srcId="{8E6537C6-DFAE-49F5-A18B-EE89C7D88241}" destId="{F7DCEB31-D8FF-4E92-BF1B-8CE4F5C18EFB}" srcOrd="1" destOrd="0" presId="urn:microsoft.com/office/officeart/2005/8/layout/vList2"/>
    <dgm:cxn modelId="{921FF78A-531B-49FA-8C6C-80178F85F971}" type="presParOf" srcId="{8E6537C6-DFAE-49F5-A18B-EE89C7D88241}" destId="{C6EBE97C-DC88-4537-AD5F-91795A4FCD45}" srcOrd="2" destOrd="0" presId="urn:microsoft.com/office/officeart/2005/8/layout/vList2"/>
    <dgm:cxn modelId="{86EACC71-E6D4-46FD-A72A-2B1ECCAB758D}" type="presParOf" srcId="{8E6537C6-DFAE-49F5-A18B-EE89C7D88241}" destId="{FE0C1AEB-364B-49D2-A1C6-2A51E67009F9}" srcOrd="3" destOrd="0" presId="urn:microsoft.com/office/officeart/2005/8/layout/vList2"/>
    <dgm:cxn modelId="{10FD41F4-4292-4DAB-9D27-669C63B33019}" type="presParOf" srcId="{8E6537C6-DFAE-49F5-A18B-EE89C7D88241}" destId="{856EA00A-4E28-47F8-9648-C344EB11B2CD}" srcOrd="4" destOrd="0" presId="urn:microsoft.com/office/officeart/2005/8/layout/vList2"/>
    <dgm:cxn modelId="{DCEEF91F-C856-4469-AD2E-FFE224D78671}" type="presParOf" srcId="{8E6537C6-DFAE-49F5-A18B-EE89C7D88241}" destId="{411BA645-A666-4F9C-9016-2124336A60A9}" srcOrd="5" destOrd="0" presId="urn:microsoft.com/office/officeart/2005/8/layout/vList2"/>
    <dgm:cxn modelId="{002F4B12-23E7-45C3-8678-4BE88A92AC69}" type="presParOf" srcId="{8E6537C6-DFAE-49F5-A18B-EE89C7D88241}" destId="{992F6F31-88A9-41B7-AED8-460F28BDCA2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087E41B-1690-4B9F-AADB-7B7770079AEA}"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en-GB"/>
        </a:p>
      </dgm:t>
    </dgm:pt>
    <dgm:pt modelId="{14681F54-0A24-495B-957C-C3E323993C37}">
      <dgm:prSet/>
      <dgm:spPr/>
      <dgm:t>
        <a:bodyPr/>
        <a:lstStyle/>
        <a:p>
          <a:r>
            <a:rPr lang="en-US"/>
            <a:t>Secure Access</a:t>
          </a:r>
          <a:endParaRPr lang="en-GB"/>
        </a:p>
      </dgm:t>
    </dgm:pt>
    <dgm:pt modelId="{BDE4D365-094C-4F8B-932F-48A12BE4FA5B}" type="parTrans" cxnId="{A410FFBA-F8E4-4996-B927-EA68D8C8DE73}">
      <dgm:prSet/>
      <dgm:spPr/>
      <dgm:t>
        <a:bodyPr/>
        <a:lstStyle/>
        <a:p>
          <a:endParaRPr lang="en-GB"/>
        </a:p>
      </dgm:t>
    </dgm:pt>
    <dgm:pt modelId="{D35E0A19-E0F9-4611-9724-0B93A9FE1C22}" type="sibTrans" cxnId="{A410FFBA-F8E4-4996-B927-EA68D8C8DE73}">
      <dgm:prSet/>
      <dgm:spPr/>
      <dgm:t>
        <a:bodyPr/>
        <a:lstStyle/>
        <a:p>
          <a:endParaRPr lang="en-GB"/>
        </a:p>
      </dgm:t>
    </dgm:pt>
    <dgm:pt modelId="{85969AF7-8243-4CD1-AD74-1E55969B7D8E}">
      <dgm:prSet/>
      <dgm:spPr/>
      <dgm:t>
        <a:bodyPr/>
        <a:lstStyle/>
        <a:p>
          <a:r>
            <a:rPr lang="en-US" dirty="0"/>
            <a:t>The Microsoft 365 accounts should have strong and unique passwords to avoid unauthorized access.</a:t>
          </a:r>
          <a:endParaRPr lang="en-GB" dirty="0"/>
        </a:p>
      </dgm:t>
    </dgm:pt>
    <dgm:pt modelId="{3C808993-A7E6-4E23-87CE-D628B7FDC3B1}" type="parTrans" cxnId="{74FFCF0F-052B-4FE7-B6E9-25B549A06DEE}">
      <dgm:prSet/>
      <dgm:spPr/>
      <dgm:t>
        <a:bodyPr/>
        <a:lstStyle/>
        <a:p>
          <a:endParaRPr lang="en-GB"/>
        </a:p>
      </dgm:t>
    </dgm:pt>
    <dgm:pt modelId="{9CEA756A-7143-44D6-B7DC-2A920B41D470}" type="sibTrans" cxnId="{74FFCF0F-052B-4FE7-B6E9-25B549A06DEE}">
      <dgm:prSet/>
      <dgm:spPr/>
      <dgm:t>
        <a:bodyPr/>
        <a:lstStyle/>
        <a:p>
          <a:endParaRPr lang="en-GB"/>
        </a:p>
      </dgm:t>
    </dgm:pt>
    <dgm:pt modelId="{E1D0F934-1239-418B-9323-6E428B4FBC3A}">
      <dgm:prSet/>
      <dgm:spPr/>
      <dgm:t>
        <a:bodyPr/>
        <a:lstStyle/>
        <a:p>
          <a:r>
            <a:rPr lang="en-US" dirty="0"/>
            <a:t>Multi-factor authentication (MFA) is an added form of security level that involves a second cheque.</a:t>
          </a:r>
          <a:endParaRPr lang="en-GB" dirty="0"/>
        </a:p>
      </dgm:t>
    </dgm:pt>
    <dgm:pt modelId="{34405636-9E8F-4DA0-BDF4-D6F50F71F01F}" type="parTrans" cxnId="{D761D78A-ABEE-4418-8229-A6865DC4171D}">
      <dgm:prSet/>
      <dgm:spPr/>
      <dgm:t>
        <a:bodyPr/>
        <a:lstStyle/>
        <a:p>
          <a:endParaRPr lang="en-GB"/>
        </a:p>
      </dgm:t>
    </dgm:pt>
    <dgm:pt modelId="{1CF692D6-F4D6-48BF-8EB6-6F51422626CB}" type="sibTrans" cxnId="{D761D78A-ABEE-4418-8229-A6865DC4171D}">
      <dgm:prSet/>
      <dgm:spPr/>
      <dgm:t>
        <a:bodyPr/>
        <a:lstStyle/>
        <a:p>
          <a:endParaRPr lang="en-GB"/>
        </a:p>
      </dgm:t>
    </dgm:pt>
    <dgm:pt modelId="{108724A8-5C54-40D2-A922-0B249DDF596F}">
      <dgm:prSet/>
      <dgm:spPr/>
      <dgm:t>
        <a:bodyPr/>
        <a:lstStyle/>
        <a:p>
          <a:r>
            <a:rPr lang="en-US" dirty="0"/>
            <a:t>Auto lockouts should be established on the devices when not in use particularly when one is on their home visit.</a:t>
          </a:r>
          <a:endParaRPr lang="en-GB" dirty="0"/>
        </a:p>
      </dgm:t>
    </dgm:pt>
    <dgm:pt modelId="{5575B032-74B4-4553-B52F-3991C1759D2B}" type="parTrans" cxnId="{A6C095DB-EC91-4DA1-BAEB-EC32A3D52B1E}">
      <dgm:prSet/>
      <dgm:spPr/>
      <dgm:t>
        <a:bodyPr/>
        <a:lstStyle/>
        <a:p>
          <a:endParaRPr lang="en-GB"/>
        </a:p>
      </dgm:t>
    </dgm:pt>
    <dgm:pt modelId="{469662C3-7AE6-4D52-8ACE-15B933886B02}" type="sibTrans" cxnId="{A6C095DB-EC91-4DA1-BAEB-EC32A3D52B1E}">
      <dgm:prSet/>
      <dgm:spPr/>
      <dgm:t>
        <a:bodyPr/>
        <a:lstStyle/>
        <a:p>
          <a:endParaRPr lang="en-GB"/>
        </a:p>
      </dgm:t>
    </dgm:pt>
    <dgm:pt modelId="{7A9A1D42-0412-47B2-B6D2-CC9406CC0620}">
      <dgm:prSet/>
      <dgm:spPr/>
      <dgm:t>
        <a:bodyPr/>
        <a:lstStyle/>
        <a:p>
          <a:r>
            <a:rPr lang="en-US"/>
            <a:t>Email Awareness</a:t>
          </a:r>
          <a:endParaRPr lang="en-GB"/>
        </a:p>
      </dgm:t>
    </dgm:pt>
    <dgm:pt modelId="{034A4350-6D08-4E39-9EB3-B846D95B199D}" type="parTrans" cxnId="{1AB2EC9E-B7C4-4263-A3A5-1385DB13EC06}">
      <dgm:prSet/>
      <dgm:spPr/>
      <dgm:t>
        <a:bodyPr/>
        <a:lstStyle/>
        <a:p>
          <a:endParaRPr lang="en-GB"/>
        </a:p>
      </dgm:t>
    </dgm:pt>
    <dgm:pt modelId="{3464E7C2-120D-4664-A9C7-2C8EDE97F3B7}" type="sibTrans" cxnId="{1AB2EC9E-B7C4-4263-A3A5-1385DB13EC06}">
      <dgm:prSet/>
      <dgm:spPr/>
      <dgm:t>
        <a:bodyPr/>
        <a:lstStyle/>
        <a:p>
          <a:endParaRPr lang="en-GB"/>
        </a:p>
      </dgm:t>
    </dgm:pt>
    <dgm:pt modelId="{626E0521-E393-4B6E-897A-60F6CCB81AA0}">
      <dgm:prSet/>
      <dgm:spPr/>
      <dgm:t>
        <a:bodyPr/>
        <a:lstStyle/>
        <a:p>
          <a:r>
            <a:rPr lang="en-US" dirty="0"/>
            <a:t>Staff should be educated to be aware of phishing emails e.g. suspicious links or unusual attachments.</a:t>
          </a:r>
          <a:endParaRPr lang="en-GB" dirty="0"/>
        </a:p>
      </dgm:t>
    </dgm:pt>
    <dgm:pt modelId="{94C91298-6BEF-4ED3-98F5-CE6FF2C808F5}" type="parTrans" cxnId="{C5E23744-B371-408E-BD93-57CFCB136934}">
      <dgm:prSet/>
      <dgm:spPr/>
      <dgm:t>
        <a:bodyPr/>
        <a:lstStyle/>
        <a:p>
          <a:endParaRPr lang="en-GB"/>
        </a:p>
      </dgm:t>
    </dgm:pt>
    <dgm:pt modelId="{9DE208E9-8004-48BB-A0F2-619C47C869A6}" type="sibTrans" cxnId="{C5E23744-B371-408E-BD93-57CFCB136934}">
      <dgm:prSet/>
      <dgm:spPr/>
      <dgm:t>
        <a:bodyPr/>
        <a:lstStyle/>
        <a:p>
          <a:endParaRPr lang="en-GB"/>
        </a:p>
      </dgm:t>
    </dgm:pt>
    <dgm:pt modelId="{E4F2D56C-52E5-4B7C-A1F9-999910700560}">
      <dgm:prSet/>
      <dgm:spPr/>
      <dgm:t>
        <a:bodyPr/>
        <a:lstStyle/>
        <a:p>
          <a:r>
            <a:rPr lang="en-US" dirty="0"/>
            <a:t>The sending of emails that have personal content should be done through approved Microsoft 365 accounts.</a:t>
          </a:r>
          <a:endParaRPr lang="en-GB" dirty="0"/>
        </a:p>
      </dgm:t>
    </dgm:pt>
    <dgm:pt modelId="{C2DFA768-D93F-4B16-9D0B-F9A504249C2A}" type="parTrans" cxnId="{DEA408BA-C0B2-423B-8A7E-26FFC6E9FC15}">
      <dgm:prSet/>
      <dgm:spPr/>
      <dgm:t>
        <a:bodyPr/>
        <a:lstStyle/>
        <a:p>
          <a:endParaRPr lang="en-GB"/>
        </a:p>
      </dgm:t>
    </dgm:pt>
    <dgm:pt modelId="{6438B613-58F3-4AEE-B4F5-10AFC79D6C3A}" type="sibTrans" cxnId="{DEA408BA-C0B2-423B-8A7E-26FFC6E9FC15}">
      <dgm:prSet/>
      <dgm:spPr/>
      <dgm:t>
        <a:bodyPr/>
        <a:lstStyle/>
        <a:p>
          <a:endParaRPr lang="en-GB"/>
        </a:p>
      </dgm:t>
    </dgm:pt>
    <dgm:pt modelId="{16579E29-785F-43D3-BDF0-0C67BD7D55FC}">
      <dgm:prSet/>
      <dgm:spPr/>
      <dgm:t>
        <a:bodyPr/>
        <a:lstStyle/>
        <a:p>
          <a:r>
            <a:rPr lang="en-US" dirty="0"/>
            <a:t>As Patel et al. (2025) note, routine cyber awareness training can also help a great deal to reduce human error which is one of the primary causes of data breaching.</a:t>
          </a:r>
          <a:endParaRPr lang="en-GB" dirty="0"/>
        </a:p>
      </dgm:t>
    </dgm:pt>
    <dgm:pt modelId="{8D78058B-9043-4F4E-A850-EBE7E7B54245}" type="parTrans" cxnId="{95833172-8BA2-4CCF-84B1-D6A1586235BC}">
      <dgm:prSet/>
      <dgm:spPr/>
      <dgm:t>
        <a:bodyPr/>
        <a:lstStyle/>
        <a:p>
          <a:endParaRPr lang="en-GB"/>
        </a:p>
      </dgm:t>
    </dgm:pt>
    <dgm:pt modelId="{5024DE23-8E1F-45FE-B582-A24C78997E38}" type="sibTrans" cxnId="{95833172-8BA2-4CCF-84B1-D6A1586235BC}">
      <dgm:prSet/>
      <dgm:spPr/>
      <dgm:t>
        <a:bodyPr/>
        <a:lstStyle/>
        <a:p>
          <a:endParaRPr lang="en-GB"/>
        </a:p>
      </dgm:t>
    </dgm:pt>
    <dgm:pt modelId="{FCD83BE4-5839-468A-A975-17B7873AE8C3}" type="pres">
      <dgm:prSet presAssocID="{7087E41B-1690-4B9F-AADB-7B7770079AEA}" presName="Name0" presStyleCnt="0">
        <dgm:presLayoutVars>
          <dgm:dir/>
          <dgm:animLvl val="lvl"/>
          <dgm:resizeHandles val="exact"/>
        </dgm:presLayoutVars>
      </dgm:prSet>
      <dgm:spPr/>
    </dgm:pt>
    <dgm:pt modelId="{905E55DE-E1C2-4631-9516-3676CAEC5030}" type="pres">
      <dgm:prSet presAssocID="{14681F54-0A24-495B-957C-C3E323993C37}" presName="composite" presStyleCnt="0"/>
      <dgm:spPr/>
    </dgm:pt>
    <dgm:pt modelId="{E3F82AEF-69D5-4417-B054-0AC2E5BF3880}" type="pres">
      <dgm:prSet presAssocID="{14681F54-0A24-495B-957C-C3E323993C37}" presName="parTx" presStyleLbl="alignNode1" presStyleIdx="0" presStyleCnt="2">
        <dgm:presLayoutVars>
          <dgm:chMax val="0"/>
          <dgm:chPref val="0"/>
          <dgm:bulletEnabled val="1"/>
        </dgm:presLayoutVars>
      </dgm:prSet>
      <dgm:spPr/>
    </dgm:pt>
    <dgm:pt modelId="{10118C2A-D562-49A0-9250-2CFD48724926}" type="pres">
      <dgm:prSet presAssocID="{14681F54-0A24-495B-957C-C3E323993C37}" presName="desTx" presStyleLbl="alignAccFollowNode1" presStyleIdx="0" presStyleCnt="2">
        <dgm:presLayoutVars>
          <dgm:bulletEnabled val="1"/>
        </dgm:presLayoutVars>
      </dgm:prSet>
      <dgm:spPr/>
    </dgm:pt>
    <dgm:pt modelId="{1395B362-0195-4732-BEFA-D1DCD54BF1F6}" type="pres">
      <dgm:prSet presAssocID="{D35E0A19-E0F9-4611-9724-0B93A9FE1C22}" presName="space" presStyleCnt="0"/>
      <dgm:spPr/>
    </dgm:pt>
    <dgm:pt modelId="{6779814C-D7B9-4591-A630-45A666AD6ABF}" type="pres">
      <dgm:prSet presAssocID="{7A9A1D42-0412-47B2-B6D2-CC9406CC0620}" presName="composite" presStyleCnt="0"/>
      <dgm:spPr/>
    </dgm:pt>
    <dgm:pt modelId="{72F40300-4453-4524-80E2-7C5828EBE6E6}" type="pres">
      <dgm:prSet presAssocID="{7A9A1D42-0412-47B2-B6D2-CC9406CC0620}" presName="parTx" presStyleLbl="alignNode1" presStyleIdx="1" presStyleCnt="2">
        <dgm:presLayoutVars>
          <dgm:chMax val="0"/>
          <dgm:chPref val="0"/>
          <dgm:bulletEnabled val="1"/>
        </dgm:presLayoutVars>
      </dgm:prSet>
      <dgm:spPr/>
    </dgm:pt>
    <dgm:pt modelId="{CD467750-B3FD-451C-89C5-774444132F09}" type="pres">
      <dgm:prSet presAssocID="{7A9A1D42-0412-47B2-B6D2-CC9406CC0620}" presName="desTx" presStyleLbl="alignAccFollowNode1" presStyleIdx="1" presStyleCnt="2">
        <dgm:presLayoutVars>
          <dgm:bulletEnabled val="1"/>
        </dgm:presLayoutVars>
      </dgm:prSet>
      <dgm:spPr/>
    </dgm:pt>
  </dgm:ptLst>
  <dgm:cxnLst>
    <dgm:cxn modelId="{AC896B06-B9D0-4364-ABC9-B2A0C65DCC3F}" type="presOf" srcId="{14681F54-0A24-495B-957C-C3E323993C37}" destId="{E3F82AEF-69D5-4417-B054-0AC2E5BF3880}" srcOrd="0" destOrd="0" presId="urn:microsoft.com/office/officeart/2005/8/layout/hList1"/>
    <dgm:cxn modelId="{74FFCF0F-052B-4FE7-B6E9-25B549A06DEE}" srcId="{14681F54-0A24-495B-957C-C3E323993C37}" destId="{85969AF7-8243-4CD1-AD74-1E55969B7D8E}" srcOrd="0" destOrd="0" parTransId="{3C808993-A7E6-4E23-87CE-D628B7FDC3B1}" sibTransId="{9CEA756A-7143-44D6-B7DC-2A920B41D470}"/>
    <dgm:cxn modelId="{344B1515-2776-4352-B4FD-D40672FA4B87}" type="presOf" srcId="{7A9A1D42-0412-47B2-B6D2-CC9406CC0620}" destId="{72F40300-4453-4524-80E2-7C5828EBE6E6}" srcOrd="0" destOrd="0" presId="urn:microsoft.com/office/officeart/2005/8/layout/hList1"/>
    <dgm:cxn modelId="{C90E433A-34BF-4B86-8405-88358AFBE04A}" type="presOf" srcId="{7087E41B-1690-4B9F-AADB-7B7770079AEA}" destId="{FCD83BE4-5839-468A-A975-17B7873AE8C3}" srcOrd="0" destOrd="0" presId="urn:microsoft.com/office/officeart/2005/8/layout/hList1"/>
    <dgm:cxn modelId="{1C03445B-3F1D-4494-841B-F5A182F5763D}" type="presOf" srcId="{108724A8-5C54-40D2-A922-0B249DDF596F}" destId="{10118C2A-D562-49A0-9250-2CFD48724926}" srcOrd="0" destOrd="2" presId="urn:microsoft.com/office/officeart/2005/8/layout/hList1"/>
    <dgm:cxn modelId="{C5E23744-B371-408E-BD93-57CFCB136934}" srcId="{7A9A1D42-0412-47B2-B6D2-CC9406CC0620}" destId="{626E0521-E393-4B6E-897A-60F6CCB81AA0}" srcOrd="0" destOrd="0" parTransId="{94C91298-6BEF-4ED3-98F5-CE6FF2C808F5}" sibTransId="{9DE208E9-8004-48BB-A0F2-619C47C869A6}"/>
    <dgm:cxn modelId="{D6E7554A-3993-47A0-80F1-72E6A7139895}" type="presOf" srcId="{85969AF7-8243-4CD1-AD74-1E55969B7D8E}" destId="{10118C2A-D562-49A0-9250-2CFD48724926}" srcOrd="0" destOrd="0" presId="urn:microsoft.com/office/officeart/2005/8/layout/hList1"/>
    <dgm:cxn modelId="{95833172-8BA2-4CCF-84B1-D6A1586235BC}" srcId="{7A9A1D42-0412-47B2-B6D2-CC9406CC0620}" destId="{16579E29-785F-43D3-BDF0-0C67BD7D55FC}" srcOrd="2" destOrd="0" parTransId="{8D78058B-9043-4F4E-A850-EBE7E7B54245}" sibTransId="{5024DE23-8E1F-45FE-B582-A24C78997E38}"/>
    <dgm:cxn modelId="{042EEE7A-346B-44BD-9BA9-7C95C01925AF}" type="presOf" srcId="{E1D0F934-1239-418B-9323-6E428B4FBC3A}" destId="{10118C2A-D562-49A0-9250-2CFD48724926}" srcOrd="0" destOrd="1" presId="urn:microsoft.com/office/officeart/2005/8/layout/hList1"/>
    <dgm:cxn modelId="{D761D78A-ABEE-4418-8229-A6865DC4171D}" srcId="{14681F54-0A24-495B-957C-C3E323993C37}" destId="{E1D0F934-1239-418B-9323-6E428B4FBC3A}" srcOrd="1" destOrd="0" parTransId="{34405636-9E8F-4DA0-BDF4-D6F50F71F01F}" sibTransId="{1CF692D6-F4D6-48BF-8EB6-6F51422626CB}"/>
    <dgm:cxn modelId="{1AB2EC9E-B7C4-4263-A3A5-1385DB13EC06}" srcId="{7087E41B-1690-4B9F-AADB-7B7770079AEA}" destId="{7A9A1D42-0412-47B2-B6D2-CC9406CC0620}" srcOrd="1" destOrd="0" parTransId="{034A4350-6D08-4E39-9EB3-B846D95B199D}" sibTransId="{3464E7C2-120D-4664-A9C7-2C8EDE97F3B7}"/>
    <dgm:cxn modelId="{DEA408BA-C0B2-423B-8A7E-26FFC6E9FC15}" srcId="{7A9A1D42-0412-47B2-B6D2-CC9406CC0620}" destId="{E4F2D56C-52E5-4B7C-A1F9-999910700560}" srcOrd="1" destOrd="0" parTransId="{C2DFA768-D93F-4B16-9D0B-F9A504249C2A}" sibTransId="{6438B613-58F3-4AEE-B4F5-10AFC79D6C3A}"/>
    <dgm:cxn modelId="{A410FFBA-F8E4-4996-B927-EA68D8C8DE73}" srcId="{7087E41B-1690-4B9F-AADB-7B7770079AEA}" destId="{14681F54-0A24-495B-957C-C3E323993C37}" srcOrd="0" destOrd="0" parTransId="{BDE4D365-094C-4F8B-932F-48A12BE4FA5B}" sibTransId="{D35E0A19-E0F9-4611-9724-0B93A9FE1C22}"/>
    <dgm:cxn modelId="{9698E9C1-7B52-4E79-A6D5-B856628D802B}" type="presOf" srcId="{626E0521-E393-4B6E-897A-60F6CCB81AA0}" destId="{CD467750-B3FD-451C-89C5-774444132F09}" srcOrd="0" destOrd="0" presId="urn:microsoft.com/office/officeart/2005/8/layout/hList1"/>
    <dgm:cxn modelId="{A6C095DB-EC91-4DA1-BAEB-EC32A3D52B1E}" srcId="{14681F54-0A24-495B-957C-C3E323993C37}" destId="{108724A8-5C54-40D2-A922-0B249DDF596F}" srcOrd="2" destOrd="0" parTransId="{5575B032-74B4-4553-B52F-3991C1759D2B}" sibTransId="{469662C3-7AE6-4D52-8ACE-15B933886B02}"/>
    <dgm:cxn modelId="{C1FFCAE4-6A9E-4BE3-B681-E43C07BEB30A}" type="presOf" srcId="{16579E29-785F-43D3-BDF0-0C67BD7D55FC}" destId="{CD467750-B3FD-451C-89C5-774444132F09}" srcOrd="0" destOrd="2" presId="urn:microsoft.com/office/officeart/2005/8/layout/hList1"/>
    <dgm:cxn modelId="{2E0B16F5-A811-4BAC-9006-E085DE6A628D}" type="presOf" srcId="{E4F2D56C-52E5-4B7C-A1F9-999910700560}" destId="{CD467750-B3FD-451C-89C5-774444132F09}" srcOrd="0" destOrd="1" presId="urn:microsoft.com/office/officeart/2005/8/layout/hList1"/>
    <dgm:cxn modelId="{F3DB2251-EFA4-4E3D-8419-FC78520F4A2E}" type="presParOf" srcId="{FCD83BE4-5839-468A-A975-17B7873AE8C3}" destId="{905E55DE-E1C2-4631-9516-3676CAEC5030}" srcOrd="0" destOrd="0" presId="urn:microsoft.com/office/officeart/2005/8/layout/hList1"/>
    <dgm:cxn modelId="{46F2F022-8A8C-49B4-9180-BE98E3395880}" type="presParOf" srcId="{905E55DE-E1C2-4631-9516-3676CAEC5030}" destId="{E3F82AEF-69D5-4417-B054-0AC2E5BF3880}" srcOrd="0" destOrd="0" presId="urn:microsoft.com/office/officeart/2005/8/layout/hList1"/>
    <dgm:cxn modelId="{F632AEC8-BF4B-45C3-AD18-608C8F00D701}" type="presParOf" srcId="{905E55DE-E1C2-4631-9516-3676CAEC5030}" destId="{10118C2A-D562-49A0-9250-2CFD48724926}" srcOrd="1" destOrd="0" presId="urn:microsoft.com/office/officeart/2005/8/layout/hList1"/>
    <dgm:cxn modelId="{7AFDFDD9-CBB8-4E88-ACB8-BA8C3CE1AD9F}" type="presParOf" srcId="{FCD83BE4-5839-468A-A975-17B7873AE8C3}" destId="{1395B362-0195-4732-BEFA-D1DCD54BF1F6}" srcOrd="1" destOrd="0" presId="urn:microsoft.com/office/officeart/2005/8/layout/hList1"/>
    <dgm:cxn modelId="{00F204D9-E3B8-41EB-9487-33FE90A7888D}" type="presParOf" srcId="{FCD83BE4-5839-468A-A975-17B7873AE8C3}" destId="{6779814C-D7B9-4591-A630-45A666AD6ABF}" srcOrd="2" destOrd="0" presId="urn:microsoft.com/office/officeart/2005/8/layout/hList1"/>
    <dgm:cxn modelId="{253921C7-CA53-4018-ABD2-04771335B320}" type="presParOf" srcId="{6779814C-D7B9-4591-A630-45A666AD6ABF}" destId="{72F40300-4453-4524-80E2-7C5828EBE6E6}" srcOrd="0" destOrd="0" presId="urn:microsoft.com/office/officeart/2005/8/layout/hList1"/>
    <dgm:cxn modelId="{2213C7D1-581D-422F-901B-52C51EE2F559}" type="presParOf" srcId="{6779814C-D7B9-4591-A630-45A666AD6ABF}" destId="{CD467750-B3FD-451C-89C5-774444132F0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024038A-112F-4E18-8F29-2A6AB67F69BA}"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6B4B5FA4-723F-4BA1-9A60-8DF73C60B7C0}">
      <dgm:prSet/>
      <dgm:spPr/>
      <dgm:t>
        <a:bodyPr/>
        <a:lstStyle/>
        <a:p>
          <a:r>
            <a:rPr lang="en-US" dirty="0"/>
            <a:t> Care records are to be stored safely via OneDrive or SharePoint but not personal computers. Role-based access permissions should be used to limit file sharing where staff members will only access information as regards their role.</a:t>
          </a:r>
          <a:endParaRPr lang="en-GB" dirty="0"/>
        </a:p>
      </dgm:t>
    </dgm:pt>
    <dgm:pt modelId="{5F8C4A1F-FC7F-4454-8B54-D9243F3189BF}" type="parTrans" cxnId="{D8B3ECEE-1A19-428B-A6A9-77C1C54D87A7}">
      <dgm:prSet/>
      <dgm:spPr/>
      <dgm:t>
        <a:bodyPr/>
        <a:lstStyle/>
        <a:p>
          <a:endParaRPr lang="en-GB"/>
        </a:p>
      </dgm:t>
    </dgm:pt>
    <dgm:pt modelId="{DCAD28C9-99C3-4FFF-9500-0133DEC816C7}" type="sibTrans" cxnId="{D8B3ECEE-1A19-428B-A6A9-77C1C54D87A7}">
      <dgm:prSet/>
      <dgm:spPr/>
      <dgm:t>
        <a:bodyPr/>
        <a:lstStyle/>
        <a:p>
          <a:endParaRPr lang="en-GB"/>
        </a:p>
      </dgm:t>
    </dgm:pt>
    <dgm:pt modelId="{597F859C-7AD7-4CF7-AB35-951A1B7E69B9}">
      <dgm:prSet/>
      <dgm:spPr/>
      <dgm:t>
        <a:bodyPr/>
        <a:lstStyle/>
        <a:p>
          <a:r>
            <a:rPr lang="en-US" dirty="0"/>
            <a:t>Applicants should have their data backed up on a regular basis to avoid the loss in case of system failure or by human error.</a:t>
          </a:r>
          <a:endParaRPr lang="en-GB" dirty="0"/>
        </a:p>
      </dgm:t>
    </dgm:pt>
    <dgm:pt modelId="{875BF235-A3B7-4CBF-800B-61393566C508}" type="parTrans" cxnId="{147F5DCB-5F75-4490-9C6E-827F72AC0D80}">
      <dgm:prSet/>
      <dgm:spPr/>
      <dgm:t>
        <a:bodyPr/>
        <a:lstStyle/>
        <a:p>
          <a:endParaRPr lang="en-GB"/>
        </a:p>
      </dgm:t>
    </dgm:pt>
    <dgm:pt modelId="{CDCF5895-0680-4EDB-A902-D4AC30046DB4}" type="sibTrans" cxnId="{147F5DCB-5F75-4490-9C6E-827F72AC0D80}">
      <dgm:prSet/>
      <dgm:spPr/>
      <dgm:t>
        <a:bodyPr/>
        <a:lstStyle/>
        <a:p>
          <a:endParaRPr lang="en-GB"/>
        </a:p>
      </dgm:t>
    </dgm:pt>
    <dgm:pt modelId="{3CB826A2-A908-474B-8065-A2289F7CF607}">
      <dgm:prSet/>
      <dgm:spPr/>
      <dgm:t>
        <a:bodyPr/>
        <a:lstStyle/>
        <a:p>
          <a:r>
            <a:rPr lang="en-US" dirty="0"/>
            <a:t>Confidentiality has to be exercised by not downloading sensitive files on unsecured devices.</a:t>
          </a:r>
          <a:endParaRPr lang="en-GB" dirty="0"/>
        </a:p>
      </dgm:t>
    </dgm:pt>
    <dgm:pt modelId="{0B6EA3FE-5C9D-4380-B149-DC7B70AFAA19}" type="parTrans" cxnId="{E6B1E78E-439D-44B0-A645-D34B9E5D2E54}">
      <dgm:prSet/>
      <dgm:spPr/>
      <dgm:t>
        <a:bodyPr/>
        <a:lstStyle/>
        <a:p>
          <a:endParaRPr lang="en-GB"/>
        </a:p>
      </dgm:t>
    </dgm:pt>
    <dgm:pt modelId="{73808271-CE09-42C2-B0DE-A2D01E24F123}" type="sibTrans" cxnId="{E6B1E78E-439D-44B0-A645-D34B9E5D2E54}">
      <dgm:prSet/>
      <dgm:spPr/>
      <dgm:t>
        <a:bodyPr/>
        <a:lstStyle/>
        <a:p>
          <a:endParaRPr lang="en-GB"/>
        </a:p>
      </dgm:t>
    </dgm:pt>
    <dgm:pt modelId="{DA42DBFC-7B9F-47DF-805F-AF440811D3DA}">
      <dgm:prSet/>
      <dgm:spPr/>
      <dgm:t>
        <a:bodyPr/>
        <a:lstStyle/>
        <a:p>
          <a:r>
            <a:rPr lang="en-US" dirty="0"/>
            <a:t>This is due to the practices not damaging respect to the postulates of GDPR, especially data minimization and integrity.</a:t>
          </a:r>
          <a:endParaRPr lang="en-GB" dirty="0"/>
        </a:p>
      </dgm:t>
    </dgm:pt>
    <dgm:pt modelId="{577AF1C2-98CF-4459-AC0B-985D54E89A24}" type="parTrans" cxnId="{6554B953-28F9-4C1B-981E-478D46CFA2D6}">
      <dgm:prSet/>
      <dgm:spPr/>
      <dgm:t>
        <a:bodyPr/>
        <a:lstStyle/>
        <a:p>
          <a:endParaRPr lang="en-GB"/>
        </a:p>
      </dgm:t>
    </dgm:pt>
    <dgm:pt modelId="{C6542BE3-94AB-41BD-9337-70CF726D5ED1}" type="sibTrans" cxnId="{6554B953-28F9-4C1B-981E-478D46CFA2D6}">
      <dgm:prSet/>
      <dgm:spPr/>
      <dgm:t>
        <a:bodyPr/>
        <a:lstStyle/>
        <a:p>
          <a:endParaRPr lang="en-GB"/>
        </a:p>
      </dgm:t>
    </dgm:pt>
    <dgm:pt modelId="{F0711763-A5F5-4F50-8559-1CBC114F94F8}" type="pres">
      <dgm:prSet presAssocID="{9024038A-112F-4E18-8F29-2A6AB67F69BA}" presName="linear" presStyleCnt="0">
        <dgm:presLayoutVars>
          <dgm:animLvl val="lvl"/>
          <dgm:resizeHandles val="exact"/>
        </dgm:presLayoutVars>
      </dgm:prSet>
      <dgm:spPr/>
    </dgm:pt>
    <dgm:pt modelId="{0FC7D461-5683-41AD-A186-AD18A585800C}" type="pres">
      <dgm:prSet presAssocID="{6B4B5FA4-723F-4BA1-9A60-8DF73C60B7C0}" presName="parentText" presStyleLbl="node1" presStyleIdx="0" presStyleCnt="4">
        <dgm:presLayoutVars>
          <dgm:chMax val="0"/>
          <dgm:bulletEnabled val="1"/>
        </dgm:presLayoutVars>
      </dgm:prSet>
      <dgm:spPr/>
    </dgm:pt>
    <dgm:pt modelId="{04C7337A-154C-4BBE-8D6B-0E2E6C6C1918}" type="pres">
      <dgm:prSet presAssocID="{DCAD28C9-99C3-4FFF-9500-0133DEC816C7}" presName="spacer" presStyleCnt="0"/>
      <dgm:spPr/>
    </dgm:pt>
    <dgm:pt modelId="{539B4661-CF36-4030-860C-0965480C084F}" type="pres">
      <dgm:prSet presAssocID="{597F859C-7AD7-4CF7-AB35-951A1B7E69B9}" presName="parentText" presStyleLbl="node1" presStyleIdx="1" presStyleCnt="4">
        <dgm:presLayoutVars>
          <dgm:chMax val="0"/>
          <dgm:bulletEnabled val="1"/>
        </dgm:presLayoutVars>
      </dgm:prSet>
      <dgm:spPr/>
    </dgm:pt>
    <dgm:pt modelId="{58EE400F-BDE6-4D73-A7C0-D714C4D278F0}" type="pres">
      <dgm:prSet presAssocID="{CDCF5895-0680-4EDB-A902-D4AC30046DB4}" presName="spacer" presStyleCnt="0"/>
      <dgm:spPr/>
    </dgm:pt>
    <dgm:pt modelId="{939C6A63-CB4F-4B8E-BA94-B0DE4FD6AA7F}" type="pres">
      <dgm:prSet presAssocID="{3CB826A2-A908-474B-8065-A2289F7CF607}" presName="parentText" presStyleLbl="node1" presStyleIdx="2" presStyleCnt="4">
        <dgm:presLayoutVars>
          <dgm:chMax val="0"/>
          <dgm:bulletEnabled val="1"/>
        </dgm:presLayoutVars>
      </dgm:prSet>
      <dgm:spPr/>
    </dgm:pt>
    <dgm:pt modelId="{8BCC24AD-84B7-429D-8211-E2706BC5662C}" type="pres">
      <dgm:prSet presAssocID="{73808271-CE09-42C2-B0DE-A2D01E24F123}" presName="spacer" presStyleCnt="0"/>
      <dgm:spPr/>
    </dgm:pt>
    <dgm:pt modelId="{CB277A97-F4BF-4646-82A9-917BE721F4B0}" type="pres">
      <dgm:prSet presAssocID="{DA42DBFC-7B9F-47DF-805F-AF440811D3DA}" presName="parentText" presStyleLbl="node1" presStyleIdx="3" presStyleCnt="4">
        <dgm:presLayoutVars>
          <dgm:chMax val="0"/>
          <dgm:bulletEnabled val="1"/>
        </dgm:presLayoutVars>
      </dgm:prSet>
      <dgm:spPr/>
    </dgm:pt>
  </dgm:ptLst>
  <dgm:cxnLst>
    <dgm:cxn modelId="{DA286B2D-4877-4102-BE55-C1E40B30EAF4}" type="presOf" srcId="{9024038A-112F-4E18-8F29-2A6AB67F69BA}" destId="{F0711763-A5F5-4F50-8559-1CBC114F94F8}" srcOrd="0" destOrd="0" presId="urn:microsoft.com/office/officeart/2005/8/layout/vList2"/>
    <dgm:cxn modelId="{6554B953-28F9-4C1B-981E-478D46CFA2D6}" srcId="{9024038A-112F-4E18-8F29-2A6AB67F69BA}" destId="{DA42DBFC-7B9F-47DF-805F-AF440811D3DA}" srcOrd="3" destOrd="0" parTransId="{577AF1C2-98CF-4459-AC0B-985D54E89A24}" sibTransId="{C6542BE3-94AB-41BD-9337-70CF726D5ED1}"/>
    <dgm:cxn modelId="{E6B1E78E-439D-44B0-A645-D34B9E5D2E54}" srcId="{9024038A-112F-4E18-8F29-2A6AB67F69BA}" destId="{3CB826A2-A908-474B-8065-A2289F7CF607}" srcOrd="2" destOrd="0" parTransId="{0B6EA3FE-5C9D-4380-B149-DC7B70AFAA19}" sibTransId="{73808271-CE09-42C2-B0DE-A2D01E24F123}"/>
    <dgm:cxn modelId="{FA26C19D-6309-4625-AB09-5739FE775332}" type="presOf" srcId="{597F859C-7AD7-4CF7-AB35-951A1B7E69B9}" destId="{539B4661-CF36-4030-860C-0965480C084F}" srcOrd="0" destOrd="0" presId="urn:microsoft.com/office/officeart/2005/8/layout/vList2"/>
    <dgm:cxn modelId="{147F5DCB-5F75-4490-9C6E-827F72AC0D80}" srcId="{9024038A-112F-4E18-8F29-2A6AB67F69BA}" destId="{597F859C-7AD7-4CF7-AB35-951A1B7E69B9}" srcOrd="1" destOrd="0" parTransId="{875BF235-A3B7-4CBF-800B-61393566C508}" sibTransId="{CDCF5895-0680-4EDB-A902-D4AC30046DB4}"/>
    <dgm:cxn modelId="{F53FE9EB-43B1-442E-9A84-4464985C45A4}" type="presOf" srcId="{3CB826A2-A908-474B-8065-A2289F7CF607}" destId="{939C6A63-CB4F-4B8E-BA94-B0DE4FD6AA7F}" srcOrd="0" destOrd="0" presId="urn:microsoft.com/office/officeart/2005/8/layout/vList2"/>
    <dgm:cxn modelId="{F94B08EC-BE55-4B0F-A458-3BFB9AD022B8}" type="presOf" srcId="{DA42DBFC-7B9F-47DF-805F-AF440811D3DA}" destId="{CB277A97-F4BF-4646-82A9-917BE721F4B0}" srcOrd="0" destOrd="0" presId="urn:microsoft.com/office/officeart/2005/8/layout/vList2"/>
    <dgm:cxn modelId="{D8B3ECEE-1A19-428B-A6A9-77C1C54D87A7}" srcId="{9024038A-112F-4E18-8F29-2A6AB67F69BA}" destId="{6B4B5FA4-723F-4BA1-9A60-8DF73C60B7C0}" srcOrd="0" destOrd="0" parTransId="{5F8C4A1F-FC7F-4454-8B54-D9243F3189BF}" sibTransId="{DCAD28C9-99C3-4FFF-9500-0133DEC816C7}"/>
    <dgm:cxn modelId="{9E0127F7-E5AA-4C9E-B266-249F37930B61}" type="presOf" srcId="{6B4B5FA4-723F-4BA1-9A60-8DF73C60B7C0}" destId="{0FC7D461-5683-41AD-A186-AD18A585800C}" srcOrd="0" destOrd="0" presId="urn:microsoft.com/office/officeart/2005/8/layout/vList2"/>
    <dgm:cxn modelId="{D6027502-387F-424E-B2B8-E3F0CA4AF8D5}" type="presParOf" srcId="{F0711763-A5F5-4F50-8559-1CBC114F94F8}" destId="{0FC7D461-5683-41AD-A186-AD18A585800C}" srcOrd="0" destOrd="0" presId="urn:microsoft.com/office/officeart/2005/8/layout/vList2"/>
    <dgm:cxn modelId="{B2930554-AE08-4394-BB4D-8396E0F560F3}" type="presParOf" srcId="{F0711763-A5F5-4F50-8559-1CBC114F94F8}" destId="{04C7337A-154C-4BBE-8D6B-0E2E6C6C1918}" srcOrd="1" destOrd="0" presId="urn:microsoft.com/office/officeart/2005/8/layout/vList2"/>
    <dgm:cxn modelId="{1D6B64F0-C301-4937-A753-0B8C9AD35D58}" type="presParOf" srcId="{F0711763-A5F5-4F50-8559-1CBC114F94F8}" destId="{539B4661-CF36-4030-860C-0965480C084F}" srcOrd="2" destOrd="0" presId="urn:microsoft.com/office/officeart/2005/8/layout/vList2"/>
    <dgm:cxn modelId="{87A5A64C-4AB4-4FB2-9846-89BC8CE9CE58}" type="presParOf" srcId="{F0711763-A5F5-4F50-8559-1CBC114F94F8}" destId="{58EE400F-BDE6-4D73-A7C0-D714C4D278F0}" srcOrd="3" destOrd="0" presId="urn:microsoft.com/office/officeart/2005/8/layout/vList2"/>
    <dgm:cxn modelId="{6BBF3D45-39AB-44CE-8119-719CF1959FD4}" type="presParOf" srcId="{F0711763-A5F5-4F50-8559-1CBC114F94F8}" destId="{939C6A63-CB4F-4B8E-BA94-B0DE4FD6AA7F}" srcOrd="4" destOrd="0" presId="urn:microsoft.com/office/officeart/2005/8/layout/vList2"/>
    <dgm:cxn modelId="{4395131F-1762-4D9C-B6DB-401E727FD8E3}" type="presParOf" srcId="{F0711763-A5F5-4F50-8559-1CBC114F94F8}" destId="{8BCC24AD-84B7-429D-8211-E2706BC5662C}" srcOrd="5" destOrd="0" presId="urn:microsoft.com/office/officeart/2005/8/layout/vList2"/>
    <dgm:cxn modelId="{2F9A7DC9-79C5-402C-92FA-40BCF729B1D4}" type="presParOf" srcId="{F0711763-A5F5-4F50-8559-1CBC114F94F8}" destId="{CB277A97-F4BF-4646-82A9-917BE721F4B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362DB4-E7CA-4FA4-8302-2E009A465DF1}"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GB"/>
        </a:p>
      </dgm:t>
    </dgm:pt>
    <dgm:pt modelId="{D9165B01-DEDE-4530-BA69-87E9B0E16DC3}">
      <dgm:prSet/>
      <dgm:spPr/>
      <dgm:t>
        <a:bodyPr/>
        <a:lstStyle/>
        <a:p>
          <a:r>
            <a:rPr lang="en-US" dirty="0"/>
            <a:t>Digital safety must become part of practice with staff during induction, refresher training and explicit policies.</a:t>
          </a:r>
          <a:endParaRPr lang="en-GB" dirty="0"/>
        </a:p>
      </dgm:t>
    </dgm:pt>
    <dgm:pt modelId="{B78C8054-C7F2-4259-955B-8376B830DB89}" type="parTrans" cxnId="{BC0276D2-33E2-4415-A2AB-FAD1441A7BF8}">
      <dgm:prSet/>
      <dgm:spPr/>
      <dgm:t>
        <a:bodyPr/>
        <a:lstStyle/>
        <a:p>
          <a:endParaRPr lang="en-GB"/>
        </a:p>
      </dgm:t>
    </dgm:pt>
    <dgm:pt modelId="{1CF43E37-525C-46C4-A231-45A834B54C3D}" type="sibTrans" cxnId="{BC0276D2-33E2-4415-A2AB-FAD1441A7BF8}">
      <dgm:prSet/>
      <dgm:spPr/>
      <dgm:t>
        <a:bodyPr/>
        <a:lstStyle/>
        <a:p>
          <a:endParaRPr lang="en-GB"/>
        </a:p>
      </dgm:t>
    </dgm:pt>
    <dgm:pt modelId="{76969293-CA04-45BF-8EF8-41F4BDB8CF02}">
      <dgm:prSet/>
      <dgm:spPr/>
      <dgm:t>
        <a:bodyPr/>
        <a:lstStyle/>
        <a:p>
          <a:r>
            <a:rPr lang="en-US" dirty="0"/>
            <a:t>Continued administration and oversight shall be used to guarantee consistent and secure usage of Microsoft 365 in Greenfield.</a:t>
          </a:r>
          <a:endParaRPr lang="en-GB" dirty="0"/>
        </a:p>
      </dgm:t>
    </dgm:pt>
    <dgm:pt modelId="{C52CC03A-ABEB-464E-A0F0-0FF5D4E5572F}" type="parTrans" cxnId="{F4DA7E4D-608B-44FA-A5E8-79E60957EC09}">
      <dgm:prSet/>
      <dgm:spPr/>
      <dgm:t>
        <a:bodyPr/>
        <a:lstStyle/>
        <a:p>
          <a:endParaRPr lang="en-GB"/>
        </a:p>
      </dgm:t>
    </dgm:pt>
    <dgm:pt modelId="{7F84C9F0-790E-4585-ABB6-259BE403779C}" type="sibTrans" cxnId="{F4DA7E4D-608B-44FA-A5E8-79E60957EC09}">
      <dgm:prSet/>
      <dgm:spPr/>
      <dgm:t>
        <a:bodyPr/>
        <a:lstStyle/>
        <a:p>
          <a:endParaRPr lang="en-GB"/>
        </a:p>
      </dgm:t>
    </dgm:pt>
    <dgm:pt modelId="{12FC8751-71F2-4840-9872-1AF09F689439}" type="pres">
      <dgm:prSet presAssocID="{CC362DB4-E7CA-4FA4-8302-2E009A465DF1}" presName="linear" presStyleCnt="0">
        <dgm:presLayoutVars>
          <dgm:animLvl val="lvl"/>
          <dgm:resizeHandles val="exact"/>
        </dgm:presLayoutVars>
      </dgm:prSet>
      <dgm:spPr/>
    </dgm:pt>
    <dgm:pt modelId="{8FD3ADD4-FFCA-47A3-A441-D16D8887A581}" type="pres">
      <dgm:prSet presAssocID="{D9165B01-DEDE-4530-BA69-87E9B0E16DC3}" presName="parentText" presStyleLbl="node1" presStyleIdx="0" presStyleCnt="2">
        <dgm:presLayoutVars>
          <dgm:chMax val="0"/>
          <dgm:bulletEnabled val="1"/>
        </dgm:presLayoutVars>
      </dgm:prSet>
      <dgm:spPr/>
    </dgm:pt>
    <dgm:pt modelId="{88C6455C-1B1A-49BA-888E-751C4E088689}" type="pres">
      <dgm:prSet presAssocID="{1CF43E37-525C-46C4-A231-45A834B54C3D}" presName="spacer" presStyleCnt="0"/>
      <dgm:spPr/>
    </dgm:pt>
    <dgm:pt modelId="{1A29716B-BD9C-415D-8A02-C07EEFABAC9C}" type="pres">
      <dgm:prSet presAssocID="{76969293-CA04-45BF-8EF8-41F4BDB8CF02}" presName="parentText" presStyleLbl="node1" presStyleIdx="1" presStyleCnt="2">
        <dgm:presLayoutVars>
          <dgm:chMax val="0"/>
          <dgm:bulletEnabled val="1"/>
        </dgm:presLayoutVars>
      </dgm:prSet>
      <dgm:spPr/>
    </dgm:pt>
  </dgm:ptLst>
  <dgm:cxnLst>
    <dgm:cxn modelId="{7AB5ED29-D0F1-44BC-B512-3F8925D23972}" type="presOf" srcId="{D9165B01-DEDE-4530-BA69-87E9B0E16DC3}" destId="{8FD3ADD4-FFCA-47A3-A441-D16D8887A581}" srcOrd="0" destOrd="0" presId="urn:microsoft.com/office/officeart/2005/8/layout/vList2"/>
    <dgm:cxn modelId="{2960782D-BB49-45FF-B332-4136AD1160BD}" type="presOf" srcId="{76969293-CA04-45BF-8EF8-41F4BDB8CF02}" destId="{1A29716B-BD9C-415D-8A02-C07EEFABAC9C}" srcOrd="0" destOrd="0" presId="urn:microsoft.com/office/officeart/2005/8/layout/vList2"/>
    <dgm:cxn modelId="{F4DA7E4D-608B-44FA-A5E8-79E60957EC09}" srcId="{CC362DB4-E7CA-4FA4-8302-2E009A465DF1}" destId="{76969293-CA04-45BF-8EF8-41F4BDB8CF02}" srcOrd="1" destOrd="0" parTransId="{C52CC03A-ABEB-464E-A0F0-0FF5D4E5572F}" sibTransId="{7F84C9F0-790E-4585-ABB6-259BE403779C}"/>
    <dgm:cxn modelId="{995E319B-872C-4FAA-A9F2-F05F5E2B5F69}" type="presOf" srcId="{CC362DB4-E7CA-4FA4-8302-2E009A465DF1}" destId="{12FC8751-71F2-4840-9872-1AF09F689439}" srcOrd="0" destOrd="0" presId="urn:microsoft.com/office/officeart/2005/8/layout/vList2"/>
    <dgm:cxn modelId="{BC0276D2-33E2-4415-A2AB-FAD1441A7BF8}" srcId="{CC362DB4-E7CA-4FA4-8302-2E009A465DF1}" destId="{D9165B01-DEDE-4530-BA69-87E9B0E16DC3}" srcOrd="0" destOrd="0" parTransId="{B78C8054-C7F2-4259-955B-8376B830DB89}" sibTransId="{1CF43E37-525C-46C4-A231-45A834B54C3D}"/>
    <dgm:cxn modelId="{6B806C0E-DA9B-4418-A458-A23D840E2A5E}" type="presParOf" srcId="{12FC8751-71F2-4840-9872-1AF09F689439}" destId="{8FD3ADD4-FFCA-47A3-A441-D16D8887A581}" srcOrd="0" destOrd="0" presId="urn:microsoft.com/office/officeart/2005/8/layout/vList2"/>
    <dgm:cxn modelId="{13D98633-769E-4793-B0F7-F8EFAA30A42C}" type="presParOf" srcId="{12FC8751-71F2-4840-9872-1AF09F689439}" destId="{88C6455C-1B1A-49BA-888E-751C4E088689}" srcOrd="1" destOrd="0" presId="urn:microsoft.com/office/officeart/2005/8/layout/vList2"/>
    <dgm:cxn modelId="{9B12EC11-45FB-4289-A65D-A5D7606AD4BB}" type="presParOf" srcId="{12FC8751-71F2-4840-9872-1AF09F689439}" destId="{1A29716B-BD9C-415D-8A02-C07EEFABAC9C}" srcOrd="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6A72A1E-188E-4D75-AAF5-3EEFAA712C91}"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GB"/>
        </a:p>
      </dgm:t>
    </dgm:pt>
    <dgm:pt modelId="{41DF872C-D264-424F-9F9F-1FE339F61FD1}">
      <dgm:prSet/>
      <dgm:spPr/>
      <dgm:t>
        <a:bodyPr/>
        <a:lstStyle/>
        <a:p>
          <a:r>
            <a:rPr lang="en-US" dirty="0"/>
            <a:t>This presentation has assessed the potential of Microsoft 365 in enhancing productivity, communication, and digital safety in Greenfield Home Care Agency. Excel is conducive to effective scheduling, proper record keeping, and effective decision-making. Communication and cooperation between the office-based employees and the carers working in the community are improved using Microsoft Teams. The digital safety action plan will guarantee confidentiality of sensitive service user data by healthcare delivery by way of secure access, prudent handling of data, and employee knowledge. A combination of these tools enhances the quality of provided services, minimizes risks, and promotes person-centered care. Nonetheless, successful realization relies on employee education, explicit guidelines, and continuous training on digital confidence assurance to make Microsoft 365 safe and reliable throughout the organisation.</a:t>
          </a:r>
          <a:endParaRPr lang="en-GB" dirty="0"/>
        </a:p>
      </dgm:t>
    </dgm:pt>
    <dgm:pt modelId="{8ED7F8CB-9D16-4EE7-83D6-290477E87B8E}" type="parTrans" cxnId="{2200CBF5-B834-4029-B954-9B6D182DA7CD}">
      <dgm:prSet/>
      <dgm:spPr/>
      <dgm:t>
        <a:bodyPr/>
        <a:lstStyle/>
        <a:p>
          <a:endParaRPr lang="en-GB"/>
        </a:p>
      </dgm:t>
    </dgm:pt>
    <dgm:pt modelId="{B5017F57-A283-4657-A248-A2CE4BE98375}" type="sibTrans" cxnId="{2200CBF5-B834-4029-B954-9B6D182DA7CD}">
      <dgm:prSet/>
      <dgm:spPr/>
      <dgm:t>
        <a:bodyPr/>
        <a:lstStyle/>
        <a:p>
          <a:endParaRPr lang="en-GB"/>
        </a:p>
      </dgm:t>
    </dgm:pt>
    <dgm:pt modelId="{E8B53C21-8C34-4D89-AF9B-EFC2F5B83765}" type="pres">
      <dgm:prSet presAssocID="{16A72A1E-188E-4D75-AAF5-3EEFAA712C91}" presName="linear" presStyleCnt="0">
        <dgm:presLayoutVars>
          <dgm:animLvl val="lvl"/>
          <dgm:resizeHandles val="exact"/>
        </dgm:presLayoutVars>
      </dgm:prSet>
      <dgm:spPr/>
    </dgm:pt>
    <dgm:pt modelId="{DC487C76-2868-4BDE-86EC-2CB572DBED99}" type="pres">
      <dgm:prSet presAssocID="{41DF872C-D264-424F-9F9F-1FE339F61FD1}" presName="parentText" presStyleLbl="node1" presStyleIdx="0" presStyleCnt="1">
        <dgm:presLayoutVars>
          <dgm:chMax val="0"/>
          <dgm:bulletEnabled val="1"/>
        </dgm:presLayoutVars>
      </dgm:prSet>
      <dgm:spPr/>
    </dgm:pt>
  </dgm:ptLst>
  <dgm:cxnLst>
    <dgm:cxn modelId="{28BCB72F-EFB7-45B0-A392-BA8AB8D91506}" type="presOf" srcId="{16A72A1E-188E-4D75-AAF5-3EEFAA712C91}" destId="{E8B53C21-8C34-4D89-AF9B-EFC2F5B83765}" srcOrd="0" destOrd="0" presId="urn:microsoft.com/office/officeart/2005/8/layout/vList2"/>
    <dgm:cxn modelId="{5286D6CF-EA1C-4466-BA6A-2C686D89D622}" type="presOf" srcId="{41DF872C-D264-424F-9F9F-1FE339F61FD1}" destId="{DC487C76-2868-4BDE-86EC-2CB572DBED99}" srcOrd="0" destOrd="0" presId="urn:microsoft.com/office/officeart/2005/8/layout/vList2"/>
    <dgm:cxn modelId="{2200CBF5-B834-4029-B954-9B6D182DA7CD}" srcId="{16A72A1E-188E-4D75-AAF5-3EEFAA712C91}" destId="{41DF872C-D264-424F-9F9F-1FE339F61FD1}" srcOrd="0" destOrd="0" parTransId="{8ED7F8CB-9D16-4EE7-83D6-290477E87B8E}" sibTransId="{B5017F57-A283-4657-A248-A2CE4BE98375}"/>
    <dgm:cxn modelId="{0DA5BE12-D24C-4AC7-B668-DC74AD553D96}" type="presParOf" srcId="{E8B53C21-8C34-4D89-AF9B-EFC2F5B83765}" destId="{DC487C76-2868-4BDE-86EC-2CB572DBED9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4CAF8-1B90-4469-B203-5F8E62DA86CB}">
      <dsp:nvSpPr>
        <dsp:cNvPr id="0" name=""/>
        <dsp:cNvSpPr/>
      </dsp:nvSpPr>
      <dsp:spPr>
        <a:xfrm>
          <a:off x="0" y="4149"/>
          <a:ext cx="10515600" cy="4343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dirty="0"/>
            <a:t>Greenfield Home Care Agency offers individual care to older adults in the community. The organization, has recently implemented Microsoft 365 in a bid to enhance its day-to-day activities. But the confidence of the staff and its stable use is still low. The existing issues are poor management of tasks, difficulties in communication between locations, as well as threats to data security. This presentation analyses how Microsoft 365 applications could enhance efficiency, communication, and online safety in the process of care provided by Greenfield.</a:t>
          </a:r>
          <a:endParaRPr lang="en-GB" sz="2900" kern="1200" dirty="0"/>
        </a:p>
      </dsp:txBody>
      <dsp:txXfrm>
        <a:off x="212010" y="216159"/>
        <a:ext cx="10091580" cy="39190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AB0D09-0229-41AF-8B92-31B17CF48128}">
      <dsp:nvSpPr>
        <dsp:cNvPr id="0" name=""/>
        <dsp:cNvSpPr/>
      </dsp:nvSpPr>
      <dsp:spPr>
        <a:xfrm>
          <a:off x="0" y="77094"/>
          <a:ext cx="10515600" cy="71954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Overview of the Productivity Tool </a:t>
          </a:r>
          <a:endParaRPr lang="en-GB" sz="3000" kern="1200" dirty="0"/>
        </a:p>
      </dsp:txBody>
      <dsp:txXfrm>
        <a:off x="35125" y="112219"/>
        <a:ext cx="10445350" cy="649299"/>
      </dsp:txXfrm>
    </dsp:sp>
    <dsp:sp modelId="{C5CF6AD2-C501-4FC9-AACF-CC99DD90E85D}">
      <dsp:nvSpPr>
        <dsp:cNvPr id="0" name=""/>
        <dsp:cNvSpPr/>
      </dsp:nvSpPr>
      <dsp:spPr>
        <a:xfrm>
          <a:off x="0" y="796643"/>
          <a:ext cx="10515600" cy="3477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dirty="0"/>
            <a:t>Microsoft Excel is a spreadsheet Programme included in the Microsoft 365 package that has been used to arrange, examine, and save information. It facilitates the purpose of tables, formulas, conditional formatting, and data validation, which enhance accuracy and efficiency in performing tasks (AIU, 2024).</a:t>
          </a:r>
          <a:endParaRPr lang="en-GB" sz="2300" kern="1200" dirty="0"/>
        </a:p>
        <a:p>
          <a:pPr marL="228600" lvl="1" indent="-228600" algn="l" defTabSz="1022350">
            <a:lnSpc>
              <a:spcPct val="90000"/>
            </a:lnSpc>
            <a:spcBef>
              <a:spcPct val="0"/>
            </a:spcBef>
            <a:spcAft>
              <a:spcPct val="20000"/>
            </a:spcAft>
            <a:buChar char="•"/>
          </a:pPr>
          <a:r>
            <a:rPr lang="en-US" sz="2300" kern="1200" dirty="0"/>
            <a:t>Excel is frequently utilized in health and social care administration to aid in performance indicators monitoring, record maintenance, and scheduling.</a:t>
          </a:r>
          <a:endParaRPr lang="en-GB" sz="2300" kern="1200" dirty="0"/>
        </a:p>
        <a:p>
          <a:pPr marL="228600" lvl="1" indent="-228600" algn="l" defTabSz="1022350">
            <a:lnSpc>
              <a:spcPct val="90000"/>
            </a:lnSpc>
            <a:spcBef>
              <a:spcPct val="0"/>
            </a:spcBef>
            <a:spcAft>
              <a:spcPct val="20000"/>
            </a:spcAft>
            <a:buChar char="•"/>
          </a:pPr>
          <a:r>
            <a:rPr lang="en-US" sz="2300" kern="1200" dirty="0"/>
            <a:t>EBIESUWA SEUN et al. (2023) state that productivity software improves operational efficiency by minimizing manual data processing and human error which is also applicable to care coordination and other administrative processes in Greenfield.</a:t>
          </a:r>
          <a:endParaRPr lang="en-GB" sz="2300" kern="1200" dirty="0"/>
        </a:p>
      </dsp:txBody>
      <dsp:txXfrm>
        <a:off x="0" y="796643"/>
        <a:ext cx="10515600" cy="34776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839BA1-0743-466E-8BCF-5A001DDC2D06}">
      <dsp:nvSpPr>
        <dsp:cNvPr id="0" name=""/>
        <dsp:cNvSpPr/>
      </dsp:nvSpPr>
      <dsp:spPr>
        <a:xfrm>
          <a:off x="0" y="2124"/>
          <a:ext cx="5181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FA025E-7FF5-4676-83B5-EB6EA53AB6BF}">
      <dsp:nvSpPr>
        <dsp:cNvPr id="0" name=""/>
        <dsp:cNvSpPr/>
      </dsp:nvSpPr>
      <dsp:spPr>
        <a:xfrm>
          <a:off x="0" y="2124"/>
          <a:ext cx="5181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At Greenfield, paper-based systems or simple unstructured online documents may be used to complete tasks like staff Rota, visit schedules, and basic records.</a:t>
          </a:r>
          <a:endParaRPr lang="en-GB" sz="1500" kern="1200" dirty="0"/>
        </a:p>
      </dsp:txBody>
      <dsp:txXfrm>
        <a:off x="0" y="2124"/>
        <a:ext cx="5181600" cy="1449029"/>
      </dsp:txXfrm>
    </dsp:sp>
    <dsp:sp modelId="{3EDF33FF-8A35-4636-BA0F-CA1DC56173CA}">
      <dsp:nvSpPr>
        <dsp:cNvPr id="0" name=""/>
        <dsp:cNvSpPr/>
      </dsp:nvSpPr>
      <dsp:spPr>
        <a:xfrm>
          <a:off x="0" y="1451154"/>
          <a:ext cx="5181600" cy="0"/>
        </a:xfrm>
        <a:prstGeom prst="line">
          <a:avLst/>
        </a:prstGeom>
        <a:solidFill>
          <a:schemeClr val="accent3">
            <a:hueOff val="378640"/>
            <a:satOff val="4952"/>
            <a:lumOff val="-6078"/>
            <a:alphaOff val="0"/>
          </a:schemeClr>
        </a:solidFill>
        <a:ln w="12700" cap="flat" cmpd="sng" algn="ctr">
          <a:solidFill>
            <a:schemeClr val="accent3">
              <a:hueOff val="378640"/>
              <a:satOff val="4952"/>
              <a:lumOff val="-607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33796A-9E16-4257-99FD-4CDF1E231F2E}">
      <dsp:nvSpPr>
        <dsp:cNvPr id="0" name=""/>
        <dsp:cNvSpPr/>
      </dsp:nvSpPr>
      <dsp:spPr>
        <a:xfrm>
          <a:off x="0" y="1451154"/>
          <a:ext cx="5181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Such procedures have the potential to create duplication, delays and transcription errors particularly where information is exchanged between office staff and community carers.</a:t>
          </a:r>
          <a:endParaRPr lang="en-GB" sz="1500" kern="1200" dirty="0"/>
        </a:p>
      </dsp:txBody>
      <dsp:txXfrm>
        <a:off x="0" y="1451154"/>
        <a:ext cx="5181600" cy="1449029"/>
      </dsp:txXfrm>
    </dsp:sp>
    <dsp:sp modelId="{3440E5A4-3FA0-4AE7-9F9D-B5F6CF0E7AC5}">
      <dsp:nvSpPr>
        <dsp:cNvPr id="0" name=""/>
        <dsp:cNvSpPr/>
      </dsp:nvSpPr>
      <dsp:spPr>
        <a:xfrm>
          <a:off x="0" y="2900183"/>
          <a:ext cx="5181600" cy="0"/>
        </a:xfrm>
        <a:prstGeom prst="line">
          <a:avLst/>
        </a:prstGeom>
        <a:solidFill>
          <a:schemeClr val="accent3">
            <a:hueOff val="757279"/>
            <a:satOff val="9903"/>
            <a:lumOff val="-12156"/>
            <a:alphaOff val="0"/>
          </a:schemeClr>
        </a:solidFill>
        <a:ln w="12700" cap="flat" cmpd="sng" algn="ctr">
          <a:solidFill>
            <a:schemeClr val="accent3">
              <a:hueOff val="757279"/>
              <a:satOff val="9903"/>
              <a:lumOff val="-121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BFBDE0-B79C-4E47-83D8-5A0C177832FF}">
      <dsp:nvSpPr>
        <dsp:cNvPr id="0" name=""/>
        <dsp:cNvSpPr/>
      </dsp:nvSpPr>
      <dsp:spPr>
        <a:xfrm>
          <a:off x="0" y="2900183"/>
          <a:ext cx="5181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Excel enhances these processes by consolidating data into one organized system that can be updated on the spot. Considering the socio-technical systems theory, efficient technology should be aligned to organisational workflows to enhance performance (Pasmore et al., 2019), that Excel assists in so far as part of the routine daily care planning.</a:t>
          </a:r>
          <a:endParaRPr lang="en-GB" sz="1500" kern="1200" dirty="0"/>
        </a:p>
      </dsp:txBody>
      <dsp:txXfrm>
        <a:off x="0" y="2900183"/>
        <a:ext cx="5181600" cy="14490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4206C-6A85-4F20-9313-24E0716219AD}">
      <dsp:nvSpPr>
        <dsp:cNvPr id="0" name=""/>
        <dsp:cNvSpPr/>
      </dsp:nvSpPr>
      <dsp:spPr>
        <a:xfrm>
          <a:off x="0" y="487858"/>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noProof="0" dirty="0"/>
            <a:t>Carer Rota:</a:t>
          </a:r>
        </a:p>
      </dsp:txBody>
      <dsp:txXfrm>
        <a:off x="29088" y="516946"/>
        <a:ext cx="5416885" cy="537701"/>
      </dsp:txXfrm>
    </dsp:sp>
    <dsp:sp modelId="{320C3FF4-66D3-48AC-A89A-A5F5842543C2}">
      <dsp:nvSpPr>
        <dsp:cNvPr id="0" name=""/>
        <dsp:cNvSpPr/>
      </dsp:nvSpPr>
      <dsp:spPr>
        <a:xfrm>
          <a:off x="0" y="1083735"/>
          <a:ext cx="5475061" cy="380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833"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noProof="0" dirty="0"/>
            <a:t>Excel spreadsheets can allocate shifts, track availability, and reduce scheduling conflicts.</a:t>
          </a:r>
        </a:p>
      </dsp:txBody>
      <dsp:txXfrm>
        <a:off x="0" y="1083735"/>
        <a:ext cx="5475061" cy="380362"/>
      </dsp:txXfrm>
    </dsp:sp>
    <dsp:sp modelId="{B64B531E-E6A1-415B-8044-BA02F3233E0C}">
      <dsp:nvSpPr>
        <dsp:cNvPr id="0" name=""/>
        <dsp:cNvSpPr/>
      </dsp:nvSpPr>
      <dsp:spPr>
        <a:xfrm>
          <a:off x="0" y="1464098"/>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noProof="0" dirty="0"/>
            <a:t>Medication and visit tracking:</a:t>
          </a:r>
        </a:p>
      </dsp:txBody>
      <dsp:txXfrm>
        <a:off x="29088" y="1493186"/>
        <a:ext cx="5416885" cy="537701"/>
      </dsp:txXfrm>
    </dsp:sp>
    <dsp:sp modelId="{D58A572B-9001-4358-B4A3-42D585B6A37A}">
      <dsp:nvSpPr>
        <dsp:cNvPr id="0" name=""/>
        <dsp:cNvSpPr/>
      </dsp:nvSpPr>
      <dsp:spPr>
        <a:xfrm>
          <a:off x="0" y="2059975"/>
          <a:ext cx="5475061" cy="3803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833"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noProof="0" dirty="0"/>
            <a:t>Structured tables allow carers’ visits, medication times, and completion status to be logged accurately.</a:t>
          </a:r>
        </a:p>
      </dsp:txBody>
      <dsp:txXfrm>
        <a:off x="0" y="2059975"/>
        <a:ext cx="5475061" cy="380362"/>
      </dsp:txXfrm>
    </dsp:sp>
    <dsp:sp modelId="{1D9BB058-29E4-441D-9FDB-7419F8F3A759}">
      <dsp:nvSpPr>
        <dsp:cNvPr id="0" name=""/>
        <dsp:cNvSpPr/>
      </dsp:nvSpPr>
      <dsp:spPr>
        <a:xfrm>
          <a:off x="0" y="2440338"/>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noProof="0" dirty="0"/>
            <a:t>Templates and formulas:</a:t>
          </a:r>
        </a:p>
      </dsp:txBody>
      <dsp:txXfrm>
        <a:off x="29088" y="2469426"/>
        <a:ext cx="5416885" cy="537701"/>
      </dsp:txXfrm>
    </dsp:sp>
    <dsp:sp modelId="{73CFDD43-AFBA-4776-9E23-91D2730D3DA1}">
      <dsp:nvSpPr>
        <dsp:cNvPr id="0" name=""/>
        <dsp:cNvSpPr/>
      </dsp:nvSpPr>
      <dsp:spPr>
        <a:xfrm>
          <a:off x="0" y="3036215"/>
          <a:ext cx="5475061"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833"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GB" sz="1200" kern="1200" noProof="0" dirty="0"/>
            <a:t>Pre-designed templates standardize data entry.</a:t>
          </a:r>
        </a:p>
      </dsp:txBody>
      <dsp:txXfrm>
        <a:off x="0" y="3036215"/>
        <a:ext cx="5475061" cy="248400"/>
      </dsp:txXfrm>
    </dsp:sp>
    <dsp:sp modelId="{88E570B6-BD96-46C7-88C2-986E911658F4}">
      <dsp:nvSpPr>
        <dsp:cNvPr id="0" name=""/>
        <dsp:cNvSpPr/>
      </dsp:nvSpPr>
      <dsp:spPr>
        <a:xfrm>
          <a:off x="0" y="3284615"/>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noProof="0" dirty="0"/>
            <a:t>Formulas automate calculations such as total hours worked or missed visits.</a:t>
          </a:r>
        </a:p>
      </dsp:txBody>
      <dsp:txXfrm>
        <a:off x="29088" y="3313703"/>
        <a:ext cx="5416885" cy="537701"/>
      </dsp:txXfrm>
    </dsp:sp>
    <dsp:sp modelId="{A8181971-BA38-457D-83C2-DAE279F70954}">
      <dsp:nvSpPr>
        <dsp:cNvPr id="0" name=""/>
        <dsp:cNvSpPr/>
      </dsp:nvSpPr>
      <dsp:spPr>
        <a:xfrm>
          <a:off x="0" y="3923693"/>
          <a:ext cx="5475061" cy="595877"/>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noProof="0" dirty="0"/>
            <a:t>This reflects process standardisation theory, where consistent procedures improve reliability and service quality (Buck et al., 2025).</a:t>
          </a:r>
        </a:p>
      </dsp:txBody>
      <dsp:txXfrm>
        <a:off x="29088" y="3952781"/>
        <a:ext cx="5416885" cy="5377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6FFB3-CBDB-4E03-9913-B5B852399223}">
      <dsp:nvSpPr>
        <dsp:cNvPr id="0" name=""/>
        <dsp:cNvSpPr/>
      </dsp:nvSpPr>
      <dsp:spPr>
        <a:xfrm>
          <a:off x="0" y="39299"/>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Increased efficiency:</a:t>
          </a:r>
        </a:p>
      </dsp:txBody>
      <dsp:txXfrm>
        <a:off x="30442" y="69741"/>
        <a:ext cx="5122304" cy="562726"/>
      </dsp:txXfrm>
    </dsp:sp>
    <dsp:sp modelId="{16F03951-F386-47F8-B2EB-3DAAC3912F67}">
      <dsp:nvSpPr>
        <dsp:cNvPr id="0" name=""/>
        <dsp:cNvSpPr/>
      </dsp:nvSpPr>
      <dsp:spPr>
        <a:xfrm>
          <a:off x="0" y="662909"/>
          <a:ext cx="5183188"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noProof="0" dirty="0"/>
            <a:t>Reduces time spent on manual calculations and rewriting information.</a:t>
          </a:r>
        </a:p>
      </dsp:txBody>
      <dsp:txXfrm>
        <a:off x="0" y="662909"/>
        <a:ext cx="5183188" cy="632385"/>
      </dsp:txXfrm>
    </dsp:sp>
    <dsp:sp modelId="{99479471-B28A-4C9A-9566-53E142446E87}">
      <dsp:nvSpPr>
        <dsp:cNvPr id="0" name=""/>
        <dsp:cNvSpPr/>
      </dsp:nvSpPr>
      <dsp:spPr>
        <a:xfrm>
          <a:off x="0" y="1295294"/>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Accuracy and consistency:</a:t>
          </a:r>
        </a:p>
      </dsp:txBody>
      <dsp:txXfrm>
        <a:off x="30442" y="1325736"/>
        <a:ext cx="5122304" cy="562726"/>
      </dsp:txXfrm>
    </dsp:sp>
    <dsp:sp modelId="{EC648EE0-394C-4133-8A3C-0B3333FB597F}">
      <dsp:nvSpPr>
        <dsp:cNvPr id="0" name=""/>
        <dsp:cNvSpPr/>
      </dsp:nvSpPr>
      <dsp:spPr>
        <a:xfrm>
          <a:off x="0" y="1918904"/>
          <a:ext cx="5183188" cy="6323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noProof="0" dirty="0"/>
            <a:t>Data validation and formulas minimising human error.</a:t>
          </a:r>
        </a:p>
      </dsp:txBody>
      <dsp:txXfrm>
        <a:off x="0" y="1918904"/>
        <a:ext cx="5183188" cy="632385"/>
      </dsp:txXfrm>
    </dsp:sp>
    <dsp:sp modelId="{85446190-9705-43D5-B5DF-76C152A6BE08}">
      <dsp:nvSpPr>
        <dsp:cNvPr id="0" name=""/>
        <dsp:cNvSpPr/>
      </dsp:nvSpPr>
      <dsp:spPr>
        <a:xfrm>
          <a:off x="0" y="2551289"/>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Easier reporting:</a:t>
          </a:r>
        </a:p>
      </dsp:txBody>
      <dsp:txXfrm>
        <a:off x="30442" y="2581731"/>
        <a:ext cx="5122304" cy="562726"/>
      </dsp:txXfrm>
    </dsp:sp>
    <dsp:sp modelId="{A038781F-D5FE-4773-AA6B-3970F5C39909}">
      <dsp:nvSpPr>
        <dsp:cNvPr id="0" name=""/>
        <dsp:cNvSpPr/>
      </dsp:nvSpPr>
      <dsp:spPr>
        <a:xfrm>
          <a:off x="0" y="3174899"/>
          <a:ext cx="5183188" cy="91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kern="1200" noProof="0" dirty="0"/>
            <a:t>Data can be summarised using charts and pivot tables to support management decisions.</a:t>
          </a:r>
        </a:p>
      </dsp:txBody>
      <dsp:txXfrm>
        <a:off x="0" y="3174899"/>
        <a:ext cx="5183188" cy="914940"/>
      </dsp:txXfrm>
    </dsp:sp>
    <dsp:sp modelId="{1F473F14-DD97-411A-8797-296BEFA03997}">
      <dsp:nvSpPr>
        <dsp:cNvPr id="0" name=""/>
        <dsp:cNvSpPr/>
      </dsp:nvSpPr>
      <dsp:spPr>
        <a:xfrm>
          <a:off x="0" y="4089839"/>
          <a:ext cx="5183188" cy="62361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noProof="0" dirty="0"/>
            <a:t>(AIU, 2024)</a:t>
          </a:r>
        </a:p>
      </dsp:txBody>
      <dsp:txXfrm>
        <a:off x="30442" y="4120281"/>
        <a:ext cx="5122304" cy="56272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5B69A-D20B-4101-8112-5E9E8954B6ED}">
      <dsp:nvSpPr>
        <dsp:cNvPr id="0" name=""/>
        <dsp:cNvSpPr/>
      </dsp:nvSpPr>
      <dsp:spPr>
        <a:xfrm>
          <a:off x="0" y="78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Staff may lack confidence or digital skills to use Excel effectively without training.</a:t>
          </a:r>
          <a:endParaRPr lang="en-GB" sz="2500" kern="1200" dirty="0"/>
        </a:p>
      </dsp:txBody>
      <dsp:txXfrm>
        <a:off x="48547" y="127216"/>
        <a:ext cx="10418506" cy="897406"/>
      </dsp:txXfrm>
    </dsp:sp>
    <dsp:sp modelId="{181290BA-2845-4DD4-9AEB-C712EFCEF123}">
      <dsp:nvSpPr>
        <dsp:cNvPr id="0" name=""/>
        <dsp:cNvSpPr/>
      </dsp:nvSpPr>
      <dsp:spPr>
        <a:xfrm>
          <a:off x="0" y="1145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Incorrect formulas or poor spreadsheet design can still lead to errors.</a:t>
          </a:r>
          <a:endParaRPr lang="en-GB" sz="2500" kern="1200" dirty="0"/>
        </a:p>
      </dsp:txBody>
      <dsp:txXfrm>
        <a:off x="48547" y="1193716"/>
        <a:ext cx="10418506" cy="897406"/>
      </dsp:txXfrm>
    </dsp:sp>
    <dsp:sp modelId="{24F9A977-CF1F-43BC-A2DF-9EFCF2CD43FF}">
      <dsp:nvSpPr>
        <dsp:cNvPr id="0" name=""/>
        <dsp:cNvSpPr/>
      </dsp:nvSpPr>
      <dsp:spPr>
        <a:xfrm>
          <a:off x="0" y="22116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Access controls within Microsoft 365 must be applied to protect sensitive care data.</a:t>
          </a:r>
          <a:endParaRPr lang="en-GB" sz="2500" kern="1200" dirty="0"/>
        </a:p>
      </dsp:txBody>
      <dsp:txXfrm>
        <a:off x="48547" y="2260216"/>
        <a:ext cx="10418506" cy="897406"/>
      </dsp:txXfrm>
    </dsp:sp>
    <dsp:sp modelId="{5D1CF444-F646-419C-B74D-AB48125D1398}">
      <dsp:nvSpPr>
        <dsp:cNvPr id="0" name=""/>
        <dsp:cNvSpPr/>
      </dsp:nvSpPr>
      <dsp:spPr>
        <a:xfrm>
          <a:off x="0" y="3278169"/>
          <a:ext cx="10515600" cy="99450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Ongoing training and governance are necessary to ensure Excel supports safe and effective practice.</a:t>
          </a:r>
          <a:endParaRPr lang="en-GB" sz="2500" kern="1200" dirty="0"/>
        </a:p>
      </dsp:txBody>
      <dsp:txXfrm>
        <a:off x="48547" y="3326716"/>
        <a:ext cx="10418506" cy="8974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87378-C715-4D82-A50B-ED90640ADC1D}">
      <dsp:nvSpPr>
        <dsp:cNvPr id="0" name=""/>
        <dsp:cNvSpPr/>
      </dsp:nvSpPr>
      <dsp:spPr>
        <a:xfrm>
          <a:off x="0" y="28776"/>
          <a:ext cx="10515600" cy="1164771"/>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Microsoft Teams:</a:t>
          </a:r>
          <a:endParaRPr lang="en-GB" sz="2100" kern="1200" dirty="0"/>
        </a:p>
      </dsp:txBody>
      <dsp:txXfrm>
        <a:off x="56859" y="85635"/>
        <a:ext cx="10401882" cy="1051053"/>
      </dsp:txXfrm>
    </dsp:sp>
    <dsp:sp modelId="{E5395473-F155-4F83-8E3D-1FBD1598068E}">
      <dsp:nvSpPr>
        <dsp:cNvPr id="0" name=""/>
        <dsp:cNvSpPr/>
      </dsp:nvSpPr>
      <dsp:spPr>
        <a:xfrm>
          <a:off x="0" y="1193548"/>
          <a:ext cx="10515600"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US" sz="1600" kern="1200"/>
            <a:t>This is a cloud-based communication and collaboration tool in the Microsoft 365. It incorporates instant messaging, video calls, audio calls, shared calendars, and document collaboration within the same workspace (Chaushi, Nastovska and Kurtishi, 2024).</a:t>
          </a:r>
          <a:endParaRPr lang="en-GB" sz="1600" kern="1200" dirty="0"/>
        </a:p>
      </dsp:txBody>
      <dsp:txXfrm>
        <a:off x="0" y="1193548"/>
        <a:ext cx="10515600" cy="738990"/>
      </dsp:txXfrm>
    </dsp:sp>
    <dsp:sp modelId="{EB526BF9-C92E-4D91-93B5-4644A4D4AF2F}">
      <dsp:nvSpPr>
        <dsp:cNvPr id="0" name=""/>
        <dsp:cNvSpPr/>
      </dsp:nvSpPr>
      <dsp:spPr>
        <a:xfrm>
          <a:off x="0" y="1932538"/>
          <a:ext cx="10515600" cy="1164771"/>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At the workplace, Teams has been able to support both synchronous and asynchronous communication which allows employees to pass across information in a quick and safe manner.</a:t>
          </a:r>
          <a:endParaRPr lang="en-GB" sz="2100" kern="1200" dirty="0"/>
        </a:p>
      </dsp:txBody>
      <dsp:txXfrm>
        <a:off x="56859" y="1989397"/>
        <a:ext cx="10401882" cy="1051053"/>
      </dsp:txXfrm>
    </dsp:sp>
    <dsp:sp modelId="{2B49F025-BC37-4340-AF40-22F9C13A75D8}">
      <dsp:nvSpPr>
        <dsp:cNvPr id="0" name=""/>
        <dsp:cNvSpPr/>
      </dsp:nvSpPr>
      <dsp:spPr>
        <a:xfrm>
          <a:off x="0" y="3157789"/>
          <a:ext cx="10515600" cy="1164771"/>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 Technology Acceptance Model (TAM) by Davis argues that perceived usefulness and ease of use are the determinants of adoption, so Teams is applicable in enhancing communication among Greenfield dispersed care workers (Lee, Ramasamy and Subbarao, 2025).</a:t>
          </a:r>
          <a:endParaRPr lang="en-GB" sz="2100" kern="1200" dirty="0"/>
        </a:p>
      </dsp:txBody>
      <dsp:txXfrm>
        <a:off x="56859" y="3214648"/>
        <a:ext cx="10401882" cy="10510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9863B2-E1E0-470E-8981-BE6D1864E8FA}">
      <dsp:nvSpPr>
        <dsp:cNvPr id="0" name=""/>
        <dsp:cNvSpPr/>
      </dsp:nvSpPr>
      <dsp:spPr>
        <a:xfrm>
          <a:off x="0" y="37340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Greenfield is used to operate with the work of carers at a distance and coordinators and administrators in a place.</a:t>
          </a:r>
          <a:endParaRPr lang="en-GB" sz="1900" kern="1200" dirty="0"/>
        </a:p>
      </dsp:txBody>
      <dsp:txXfrm>
        <a:off x="51003" y="424406"/>
        <a:ext cx="5055781" cy="942803"/>
      </dsp:txXfrm>
    </dsp:sp>
    <dsp:sp modelId="{C3E492D3-0639-4617-82CB-A8F9804336CD}">
      <dsp:nvSpPr>
        <dsp:cNvPr id="0" name=""/>
        <dsp:cNvSpPr/>
      </dsp:nvSpPr>
      <dsp:spPr>
        <a:xfrm>
          <a:off x="0" y="147293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Communication can be dependent on the use of phone calls, emails or handwritten notes that can introduce delays and misunderstanding.</a:t>
          </a:r>
          <a:endParaRPr lang="en-GB" sz="1900" kern="1200" dirty="0"/>
        </a:p>
      </dsp:txBody>
      <dsp:txXfrm>
        <a:off x="51003" y="1523936"/>
        <a:ext cx="5055781" cy="942803"/>
      </dsp:txXfrm>
    </dsp:sp>
    <dsp:sp modelId="{64E1E4B6-5C80-48E2-B3D3-B3BE765CC77E}">
      <dsp:nvSpPr>
        <dsp:cNvPr id="0" name=""/>
        <dsp:cNvSpPr/>
      </dsp:nvSpPr>
      <dsp:spPr>
        <a:xfrm>
          <a:off x="0" y="257246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Important updates concerning users of the service are not always communicated and in real time.</a:t>
          </a:r>
          <a:endParaRPr lang="en-GB" sz="1900" kern="1200" dirty="0"/>
        </a:p>
      </dsp:txBody>
      <dsp:txXfrm>
        <a:off x="51003" y="2623466"/>
        <a:ext cx="5055781" cy="942803"/>
      </dsp:txXfrm>
    </dsp:sp>
    <dsp:sp modelId="{8EC8F056-1C68-4B9A-AE78-031E5B03AD71}">
      <dsp:nvSpPr>
        <dsp:cNvPr id="0" name=""/>
        <dsp:cNvSpPr/>
      </dsp:nvSpPr>
      <dsp:spPr>
        <a:xfrm>
          <a:off x="0" y="3671993"/>
          <a:ext cx="5157787" cy="104480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Fragmentation of communication systems risk the problem of missed visits, incomplete records, and less continuity of care.</a:t>
          </a:r>
          <a:endParaRPr lang="en-GB" sz="1900" kern="1200" dirty="0"/>
        </a:p>
      </dsp:txBody>
      <dsp:txXfrm>
        <a:off x="51003" y="3722996"/>
        <a:ext cx="5055781" cy="9428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73A32-31B0-4428-9528-A5CCCC5518CB}">
      <dsp:nvSpPr>
        <dsp:cNvPr id="0" name=""/>
        <dsp:cNvSpPr/>
      </dsp:nvSpPr>
      <dsp:spPr>
        <a:xfrm>
          <a:off x="0" y="136949"/>
          <a:ext cx="5183188" cy="64759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Instant messaging and calls:</a:t>
          </a:r>
          <a:endParaRPr lang="en-GB" sz="2700" kern="1200" dirty="0"/>
        </a:p>
      </dsp:txBody>
      <dsp:txXfrm>
        <a:off x="31613" y="168562"/>
        <a:ext cx="5119962" cy="584369"/>
      </dsp:txXfrm>
    </dsp:sp>
    <dsp:sp modelId="{C7A71165-42F7-487E-BA7D-66DA0D18EFC8}">
      <dsp:nvSpPr>
        <dsp:cNvPr id="0" name=""/>
        <dsp:cNvSpPr/>
      </dsp:nvSpPr>
      <dsp:spPr>
        <a:xfrm>
          <a:off x="0" y="784544"/>
          <a:ext cx="5183188"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Carers can contact coordinators immediately to report changes in service users’ needs.</a:t>
          </a:r>
          <a:endParaRPr lang="en-GB" sz="2100" kern="1200" dirty="0"/>
        </a:p>
      </dsp:txBody>
      <dsp:txXfrm>
        <a:off x="0" y="784544"/>
        <a:ext cx="5183188" cy="950130"/>
      </dsp:txXfrm>
    </dsp:sp>
    <dsp:sp modelId="{C6C67AFF-F749-43AC-92B6-6BE55F303F81}">
      <dsp:nvSpPr>
        <dsp:cNvPr id="0" name=""/>
        <dsp:cNvSpPr/>
      </dsp:nvSpPr>
      <dsp:spPr>
        <a:xfrm>
          <a:off x="0" y="1734674"/>
          <a:ext cx="5183188" cy="64759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Channels and file sharing:</a:t>
          </a:r>
          <a:endParaRPr lang="en-GB" sz="2700" kern="1200" dirty="0"/>
        </a:p>
      </dsp:txBody>
      <dsp:txXfrm>
        <a:off x="31613" y="1766287"/>
        <a:ext cx="5119962" cy="584369"/>
      </dsp:txXfrm>
    </dsp:sp>
    <dsp:sp modelId="{FB299D77-E4AE-49E4-86B0-A7D440363C64}">
      <dsp:nvSpPr>
        <dsp:cNvPr id="0" name=""/>
        <dsp:cNvSpPr/>
      </dsp:nvSpPr>
      <dsp:spPr>
        <a:xfrm>
          <a:off x="0" y="2382269"/>
          <a:ext cx="5183188"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Dedicated channels can be created for care teams, </a:t>
          </a:r>
          <a:r>
            <a:rPr lang="en-US" sz="2100" kern="1200" dirty="0" err="1"/>
            <a:t>rotas</a:t>
          </a:r>
          <a:r>
            <a:rPr lang="en-US" sz="2100" kern="1200" dirty="0"/>
            <a:t>, or specific service users, improving information organisation.</a:t>
          </a:r>
          <a:endParaRPr lang="en-GB" sz="2100" kern="1200" dirty="0"/>
        </a:p>
      </dsp:txBody>
      <dsp:txXfrm>
        <a:off x="0" y="2382269"/>
        <a:ext cx="5183188" cy="950130"/>
      </dsp:txXfrm>
    </dsp:sp>
    <dsp:sp modelId="{0CA9DC34-CE78-4888-9382-83BFF92AC668}">
      <dsp:nvSpPr>
        <dsp:cNvPr id="0" name=""/>
        <dsp:cNvSpPr/>
      </dsp:nvSpPr>
      <dsp:spPr>
        <a:xfrm>
          <a:off x="0" y="3332399"/>
          <a:ext cx="5183188" cy="647595"/>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Real-time coordination:</a:t>
          </a:r>
          <a:endParaRPr lang="en-GB" sz="2700" kern="1200" dirty="0"/>
        </a:p>
      </dsp:txBody>
      <dsp:txXfrm>
        <a:off x="31613" y="3364012"/>
        <a:ext cx="5119962" cy="584369"/>
      </dsp:txXfrm>
    </dsp:sp>
    <dsp:sp modelId="{DC370FD3-09EB-4145-9572-F42C1EB4481E}">
      <dsp:nvSpPr>
        <dsp:cNvPr id="0" name=""/>
        <dsp:cNvSpPr/>
      </dsp:nvSpPr>
      <dsp:spPr>
        <a:xfrm>
          <a:off x="0" y="3979994"/>
          <a:ext cx="5183188"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56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dirty="0"/>
            <a:t>Shared documents and messages allow multiple staff members to access up-to-date information simultaneously.</a:t>
          </a:r>
          <a:endParaRPr lang="en-GB" sz="2100" kern="1200" dirty="0"/>
        </a:p>
      </dsp:txBody>
      <dsp:txXfrm>
        <a:off x="0" y="3979994"/>
        <a:ext cx="5183188" cy="9501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BB0B1-06D2-4236-A69F-F8260A1F7BA1}">
      <dsp:nvSpPr>
        <dsp:cNvPr id="0" name=""/>
        <dsp:cNvSpPr/>
      </dsp:nvSpPr>
      <dsp:spPr>
        <a:xfrm>
          <a:off x="0" y="481328"/>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Faster decision-making:</a:t>
          </a:r>
          <a:endParaRPr lang="en-GB" sz="1500" kern="1200" dirty="0"/>
        </a:p>
      </dsp:txBody>
      <dsp:txXfrm>
        <a:off x="40614" y="521942"/>
        <a:ext cx="5415604" cy="750751"/>
      </dsp:txXfrm>
    </dsp:sp>
    <dsp:sp modelId="{8C86C618-7727-4706-8B10-66A55B43149B}">
      <dsp:nvSpPr>
        <dsp:cNvPr id="0" name=""/>
        <dsp:cNvSpPr/>
      </dsp:nvSpPr>
      <dsp:spPr>
        <a:xfrm>
          <a:off x="0" y="1313307"/>
          <a:ext cx="5496832"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24"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Real-time communication reduces waiting times for approvals or guidance.</a:t>
          </a:r>
          <a:endParaRPr lang="en-GB" sz="1200" kern="1200" dirty="0"/>
        </a:p>
      </dsp:txBody>
      <dsp:txXfrm>
        <a:off x="0" y="1313307"/>
        <a:ext cx="5496832" cy="248400"/>
      </dsp:txXfrm>
    </dsp:sp>
    <dsp:sp modelId="{B4CF1CCF-957F-475F-8558-917D85639091}">
      <dsp:nvSpPr>
        <dsp:cNvPr id="0" name=""/>
        <dsp:cNvSpPr/>
      </dsp:nvSpPr>
      <dsp:spPr>
        <a:xfrm>
          <a:off x="0" y="1561707"/>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Reduced errors:</a:t>
          </a:r>
          <a:endParaRPr lang="en-GB" sz="1500" kern="1200" dirty="0"/>
        </a:p>
      </dsp:txBody>
      <dsp:txXfrm>
        <a:off x="40614" y="1602321"/>
        <a:ext cx="5415604" cy="750751"/>
      </dsp:txXfrm>
    </dsp:sp>
    <dsp:sp modelId="{200D096E-F970-469F-8F5F-8CB65365B21C}">
      <dsp:nvSpPr>
        <dsp:cNvPr id="0" name=""/>
        <dsp:cNvSpPr/>
      </dsp:nvSpPr>
      <dsp:spPr>
        <a:xfrm>
          <a:off x="0" y="2393687"/>
          <a:ext cx="5496832"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24"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Centralized information lowers the risk of conflicting messages.</a:t>
          </a:r>
          <a:endParaRPr lang="en-GB" sz="1200" kern="1200" dirty="0"/>
        </a:p>
      </dsp:txBody>
      <dsp:txXfrm>
        <a:off x="0" y="2393687"/>
        <a:ext cx="5496832" cy="248400"/>
      </dsp:txXfrm>
    </dsp:sp>
    <dsp:sp modelId="{48C4DA3E-FB2E-4E8C-BEEB-E2321D7E409B}">
      <dsp:nvSpPr>
        <dsp:cNvPr id="0" name=""/>
        <dsp:cNvSpPr/>
      </dsp:nvSpPr>
      <dsp:spPr>
        <a:xfrm>
          <a:off x="0" y="2642087"/>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Improved teamwork:</a:t>
          </a:r>
          <a:endParaRPr lang="en-GB" sz="1500" kern="1200" dirty="0"/>
        </a:p>
      </dsp:txBody>
      <dsp:txXfrm>
        <a:off x="40614" y="2682701"/>
        <a:ext cx="5415604" cy="750751"/>
      </dsp:txXfrm>
    </dsp:sp>
    <dsp:sp modelId="{6FCCA257-6FB0-4D70-8932-082BE3258888}">
      <dsp:nvSpPr>
        <dsp:cNvPr id="0" name=""/>
        <dsp:cNvSpPr/>
      </dsp:nvSpPr>
      <dsp:spPr>
        <a:xfrm>
          <a:off x="0" y="3474067"/>
          <a:ext cx="5496832"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524" tIns="19050" rIns="106680" bIns="19050" numCol="1" spcCol="1270" anchor="t" anchorCtr="0">
          <a:noAutofit/>
        </a:bodyPr>
        <a:lstStyle/>
        <a:p>
          <a:pPr marL="114300" lvl="1" indent="-114300" algn="l" defTabSz="533400">
            <a:lnSpc>
              <a:spcPct val="90000"/>
            </a:lnSpc>
            <a:spcBef>
              <a:spcPct val="0"/>
            </a:spcBef>
            <a:spcAft>
              <a:spcPct val="20000"/>
            </a:spcAft>
            <a:buChar char="•"/>
          </a:pPr>
          <a:r>
            <a:rPr lang="en-US" sz="1200" kern="1200" dirty="0"/>
            <a:t>Teams encourages collaboration between carers, nurses, and administrative staff.</a:t>
          </a:r>
          <a:endParaRPr lang="en-GB" sz="1200" kern="1200" dirty="0"/>
        </a:p>
      </dsp:txBody>
      <dsp:txXfrm>
        <a:off x="0" y="3474067"/>
        <a:ext cx="5496832" cy="248400"/>
      </dsp:txXfrm>
    </dsp:sp>
    <dsp:sp modelId="{F42E9817-5474-4B35-BDD7-4F70A5D31DF4}">
      <dsp:nvSpPr>
        <dsp:cNvPr id="0" name=""/>
        <dsp:cNvSpPr/>
      </dsp:nvSpPr>
      <dsp:spPr>
        <a:xfrm>
          <a:off x="0" y="3722467"/>
          <a:ext cx="5496832" cy="8319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The study by Lane et al. (2023) also points out that in health and social care, digital collaboration tools can be used to improve teamwork and services coordination when applied correctly.</a:t>
          </a:r>
          <a:endParaRPr lang="en-GB" sz="1500" kern="1200" dirty="0"/>
        </a:p>
      </dsp:txBody>
      <dsp:txXfrm>
        <a:off x="40614" y="3763081"/>
        <a:ext cx="5415604" cy="75075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47EC8-4166-4D6B-A6EB-E90EAC0AC8CD}">
      <dsp:nvSpPr>
        <dsp:cNvPr id="0" name=""/>
        <dsp:cNvSpPr/>
      </dsp:nvSpPr>
      <dsp:spPr>
        <a:xfrm>
          <a:off x="0" y="35272"/>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Inappropriate sharing of confidential information may result in data protection risks.</a:t>
          </a:r>
          <a:endParaRPr lang="en-GB" sz="1700" kern="1200" dirty="0"/>
        </a:p>
      </dsp:txBody>
      <dsp:txXfrm>
        <a:off x="58803" y="94075"/>
        <a:ext cx="5065582" cy="1086982"/>
      </dsp:txXfrm>
    </dsp:sp>
    <dsp:sp modelId="{82C1394F-49F6-4DFF-9D5F-6CD1156B2796}">
      <dsp:nvSpPr>
        <dsp:cNvPr id="0" name=""/>
        <dsp:cNvSpPr/>
      </dsp:nvSpPr>
      <dsp:spPr>
        <a:xfrm>
          <a:off x="0" y="1288820"/>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Too many communication tools can overload employees and eliminate efficiency.</a:t>
          </a:r>
          <a:endParaRPr lang="en-GB" sz="1700" kern="1200" dirty="0"/>
        </a:p>
      </dsp:txBody>
      <dsp:txXfrm>
        <a:off x="58803" y="1347623"/>
        <a:ext cx="5065582" cy="1086982"/>
      </dsp:txXfrm>
    </dsp:sp>
    <dsp:sp modelId="{A5DEAEC0-43CB-48A1-927C-32EFFC0763B7}">
      <dsp:nvSpPr>
        <dsp:cNvPr id="0" name=""/>
        <dsp:cNvSpPr/>
      </dsp:nvSpPr>
      <dsp:spPr>
        <a:xfrm>
          <a:off x="0" y="2542368"/>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There is a need to have clear organisational policies, staff training and proper access permissions.</a:t>
          </a:r>
          <a:endParaRPr lang="en-GB" sz="1700" kern="1200" dirty="0"/>
        </a:p>
      </dsp:txBody>
      <dsp:txXfrm>
        <a:off x="58803" y="2601171"/>
        <a:ext cx="5065582" cy="1086982"/>
      </dsp:txXfrm>
    </dsp:sp>
    <dsp:sp modelId="{08E0D855-BE77-4076-9EC0-C2295212B8C7}">
      <dsp:nvSpPr>
        <dsp:cNvPr id="0" name=""/>
        <dsp:cNvSpPr/>
      </dsp:nvSpPr>
      <dsp:spPr>
        <a:xfrm>
          <a:off x="0" y="3795916"/>
          <a:ext cx="5183188" cy="1204588"/>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The use of governance controls can help make the use of technology safe and compliant with the international standards of digital professionalism in the environment of care.</a:t>
          </a:r>
          <a:endParaRPr lang="en-GB" sz="1700" kern="1200" dirty="0"/>
        </a:p>
      </dsp:txBody>
      <dsp:txXfrm>
        <a:off x="58803" y="3854719"/>
        <a:ext cx="5065582" cy="108698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233130-4DC9-4166-869F-6F0C5454F1A1}">
      <dsp:nvSpPr>
        <dsp:cNvPr id="0" name=""/>
        <dsp:cNvSpPr/>
      </dsp:nvSpPr>
      <dsp:spPr>
        <a:xfrm>
          <a:off x="0" y="47312"/>
          <a:ext cx="6172199" cy="155843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Home care organisations are dealing with very sensitive personal information, the health records of service users, their medication history, and contacts. Mishandled, this information may result in the security risks of privacy as well as safeguarding and loss of trust.</a:t>
          </a:r>
          <a:endParaRPr lang="en-GB" sz="1800" kern="1200" dirty="0"/>
        </a:p>
      </dsp:txBody>
      <dsp:txXfrm>
        <a:off x="76077" y="123389"/>
        <a:ext cx="6020045" cy="1406285"/>
      </dsp:txXfrm>
    </dsp:sp>
    <dsp:sp modelId="{FDAED197-4CAF-4280-86AE-746CB17FB87A}">
      <dsp:nvSpPr>
        <dsp:cNvPr id="0" name=""/>
        <dsp:cNvSpPr/>
      </dsp:nvSpPr>
      <dsp:spPr>
        <a:xfrm>
          <a:off x="0" y="1657592"/>
          <a:ext cx="6172199" cy="155843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Digital safety is a legal and moral issue in health and social care practice. In UK GDPR and Data Protection Act 2018, organisations should take care of the fact that personal data is processed in a secure and legal manner (UK Government, 2025).</a:t>
          </a:r>
          <a:endParaRPr lang="en-GB" sz="1800" kern="1200" dirty="0"/>
        </a:p>
      </dsp:txBody>
      <dsp:txXfrm>
        <a:off x="76077" y="1733669"/>
        <a:ext cx="6020045" cy="1406285"/>
      </dsp:txXfrm>
    </dsp:sp>
    <dsp:sp modelId="{F21C56DA-BCC9-4ECC-BE2E-5435FFA7CFA5}">
      <dsp:nvSpPr>
        <dsp:cNvPr id="0" name=""/>
        <dsp:cNvSpPr/>
      </dsp:nvSpPr>
      <dsp:spPr>
        <a:xfrm>
          <a:off x="0" y="3267872"/>
          <a:ext cx="6172199" cy="155843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Rusu and Marius </a:t>
          </a:r>
          <a:r>
            <a:rPr lang="en-US" sz="1800" kern="1200" dirty="0" err="1"/>
            <a:t>Mantulescu</a:t>
          </a:r>
          <a:r>
            <a:rPr lang="en-US" sz="1800" kern="1200" dirty="0"/>
            <a:t> (2025) argue that the quality of services and safeguarding vulnerable individuals is only possible with good information security management.</a:t>
          </a:r>
          <a:endParaRPr lang="en-GB" sz="1800" kern="1200" dirty="0"/>
        </a:p>
      </dsp:txBody>
      <dsp:txXfrm>
        <a:off x="76077" y="3343949"/>
        <a:ext cx="6020045" cy="140628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BD7E55-9EC1-4CDE-B0A5-EE904701B65A}">
      <dsp:nvSpPr>
        <dsp:cNvPr id="0" name=""/>
        <dsp:cNvSpPr/>
      </dsp:nvSpPr>
      <dsp:spPr>
        <a:xfrm>
          <a:off x="0" y="41418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 digital safety action plan offers a systematic method of mitigating data protection risks within Greenfield.</a:t>
          </a:r>
          <a:endParaRPr lang="en-GB" sz="2100" kern="1200" dirty="0"/>
        </a:p>
      </dsp:txBody>
      <dsp:txXfrm>
        <a:off x="40780" y="454969"/>
        <a:ext cx="10434040" cy="753819"/>
      </dsp:txXfrm>
    </dsp:sp>
    <dsp:sp modelId="{C6EBE97C-DC88-4537-AD5F-91795A4FCD45}">
      <dsp:nvSpPr>
        <dsp:cNvPr id="0" name=""/>
        <dsp:cNvSpPr/>
      </dsp:nvSpPr>
      <dsp:spPr>
        <a:xfrm>
          <a:off x="0" y="131004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This is done to instruct personnel on how to use Microsoft 365 tools in a safe and consistent manner.</a:t>
          </a:r>
          <a:endParaRPr lang="en-GB" sz="2100" kern="1200" dirty="0"/>
        </a:p>
      </dsp:txBody>
      <dsp:txXfrm>
        <a:off x="40780" y="1350829"/>
        <a:ext cx="10434040" cy="753819"/>
      </dsp:txXfrm>
    </dsp:sp>
    <dsp:sp modelId="{856EA00A-4E28-47F8-9648-C344EB11B2CD}">
      <dsp:nvSpPr>
        <dsp:cNvPr id="0" name=""/>
        <dsp:cNvSpPr/>
      </dsp:nvSpPr>
      <dsp:spPr>
        <a:xfrm>
          <a:off x="0" y="220590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The plan is in line with the Microsoft 365 capabilities like access controls, secure cloud storage, and email security tools.</a:t>
          </a:r>
          <a:endParaRPr lang="en-GB" sz="2100" kern="1200" dirty="0"/>
        </a:p>
      </dsp:txBody>
      <dsp:txXfrm>
        <a:off x="40780" y="2246689"/>
        <a:ext cx="10434040" cy="753819"/>
      </dsp:txXfrm>
    </dsp:sp>
    <dsp:sp modelId="{992F6F31-88A9-41B7-AED8-460F28BDCA24}">
      <dsp:nvSpPr>
        <dsp:cNvPr id="0" name=""/>
        <dsp:cNvSpPr/>
      </dsp:nvSpPr>
      <dsp:spPr>
        <a:xfrm>
          <a:off x="0" y="3101769"/>
          <a:ext cx="10515600" cy="83537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This is indicative of a risk management strategy, wherein a proactive control mechanism means preventing data breaches and not responding to them taking effect (Mimecast, 2025).</a:t>
          </a:r>
          <a:endParaRPr lang="en-GB" sz="2100" kern="1200" dirty="0"/>
        </a:p>
      </dsp:txBody>
      <dsp:txXfrm>
        <a:off x="40780" y="3142549"/>
        <a:ext cx="10434040" cy="75381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F82AEF-69D5-4417-B054-0AC2E5BF3880}">
      <dsp:nvSpPr>
        <dsp:cNvPr id="0" name=""/>
        <dsp:cNvSpPr/>
      </dsp:nvSpPr>
      <dsp:spPr>
        <a:xfrm>
          <a:off x="51" y="59252"/>
          <a:ext cx="4913783" cy="6048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a:t>Secure Access</a:t>
          </a:r>
          <a:endParaRPr lang="en-GB" sz="2100" kern="1200"/>
        </a:p>
      </dsp:txBody>
      <dsp:txXfrm>
        <a:off x="51" y="59252"/>
        <a:ext cx="4913783" cy="604800"/>
      </dsp:txXfrm>
    </dsp:sp>
    <dsp:sp modelId="{10118C2A-D562-49A0-9250-2CFD48724926}">
      <dsp:nvSpPr>
        <dsp:cNvPr id="0" name=""/>
        <dsp:cNvSpPr/>
      </dsp:nvSpPr>
      <dsp:spPr>
        <a:xfrm>
          <a:off x="51" y="664052"/>
          <a:ext cx="4913783" cy="3628032"/>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The Microsoft 365 accounts should have strong and unique passwords to avoid unauthorized access.</a:t>
          </a:r>
          <a:endParaRPr lang="en-GB" sz="2100" kern="1200" dirty="0"/>
        </a:p>
        <a:p>
          <a:pPr marL="228600" lvl="1" indent="-228600" algn="l" defTabSz="933450">
            <a:lnSpc>
              <a:spcPct val="90000"/>
            </a:lnSpc>
            <a:spcBef>
              <a:spcPct val="0"/>
            </a:spcBef>
            <a:spcAft>
              <a:spcPct val="15000"/>
            </a:spcAft>
            <a:buChar char="•"/>
          </a:pPr>
          <a:r>
            <a:rPr lang="en-US" sz="2100" kern="1200" dirty="0"/>
            <a:t>Multi-factor authentication (MFA) is an added form of security level that involves a second cheque.</a:t>
          </a:r>
          <a:endParaRPr lang="en-GB" sz="2100" kern="1200" dirty="0"/>
        </a:p>
        <a:p>
          <a:pPr marL="228600" lvl="1" indent="-228600" algn="l" defTabSz="933450">
            <a:lnSpc>
              <a:spcPct val="90000"/>
            </a:lnSpc>
            <a:spcBef>
              <a:spcPct val="0"/>
            </a:spcBef>
            <a:spcAft>
              <a:spcPct val="15000"/>
            </a:spcAft>
            <a:buChar char="•"/>
          </a:pPr>
          <a:r>
            <a:rPr lang="en-US" sz="2100" kern="1200" dirty="0"/>
            <a:t>Auto lockouts should be established on the devices when not in use particularly when one is on their home visit.</a:t>
          </a:r>
          <a:endParaRPr lang="en-GB" sz="2100" kern="1200" dirty="0"/>
        </a:p>
      </dsp:txBody>
      <dsp:txXfrm>
        <a:off x="51" y="664052"/>
        <a:ext cx="4913783" cy="3628032"/>
      </dsp:txXfrm>
    </dsp:sp>
    <dsp:sp modelId="{72F40300-4453-4524-80E2-7C5828EBE6E6}">
      <dsp:nvSpPr>
        <dsp:cNvPr id="0" name=""/>
        <dsp:cNvSpPr/>
      </dsp:nvSpPr>
      <dsp:spPr>
        <a:xfrm>
          <a:off x="5601764" y="59252"/>
          <a:ext cx="4913783" cy="604800"/>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kern="1200"/>
            <a:t>Email Awareness</a:t>
          </a:r>
          <a:endParaRPr lang="en-GB" sz="2100" kern="1200"/>
        </a:p>
      </dsp:txBody>
      <dsp:txXfrm>
        <a:off x="5601764" y="59252"/>
        <a:ext cx="4913783" cy="604800"/>
      </dsp:txXfrm>
    </dsp:sp>
    <dsp:sp modelId="{CD467750-B3FD-451C-89C5-774444132F09}">
      <dsp:nvSpPr>
        <dsp:cNvPr id="0" name=""/>
        <dsp:cNvSpPr/>
      </dsp:nvSpPr>
      <dsp:spPr>
        <a:xfrm>
          <a:off x="5601764" y="664052"/>
          <a:ext cx="4913783" cy="3628032"/>
        </a:xfrm>
        <a:prstGeom prst="rect">
          <a:avLst/>
        </a:prstGeom>
        <a:solidFill>
          <a:schemeClr val="lt1">
            <a:alpha val="90000"/>
            <a:tint val="40000"/>
            <a:hueOff val="0"/>
            <a:satOff val="0"/>
            <a:lumOff val="0"/>
            <a:alphaOff val="0"/>
          </a:schemeClr>
        </a:solidFill>
        <a:ln w="12700" cap="flat" cmpd="sng" algn="ctr">
          <a:solidFill>
            <a:schemeClr val="dk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a:lnSpc>
              <a:spcPct val="90000"/>
            </a:lnSpc>
            <a:spcBef>
              <a:spcPct val="0"/>
            </a:spcBef>
            <a:spcAft>
              <a:spcPct val="15000"/>
            </a:spcAft>
            <a:buChar char="•"/>
          </a:pPr>
          <a:r>
            <a:rPr lang="en-US" sz="2100" kern="1200" dirty="0"/>
            <a:t>Staff should be educated to be aware of phishing emails e.g. suspicious links or unusual attachments.</a:t>
          </a:r>
          <a:endParaRPr lang="en-GB" sz="2100" kern="1200" dirty="0"/>
        </a:p>
        <a:p>
          <a:pPr marL="228600" lvl="1" indent="-228600" algn="l" defTabSz="933450">
            <a:lnSpc>
              <a:spcPct val="90000"/>
            </a:lnSpc>
            <a:spcBef>
              <a:spcPct val="0"/>
            </a:spcBef>
            <a:spcAft>
              <a:spcPct val="15000"/>
            </a:spcAft>
            <a:buChar char="•"/>
          </a:pPr>
          <a:r>
            <a:rPr lang="en-US" sz="2100" kern="1200" dirty="0"/>
            <a:t>The sending of emails that have personal content should be done through approved Microsoft 365 accounts.</a:t>
          </a:r>
          <a:endParaRPr lang="en-GB" sz="2100" kern="1200" dirty="0"/>
        </a:p>
        <a:p>
          <a:pPr marL="228600" lvl="1" indent="-228600" algn="l" defTabSz="933450">
            <a:lnSpc>
              <a:spcPct val="90000"/>
            </a:lnSpc>
            <a:spcBef>
              <a:spcPct val="0"/>
            </a:spcBef>
            <a:spcAft>
              <a:spcPct val="15000"/>
            </a:spcAft>
            <a:buChar char="•"/>
          </a:pPr>
          <a:r>
            <a:rPr lang="en-US" sz="2100" kern="1200" dirty="0"/>
            <a:t>As Patel et al. (2025) note, routine cyber awareness training can also help a great deal to reduce human error which is one of the primary causes of data breaching.</a:t>
          </a:r>
          <a:endParaRPr lang="en-GB" sz="2100" kern="1200" dirty="0"/>
        </a:p>
      </dsp:txBody>
      <dsp:txXfrm>
        <a:off x="5601764" y="664052"/>
        <a:ext cx="4913783" cy="362803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7D461-5683-41AD-A186-AD18A585800C}">
      <dsp:nvSpPr>
        <dsp:cNvPr id="0" name=""/>
        <dsp:cNvSpPr/>
      </dsp:nvSpPr>
      <dsp:spPr>
        <a:xfrm>
          <a:off x="0" y="1161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 Care records are to be stored safely via OneDrive or SharePoint but not personal computers. Role-based access permissions should be used to limit file sharing where staff members will only access information as regards their role.</a:t>
          </a:r>
          <a:endParaRPr lang="en-GB" sz="1400" kern="1200" dirty="0"/>
        </a:p>
      </dsp:txBody>
      <dsp:txXfrm>
        <a:off x="48776" y="164924"/>
        <a:ext cx="5063411" cy="901628"/>
      </dsp:txXfrm>
    </dsp:sp>
    <dsp:sp modelId="{539B4661-CF36-4030-860C-0965480C084F}">
      <dsp:nvSpPr>
        <dsp:cNvPr id="0" name=""/>
        <dsp:cNvSpPr/>
      </dsp:nvSpPr>
      <dsp:spPr>
        <a:xfrm>
          <a:off x="0" y="11556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Applicants should have their data backed up on a regular basis to avoid the loss in case of system failure or by human error.</a:t>
          </a:r>
          <a:endParaRPr lang="en-GB" sz="1400" kern="1200" dirty="0"/>
        </a:p>
      </dsp:txBody>
      <dsp:txXfrm>
        <a:off x="48776" y="1204424"/>
        <a:ext cx="5063411" cy="901628"/>
      </dsp:txXfrm>
    </dsp:sp>
    <dsp:sp modelId="{939C6A63-CB4F-4B8E-BA94-B0DE4FD6AA7F}">
      <dsp:nvSpPr>
        <dsp:cNvPr id="0" name=""/>
        <dsp:cNvSpPr/>
      </dsp:nvSpPr>
      <dsp:spPr>
        <a:xfrm>
          <a:off x="0" y="21951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Confidentiality has to be exercised by not downloading sensitive files on unsecured devices.</a:t>
          </a:r>
          <a:endParaRPr lang="en-GB" sz="1400" kern="1200" dirty="0"/>
        </a:p>
      </dsp:txBody>
      <dsp:txXfrm>
        <a:off x="48776" y="2243924"/>
        <a:ext cx="5063411" cy="901628"/>
      </dsp:txXfrm>
    </dsp:sp>
    <dsp:sp modelId="{CB277A97-F4BF-4646-82A9-917BE721F4B0}">
      <dsp:nvSpPr>
        <dsp:cNvPr id="0" name=""/>
        <dsp:cNvSpPr/>
      </dsp:nvSpPr>
      <dsp:spPr>
        <a:xfrm>
          <a:off x="0" y="3234648"/>
          <a:ext cx="5160963" cy="99918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This is due to the practices not damaging respect to the postulates of GDPR, especially data minimization and integrity.</a:t>
          </a:r>
          <a:endParaRPr lang="en-GB" sz="1400" kern="1200" dirty="0"/>
        </a:p>
      </dsp:txBody>
      <dsp:txXfrm>
        <a:off x="48776" y="3283424"/>
        <a:ext cx="5063411" cy="90162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3ADD4-FFCA-47A3-A441-D16D8887A581}">
      <dsp:nvSpPr>
        <dsp:cNvPr id="0" name=""/>
        <dsp:cNvSpPr/>
      </dsp:nvSpPr>
      <dsp:spPr>
        <a:xfrm>
          <a:off x="0" y="283981"/>
          <a:ext cx="5160964" cy="178425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Digital safety must become part of practice with staff during induction, refresher training and explicit policies.</a:t>
          </a:r>
          <a:endParaRPr lang="en-GB" sz="2500" kern="1200" dirty="0"/>
        </a:p>
      </dsp:txBody>
      <dsp:txXfrm>
        <a:off x="87100" y="371081"/>
        <a:ext cx="4986764" cy="1610050"/>
      </dsp:txXfrm>
    </dsp:sp>
    <dsp:sp modelId="{1A29716B-BD9C-415D-8A02-C07EEFABAC9C}">
      <dsp:nvSpPr>
        <dsp:cNvPr id="0" name=""/>
        <dsp:cNvSpPr/>
      </dsp:nvSpPr>
      <dsp:spPr>
        <a:xfrm>
          <a:off x="0" y="2140231"/>
          <a:ext cx="5160964" cy="178425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Continued administration and oversight shall be used to guarantee consistent and secure usage of Microsoft 365 in Greenfield.</a:t>
          </a:r>
          <a:endParaRPr lang="en-GB" sz="2500" kern="1200" dirty="0"/>
        </a:p>
      </dsp:txBody>
      <dsp:txXfrm>
        <a:off x="87100" y="2227331"/>
        <a:ext cx="4986764" cy="161005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87C76-2868-4BDE-86EC-2CB572DBED99}">
      <dsp:nvSpPr>
        <dsp:cNvPr id="0" name=""/>
        <dsp:cNvSpPr/>
      </dsp:nvSpPr>
      <dsp:spPr>
        <a:xfrm>
          <a:off x="0" y="120212"/>
          <a:ext cx="6172199" cy="4633199"/>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This presentation has assessed the potential of Microsoft 365 in enhancing productivity, communication, and digital safety in Greenfield Home Care Agency. Excel is conducive to effective scheduling, proper record keeping, and effective decision-making. Communication and cooperation between the office-based employees and the carers working in the community are improved using Microsoft Teams. The digital safety action plan will guarantee confidentiality of sensitive service user data by healthcare delivery by way of secure access, prudent handling of data, and employee knowledge. A combination of these tools enhances the quality of provided services, minimizes risks, and promotes person-centered care. Nonetheless, successful realization relies on employee education, explicit guidelines, and continuous training on digital confidence assurance to make Microsoft 365 safe and reliable throughout the organisation.</a:t>
          </a:r>
          <a:endParaRPr lang="en-GB" sz="1800" kern="1200" dirty="0"/>
        </a:p>
      </dsp:txBody>
      <dsp:txXfrm>
        <a:off x="226174" y="346386"/>
        <a:ext cx="5719851" cy="41808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3999873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1983421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562AAF-2D0D-4999-9230-0222DAC3346C}"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4210650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562AAF-2D0D-4999-9230-0222DAC3346C}"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4212950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562AAF-2D0D-4999-9230-0222DAC3346C}"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485111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562AAF-2D0D-4999-9230-0222DAC3346C}"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829127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562AAF-2D0D-4999-9230-0222DAC3346C}"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918086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562AAF-2D0D-4999-9230-0222DAC3346C}"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726141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562AAF-2D0D-4999-9230-0222DAC3346C}" type="datetimeFigureOut">
              <a:rPr lang="en-GB" smtClean="0"/>
              <a:t>12/02/2026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931175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661284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562AAF-2D0D-4999-9230-0222DAC3346C}"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59501D-BEE6-4B55-9E14-84A2866C7A7F}" type="slidenum">
              <a:rPr lang="en-GB" smtClean="0"/>
              <a:t>‹#›</a:t>
            </a:fld>
            <a:endParaRPr lang="en-GB"/>
          </a:p>
        </p:txBody>
      </p:sp>
    </p:spTree>
    <p:extLst>
      <p:ext uri="{BB962C8B-B14F-4D97-AF65-F5344CB8AC3E}">
        <p14:creationId xmlns:p14="http://schemas.microsoft.com/office/powerpoint/2010/main" val="2776338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562AAF-2D0D-4999-9230-0222DAC3346C}" type="datetimeFigureOut">
              <a:rPr lang="en-GB" smtClean="0"/>
              <a:t>12/02/2026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59501D-BEE6-4B55-9E14-84A2866C7A7F}" type="slidenum">
              <a:rPr lang="en-GB" smtClean="0"/>
              <a:t>‹#›</a:t>
            </a:fld>
            <a:endParaRPr lang="en-GB"/>
          </a:p>
        </p:txBody>
      </p:sp>
    </p:spTree>
    <p:extLst>
      <p:ext uri="{BB962C8B-B14F-4D97-AF65-F5344CB8AC3E}">
        <p14:creationId xmlns:p14="http://schemas.microsoft.com/office/powerpoint/2010/main" val="73973645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10tv.com/article/news/local/microsoft-ohio-data-center-campuses-licking-county/530-480b486f-f0b7-4e27-bee6-e4433eb151b6"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hyperlink" Target="https://calendar.us.com/print/microsoft-office-2024-ltsc-kaufen-haus/" TargetMode="External"/><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diagramLayout" Target="../diagrams/layout8.xml"/><Relationship Id="rId7" Type="http://schemas.openxmlformats.org/officeDocument/2006/relationships/diagramData" Target="../diagrams/data9.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11" Type="http://schemas.microsoft.com/office/2007/relationships/diagramDrawing" Target="../diagrams/drawing9.xml"/><Relationship Id="rId5" Type="http://schemas.openxmlformats.org/officeDocument/2006/relationships/diagramColors" Target="../diagrams/colors8.xml"/><Relationship Id="rId10" Type="http://schemas.openxmlformats.org/officeDocument/2006/relationships/diagramColors" Target="../diagrams/colors9.xml"/><Relationship Id="rId4" Type="http://schemas.openxmlformats.org/officeDocument/2006/relationships/diagramQuickStyle" Target="../diagrams/quickStyle8.xml"/><Relationship Id="rId9" Type="http://schemas.openxmlformats.org/officeDocument/2006/relationships/diagramQuickStyle" Target="../diagrams/quickStyle9.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diagramLayout" Target="../diagrams/layout10.xml"/><Relationship Id="rId7" Type="http://schemas.openxmlformats.org/officeDocument/2006/relationships/diagramData" Target="../diagrams/data11.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11" Type="http://schemas.microsoft.com/office/2007/relationships/diagramDrawing" Target="../diagrams/drawing11.xml"/><Relationship Id="rId5" Type="http://schemas.openxmlformats.org/officeDocument/2006/relationships/diagramColors" Target="../diagrams/colors10.xml"/><Relationship Id="rId10" Type="http://schemas.openxmlformats.org/officeDocument/2006/relationships/diagramColors" Target="../diagrams/colors11.xml"/><Relationship Id="rId4" Type="http://schemas.openxmlformats.org/officeDocument/2006/relationships/diagramQuickStyle" Target="../diagrams/quickStyle10.xml"/><Relationship Id="rId9" Type="http://schemas.openxmlformats.org/officeDocument/2006/relationships/diagramQuickStyle" Target="../diagrams/quickStyle1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8.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2" Type="http://schemas.openxmlformats.org/officeDocument/2006/relationships/diagramData" Target="../diagrams/data15.xml"/><Relationship Id="rId1" Type="http://schemas.openxmlformats.org/officeDocument/2006/relationships/slideLayout" Target="../slideLayouts/slideLayout5.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14.xml.rels><?xml version="1.0" encoding="UTF-8" standalone="yes"?>
<Relationships xmlns="http://schemas.openxmlformats.org/package/2006/relationships"><Relationship Id="rId8" Type="http://schemas.openxmlformats.org/officeDocument/2006/relationships/hyperlink" Target="https://storage.googleapis.com/ddaeuykqscgwme/microsoft-apps-word.html" TargetMode="External"/><Relationship Id="rId3" Type="http://schemas.openxmlformats.org/officeDocument/2006/relationships/diagramLayout" Target="../diagrams/layout17.xml"/><Relationship Id="rId7" Type="http://schemas.openxmlformats.org/officeDocument/2006/relationships/image" Target="../media/image3.png"/><Relationship Id="rId2" Type="http://schemas.openxmlformats.org/officeDocument/2006/relationships/diagramData" Target="../diagrams/data17.xml"/><Relationship Id="rId1" Type="http://schemas.openxmlformats.org/officeDocument/2006/relationships/slideLayout" Target="../slideLayouts/slideLayout8.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ublication/383862857_MS_Teams_for_Virtual_Collaboration_-An_Overview" TargetMode="External"/><Relationship Id="rId7" Type="http://schemas.openxmlformats.org/officeDocument/2006/relationships/hyperlink" Target="https://www.gov.uk/data-protection" TargetMode="External"/><Relationship Id="rId2" Type="http://schemas.openxmlformats.org/officeDocument/2006/relationships/hyperlink" Target="https://www.aiu.edu/blog/introduction-to-excel-unlocking-the-power-of-spreadsheets/"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96775343_The_Human_Firewall_Cultivating_Cyber_Awareness_through_Continuous_Employee_Training" TargetMode="External"/><Relationship Id="rId5" Type="http://schemas.openxmlformats.org/officeDocument/2006/relationships/hyperlink" Target="https://www.mimecast.com/content/iso-27001-controls/" TargetMode="External"/><Relationship Id="rId4" Type="http://schemas.openxmlformats.org/officeDocument/2006/relationships/hyperlink" Target="https://www.researchgate.net/publication/373267444_Impact_of_Information_Systems_on_Operational_Efficiency_A_Comprehensive_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9A572-1241-2A90-E62A-F43FB2E97C00}"/>
              </a:ext>
            </a:extLst>
          </p:cNvPr>
          <p:cNvSpPr>
            <a:spLocks noGrp="1"/>
          </p:cNvSpPr>
          <p:nvPr>
            <p:ph type="ctrTitle"/>
          </p:nvPr>
        </p:nvSpPr>
        <p:spPr>
          <a:xfrm>
            <a:off x="6296331" y="616974"/>
            <a:ext cx="4191000" cy="1909763"/>
          </a:xfrm>
        </p:spPr>
        <p:txBody>
          <a:bodyPr>
            <a:normAutofit fontScale="90000"/>
          </a:bodyPr>
          <a:lstStyle/>
          <a:p>
            <a:r>
              <a:rPr lang="en-GB" b="1" dirty="0">
                <a:latin typeface="+mn-lt"/>
              </a:rPr>
              <a:t>Group Presentation </a:t>
            </a:r>
          </a:p>
        </p:txBody>
      </p:sp>
      <p:sp>
        <p:nvSpPr>
          <p:cNvPr id="3" name="Subtitle 2">
            <a:extLst>
              <a:ext uri="{FF2B5EF4-FFF2-40B4-BE49-F238E27FC236}">
                <a16:creationId xmlns:a16="http://schemas.microsoft.com/office/drawing/2014/main" id="{D728E986-A786-9859-905D-9CBA1D9C1809}"/>
              </a:ext>
            </a:extLst>
          </p:cNvPr>
          <p:cNvSpPr>
            <a:spLocks noGrp="1"/>
          </p:cNvSpPr>
          <p:nvPr>
            <p:ph type="subTitle" idx="1"/>
          </p:nvPr>
        </p:nvSpPr>
        <p:spPr>
          <a:xfrm>
            <a:off x="5374640" y="3352056"/>
            <a:ext cx="6522390" cy="1655762"/>
          </a:xfrm>
        </p:spPr>
        <p:txBody>
          <a:bodyPr>
            <a:normAutofit fontScale="55000" lnSpcReduction="20000"/>
          </a:bodyPr>
          <a:lstStyle/>
          <a:p>
            <a:pPr algn="l"/>
            <a:r>
              <a:rPr lang="en-US" dirty="0"/>
              <a:t>Group members:</a:t>
            </a:r>
          </a:p>
          <a:p>
            <a:pPr marL="342900" indent="-342900" algn="l">
              <a:buFont typeface="Wingdings" panose="05000000000000000000" pitchFamily="2" charset="2"/>
              <a:buChar char="Ø"/>
            </a:pPr>
            <a:r>
              <a:rPr lang="en-US" dirty="0"/>
              <a:t>Edmund </a:t>
            </a:r>
            <a:r>
              <a:rPr lang="en-US" dirty="0" err="1"/>
              <a:t>Abeiku</a:t>
            </a:r>
            <a:r>
              <a:rPr lang="en-US" dirty="0"/>
              <a:t> Quarshie (UID-2525233)</a:t>
            </a:r>
          </a:p>
          <a:p>
            <a:pPr marL="342900" indent="-342900" algn="l">
              <a:buFont typeface="Wingdings" panose="05000000000000000000" pitchFamily="2" charset="2"/>
              <a:buChar char="Ø"/>
            </a:pPr>
            <a:r>
              <a:rPr lang="en-US" dirty="0"/>
              <a:t>Amreena Fiaz (UID-2519624)</a:t>
            </a:r>
          </a:p>
          <a:p>
            <a:pPr marL="342900" indent="-342900" algn="l">
              <a:buFont typeface="Wingdings" panose="05000000000000000000" pitchFamily="2" charset="2"/>
              <a:buChar char="Ø"/>
            </a:pPr>
            <a:r>
              <a:rPr lang="en-US" dirty="0"/>
              <a:t>Andreea-Daniela Belu (UID-2521415)</a:t>
            </a:r>
          </a:p>
          <a:p>
            <a:endParaRPr lang="en-US" dirty="0"/>
          </a:p>
          <a:p>
            <a:r>
              <a:rPr lang="en-US" dirty="0"/>
              <a:t>Presentation Date: Week commencing 16/02/2026</a:t>
            </a:r>
          </a:p>
          <a:p>
            <a:endParaRPr lang="en-GB" dirty="0"/>
          </a:p>
        </p:txBody>
      </p:sp>
      <p:pic>
        <p:nvPicPr>
          <p:cNvPr id="7" name="Picture 6">
            <a:extLst>
              <a:ext uri="{FF2B5EF4-FFF2-40B4-BE49-F238E27FC236}">
                <a16:creationId xmlns:a16="http://schemas.microsoft.com/office/drawing/2014/main" id="{DCBD1646-8122-477E-F762-7C03B9EDCFF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5240593" cy="5430605"/>
          </a:xfrm>
          <a:prstGeom prst="rect">
            <a:avLst/>
          </a:prstGeom>
        </p:spPr>
      </p:pic>
      <p:sp>
        <p:nvSpPr>
          <p:cNvPr id="4" name="Subtitle 2">
            <a:extLst>
              <a:ext uri="{FF2B5EF4-FFF2-40B4-BE49-F238E27FC236}">
                <a16:creationId xmlns:a16="http://schemas.microsoft.com/office/drawing/2014/main" id="{57B1C9BF-0522-EF59-50C4-AF70E284E7F3}"/>
              </a:ext>
            </a:extLst>
          </p:cNvPr>
          <p:cNvSpPr txBox="1">
            <a:spLocks/>
          </p:cNvSpPr>
          <p:nvPr/>
        </p:nvSpPr>
        <p:spPr>
          <a:xfrm>
            <a:off x="37036" y="5612542"/>
            <a:ext cx="5337604" cy="743153"/>
          </a:xfrm>
          <a:prstGeom prst="rect">
            <a:avLst/>
          </a:prstGeom>
        </p:spPr>
        <p:txBody>
          <a:bodyPr vert="horz" lIns="91440" tIns="45720" rIns="91440" bIns="45720" rtlCol="0">
            <a:normAutofit fontScale="85000"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b="1" dirty="0"/>
              <a:t>University of Wales Trinity Saint David</a:t>
            </a:r>
          </a:p>
          <a:p>
            <a:pPr algn="l"/>
            <a:r>
              <a:rPr lang="en-GB" dirty="0"/>
              <a:t>Digital Skills and Research Methods-</a:t>
            </a:r>
            <a:r>
              <a:rPr lang="en-GB" b="1" dirty="0"/>
              <a:t> </a:t>
            </a:r>
            <a:r>
              <a:rPr lang="en-GB" dirty="0"/>
              <a:t>LCHS4007</a:t>
            </a:r>
            <a:endParaRPr lang="en-US" dirty="0"/>
          </a:p>
          <a:p>
            <a:endParaRPr lang="en-GB" dirty="0"/>
          </a:p>
        </p:txBody>
      </p:sp>
      <p:sp>
        <p:nvSpPr>
          <p:cNvPr id="5" name="Subtitle 2">
            <a:extLst>
              <a:ext uri="{FF2B5EF4-FFF2-40B4-BE49-F238E27FC236}">
                <a16:creationId xmlns:a16="http://schemas.microsoft.com/office/drawing/2014/main" id="{37E428E0-B535-D146-3FC7-0CD3F1B31F07}"/>
              </a:ext>
            </a:extLst>
          </p:cNvPr>
          <p:cNvSpPr txBox="1">
            <a:spLocks/>
          </p:cNvSpPr>
          <p:nvPr/>
        </p:nvSpPr>
        <p:spPr>
          <a:xfrm>
            <a:off x="8635835" y="6114847"/>
            <a:ext cx="3562882" cy="74315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dirty="0"/>
              <a:t>Lecturer: ALIYUDA ALI</a:t>
            </a:r>
          </a:p>
          <a:p>
            <a:endParaRPr lang="en-GB" dirty="0"/>
          </a:p>
        </p:txBody>
      </p:sp>
    </p:spTree>
    <p:extLst>
      <p:ext uri="{BB962C8B-B14F-4D97-AF65-F5344CB8AC3E}">
        <p14:creationId xmlns:p14="http://schemas.microsoft.com/office/powerpoint/2010/main" val="762200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BB1FA-40C9-1E44-CB52-DCB06CC85A82}"/>
              </a:ext>
            </a:extLst>
          </p:cNvPr>
          <p:cNvSpPr>
            <a:spLocks noGrp="1"/>
          </p:cNvSpPr>
          <p:nvPr>
            <p:ph type="title"/>
          </p:nvPr>
        </p:nvSpPr>
        <p:spPr/>
        <p:txBody>
          <a:bodyPr>
            <a:normAutofit/>
          </a:bodyPr>
          <a:lstStyle/>
          <a:p>
            <a:pPr algn="ctr"/>
            <a:r>
              <a:rPr lang="en-US" sz="4000" b="1" dirty="0">
                <a:latin typeface="+mn-lt"/>
              </a:rPr>
              <a:t>Introduction</a:t>
            </a:r>
            <a:endParaRPr lang="en-GB" sz="4000" b="1" dirty="0">
              <a:latin typeface="+mn-lt"/>
            </a:endParaRPr>
          </a:p>
        </p:txBody>
      </p:sp>
      <p:graphicFrame>
        <p:nvGraphicFramePr>
          <p:cNvPr id="4" name="Content Placeholder 3">
            <a:extLst>
              <a:ext uri="{FF2B5EF4-FFF2-40B4-BE49-F238E27FC236}">
                <a16:creationId xmlns:a16="http://schemas.microsoft.com/office/drawing/2014/main" id="{63488CF8-8D93-6450-F7F3-2DF6C7B6FF85}"/>
              </a:ext>
            </a:extLst>
          </p:cNvPr>
          <p:cNvGraphicFramePr>
            <a:graphicFrameLocks noGrp="1"/>
          </p:cNvGraphicFramePr>
          <p:nvPr>
            <p:ph idx="1"/>
            <p:extLst>
              <p:ext uri="{D42A27DB-BD31-4B8C-83A1-F6EECF244321}">
                <p14:modId xmlns:p14="http://schemas.microsoft.com/office/powerpoint/2010/main" val="38617735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4187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ED21F-5931-29D8-AFA7-2501D06BCD53}"/>
              </a:ext>
            </a:extLst>
          </p:cNvPr>
          <p:cNvSpPr>
            <a:spLocks noGrp="1"/>
          </p:cNvSpPr>
          <p:nvPr>
            <p:ph type="title"/>
          </p:nvPr>
        </p:nvSpPr>
        <p:spPr>
          <a:xfrm>
            <a:off x="620487" y="76200"/>
            <a:ext cx="10733314" cy="1197430"/>
          </a:xfrm>
        </p:spPr>
        <p:txBody>
          <a:bodyPr>
            <a:normAutofit/>
          </a:bodyPr>
          <a:lstStyle/>
          <a:p>
            <a:pPr algn="ctr"/>
            <a:r>
              <a:rPr lang="en-US" sz="4000" b="1" dirty="0">
                <a:latin typeface="+mn-lt"/>
              </a:rPr>
              <a:t>Group Member 1: Microsoft 365 Productivity Application</a:t>
            </a:r>
            <a:endParaRPr lang="en-GB" sz="4000" b="1" dirty="0">
              <a:latin typeface="+mn-lt"/>
            </a:endParaRPr>
          </a:p>
        </p:txBody>
      </p:sp>
      <p:graphicFrame>
        <p:nvGraphicFramePr>
          <p:cNvPr id="4" name="Content Placeholder 3">
            <a:extLst>
              <a:ext uri="{FF2B5EF4-FFF2-40B4-BE49-F238E27FC236}">
                <a16:creationId xmlns:a16="http://schemas.microsoft.com/office/drawing/2014/main" id="{A5203668-0B78-244B-4D57-C1635F9A0EA3}"/>
              </a:ext>
            </a:extLst>
          </p:cNvPr>
          <p:cNvGraphicFramePr>
            <a:graphicFrameLocks noGrp="1"/>
          </p:cNvGraphicFramePr>
          <p:nvPr>
            <p:ph idx="1"/>
            <p:extLst>
              <p:ext uri="{D42A27DB-BD31-4B8C-83A1-F6EECF244321}">
                <p14:modId xmlns:p14="http://schemas.microsoft.com/office/powerpoint/2010/main" val="31104014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428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1FD8-9017-F0EF-06BB-C9072534A8BC}"/>
              </a:ext>
            </a:extLst>
          </p:cNvPr>
          <p:cNvSpPr>
            <a:spLocks noGrp="1"/>
          </p:cNvSpPr>
          <p:nvPr>
            <p:ph type="title"/>
          </p:nvPr>
        </p:nvSpPr>
        <p:spPr/>
        <p:txBody>
          <a:bodyPr>
            <a:normAutofit/>
          </a:bodyPr>
          <a:lstStyle/>
          <a:p>
            <a:r>
              <a:rPr lang="fr-FR" sz="4000" b="1" dirty="0">
                <a:latin typeface="+mn-lt"/>
              </a:rPr>
              <a:t>Curent Practice vs Digital </a:t>
            </a:r>
            <a:r>
              <a:rPr lang="en-GB" sz="4000" b="1" noProof="0" dirty="0">
                <a:latin typeface="+mn-lt"/>
              </a:rPr>
              <a:t>Improvement</a:t>
            </a:r>
            <a:r>
              <a:rPr lang="fr-FR" sz="4000" b="1" dirty="0">
                <a:latin typeface="+mn-lt"/>
              </a:rPr>
              <a:t> </a:t>
            </a:r>
            <a:endParaRPr lang="en-GB" sz="4000" b="1" dirty="0">
              <a:latin typeface="+mn-lt"/>
            </a:endParaRPr>
          </a:p>
        </p:txBody>
      </p:sp>
      <p:graphicFrame>
        <p:nvGraphicFramePr>
          <p:cNvPr id="5" name="Content Placeholder 4">
            <a:extLst>
              <a:ext uri="{FF2B5EF4-FFF2-40B4-BE49-F238E27FC236}">
                <a16:creationId xmlns:a16="http://schemas.microsoft.com/office/drawing/2014/main" id="{2E441D73-2F2C-95ED-1601-04E1CDA4C210}"/>
              </a:ext>
            </a:extLst>
          </p:cNvPr>
          <p:cNvGraphicFramePr>
            <a:graphicFrameLocks noGrp="1"/>
          </p:cNvGraphicFramePr>
          <p:nvPr>
            <p:ph sz="half" idx="2"/>
            <p:extLst>
              <p:ext uri="{D42A27DB-BD31-4B8C-83A1-F6EECF244321}">
                <p14:modId xmlns:p14="http://schemas.microsoft.com/office/powerpoint/2010/main" val="1647587829"/>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Content Placeholder 5">
            <a:extLst>
              <a:ext uri="{FF2B5EF4-FFF2-40B4-BE49-F238E27FC236}">
                <a16:creationId xmlns:a16="http://schemas.microsoft.com/office/drawing/2014/main" id="{7E0CA849-C392-0231-D54C-9C4F7B33CD8A}"/>
              </a:ext>
            </a:extLst>
          </p:cNvPr>
          <p:cNvPicPr>
            <a:picLocks noGrp="1" noChangeAspect="1"/>
          </p:cNvPicPr>
          <p:nvPr>
            <p:ph sz="half" idx="1"/>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78972" y="1690688"/>
            <a:ext cx="5181600" cy="4237879"/>
          </a:xfrm>
          <a:prstGeom prst="rect">
            <a:avLst/>
          </a:prstGeom>
        </p:spPr>
      </p:pic>
    </p:spTree>
    <p:extLst>
      <p:ext uri="{BB962C8B-B14F-4D97-AF65-F5344CB8AC3E}">
        <p14:creationId xmlns:p14="http://schemas.microsoft.com/office/powerpoint/2010/main" val="791201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F5618BA-098C-8725-4F8D-4BE71AF28CC0}"/>
              </a:ext>
            </a:extLst>
          </p:cNvPr>
          <p:cNvSpPr>
            <a:spLocks noGrp="1"/>
          </p:cNvSpPr>
          <p:nvPr>
            <p:ph type="body" idx="1"/>
          </p:nvPr>
        </p:nvSpPr>
        <p:spPr>
          <a:xfrm>
            <a:off x="522514" y="413657"/>
            <a:ext cx="5083629" cy="1240971"/>
          </a:xfrm>
        </p:spPr>
        <p:txBody>
          <a:bodyPr>
            <a:normAutofit/>
          </a:bodyPr>
          <a:lstStyle/>
          <a:p>
            <a:r>
              <a:rPr lang="en-GB" sz="4000" noProof="0" dirty="0"/>
              <a:t>Practical Application at Greenfield </a:t>
            </a:r>
          </a:p>
        </p:txBody>
      </p:sp>
      <p:graphicFrame>
        <p:nvGraphicFramePr>
          <p:cNvPr id="7" name="Content Placeholder 6">
            <a:extLst>
              <a:ext uri="{FF2B5EF4-FFF2-40B4-BE49-F238E27FC236}">
                <a16:creationId xmlns:a16="http://schemas.microsoft.com/office/drawing/2014/main" id="{1461E6DC-C3A5-34E2-6C13-BDF89031DC06}"/>
              </a:ext>
            </a:extLst>
          </p:cNvPr>
          <p:cNvGraphicFramePr>
            <a:graphicFrameLocks noGrp="1"/>
          </p:cNvGraphicFramePr>
          <p:nvPr>
            <p:ph sz="half" idx="2"/>
            <p:extLst>
              <p:ext uri="{D42A27DB-BD31-4B8C-83A1-F6EECF244321}">
                <p14:modId xmlns:p14="http://schemas.microsoft.com/office/powerpoint/2010/main" val="4080809915"/>
              </p:ext>
            </p:extLst>
          </p:nvPr>
        </p:nvGraphicFramePr>
        <p:xfrm>
          <a:off x="522514" y="1436914"/>
          <a:ext cx="5475061" cy="50074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3FE56837-4F54-437E-1083-36DF84915DD1}"/>
              </a:ext>
            </a:extLst>
          </p:cNvPr>
          <p:cNvSpPr>
            <a:spLocks noGrp="1"/>
          </p:cNvSpPr>
          <p:nvPr>
            <p:ph type="body" sz="quarter" idx="3"/>
          </p:nvPr>
        </p:nvSpPr>
        <p:spPr>
          <a:xfrm>
            <a:off x="6172200" y="668337"/>
            <a:ext cx="5183188" cy="659720"/>
          </a:xfrm>
        </p:spPr>
        <p:txBody>
          <a:bodyPr>
            <a:normAutofit/>
          </a:bodyPr>
          <a:lstStyle/>
          <a:p>
            <a:r>
              <a:rPr lang="en-GB" sz="4000" noProof="0" dirty="0"/>
              <a:t>Benefits of Using Excel </a:t>
            </a:r>
          </a:p>
        </p:txBody>
      </p:sp>
      <p:graphicFrame>
        <p:nvGraphicFramePr>
          <p:cNvPr id="8" name="Content Placeholder 7">
            <a:extLst>
              <a:ext uri="{FF2B5EF4-FFF2-40B4-BE49-F238E27FC236}">
                <a16:creationId xmlns:a16="http://schemas.microsoft.com/office/drawing/2014/main" id="{47546885-DC14-F76A-130D-9486A8ED532E}"/>
              </a:ext>
            </a:extLst>
          </p:cNvPr>
          <p:cNvGraphicFramePr>
            <a:graphicFrameLocks noGrp="1"/>
          </p:cNvGraphicFramePr>
          <p:nvPr>
            <p:ph sz="quarter" idx="4"/>
            <p:extLst>
              <p:ext uri="{D42A27DB-BD31-4B8C-83A1-F6EECF244321}">
                <p14:modId xmlns:p14="http://schemas.microsoft.com/office/powerpoint/2010/main" val="2800853801"/>
              </p:ext>
            </p:extLst>
          </p:nvPr>
        </p:nvGraphicFramePr>
        <p:xfrm>
          <a:off x="6172200" y="1436914"/>
          <a:ext cx="5183188" cy="475274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08343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48FA-7763-3616-DE1F-7C05D0894A05}"/>
              </a:ext>
            </a:extLst>
          </p:cNvPr>
          <p:cNvSpPr>
            <a:spLocks noGrp="1"/>
          </p:cNvSpPr>
          <p:nvPr>
            <p:ph type="title"/>
          </p:nvPr>
        </p:nvSpPr>
        <p:spPr/>
        <p:txBody>
          <a:bodyPr>
            <a:normAutofit/>
          </a:bodyPr>
          <a:lstStyle/>
          <a:p>
            <a:pPr algn="ctr"/>
            <a:r>
              <a:rPr lang="en-US" sz="4000" b="1" dirty="0">
                <a:latin typeface="+mn-lt"/>
              </a:rPr>
              <a:t>Limitations and Risk Management </a:t>
            </a:r>
            <a:endParaRPr lang="en-GB" sz="3600" b="1" dirty="0">
              <a:latin typeface="+mn-lt"/>
            </a:endParaRPr>
          </a:p>
        </p:txBody>
      </p:sp>
      <p:graphicFrame>
        <p:nvGraphicFramePr>
          <p:cNvPr id="4" name="Content Placeholder 3">
            <a:extLst>
              <a:ext uri="{FF2B5EF4-FFF2-40B4-BE49-F238E27FC236}">
                <a16:creationId xmlns:a16="http://schemas.microsoft.com/office/drawing/2014/main" id="{2B6D1C69-6E82-3D10-E845-EA2D17ADF61C}"/>
              </a:ext>
            </a:extLst>
          </p:cNvPr>
          <p:cNvGraphicFramePr>
            <a:graphicFrameLocks noGrp="1"/>
          </p:cNvGraphicFramePr>
          <p:nvPr>
            <p:ph idx="1"/>
            <p:extLst>
              <p:ext uri="{D42A27DB-BD31-4B8C-83A1-F6EECF244321}">
                <p14:modId xmlns:p14="http://schemas.microsoft.com/office/powerpoint/2010/main" val="1347110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052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254F9-1CFC-434C-0044-F824F75EBB5C}"/>
              </a:ext>
            </a:extLst>
          </p:cNvPr>
          <p:cNvSpPr>
            <a:spLocks noGrp="1"/>
          </p:cNvSpPr>
          <p:nvPr>
            <p:ph type="title"/>
          </p:nvPr>
        </p:nvSpPr>
        <p:spPr>
          <a:xfrm>
            <a:off x="838200" y="365126"/>
            <a:ext cx="10515600" cy="821418"/>
          </a:xfrm>
        </p:spPr>
        <p:txBody>
          <a:bodyPr>
            <a:normAutofit fontScale="90000"/>
          </a:bodyPr>
          <a:lstStyle/>
          <a:p>
            <a:pPr algn="ctr"/>
            <a:r>
              <a:rPr lang="en-GB" sz="4000" b="1" dirty="0">
                <a:latin typeface="+mn-lt"/>
              </a:rPr>
              <a:t>Group Member 2: Microsoft 365 Communication / Collaboration Tool</a:t>
            </a:r>
          </a:p>
        </p:txBody>
      </p:sp>
      <p:graphicFrame>
        <p:nvGraphicFramePr>
          <p:cNvPr id="6" name="Content Placeholder 5">
            <a:extLst>
              <a:ext uri="{FF2B5EF4-FFF2-40B4-BE49-F238E27FC236}">
                <a16:creationId xmlns:a16="http://schemas.microsoft.com/office/drawing/2014/main" id="{E37943C8-12EE-9B4E-A8A6-904517A5CCB8}"/>
              </a:ext>
            </a:extLst>
          </p:cNvPr>
          <p:cNvGraphicFramePr>
            <a:graphicFrameLocks noGrp="1"/>
          </p:cNvGraphicFramePr>
          <p:nvPr>
            <p:ph idx="1"/>
            <p:extLst>
              <p:ext uri="{D42A27DB-BD31-4B8C-83A1-F6EECF244321}">
                <p14:modId xmlns:p14="http://schemas.microsoft.com/office/powerpoint/2010/main" val="15287228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95E9648-4B01-7F5C-8C5C-671D0FB42919}"/>
              </a:ext>
            </a:extLst>
          </p:cNvPr>
          <p:cNvSpPr txBox="1"/>
          <p:nvPr/>
        </p:nvSpPr>
        <p:spPr>
          <a:xfrm>
            <a:off x="729343" y="1321418"/>
            <a:ext cx="6096000" cy="400110"/>
          </a:xfrm>
          <a:prstGeom prst="rect">
            <a:avLst/>
          </a:prstGeom>
          <a:noFill/>
        </p:spPr>
        <p:txBody>
          <a:bodyPr wrap="square">
            <a:spAutoFit/>
          </a:bodyPr>
          <a:lstStyle/>
          <a:p>
            <a:r>
              <a:rPr lang="en-US" sz="2000" b="1" dirty="0"/>
              <a:t>Overview of the Communication Tool </a:t>
            </a:r>
            <a:endParaRPr lang="en-GB" sz="2000" b="1" dirty="0"/>
          </a:p>
        </p:txBody>
      </p:sp>
    </p:spTree>
    <p:extLst>
      <p:ext uri="{BB962C8B-B14F-4D97-AF65-F5344CB8AC3E}">
        <p14:creationId xmlns:p14="http://schemas.microsoft.com/office/powerpoint/2010/main" val="3870876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ADE734D-650B-8C53-76B6-08DE11B63F17}"/>
              </a:ext>
            </a:extLst>
          </p:cNvPr>
          <p:cNvSpPr>
            <a:spLocks noGrp="1"/>
          </p:cNvSpPr>
          <p:nvPr>
            <p:ph type="body" idx="1"/>
          </p:nvPr>
        </p:nvSpPr>
        <p:spPr>
          <a:xfrm>
            <a:off x="642935" y="157163"/>
            <a:ext cx="5354639" cy="1225322"/>
          </a:xfrm>
        </p:spPr>
        <p:txBody>
          <a:bodyPr>
            <a:normAutofit fontScale="92500" lnSpcReduction="10000"/>
          </a:bodyPr>
          <a:lstStyle/>
          <a:p>
            <a:r>
              <a:rPr lang="en-GB" sz="4000" dirty="0"/>
              <a:t>Communication Challenges at Greenfield </a:t>
            </a:r>
          </a:p>
        </p:txBody>
      </p:sp>
      <p:graphicFrame>
        <p:nvGraphicFramePr>
          <p:cNvPr id="7" name="Content Placeholder 6">
            <a:extLst>
              <a:ext uri="{FF2B5EF4-FFF2-40B4-BE49-F238E27FC236}">
                <a16:creationId xmlns:a16="http://schemas.microsoft.com/office/drawing/2014/main" id="{09F4C534-FDA0-6BBF-49AC-7C33F806CBD3}"/>
              </a:ext>
            </a:extLst>
          </p:cNvPr>
          <p:cNvGraphicFramePr>
            <a:graphicFrameLocks noGrp="1"/>
          </p:cNvGraphicFramePr>
          <p:nvPr>
            <p:ph sz="half" idx="2"/>
            <p:extLst>
              <p:ext uri="{D42A27DB-BD31-4B8C-83A1-F6EECF244321}">
                <p14:modId xmlns:p14="http://schemas.microsoft.com/office/powerpoint/2010/main" val="3761813409"/>
              </p:ext>
            </p:extLst>
          </p:nvPr>
        </p:nvGraphicFramePr>
        <p:xfrm>
          <a:off x="839788" y="1099457"/>
          <a:ext cx="5157787" cy="50902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C3605FF7-9467-D82A-D1AB-3BC50EFAB2D6}"/>
              </a:ext>
            </a:extLst>
          </p:cNvPr>
          <p:cNvSpPr>
            <a:spLocks noGrp="1"/>
          </p:cNvSpPr>
          <p:nvPr>
            <p:ph type="body" sz="quarter" idx="3"/>
          </p:nvPr>
        </p:nvSpPr>
        <p:spPr>
          <a:xfrm>
            <a:off x="5997573" y="157163"/>
            <a:ext cx="5824313" cy="965426"/>
          </a:xfrm>
        </p:spPr>
        <p:txBody>
          <a:bodyPr>
            <a:normAutofit fontScale="92500" lnSpcReduction="10000"/>
          </a:bodyPr>
          <a:lstStyle/>
          <a:p>
            <a:r>
              <a:rPr lang="en-GB" sz="3600" dirty="0"/>
              <a:t>Improving Collaboration Using Teams </a:t>
            </a:r>
          </a:p>
        </p:txBody>
      </p:sp>
      <p:graphicFrame>
        <p:nvGraphicFramePr>
          <p:cNvPr id="8" name="Content Placeholder 7">
            <a:extLst>
              <a:ext uri="{FF2B5EF4-FFF2-40B4-BE49-F238E27FC236}">
                <a16:creationId xmlns:a16="http://schemas.microsoft.com/office/drawing/2014/main" id="{195D7DAB-760A-9443-EE5F-F62F50C49708}"/>
              </a:ext>
            </a:extLst>
          </p:cNvPr>
          <p:cNvGraphicFramePr>
            <a:graphicFrameLocks noGrp="1"/>
          </p:cNvGraphicFramePr>
          <p:nvPr>
            <p:ph sz="quarter" idx="4"/>
            <p:extLst>
              <p:ext uri="{D42A27DB-BD31-4B8C-83A1-F6EECF244321}">
                <p14:modId xmlns:p14="http://schemas.microsoft.com/office/powerpoint/2010/main" val="3402062579"/>
              </p:ext>
            </p:extLst>
          </p:nvPr>
        </p:nvGraphicFramePr>
        <p:xfrm>
          <a:off x="6194428" y="1122589"/>
          <a:ext cx="5183188" cy="50670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382424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2796C3A3-E79B-3FC4-7714-4073298BB737}"/>
              </a:ext>
            </a:extLst>
          </p:cNvPr>
          <p:cNvSpPr>
            <a:spLocks noGrp="1"/>
          </p:cNvSpPr>
          <p:nvPr>
            <p:ph type="body" idx="1"/>
          </p:nvPr>
        </p:nvSpPr>
        <p:spPr>
          <a:xfrm>
            <a:off x="500744" y="97970"/>
            <a:ext cx="5496832" cy="816429"/>
          </a:xfrm>
        </p:spPr>
        <p:txBody>
          <a:bodyPr>
            <a:normAutofit/>
          </a:bodyPr>
          <a:lstStyle/>
          <a:p>
            <a:r>
              <a:rPr lang="en-GB" sz="3200" dirty="0"/>
              <a:t>Advantages of Microsoft Teams </a:t>
            </a:r>
          </a:p>
        </p:txBody>
      </p:sp>
      <p:graphicFrame>
        <p:nvGraphicFramePr>
          <p:cNvPr id="10" name="Content Placeholder 9">
            <a:extLst>
              <a:ext uri="{FF2B5EF4-FFF2-40B4-BE49-F238E27FC236}">
                <a16:creationId xmlns:a16="http://schemas.microsoft.com/office/drawing/2014/main" id="{CF992EC9-6700-F4B7-21CE-AD71806C2299}"/>
              </a:ext>
            </a:extLst>
          </p:cNvPr>
          <p:cNvGraphicFramePr>
            <a:graphicFrameLocks noGrp="1"/>
          </p:cNvGraphicFramePr>
          <p:nvPr>
            <p:ph sz="half" idx="2"/>
            <p:extLst>
              <p:ext uri="{D42A27DB-BD31-4B8C-83A1-F6EECF244321}">
                <p14:modId xmlns:p14="http://schemas.microsoft.com/office/powerpoint/2010/main" val="531543814"/>
              </p:ext>
            </p:extLst>
          </p:nvPr>
        </p:nvGraphicFramePr>
        <p:xfrm>
          <a:off x="500744" y="1153886"/>
          <a:ext cx="5496832" cy="50357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a:extLst>
              <a:ext uri="{FF2B5EF4-FFF2-40B4-BE49-F238E27FC236}">
                <a16:creationId xmlns:a16="http://schemas.microsoft.com/office/drawing/2014/main" id="{A4F2D4AE-C70F-33B4-0BFF-5E12CF41E23E}"/>
              </a:ext>
            </a:extLst>
          </p:cNvPr>
          <p:cNvSpPr>
            <a:spLocks noGrp="1"/>
          </p:cNvSpPr>
          <p:nvPr>
            <p:ph type="body" sz="quarter" idx="3"/>
          </p:nvPr>
        </p:nvSpPr>
        <p:spPr>
          <a:xfrm>
            <a:off x="6172200" y="97971"/>
            <a:ext cx="5183188" cy="816428"/>
          </a:xfrm>
        </p:spPr>
        <p:txBody>
          <a:bodyPr>
            <a:normAutofit/>
          </a:bodyPr>
          <a:lstStyle/>
          <a:p>
            <a:r>
              <a:rPr lang="en-GB" sz="2800" dirty="0"/>
              <a:t>Challenges and Safeguards </a:t>
            </a:r>
          </a:p>
        </p:txBody>
      </p:sp>
      <p:graphicFrame>
        <p:nvGraphicFramePr>
          <p:cNvPr id="11" name="Content Placeholder 10">
            <a:extLst>
              <a:ext uri="{FF2B5EF4-FFF2-40B4-BE49-F238E27FC236}">
                <a16:creationId xmlns:a16="http://schemas.microsoft.com/office/drawing/2014/main" id="{D1866C61-F945-901B-AEA5-906796694536}"/>
              </a:ext>
            </a:extLst>
          </p:cNvPr>
          <p:cNvGraphicFramePr>
            <a:graphicFrameLocks noGrp="1"/>
          </p:cNvGraphicFramePr>
          <p:nvPr>
            <p:ph sz="quarter" idx="4"/>
            <p:extLst>
              <p:ext uri="{D42A27DB-BD31-4B8C-83A1-F6EECF244321}">
                <p14:modId xmlns:p14="http://schemas.microsoft.com/office/powerpoint/2010/main" val="1898059207"/>
              </p:ext>
            </p:extLst>
          </p:nvPr>
        </p:nvGraphicFramePr>
        <p:xfrm>
          <a:off x="6172200" y="1153885"/>
          <a:ext cx="5183188" cy="503577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138711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262CC-0C63-78D9-4AF0-5E090EFC5CDD}"/>
              </a:ext>
            </a:extLst>
          </p:cNvPr>
          <p:cNvSpPr>
            <a:spLocks noGrp="1"/>
          </p:cNvSpPr>
          <p:nvPr>
            <p:ph type="title"/>
          </p:nvPr>
        </p:nvSpPr>
        <p:spPr>
          <a:xfrm>
            <a:off x="839788" y="457199"/>
            <a:ext cx="3932237" cy="1861457"/>
          </a:xfrm>
        </p:spPr>
        <p:txBody>
          <a:bodyPr>
            <a:normAutofit/>
          </a:bodyPr>
          <a:lstStyle/>
          <a:p>
            <a:pPr algn="ctr"/>
            <a:r>
              <a:rPr lang="en-US" sz="4000" b="1" dirty="0">
                <a:latin typeface="+mn-lt"/>
              </a:rPr>
              <a:t>Group Member 3: Digital Safety Action Plan</a:t>
            </a:r>
            <a:endParaRPr lang="en-GB" sz="4000" b="1" dirty="0">
              <a:latin typeface="+mn-lt"/>
            </a:endParaRPr>
          </a:p>
        </p:txBody>
      </p:sp>
      <p:graphicFrame>
        <p:nvGraphicFramePr>
          <p:cNvPr id="5" name="Content Placeholder 4">
            <a:extLst>
              <a:ext uri="{FF2B5EF4-FFF2-40B4-BE49-F238E27FC236}">
                <a16:creationId xmlns:a16="http://schemas.microsoft.com/office/drawing/2014/main" id="{91D97661-FD63-F3E0-25E8-8B351FF6C3ED}"/>
              </a:ext>
            </a:extLst>
          </p:cNvPr>
          <p:cNvGraphicFramePr>
            <a:graphicFrameLocks noGrp="1"/>
          </p:cNvGraphicFramePr>
          <p:nvPr>
            <p:ph idx="1"/>
            <p:extLst>
              <p:ext uri="{D42A27DB-BD31-4B8C-83A1-F6EECF244321}">
                <p14:modId xmlns:p14="http://schemas.microsoft.com/office/powerpoint/2010/main" val="2204126946"/>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C6420E87-9628-EE8E-309C-2AE1DF58D3E7}"/>
              </a:ext>
            </a:extLst>
          </p:cNvPr>
          <p:cNvSpPr>
            <a:spLocks noGrp="1"/>
          </p:cNvSpPr>
          <p:nvPr>
            <p:ph type="body" sz="half" idx="2"/>
          </p:nvPr>
        </p:nvSpPr>
        <p:spPr>
          <a:xfrm>
            <a:off x="839788" y="2536370"/>
            <a:ext cx="3932237" cy="3332617"/>
          </a:xfrm>
        </p:spPr>
        <p:txBody>
          <a:bodyPr>
            <a:normAutofit/>
          </a:bodyPr>
          <a:lstStyle/>
          <a:p>
            <a:r>
              <a:rPr lang="en-US" sz="4000" b="1" dirty="0"/>
              <a:t>Importance of Digital Safety in Home Care </a:t>
            </a:r>
            <a:endParaRPr lang="en-GB" sz="4000" b="1" dirty="0"/>
          </a:p>
        </p:txBody>
      </p:sp>
    </p:spTree>
    <p:extLst>
      <p:ext uri="{BB962C8B-B14F-4D97-AF65-F5344CB8AC3E}">
        <p14:creationId xmlns:p14="http://schemas.microsoft.com/office/powerpoint/2010/main" val="360327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BB955-A83B-9DF3-B8DF-8ABF140941CB}"/>
              </a:ext>
            </a:extLst>
          </p:cNvPr>
          <p:cNvSpPr>
            <a:spLocks noGrp="1"/>
          </p:cNvSpPr>
          <p:nvPr>
            <p:ph type="title"/>
          </p:nvPr>
        </p:nvSpPr>
        <p:spPr/>
        <p:txBody>
          <a:bodyPr>
            <a:normAutofit/>
          </a:bodyPr>
          <a:lstStyle/>
          <a:p>
            <a:r>
              <a:rPr lang="en-US" sz="4000" b="1" dirty="0"/>
              <a:t>Overview of the Digital Safety Action Plan</a:t>
            </a:r>
            <a:endParaRPr lang="en-GB" sz="4000" b="1" dirty="0"/>
          </a:p>
        </p:txBody>
      </p:sp>
      <p:graphicFrame>
        <p:nvGraphicFramePr>
          <p:cNvPr id="4" name="Content Placeholder 3">
            <a:extLst>
              <a:ext uri="{FF2B5EF4-FFF2-40B4-BE49-F238E27FC236}">
                <a16:creationId xmlns:a16="http://schemas.microsoft.com/office/drawing/2014/main" id="{4E93DEBD-8BAA-2370-2515-9FFC93A344D7}"/>
              </a:ext>
            </a:extLst>
          </p:cNvPr>
          <p:cNvGraphicFramePr>
            <a:graphicFrameLocks noGrp="1"/>
          </p:cNvGraphicFramePr>
          <p:nvPr>
            <p:ph idx="1"/>
            <p:extLst>
              <p:ext uri="{D42A27DB-BD31-4B8C-83A1-F6EECF244321}">
                <p14:modId xmlns:p14="http://schemas.microsoft.com/office/powerpoint/2010/main" val="181071781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342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7B797-E443-99CB-EE6C-C17E413768A9}"/>
              </a:ext>
            </a:extLst>
          </p:cNvPr>
          <p:cNvSpPr>
            <a:spLocks noGrp="1"/>
          </p:cNvSpPr>
          <p:nvPr>
            <p:ph type="title"/>
          </p:nvPr>
        </p:nvSpPr>
        <p:spPr/>
        <p:txBody>
          <a:bodyPr>
            <a:normAutofit/>
          </a:bodyPr>
          <a:lstStyle/>
          <a:p>
            <a:pPr algn="ctr"/>
            <a:r>
              <a:rPr lang="en-GB" sz="4000" b="1" dirty="0"/>
              <a:t>Secure Access &amp; Email Awareness </a:t>
            </a:r>
          </a:p>
        </p:txBody>
      </p:sp>
      <p:graphicFrame>
        <p:nvGraphicFramePr>
          <p:cNvPr id="4" name="Content Placeholder 3">
            <a:extLst>
              <a:ext uri="{FF2B5EF4-FFF2-40B4-BE49-F238E27FC236}">
                <a16:creationId xmlns:a16="http://schemas.microsoft.com/office/drawing/2014/main" id="{FE4AD53B-7C4F-1FA0-43DA-17F201A784BE}"/>
              </a:ext>
            </a:extLst>
          </p:cNvPr>
          <p:cNvGraphicFramePr>
            <a:graphicFrameLocks noGrp="1"/>
          </p:cNvGraphicFramePr>
          <p:nvPr>
            <p:ph idx="1"/>
            <p:extLst>
              <p:ext uri="{D42A27DB-BD31-4B8C-83A1-F6EECF244321}">
                <p14:modId xmlns:p14="http://schemas.microsoft.com/office/powerpoint/2010/main" val="28993736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106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5AC3A56-DA4A-5EC6-51F2-300ACF3DBA03}"/>
              </a:ext>
            </a:extLst>
          </p:cNvPr>
          <p:cNvSpPr>
            <a:spLocks noGrp="1"/>
          </p:cNvSpPr>
          <p:nvPr>
            <p:ph type="body" idx="1"/>
          </p:nvPr>
        </p:nvSpPr>
        <p:spPr>
          <a:xfrm>
            <a:off x="839788" y="587829"/>
            <a:ext cx="5157787" cy="1093334"/>
          </a:xfrm>
        </p:spPr>
        <p:txBody>
          <a:bodyPr/>
          <a:lstStyle/>
          <a:p>
            <a:r>
              <a:rPr lang="en-GB" dirty="0"/>
              <a:t>Data Management &amp; Confidentiality </a:t>
            </a:r>
          </a:p>
        </p:txBody>
      </p:sp>
      <p:graphicFrame>
        <p:nvGraphicFramePr>
          <p:cNvPr id="7" name="Content Placeholder 6">
            <a:extLst>
              <a:ext uri="{FF2B5EF4-FFF2-40B4-BE49-F238E27FC236}">
                <a16:creationId xmlns:a16="http://schemas.microsoft.com/office/drawing/2014/main" id="{C3DBF803-55F5-5772-F164-75D571FC84EB}"/>
              </a:ext>
            </a:extLst>
          </p:cNvPr>
          <p:cNvGraphicFramePr>
            <a:graphicFrameLocks noGrp="1"/>
          </p:cNvGraphicFramePr>
          <p:nvPr>
            <p:ph sz="half" idx="2"/>
            <p:extLst>
              <p:ext uri="{D42A27DB-BD31-4B8C-83A1-F6EECF244321}">
                <p14:modId xmlns:p14="http://schemas.microsoft.com/office/powerpoint/2010/main" val="1693001035"/>
              </p:ext>
            </p:extLst>
          </p:nvPr>
        </p:nvGraphicFramePr>
        <p:xfrm>
          <a:off x="836612" y="1839686"/>
          <a:ext cx="5160963" cy="43499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2079ACB2-BE97-B2F6-095A-7BD779B1F34F}"/>
              </a:ext>
            </a:extLst>
          </p:cNvPr>
          <p:cNvSpPr>
            <a:spLocks noGrp="1"/>
          </p:cNvSpPr>
          <p:nvPr>
            <p:ph type="body" sz="quarter" idx="3"/>
          </p:nvPr>
        </p:nvSpPr>
        <p:spPr>
          <a:xfrm>
            <a:off x="6172200" y="668337"/>
            <a:ext cx="5183188" cy="1012826"/>
          </a:xfrm>
        </p:spPr>
        <p:txBody>
          <a:bodyPr/>
          <a:lstStyle/>
          <a:p>
            <a:r>
              <a:rPr lang="en-GB" dirty="0"/>
              <a:t>Implementation at Greenfield </a:t>
            </a:r>
          </a:p>
        </p:txBody>
      </p:sp>
      <p:graphicFrame>
        <p:nvGraphicFramePr>
          <p:cNvPr id="8" name="Content Placeholder 7">
            <a:extLst>
              <a:ext uri="{FF2B5EF4-FFF2-40B4-BE49-F238E27FC236}">
                <a16:creationId xmlns:a16="http://schemas.microsoft.com/office/drawing/2014/main" id="{FC4843D0-DF4B-4F5F-63DB-11BCFB5F07AE}"/>
              </a:ext>
            </a:extLst>
          </p:cNvPr>
          <p:cNvGraphicFramePr>
            <a:graphicFrameLocks noGrp="1"/>
          </p:cNvGraphicFramePr>
          <p:nvPr>
            <p:ph sz="quarter" idx="4"/>
            <p:extLst>
              <p:ext uri="{D42A27DB-BD31-4B8C-83A1-F6EECF244321}">
                <p14:modId xmlns:p14="http://schemas.microsoft.com/office/powerpoint/2010/main" val="2427702803"/>
              </p:ext>
            </p:extLst>
          </p:nvPr>
        </p:nvGraphicFramePr>
        <p:xfrm>
          <a:off x="6194424" y="1981200"/>
          <a:ext cx="5160964" cy="42084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87609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CD5C3-C131-C410-60A1-0DA0C174E569}"/>
              </a:ext>
            </a:extLst>
          </p:cNvPr>
          <p:cNvSpPr>
            <a:spLocks noGrp="1"/>
          </p:cNvSpPr>
          <p:nvPr>
            <p:ph type="title"/>
          </p:nvPr>
        </p:nvSpPr>
        <p:spPr/>
        <p:txBody>
          <a:bodyPr/>
          <a:lstStyle/>
          <a:p>
            <a:r>
              <a:rPr lang="en-GB" sz="4000" b="1" dirty="0">
                <a:latin typeface="+mn-lt"/>
              </a:rPr>
              <a:t>Conclusion</a:t>
            </a:r>
            <a:endParaRPr lang="en-GB" b="1" dirty="0">
              <a:latin typeface="+mn-lt"/>
            </a:endParaRPr>
          </a:p>
        </p:txBody>
      </p:sp>
      <p:graphicFrame>
        <p:nvGraphicFramePr>
          <p:cNvPr id="5" name="Content Placeholder 4">
            <a:extLst>
              <a:ext uri="{FF2B5EF4-FFF2-40B4-BE49-F238E27FC236}">
                <a16:creationId xmlns:a16="http://schemas.microsoft.com/office/drawing/2014/main" id="{4E900417-3AF4-4348-A940-CA561480F504}"/>
              </a:ext>
            </a:extLst>
          </p:cNvPr>
          <p:cNvGraphicFramePr>
            <a:graphicFrameLocks noGrp="1"/>
          </p:cNvGraphicFramePr>
          <p:nvPr>
            <p:ph idx="1"/>
            <p:extLst>
              <p:ext uri="{D42A27DB-BD31-4B8C-83A1-F6EECF244321}">
                <p14:modId xmlns:p14="http://schemas.microsoft.com/office/powerpoint/2010/main" val="2914064828"/>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89316121-1EBD-8454-9C08-1F22BECF97E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80203" y="1937656"/>
            <a:ext cx="4202684" cy="4492137"/>
          </a:xfrm>
          <a:prstGeom prst="rect">
            <a:avLst/>
          </a:prstGeom>
        </p:spPr>
      </p:pic>
    </p:spTree>
    <p:extLst>
      <p:ext uri="{BB962C8B-B14F-4D97-AF65-F5344CB8AC3E}">
        <p14:creationId xmlns:p14="http://schemas.microsoft.com/office/powerpoint/2010/main" val="1318601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BFFE5-784D-9BF0-A78A-F82758BA2927}"/>
              </a:ext>
            </a:extLst>
          </p:cNvPr>
          <p:cNvSpPr>
            <a:spLocks noGrp="1"/>
          </p:cNvSpPr>
          <p:nvPr>
            <p:ph type="title"/>
          </p:nvPr>
        </p:nvSpPr>
        <p:spPr/>
        <p:txBody>
          <a:bodyPr>
            <a:normAutofit/>
          </a:bodyPr>
          <a:lstStyle/>
          <a:p>
            <a:pPr algn="ctr"/>
            <a:r>
              <a:rPr lang="en-US" sz="4000" b="1" dirty="0">
                <a:latin typeface="+mn-lt"/>
              </a:rPr>
              <a:t>References</a:t>
            </a:r>
            <a:endParaRPr lang="en-GB" sz="4000" b="1" dirty="0">
              <a:latin typeface="+mn-lt"/>
            </a:endParaRPr>
          </a:p>
        </p:txBody>
      </p:sp>
      <p:sp>
        <p:nvSpPr>
          <p:cNvPr id="5" name="Rectangle 2">
            <a:extLst>
              <a:ext uri="{FF2B5EF4-FFF2-40B4-BE49-F238E27FC236}">
                <a16:creationId xmlns:a16="http://schemas.microsoft.com/office/drawing/2014/main" id="{D2EC82C5-6C98-2647-68A4-32CC4EEC6184}"/>
              </a:ext>
            </a:extLst>
          </p:cNvPr>
          <p:cNvSpPr>
            <a:spLocks noGrp="1" noChangeArrowheads="1"/>
          </p:cNvSpPr>
          <p:nvPr>
            <p:ph idx="1"/>
          </p:nvPr>
        </p:nvSpPr>
        <p:spPr bwMode="auto">
          <a:xfrm>
            <a:off x="512956" y="1477109"/>
            <a:ext cx="10840844" cy="46166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AIU (2024). </a:t>
            </a:r>
            <a:r>
              <a:rPr kumimoji="0" lang="en-US" altLang="en-US" sz="1200" b="0" i="1" u="none" strike="noStrike" cap="none" normalizeH="0" baseline="0" dirty="0">
                <a:ln>
                  <a:noFill/>
                </a:ln>
                <a:solidFill>
                  <a:schemeClr val="tx1"/>
                </a:solidFill>
                <a:effectLst/>
                <a:cs typeface="Times New Roman" panose="02020603050405020304" pitchFamily="18" charset="0"/>
              </a:rPr>
              <a:t>Introduction to Excel: Unlocking the Power of Spreadsheets in blogs | Atlantic International University</a:t>
            </a:r>
            <a:r>
              <a:rPr kumimoji="0" lang="en-US" altLang="en-US" sz="1200" b="0" i="0" u="none" strike="noStrike" cap="none" normalizeH="0" baseline="0" dirty="0">
                <a:ln>
                  <a:noFill/>
                </a:ln>
                <a:solidFill>
                  <a:schemeClr val="tx1"/>
                </a:solidFill>
                <a:effectLst/>
                <a:cs typeface="Times New Roman" panose="02020603050405020304" pitchFamily="18" charset="0"/>
              </a:rPr>
              <a:t>. [online] Atlantic International University.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2"/>
              </a:rPr>
              <a:t>https://www.aiu.edu/blog/introduction-to-excel-unlocking-the-power-of-spreadsheets/</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Buck, C., </a:t>
            </a:r>
            <a:r>
              <a:rPr kumimoji="0" lang="en-US" altLang="en-US" sz="1200" b="0" i="0" u="none" strike="noStrike" cap="none" normalizeH="0" baseline="0" dirty="0" err="1">
                <a:ln>
                  <a:noFill/>
                </a:ln>
                <a:solidFill>
                  <a:schemeClr val="tx1"/>
                </a:solidFill>
                <a:effectLst/>
                <a:cs typeface="Times New Roman" panose="02020603050405020304" pitchFamily="18" charset="0"/>
              </a:rPr>
              <a:t>Floegel</a:t>
            </a:r>
            <a:r>
              <a:rPr kumimoji="0" lang="en-US" altLang="en-US" sz="1200" b="0" i="0" u="none" strike="noStrike" cap="none" normalizeH="0" baseline="0" dirty="0">
                <a:ln>
                  <a:noFill/>
                </a:ln>
                <a:solidFill>
                  <a:schemeClr val="tx1"/>
                </a:solidFill>
                <a:effectLst/>
                <a:cs typeface="Times New Roman" panose="02020603050405020304" pitchFamily="18" charset="0"/>
              </a:rPr>
              <a:t>, N.-O., </a:t>
            </a:r>
            <a:r>
              <a:rPr kumimoji="0" lang="en-US" altLang="en-US" sz="1200" b="0" i="0" u="none" strike="noStrike" cap="none" normalizeH="0" baseline="0" dirty="0" err="1">
                <a:ln>
                  <a:noFill/>
                </a:ln>
                <a:solidFill>
                  <a:schemeClr val="tx1"/>
                </a:solidFill>
                <a:effectLst/>
                <a:cs typeface="Times New Roman" panose="02020603050405020304" pitchFamily="18" charset="0"/>
              </a:rPr>
              <a:t>Stöter</a:t>
            </a:r>
            <a:r>
              <a:rPr kumimoji="0" lang="en-US" altLang="en-US" sz="1200" b="0" i="0" u="none" strike="noStrike" cap="none" normalizeH="0" baseline="0" dirty="0">
                <a:ln>
                  <a:noFill/>
                </a:ln>
                <a:solidFill>
                  <a:schemeClr val="tx1"/>
                </a:solidFill>
                <a:effectLst/>
                <a:cs typeface="Times New Roman" panose="02020603050405020304" pitchFamily="18" charset="0"/>
              </a:rPr>
              <a:t>, M.B., Desouza, K.C. and Robb, T. (2025). The performance effects of innovative service transition strategies. </a:t>
            </a:r>
            <a:r>
              <a:rPr kumimoji="0" lang="en-US" altLang="en-US" sz="1200" b="0" i="1" u="none" strike="noStrike" cap="none" normalizeH="0" baseline="0" dirty="0">
                <a:ln>
                  <a:noFill/>
                </a:ln>
                <a:solidFill>
                  <a:schemeClr val="tx1"/>
                </a:solidFill>
                <a:effectLst/>
                <a:cs typeface="Times New Roman" panose="02020603050405020304" pitchFamily="18" charset="0"/>
              </a:rPr>
              <a:t>Journal of Innovation &amp; Knowledge</a:t>
            </a:r>
            <a:r>
              <a:rPr kumimoji="0" lang="en-US" altLang="en-US" sz="1200" b="0" i="0" u="none" strike="noStrike" cap="none" normalizeH="0" baseline="0" dirty="0">
                <a:ln>
                  <a:noFill/>
                </a:ln>
                <a:solidFill>
                  <a:schemeClr val="tx1"/>
                </a:solidFill>
                <a:effectLst/>
                <a:cs typeface="Times New Roman" panose="02020603050405020304" pitchFamily="18" charset="0"/>
              </a:rPr>
              <a:t>, [online] 10(2), p.100687.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://doi.org/10.1016/j.jik.2025.100687. </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err="1">
                <a:ln>
                  <a:noFill/>
                </a:ln>
                <a:solidFill>
                  <a:schemeClr val="tx1"/>
                </a:solidFill>
                <a:effectLst/>
                <a:cs typeface="Times New Roman" panose="02020603050405020304" pitchFamily="18" charset="0"/>
              </a:rPr>
              <a:t>Chaushi</a:t>
            </a:r>
            <a:r>
              <a:rPr kumimoji="0" lang="en-US" altLang="en-US" sz="1200" b="0" i="0" u="none" strike="noStrike" cap="none" normalizeH="0" baseline="0" dirty="0">
                <a:ln>
                  <a:noFill/>
                </a:ln>
                <a:solidFill>
                  <a:schemeClr val="tx1"/>
                </a:solidFill>
                <a:effectLst/>
                <a:cs typeface="Times New Roman" panose="02020603050405020304" pitchFamily="18" charset="0"/>
              </a:rPr>
              <a:t>, B.A., </a:t>
            </a:r>
            <a:r>
              <a:rPr kumimoji="0" lang="en-US" altLang="en-US" sz="1200" b="0" i="0" u="none" strike="noStrike" cap="none" normalizeH="0" baseline="0" dirty="0" err="1">
                <a:ln>
                  <a:noFill/>
                </a:ln>
                <a:solidFill>
                  <a:schemeClr val="tx1"/>
                </a:solidFill>
                <a:effectLst/>
                <a:cs typeface="Times New Roman" panose="02020603050405020304" pitchFamily="18" charset="0"/>
              </a:rPr>
              <a:t>Nastovska</a:t>
            </a:r>
            <a:r>
              <a:rPr kumimoji="0" lang="en-US" altLang="en-US" sz="1200" b="0" i="0" u="none" strike="noStrike" cap="none" normalizeH="0" baseline="0" dirty="0">
                <a:ln>
                  <a:noFill/>
                </a:ln>
                <a:solidFill>
                  <a:schemeClr val="tx1"/>
                </a:solidFill>
                <a:effectLst/>
                <a:cs typeface="Times New Roman" panose="02020603050405020304" pitchFamily="18" charset="0"/>
              </a:rPr>
              <a:t>, M. and </a:t>
            </a:r>
            <a:r>
              <a:rPr kumimoji="0" lang="en-US" altLang="en-US" sz="1200" b="0" i="0" u="none" strike="noStrike" cap="none" normalizeH="0" baseline="0" dirty="0" err="1">
                <a:ln>
                  <a:noFill/>
                </a:ln>
                <a:solidFill>
                  <a:schemeClr val="tx1"/>
                </a:solidFill>
                <a:effectLst/>
                <a:cs typeface="Times New Roman" panose="02020603050405020304" pitchFamily="18" charset="0"/>
              </a:rPr>
              <a:t>Kurtishi</a:t>
            </a:r>
            <a:r>
              <a:rPr kumimoji="0" lang="en-US" altLang="en-US" sz="1200" b="0" i="0" u="none" strike="noStrike" cap="none" normalizeH="0" baseline="0" dirty="0">
                <a:ln>
                  <a:noFill/>
                </a:ln>
                <a:solidFill>
                  <a:schemeClr val="tx1"/>
                </a:solidFill>
                <a:effectLst/>
                <a:cs typeface="Times New Roman" panose="02020603050405020304" pitchFamily="18" charset="0"/>
              </a:rPr>
              <a:t>, T.V. (2024). </a:t>
            </a:r>
            <a:r>
              <a:rPr kumimoji="0" lang="en-US" altLang="en-US" sz="1200" b="0" i="1" u="none" strike="noStrike" cap="none" normalizeH="0" baseline="0" dirty="0">
                <a:ln>
                  <a:noFill/>
                </a:ln>
                <a:solidFill>
                  <a:schemeClr val="tx1"/>
                </a:solidFill>
                <a:effectLst/>
                <a:cs typeface="Times New Roman" panose="02020603050405020304" pitchFamily="18" charset="0"/>
              </a:rPr>
              <a:t>MS Teams for Virtual Collaboration -An Overview</a:t>
            </a:r>
            <a:r>
              <a:rPr kumimoji="0" lang="en-US" altLang="en-US" sz="1200" b="0" i="0" u="none" strike="noStrike" cap="none" normalizeH="0" baseline="0" dirty="0">
                <a:ln>
                  <a:noFill/>
                </a:ln>
                <a:solidFill>
                  <a:schemeClr val="tx1"/>
                </a:solidFill>
                <a:effectLst/>
                <a:cs typeface="Times New Roman" panose="02020603050405020304" pitchFamily="18" charset="0"/>
              </a:rPr>
              <a:t>. [online] Researchgate.net.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3"/>
              </a:rPr>
              <a:t>https://www.researchgate.net/publication/383862857_MS_Teams_for_Virtual_Collaboration_-An_Overview</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EBIESUWA SEUN, Babajide </a:t>
            </a:r>
            <a:r>
              <a:rPr kumimoji="0" lang="en-US" altLang="en-US" sz="1200" b="0" i="0" u="none" strike="noStrike" cap="none" normalizeH="0" baseline="0" dirty="0" err="1">
                <a:ln>
                  <a:noFill/>
                </a:ln>
                <a:solidFill>
                  <a:schemeClr val="tx1"/>
                </a:solidFill>
                <a:effectLst/>
                <a:cs typeface="Times New Roman" panose="02020603050405020304" pitchFamily="18" charset="0"/>
              </a:rPr>
              <a:t>Gegeleso</a:t>
            </a:r>
            <a:r>
              <a:rPr kumimoji="0" lang="en-US" altLang="en-US" sz="1200" b="0" i="0" u="none" strike="noStrike" cap="none" normalizeH="0" baseline="0" dirty="0">
                <a:ln>
                  <a:noFill/>
                </a:ln>
                <a:solidFill>
                  <a:schemeClr val="tx1"/>
                </a:solidFill>
                <a:effectLst/>
                <a:cs typeface="Times New Roman" panose="02020603050405020304" pitchFamily="18" charset="0"/>
              </a:rPr>
              <a:t>, Falana, T. and </a:t>
            </a:r>
            <a:r>
              <a:rPr kumimoji="0" lang="en-US" altLang="en-US" sz="1200" b="0" i="0" u="none" strike="noStrike" cap="none" normalizeH="0" baseline="0" dirty="0" err="1">
                <a:ln>
                  <a:noFill/>
                </a:ln>
                <a:solidFill>
                  <a:schemeClr val="tx1"/>
                </a:solidFill>
                <a:effectLst/>
                <a:cs typeface="Times New Roman" panose="02020603050405020304" pitchFamily="18" charset="0"/>
              </a:rPr>
              <a:t>Bamisile</a:t>
            </a:r>
            <a:r>
              <a:rPr kumimoji="0" lang="en-US" altLang="en-US" sz="1200" b="0" i="0" u="none" strike="noStrike" cap="none" normalizeH="0" baseline="0" dirty="0">
                <a:ln>
                  <a:noFill/>
                </a:ln>
                <a:solidFill>
                  <a:schemeClr val="tx1"/>
                </a:solidFill>
                <a:effectLst/>
                <a:cs typeface="Times New Roman" panose="02020603050405020304" pitchFamily="18" charset="0"/>
              </a:rPr>
              <a:t> Oludare Olabode (2023). </a:t>
            </a:r>
            <a:r>
              <a:rPr kumimoji="0" lang="en-US" altLang="en-US" sz="1200" b="0" i="1" u="none" strike="noStrike" cap="none" normalizeH="0" baseline="0" dirty="0">
                <a:ln>
                  <a:noFill/>
                </a:ln>
                <a:solidFill>
                  <a:schemeClr val="tx1"/>
                </a:solidFill>
                <a:effectLst/>
                <a:cs typeface="Times New Roman" panose="02020603050405020304" pitchFamily="18" charset="0"/>
              </a:rPr>
              <a:t>Impact of Information Systems on Operational Efficiency: A Comprehensive Analysis</a:t>
            </a:r>
            <a:r>
              <a:rPr kumimoji="0" lang="en-US" altLang="en-US" sz="1200" b="0" i="0" u="none" strike="noStrike" cap="none" normalizeH="0" baseline="0" dirty="0">
                <a:ln>
                  <a:noFill/>
                </a:ln>
                <a:solidFill>
                  <a:schemeClr val="tx1"/>
                </a:solidFill>
                <a:effectLst/>
                <a:cs typeface="Times New Roman" panose="02020603050405020304" pitchFamily="18" charset="0"/>
              </a:rPr>
              <a:t>. [online] ResearchGate.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4"/>
              </a:rPr>
              <a:t>https://www.researchgate.net/publication/373267444_Impact_of_Information_Systems_on_Operational_Efficiency_A_Comprehensive_Analysis</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Lane, J.N., Leonardi, P.M., Contractor, N. and DeChurch, L.A. (2023). Teams in the Digital Workplace: Technology’s Role for Communication, Collaboration, and Performance. </a:t>
            </a:r>
            <a:r>
              <a:rPr kumimoji="0" lang="en-US" altLang="en-US" sz="1200" b="0" i="1" u="none" strike="noStrike" cap="none" normalizeH="0" baseline="0" dirty="0">
                <a:ln>
                  <a:noFill/>
                </a:ln>
                <a:solidFill>
                  <a:schemeClr val="tx1"/>
                </a:solidFill>
                <a:effectLst/>
                <a:cs typeface="Times New Roman" panose="02020603050405020304" pitchFamily="18" charset="0"/>
              </a:rPr>
              <a:t>Small Group Research</a:t>
            </a:r>
            <a:r>
              <a:rPr kumimoji="0" lang="en-US" altLang="en-US" sz="1200" b="0" i="0" u="none" strike="noStrike" cap="none" normalizeH="0" baseline="0" dirty="0">
                <a:ln>
                  <a:noFill/>
                </a:ln>
                <a:solidFill>
                  <a:schemeClr val="tx1"/>
                </a:solidFill>
                <a:effectLst/>
                <a:cs typeface="Times New Roman" panose="02020603050405020304" pitchFamily="18" charset="0"/>
              </a:rPr>
              <a:t>, [online] 55(1).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://doi.org/10.1177/10464964231200015. </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Lee, A.T., Ramasamy, R.K. and Subbarao, A. (2025). Understanding Psychosocial Barriers to Healthcare Technology Adoption: A Review of TAM Technology Acceptance Model and Unified Theory of Acceptance and Use of Technology and UTAUT Frameworks. </a:t>
            </a:r>
            <a:r>
              <a:rPr kumimoji="0" lang="en-US" altLang="en-US" sz="1200" b="0" i="1" u="none" strike="noStrike" cap="none" normalizeH="0" baseline="0" dirty="0">
                <a:ln>
                  <a:noFill/>
                </a:ln>
                <a:solidFill>
                  <a:schemeClr val="tx1"/>
                </a:solidFill>
                <a:effectLst/>
                <a:cs typeface="Times New Roman" panose="02020603050405020304" pitchFamily="18" charset="0"/>
              </a:rPr>
              <a:t>Healthcare</a:t>
            </a:r>
            <a:r>
              <a:rPr kumimoji="0" lang="en-US" altLang="en-US" sz="1200" b="0" i="0" u="none" strike="noStrike" cap="none" normalizeH="0" baseline="0" dirty="0">
                <a:ln>
                  <a:noFill/>
                </a:ln>
                <a:solidFill>
                  <a:schemeClr val="tx1"/>
                </a:solidFill>
                <a:effectLst/>
                <a:cs typeface="Times New Roman" panose="02020603050405020304" pitchFamily="18" charset="0"/>
              </a:rPr>
              <a:t>, [online] 13(3), p.250.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://doi.org/10.3390/healthcare13030250. </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Mimecast (2025). </a:t>
            </a:r>
            <a:r>
              <a:rPr kumimoji="0" lang="en-US" altLang="en-US" sz="1200" b="0" i="1" u="none" strike="noStrike" cap="none" normalizeH="0" baseline="0" dirty="0">
                <a:ln>
                  <a:noFill/>
                </a:ln>
                <a:solidFill>
                  <a:schemeClr val="tx1"/>
                </a:solidFill>
                <a:effectLst/>
                <a:cs typeface="Times New Roman" panose="02020603050405020304" pitchFamily="18" charset="0"/>
              </a:rPr>
              <a:t>ISO 27001 Controls: A Guide to Annex A</a:t>
            </a:r>
            <a:r>
              <a:rPr kumimoji="0" lang="en-US" altLang="en-US" sz="1200" b="0" i="0" u="none" strike="noStrike" cap="none" normalizeH="0" baseline="0" dirty="0">
                <a:ln>
                  <a:noFill/>
                </a:ln>
                <a:solidFill>
                  <a:schemeClr val="tx1"/>
                </a:solidFill>
                <a:effectLst/>
                <a:cs typeface="Times New Roman" panose="02020603050405020304" pitchFamily="18" charset="0"/>
              </a:rPr>
              <a:t>. [online] Mimecast.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5"/>
              </a:rPr>
              <a:t>https://www.mimecast.com/content/iso-27001-controls/</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Pasmore, W., </a:t>
            </a:r>
            <a:r>
              <a:rPr kumimoji="0" lang="en-US" altLang="en-US" sz="1200" b="0" i="0" u="none" strike="noStrike" cap="none" normalizeH="0" baseline="0" dirty="0" err="1">
                <a:ln>
                  <a:noFill/>
                </a:ln>
                <a:solidFill>
                  <a:schemeClr val="tx1"/>
                </a:solidFill>
                <a:effectLst/>
                <a:cs typeface="Times New Roman" panose="02020603050405020304" pitchFamily="18" charset="0"/>
              </a:rPr>
              <a:t>Winby</a:t>
            </a:r>
            <a:r>
              <a:rPr kumimoji="0" lang="en-US" altLang="en-US" sz="1200" b="0" i="0" u="none" strike="noStrike" cap="none" normalizeH="0" baseline="0" dirty="0">
                <a:ln>
                  <a:noFill/>
                </a:ln>
                <a:solidFill>
                  <a:schemeClr val="tx1"/>
                </a:solidFill>
                <a:effectLst/>
                <a:cs typeface="Times New Roman" panose="02020603050405020304" pitchFamily="18" charset="0"/>
              </a:rPr>
              <a:t>, S., Mohrman, S.A. and Vanasse, R. (2019). Reflections: Sociotechnical Systems Design and Organization Change. </a:t>
            </a:r>
            <a:r>
              <a:rPr kumimoji="0" lang="en-US" altLang="en-US" sz="1200" b="0" i="1" u="none" strike="noStrike" cap="none" normalizeH="0" baseline="0" dirty="0">
                <a:ln>
                  <a:noFill/>
                </a:ln>
                <a:solidFill>
                  <a:schemeClr val="tx1"/>
                </a:solidFill>
                <a:effectLst/>
                <a:cs typeface="Times New Roman" panose="02020603050405020304" pitchFamily="18" charset="0"/>
              </a:rPr>
              <a:t>Journal of Change Management</a:t>
            </a:r>
            <a:r>
              <a:rPr kumimoji="0" lang="en-US" altLang="en-US" sz="1200" b="0" i="0" u="none" strike="noStrike" cap="none" normalizeH="0" baseline="0" dirty="0">
                <a:ln>
                  <a:noFill/>
                </a:ln>
                <a:solidFill>
                  <a:schemeClr val="tx1"/>
                </a:solidFill>
                <a:effectLst/>
                <a:cs typeface="Times New Roman" panose="02020603050405020304" pitchFamily="18" charset="0"/>
              </a:rPr>
              <a:t>, [online] 19(2), pp.67–85. </a:t>
            </a:r>
            <a:r>
              <a:rPr kumimoji="0" lang="en-US" altLang="en-US" sz="1200" b="0" i="0" u="none" strike="noStrike" cap="none" normalizeH="0" baseline="0" dirty="0" err="1">
                <a:ln>
                  <a:noFill/>
                </a:ln>
                <a:solidFill>
                  <a:schemeClr val="tx1"/>
                </a:solidFill>
                <a:effectLst/>
                <a:cs typeface="Times New Roman" panose="02020603050405020304" pitchFamily="18" charset="0"/>
              </a:rPr>
              <a:t>doi:https</a:t>
            </a:r>
            <a:r>
              <a:rPr kumimoji="0" lang="en-US" altLang="en-US" sz="1200" b="0" i="0" u="none" strike="noStrike" cap="none" normalizeH="0" baseline="0" dirty="0">
                <a:ln>
                  <a:noFill/>
                </a:ln>
                <a:solidFill>
                  <a:schemeClr val="tx1"/>
                </a:solidFill>
                <a:effectLst/>
                <a:cs typeface="Times New Roman" panose="02020603050405020304" pitchFamily="18" charset="0"/>
              </a:rPr>
              <a:t>://doi.org/10.1080/14697017.2018.1553761.</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Patel, P., Gupta, R., Sharma, K. and Iqbal, Z. (2025). </a:t>
            </a:r>
            <a:r>
              <a:rPr kumimoji="0" lang="en-US" altLang="en-US" sz="1200" b="0" i="1" u="none" strike="noStrike" cap="none" normalizeH="0" baseline="0" dirty="0">
                <a:ln>
                  <a:noFill/>
                </a:ln>
                <a:solidFill>
                  <a:schemeClr val="tx1"/>
                </a:solidFill>
                <a:effectLst/>
                <a:cs typeface="Times New Roman" panose="02020603050405020304" pitchFamily="18" charset="0"/>
              </a:rPr>
              <a:t>The Human Firewall: Cultivating Cyber Awareness through Continuous Employee Training</a:t>
            </a:r>
            <a:r>
              <a:rPr kumimoji="0" lang="en-US" altLang="en-US" sz="1200" b="0" i="0" u="none" strike="noStrike" cap="none" normalizeH="0" baseline="0" dirty="0">
                <a:ln>
                  <a:noFill/>
                </a:ln>
                <a:solidFill>
                  <a:schemeClr val="tx1"/>
                </a:solidFill>
                <a:effectLst/>
                <a:cs typeface="Times New Roman" panose="02020603050405020304" pitchFamily="18" charset="0"/>
              </a:rPr>
              <a:t>. [online]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6"/>
              </a:rPr>
              <a:t>https://www.researchgate.net/publication/396775343_The_Human_Firewall_Cultivating_Cyber_Awareness_through_Continuous_Employee_Training</a:t>
            </a:r>
            <a:r>
              <a:rPr kumimoji="0" lang="en-US" altLang="en-US" sz="1200" b="0" i="0" u="none" strike="noStrike" cap="none" normalizeH="0" baseline="0" dirty="0">
                <a:ln>
                  <a:noFill/>
                </a:ln>
                <a:solidFill>
                  <a:schemeClr val="tx1"/>
                </a:solidFill>
                <a:effectLst/>
                <a:cs typeface="Times New Roman" panose="02020603050405020304" pitchFamily="18" charset="0"/>
              </a:rPr>
              <a:t>  [Accessed 4 Feb. 2026].</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Rusu, D. and Marius </a:t>
            </a:r>
            <a:r>
              <a:rPr kumimoji="0" lang="en-US" altLang="en-US" sz="1200" b="0" i="0" u="none" strike="noStrike" cap="none" normalizeH="0" baseline="0" dirty="0" err="1">
                <a:ln>
                  <a:noFill/>
                </a:ln>
                <a:solidFill>
                  <a:schemeClr val="tx1"/>
                </a:solidFill>
                <a:effectLst/>
                <a:cs typeface="Times New Roman" panose="02020603050405020304" pitchFamily="18" charset="0"/>
              </a:rPr>
              <a:t>Mantulescu</a:t>
            </a:r>
            <a:r>
              <a:rPr kumimoji="0" lang="en-US" altLang="en-US" sz="1200" b="0" i="0" u="none" strike="noStrike" cap="none" normalizeH="0" baseline="0" dirty="0">
                <a:ln>
                  <a:noFill/>
                </a:ln>
                <a:solidFill>
                  <a:schemeClr val="tx1"/>
                </a:solidFill>
                <a:effectLst/>
                <a:cs typeface="Times New Roman" panose="02020603050405020304" pitchFamily="18" charset="0"/>
              </a:rPr>
              <a:t> (2025). Development of an Application-Based Framework for Information Security Management in SMEs. </a:t>
            </a:r>
            <a:r>
              <a:rPr kumimoji="0" lang="en-US" altLang="en-US" sz="1200" b="0" i="1" u="none" strike="noStrike" cap="none" normalizeH="0" baseline="0" dirty="0">
                <a:ln>
                  <a:noFill/>
                </a:ln>
                <a:solidFill>
                  <a:schemeClr val="tx1"/>
                </a:solidFill>
                <a:effectLst/>
                <a:cs typeface="Times New Roman" panose="02020603050405020304" pitchFamily="18" charset="0"/>
              </a:rPr>
              <a:t>Sustainability</a:t>
            </a:r>
            <a:r>
              <a:rPr kumimoji="0" lang="en-US" altLang="en-US" sz="1200" b="0" i="0" u="none" strike="noStrike" cap="none" normalizeH="0" baseline="0" dirty="0">
                <a:ln>
                  <a:noFill/>
                </a:ln>
                <a:solidFill>
                  <a:schemeClr val="tx1"/>
                </a:solidFill>
                <a:effectLst/>
                <a:cs typeface="Times New Roman" panose="02020603050405020304" pitchFamily="18" charset="0"/>
              </a:rPr>
              <a:t>, [online] 17(18), pp.8314–8314. </a:t>
            </a:r>
            <a:r>
              <a:rPr kumimoji="0" lang="en-US" altLang="en-US" sz="1200" b="0" i="0" u="none" strike="noStrike" cap="none" normalizeH="0" baseline="0" dirty="0" err="1">
                <a:ln>
                  <a:noFill/>
                </a:ln>
                <a:solidFill>
                  <a:schemeClr val="tx1"/>
                </a:solidFill>
                <a:effectLst/>
                <a:cs typeface="Times New Roman" panose="02020603050405020304" pitchFamily="18" charset="0"/>
              </a:rPr>
              <a:t>doi</a:t>
            </a:r>
            <a:r>
              <a:rPr kumimoji="0" lang="en-US" altLang="en-US" sz="1200" b="0" i="0" u="none" strike="noStrike" cap="none" normalizeH="0" baseline="0" dirty="0">
                <a:ln>
                  <a:noFill/>
                </a:ln>
                <a:solidFill>
                  <a:schemeClr val="tx1"/>
                </a:solidFill>
                <a:effectLst/>
                <a:cs typeface="Times New Roman" panose="02020603050405020304" pitchFamily="18" charset="0"/>
              </a:rPr>
              <a:t>: https://doi.org/10.3390/su17188314.</a:t>
            </a:r>
            <a:endParaRPr kumimoji="0" lang="en-US" altLang="en-US" sz="8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US" altLang="en-US" sz="1200" b="0" i="0" u="none" strike="noStrike" cap="none" normalizeH="0" baseline="0" dirty="0">
                <a:ln>
                  <a:noFill/>
                </a:ln>
                <a:solidFill>
                  <a:schemeClr val="tx1"/>
                </a:solidFill>
                <a:effectLst/>
                <a:cs typeface="Times New Roman" panose="02020603050405020304" pitchFamily="18" charset="0"/>
              </a:rPr>
              <a:t>UK Government (2025). </a:t>
            </a:r>
            <a:r>
              <a:rPr kumimoji="0" lang="en-US" altLang="en-US" sz="1200" b="0" i="1" u="none" strike="noStrike" cap="none" normalizeH="0" baseline="0" dirty="0">
                <a:ln>
                  <a:noFill/>
                </a:ln>
                <a:solidFill>
                  <a:schemeClr val="tx1"/>
                </a:solidFill>
                <a:effectLst/>
                <a:cs typeface="Times New Roman" panose="02020603050405020304" pitchFamily="18" charset="0"/>
              </a:rPr>
              <a:t>Data Protection Act</a:t>
            </a:r>
            <a:r>
              <a:rPr kumimoji="0" lang="en-US" altLang="en-US" sz="1200" b="0" i="0" u="none" strike="noStrike" cap="none" normalizeH="0" baseline="0" dirty="0">
                <a:ln>
                  <a:noFill/>
                </a:ln>
                <a:solidFill>
                  <a:schemeClr val="tx1"/>
                </a:solidFill>
                <a:effectLst/>
                <a:cs typeface="Times New Roman" panose="02020603050405020304" pitchFamily="18" charset="0"/>
              </a:rPr>
              <a:t>. [online] Gov.uk. Available at: </a:t>
            </a:r>
            <a:r>
              <a:rPr kumimoji="0" lang="en-US" altLang="en-US" sz="1200" b="0" i="0" u="none" strike="noStrike" cap="none" normalizeH="0" baseline="0" dirty="0">
                <a:ln>
                  <a:noFill/>
                </a:ln>
                <a:solidFill>
                  <a:schemeClr val="tx1"/>
                </a:solidFill>
                <a:effectLst/>
                <a:cs typeface="Times New Roman" panose="02020603050405020304" pitchFamily="18" charset="0"/>
                <a:hlinkClick r:id="rId7"/>
              </a:rPr>
              <a:t>https://www.gov.uk/data-protection</a:t>
            </a:r>
            <a:r>
              <a:rPr kumimoji="0" lang="en-US" altLang="en-US" sz="1200" b="0" i="0" u="none" strike="noStrike" cap="none" normalizeH="0" baseline="0" dirty="0">
                <a:ln>
                  <a:noFill/>
                </a:ln>
                <a:solidFill>
                  <a:schemeClr val="tx1"/>
                </a:solidFill>
                <a:effectLst/>
                <a:cs typeface="Times New Roman" panose="02020603050405020304" pitchFamily="18" charset="0"/>
              </a:rPr>
              <a:t>  [Accessed 7 Feb. 2026].</a:t>
            </a:r>
            <a:endParaRPr kumimoji="0" lang="en-US" altLang="en-US" sz="1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88466141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2013 - 2022 Theme</Template>
  <TotalTime>64</TotalTime>
  <Words>2310</Words>
  <Application>Microsoft Office PowerPoint</Application>
  <PresentationFormat>Widescreen</PresentationFormat>
  <Paragraphs>115</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Times New Roman</vt:lpstr>
      <vt:lpstr>Wingdings</vt:lpstr>
      <vt:lpstr>Office Theme</vt:lpstr>
      <vt:lpstr>Group Presentation </vt:lpstr>
      <vt:lpstr>Introduction</vt:lpstr>
      <vt:lpstr>Group Member 1: Microsoft 365 Productivity Application</vt:lpstr>
      <vt:lpstr>Curent Practice vs Digital Improvement </vt:lpstr>
      <vt:lpstr>PowerPoint Presentation</vt:lpstr>
      <vt:lpstr>Limitations and Risk Management </vt:lpstr>
      <vt:lpstr>Group Member 2: Microsoft 365 Communication / Collaboration Tool</vt:lpstr>
      <vt:lpstr>PowerPoint Presentation</vt:lpstr>
      <vt:lpstr>PowerPoint Presentation</vt:lpstr>
      <vt:lpstr>Group Member 3: Digital Safety Action Plan</vt:lpstr>
      <vt:lpstr>Overview of the Digital Safety Action Plan</vt:lpstr>
      <vt:lpstr>Secure Access &amp; Email Awareness </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Administrator</dc:creator>
  <cp:lastModifiedBy>Andreea-Daniela Belu (2521415)</cp:lastModifiedBy>
  <cp:revision>5</cp:revision>
  <dcterms:created xsi:type="dcterms:W3CDTF">2026-02-07T10:08:42Z</dcterms:created>
  <dcterms:modified xsi:type="dcterms:W3CDTF">2026-02-12T19:55:49Z</dcterms:modified>
</cp:coreProperties>
</file>