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19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11" r:id="rId9"/>
    <p:sldId id="312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297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40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3856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167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17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331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dl.acm.org/ft_gateway.cfm?id=511155&amp;type=pdf&amp;CFID=273549797&amp;CFTOKEN=1444195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l.acm.org/ft_gateway.cfm?id=638580&amp;ftid=152335&amp;dwn=1&amp;CFID=273549797&amp;CFTOKEN=144419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II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M5X01051</a:t>
            </a:r>
          </a:p>
          <a:p>
            <a:r>
              <a:rPr lang="en-GB" smtClean="0"/>
              <a:t>Constructing </a:t>
            </a:r>
            <a:r>
              <a:rPr lang="en-GB" dirty="0" smtClean="0"/>
              <a:t>A Survey Instrument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instruments are usually questionnaires</a:t>
            </a:r>
          </a:p>
          <a:p>
            <a:r>
              <a:rPr lang="en-GB" dirty="0" smtClean="0"/>
              <a:t>These are normally constructed in four stages</a:t>
            </a:r>
          </a:p>
          <a:p>
            <a:pPr lvl="1"/>
            <a:r>
              <a:rPr lang="en-GB" dirty="0" smtClean="0"/>
              <a:t>Search the relevant literature</a:t>
            </a:r>
          </a:p>
          <a:p>
            <a:pPr lvl="1"/>
            <a:r>
              <a:rPr lang="en-GB" dirty="0" smtClean="0"/>
              <a:t>Construct the questionnaire</a:t>
            </a:r>
          </a:p>
          <a:p>
            <a:pPr lvl="1"/>
            <a:r>
              <a:rPr lang="en-GB" dirty="0" smtClean="0"/>
              <a:t>Evaluate the questionnaire</a:t>
            </a:r>
          </a:p>
          <a:p>
            <a:pPr lvl="1"/>
            <a:r>
              <a:rPr lang="en-GB" dirty="0" smtClean="0"/>
              <a:t>Document the questionnaire</a:t>
            </a:r>
          </a:p>
          <a:p>
            <a:r>
              <a:rPr lang="en-GB" dirty="0" smtClean="0"/>
              <a:t>All of these processes need to be completed and recorded in your project as part of the project design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first stage is to investigate what other researchers have already done</a:t>
            </a:r>
          </a:p>
          <a:p>
            <a:r>
              <a:rPr lang="en-GB" dirty="0" smtClean="0"/>
              <a:t>This allows you to identify how other researchers have collected data – what sort of questionnaires or other data collection methods did they use?</a:t>
            </a:r>
          </a:p>
          <a:p>
            <a:pPr lvl="1"/>
            <a:r>
              <a:rPr lang="en-GB" dirty="0" smtClean="0"/>
              <a:t>Unless it is the aim of your project, do not duplicate someone else’s research</a:t>
            </a:r>
          </a:p>
          <a:p>
            <a:pPr lvl="1"/>
            <a:r>
              <a:rPr lang="en-GB" dirty="0" smtClean="0"/>
              <a:t>Learn from and improve upon previous studies</a:t>
            </a:r>
          </a:p>
          <a:p>
            <a:pPr lvl="1"/>
            <a:r>
              <a:rPr lang="en-GB" dirty="0" smtClean="0"/>
              <a:t>Have they created relevant validated  instruments or questions that you can adapt?</a:t>
            </a:r>
          </a:p>
          <a:p>
            <a:pPr lvl="1"/>
            <a:r>
              <a:rPr lang="en-GB" dirty="0" smtClean="0"/>
              <a:t>Did they have problems with response rates?</a:t>
            </a:r>
          </a:p>
          <a:p>
            <a:pPr lvl="1"/>
            <a:r>
              <a:rPr lang="en-GB" dirty="0" smtClean="0"/>
              <a:t>Other studies may provide ideas about variables or issues you need to consider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New or Reused?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search of the literature may find that there is a standard questionnaire for a particular type of study</a:t>
            </a:r>
          </a:p>
          <a:p>
            <a:pPr lvl="1"/>
            <a:r>
              <a:rPr lang="en-GB" dirty="0" smtClean="0"/>
              <a:t>If so, and if it is not copyrighted, use it!</a:t>
            </a:r>
          </a:p>
          <a:p>
            <a:pPr lvl="1"/>
            <a:r>
              <a:rPr lang="en-GB" dirty="0" smtClean="0"/>
              <a:t>If a standard survey covers most of your needs, adapt it and use it (although if you make any changes to a questionnaire then you MUST perform a pilot test of the new questionnaire</a:t>
            </a:r>
          </a:p>
          <a:p>
            <a:endParaRPr lang="en-GB" dirty="0" smtClean="0"/>
          </a:p>
          <a:p>
            <a:r>
              <a:rPr lang="en-GB" dirty="0" smtClean="0"/>
              <a:t>Few of these exist in software development so questionnaires must generally be developed from scratch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starting point for any questionnaire must be the survey’s purpose and objectives</a:t>
            </a:r>
          </a:p>
          <a:p>
            <a:r>
              <a:rPr lang="en-GB" dirty="0" smtClean="0"/>
              <a:t>These define the topics about which questions are asked</a:t>
            </a:r>
          </a:p>
          <a:p>
            <a:r>
              <a:rPr lang="en-GB" dirty="0" smtClean="0"/>
              <a:t>The purpose of a survey defines the hoped-for outcome, so the questions should reflect this</a:t>
            </a:r>
          </a:p>
          <a:p>
            <a:r>
              <a:rPr lang="en-GB" dirty="0" smtClean="0"/>
              <a:t>The objectives refer to the precise information the survey will collect</a:t>
            </a:r>
          </a:p>
          <a:p>
            <a:r>
              <a:rPr lang="en-GB" dirty="0" smtClean="0"/>
              <a:t>When deciding what to ask, you also need to</a:t>
            </a:r>
          </a:p>
          <a:p>
            <a:pPr lvl="1"/>
            <a:r>
              <a:rPr lang="en-GB" dirty="0" smtClean="0"/>
              <a:t>Understand the respondents</a:t>
            </a:r>
          </a:p>
          <a:p>
            <a:pPr lvl="1"/>
            <a:r>
              <a:rPr lang="en-GB" dirty="0" smtClean="0"/>
              <a:t>Ask an appropriate number of questions</a:t>
            </a:r>
          </a:p>
          <a:p>
            <a:pPr lvl="1"/>
            <a:r>
              <a:rPr lang="en-GB" dirty="0" smtClean="0"/>
              <a:t>Standardise the response formats, e.g. Strongly Agree, Agree, Disagree, Strongly Disagree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Once you know what you want to ask, you can actually write the wording of the question</a:t>
            </a:r>
          </a:p>
          <a:p>
            <a:r>
              <a:rPr lang="en-GB" dirty="0" smtClean="0"/>
              <a:t>All questions should be </a:t>
            </a:r>
            <a:r>
              <a:rPr lang="en-GB" i="1" dirty="0" smtClean="0"/>
              <a:t>purposeful </a:t>
            </a:r>
            <a:r>
              <a:rPr lang="en-GB" dirty="0" smtClean="0"/>
              <a:t>and </a:t>
            </a:r>
            <a:r>
              <a:rPr lang="en-GB" i="1" dirty="0" smtClean="0"/>
              <a:t>concrete</a:t>
            </a:r>
            <a:endParaRPr lang="en-GB" dirty="0" smtClean="0"/>
          </a:p>
          <a:p>
            <a:r>
              <a:rPr lang="en-GB" dirty="0" smtClean="0"/>
              <a:t>Purposeful</a:t>
            </a:r>
          </a:p>
          <a:p>
            <a:pPr lvl="1"/>
            <a:r>
              <a:rPr lang="en-GB" dirty="0" smtClean="0"/>
              <a:t>The respondent should be able to recognise how the question relates to the overall topic of the questionnaire</a:t>
            </a:r>
          </a:p>
          <a:p>
            <a:r>
              <a:rPr lang="en-GB" dirty="0" smtClean="0"/>
              <a:t>Concrete</a:t>
            </a:r>
          </a:p>
          <a:p>
            <a:pPr lvl="1"/>
            <a:r>
              <a:rPr lang="en-GB" dirty="0" smtClean="0"/>
              <a:t>All questions should be precise and unambiguous</a:t>
            </a:r>
          </a:p>
          <a:p>
            <a:pPr lvl="1"/>
            <a:r>
              <a:rPr lang="en-GB" dirty="0" smtClean="0"/>
              <a:t>It may need to include details to clarify this, e.g. a time period</a:t>
            </a:r>
          </a:p>
          <a:p>
            <a:pPr lvl="1"/>
            <a:r>
              <a:rPr lang="en-GB" dirty="0" smtClean="0"/>
              <a:t>Make sure that questions only contain one idea, i.e. that they cannot be misunderstood</a:t>
            </a:r>
          </a:p>
          <a:p>
            <a:r>
              <a:rPr lang="en-GB" dirty="0" smtClean="0"/>
              <a:t>It may take several attempts to write a question to get it right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42928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There are two basic types of question</a:t>
            </a:r>
          </a:p>
          <a:p>
            <a:pPr lvl="1"/>
            <a:r>
              <a:rPr lang="en-GB" dirty="0" smtClean="0"/>
              <a:t>Open questions – the respondent invents their own reply</a:t>
            </a:r>
          </a:p>
          <a:p>
            <a:pPr lvl="1"/>
            <a:r>
              <a:rPr lang="en-GB" dirty="0" smtClean="0"/>
              <a:t>Closed questions – the respondent selects from a list of pre-existing replies</a:t>
            </a:r>
          </a:p>
          <a:p>
            <a:r>
              <a:rPr lang="en-GB" dirty="0" smtClean="0"/>
              <a:t>Open questions allow the respondent more freedom but are a lot more difficult to analyse</a:t>
            </a:r>
          </a:p>
          <a:p>
            <a:r>
              <a:rPr lang="en-GB" dirty="0" smtClean="0"/>
              <a:t>Closed questions are preferred for all mail, email or online surveys</a:t>
            </a:r>
          </a:p>
          <a:p>
            <a:r>
              <a:rPr lang="en-GB" dirty="0" smtClean="0"/>
              <a:t>Closed questions using an ordinal (numbered) scale for responses may need a </a:t>
            </a:r>
            <a:r>
              <a:rPr lang="en-GB" i="1" dirty="0" smtClean="0"/>
              <a:t>no preference</a:t>
            </a:r>
            <a:r>
              <a:rPr lang="en-GB" dirty="0" smtClean="0"/>
              <a:t> at the midpoint</a:t>
            </a:r>
          </a:p>
          <a:p>
            <a:r>
              <a:rPr lang="en-GB" dirty="0" smtClean="0"/>
              <a:t>Closed questions using a categorical (yes/no, strongly agree/agree/disagree/strongly disagree, list of options) may need a </a:t>
            </a:r>
            <a:r>
              <a:rPr lang="en-GB" i="1" dirty="0" smtClean="0"/>
              <a:t>don’t know</a:t>
            </a:r>
            <a:r>
              <a:rPr lang="en-GB" dirty="0" smtClean="0"/>
              <a:t> or </a:t>
            </a:r>
            <a:r>
              <a:rPr lang="en-GB" i="1" dirty="0" smtClean="0"/>
              <a:t>none of the above</a:t>
            </a:r>
          </a:p>
          <a:p>
            <a:r>
              <a:rPr lang="en-GB" dirty="0" smtClean="0"/>
              <a:t>Make sure that your questions are balanced</a:t>
            </a:r>
          </a:p>
          <a:p>
            <a:pPr lvl="1"/>
            <a:r>
              <a:rPr lang="en-GB" dirty="0" smtClean="0"/>
              <a:t>If you start with </a:t>
            </a:r>
            <a:r>
              <a:rPr lang="en-GB" i="1" dirty="0" smtClean="0"/>
              <a:t>Strongly Agree</a:t>
            </a:r>
            <a:r>
              <a:rPr lang="en-GB" dirty="0" smtClean="0"/>
              <a:t> go to </a:t>
            </a:r>
            <a:r>
              <a:rPr lang="en-GB" i="1" dirty="0" smtClean="0"/>
              <a:t>Strongly Disagree</a:t>
            </a:r>
            <a:r>
              <a:rPr lang="en-GB" dirty="0" smtClean="0"/>
              <a:t> instead of just to </a:t>
            </a:r>
            <a:r>
              <a:rPr lang="en-GB" i="1" dirty="0" smtClean="0"/>
              <a:t>Disagree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Likert 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/>
          <a:lstStyle/>
          <a:p>
            <a:r>
              <a:rPr lang="en-GB" dirty="0" smtClean="0"/>
              <a:t>The most common way to get quantitative data from a qualitative question is to use a Likert scale</a:t>
            </a:r>
          </a:p>
          <a:p>
            <a:r>
              <a:rPr lang="en-GB" dirty="0" smtClean="0"/>
              <a:t>This is a five (or seven) point scale used to allow the individual to say how much they agree or disagree with a particular statement</a:t>
            </a:r>
          </a:p>
          <a:p>
            <a:pPr marL="109728" indent="0">
              <a:buNone/>
            </a:pPr>
            <a:endParaRPr lang="en-GB" sz="1000" dirty="0" smtClean="0"/>
          </a:p>
          <a:p>
            <a:pPr marL="109728" indent="0">
              <a:buNone/>
            </a:pPr>
            <a:r>
              <a:rPr lang="en-GB" sz="2400" dirty="0" smtClean="0"/>
              <a:t>I found this software easy to use:</a:t>
            </a:r>
          </a:p>
          <a:p>
            <a:pPr marL="109728" indent="0">
              <a:buNone/>
            </a:pPr>
            <a:r>
              <a:rPr lang="en-GB" sz="2000" dirty="0" smtClean="0"/>
              <a:t>Strongly agree / Agree / Don’t know / Disagree / Strongly Disagree</a:t>
            </a:r>
          </a:p>
          <a:p>
            <a:endParaRPr lang="en-GB" sz="1000" dirty="0" smtClean="0"/>
          </a:p>
          <a:p>
            <a:r>
              <a:rPr lang="en-GB" dirty="0" smtClean="0"/>
              <a:t>Each response has a numerical value used to measure the attitude of interest</a:t>
            </a:r>
          </a:p>
          <a:p>
            <a:r>
              <a:rPr lang="en-GB" dirty="0" smtClean="0"/>
              <a:t>Summarise using mode (easiest) or median</a:t>
            </a:r>
          </a:p>
          <a:p>
            <a:r>
              <a:rPr lang="en-GB" dirty="0" smtClean="0"/>
              <a:t>Display using a bar chart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004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Likert 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Agreement</a:t>
            </a:r>
          </a:p>
          <a:p>
            <a:pPr lvl="1"/>
            <a:r>
              <a:rPr lang="en-GB" dirty="0" smtClean="0"/>
              <a:t>Strongly Agree / Agree / Undecided / Disagree / Strongly Disagree</a:t>
            </a:r>
          </a:p>
          <a:p>
            <a:r>
              <a:rPr lang="en-GB" dirty="0" smtClean="0"/>
              <a:t>Frequency</a:t>
            </a:r>
          </a:p>
          <a:p>
            <a:pPr lvl="1"/>
            <a:r>
              <a:rPr lang="en-GB" dirty="0" smtClean="0"/>
              <a:t>Very Frequently / Frequently / Occasionally / Rarely / Never</a:t>
            </a:r>
          </a:p>
          <a:p>
            <a:r>
              <a:rPr lang="en-GB" dirty="0" smtClean="0"/>
              <a:t>Importance</a:t>
            </a:r>
          </a:p>
          <a:p>
            <a:pPr lvl="1"/>
            <a:r>
              <a:rPr lang="en-GB" dirty="0" smtClean="0"/>
              <a:t>Very Important / Important / Moderately Important / Of Little Importance / Unimportant</a:t>
            </a:r>
          </a:p>
          <a:p>
            <a:r>
              <a:rPr lang="en-GB" dirty="0" smtClean="0"/>
              <a:t>Likelihood</a:t>
            </a:r>
          </a:p>
          <a:p>
            <a:pPr lvl="1"/>
            <a:r>
              <a:rPr lang="en-GB" dirty="0" smtClean="0"/>
              <a:t>Almost Always True / Usually True / Occasionally True / Usually Not True / Almost Never True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095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Questionnaire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designing a paper (or online) questionnaire:</a:t>
            </a:r>
          </a:p>
          <a:p>
            <a:pPr lvl="1"/>
            <a:r>
              <a:rPr lang="en-GB" dirty="0" smtClean="0"/>
              <a:t>Use space between questions</a:t>
            </a:r>
          </a:p>
          <a:p>
            <a:pPr lvl="1"/>
            <a:r>
              <a:rPr lang="en-GB" dirty="0" smtClean="0"/>
              <a:t>Use simple grids</a:t>
            </a:r>
          </a:p>
          <a:p>
            <a:pPr lvl="1"/>
            <a:r>
              <a:rPr lang="en-GB" dirty="0" smtClean="0"/>
              <a:t>Have a good contrast between the text and the background</a:t>
            </a:r>
          </a:p>
          <a:p>
            <a:pPr lvl="1"/>
            <a:r>
              <a:rPr lang="en-GB" dirty="0" smtClean="0"/>
              <a:t>Stick to an easy-to-read font of size 10-12</a:t>
            </a:r>
          </a:p>
          <a:p>
            <a:pPr lvl="1"/>
            <a:r>
              <a:rPr lang="en-GB" dirty="0" smtClean="0"/>
              <a:t>Avoid italics</a:t>
            </a:r>
          </a:p>
          <a:p>
            <a:pPr lvl="1"/>
            <a:r>
              <a:rPr lang="en-GB" dirty="0" smtClean="0"/>
              <a:t>Use bold, underlining or capitals consistently for emphasis and instructions</a:t>
            </a:r>
          </a:p>
          <a:p>
            <a:pPr lvl="1"/>
            <a:r>
              <a:rPr lang="en-GB" dirty="0" smtClean="0"/>
              <a:t>Do not split instructions questions and associated responses between pages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Instructions and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Always explain the purpose of the study</a:t>
            </a:r>
          </a:p>
          <a:p>
            <a:r>
              <a:rPr lang="en-GB" sz="2400" dirty="0" smtClean="0"/>
              <a:t>Say who is sponsoring it and why</a:t>
            </a:r>
          </a:p>
          <a:p>
            <a:r>
              <a:rPr lang="en-GB" sz="2400" dirty="0" smtClean="0"/>
              <a:t>Provide your contact details so that respondents can contact you if they want more information about your research</a:t>
            </a:r>
          </a:p>
          <a:p>
            <a:r>
              <a:rPr lang="en-GB" sz="2400" dirty="0" smtClean="0"/>
              <a:t>Explain how the respondents were chosen and why</a:t>
            </a:r>
          </a:p>
          <a:p>
            <a:r>
              <a:rPr lang="en-GB" sz="2400" dirty="0" smtClean="0"/>
              <a:t>Explain how to return the questionnaire (if appropriate)</a:t>
            </a:r>
          </a:p>
          <a:p>
            <a:r>
              <a:rPr lang="en-GB" sz="2400" dirty="0" smtClean="0"/>
              <a:t>Give a realistic estimate of how long it will take to complete the questionnaire</a:t>
            </a:r>
          </a:p>
          <a:p>
            <a:r>
              <a:rPr lang="en-GB" sz="2400" dirty="0" smtClean="0"/>
              <a:t>Make the end of the questionnaire clear, and thank the respondents for taking part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Researcher Bias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designer of a questionnaire often knows what he or she wants the results to be, and this can lead to the questions being written in such a way as to make this happen</a:t>
            </a:r>
          </a:p>
          <a:p>
            <a:r>
              <a:rPr lang="en-GB" dirty="0" smtClean="0"/>
              <a:t>The questionnaire must therefore be neutral, i.e. not try to influence replies by</a:t>
            </a:r>
          </a:p>
          <a:p>
            <a:pPr lvl="1"/>
            <a:r>
              <a:rPr lang="en-GB" dirty="0" smtClean="0"/>
              <a:t>The way a question is asked</a:t>
            </a:r>
          </a:p>
          <a:p>
            <a:pPr lvl="1"/>
            <a:r>
              <a:rPr lang="en-GB" dirty="0" smtClean="0"/>
              <a:t>The number of questions asked</a:t>
            </a:r>
          </a:p>
          <a:p>
            <a:pPr lvl="1"/>
            <a:r>
              <a:rPr lang="en-GB" dirty="0" smtClean="0"/>
              <a:t>The range and type of response categories</a:t>
            </a:r>
          </a:p>
          <a:p>
            <a:pPr lvl="1"/>
            <a:r>
              <a:rPr lang="en-GB" dirty="0" smtClean="0"/>
              <a:t>The instructions to respondents</a:t>
            </a:r>
          </a:p>
          <a:p>
            <a:r>
              <a:rPr lang="en-GB" dirty="0" smtClean="0"/>
              <a:t>All questions should be examined for this and, if necessary, rewritten to remove any problems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Checking for bias is an informal evaluation; questionnaires should also be evaluated formally</a:t>
            </a:r>
          </a:p>
          <a:p>
            <a:r>
              <a:rPr lang="en-GB" dirty="0" smtClean="0"/>
              <a:t>This is normally done using a </a:t>
            </a:r>
            <a:r>
              <a:rPr lang="en-GB" i="1" dirty="0" smtClean="0"/>
              <a:t>pilot study</a:t>
            </a:r>
            <a:endParaRPr lang="en-GB" dirty="0" smtClean="0"/>
          </a:p>
          <a:p>
            <a:r>
              <a:rPr lang="en-GB" dirty="0" smtClean="0"/>
              <a:t>The goals of the pilot study are:</a:t>
            </a:r>
          </a:p>
          <a:p>
            <a:pPr lvl="1"/>
            <a:r>
              <a:rPr lang="en-GB" dirty="0" smtClean="0"/>
              <a:t>To check that the questions are understandable</a:t>
            </a:r>
          </a:p>
          <a:p>
            <a:pPr lvl="1"/>
            <a:r>
              <a:rPr lang="en-GB" dirty="0" smtClean="0"/>
              <a:t>To assess the likely response rate</a:t>
            </a:r>
          </a:p>
          <a:p>
            <a:pPr lvl="1"/>
            <a:r>
              <a:rPr lang="en-GB" dirty="0" smtClean="0"/>
              <a:t>To evaluate the reliability and validity of the questionnaire</a:t>
            </a:r>
          </a:p>
          <a:p>
            <a:pPr lvl="1"/>
            <a:r>
              <a:rPr lang="en-GB" dirty="0" smtClean="0"/>
              <a:t>To ensure that the data analysis techniques match the expected responses</a:t>
            </a:r>
          </a:p>
          <a:p>
            <a:r>
              <a:rPr lang="en-GB" dirty="0" smtClean="0"/>
              <a:t>Within a pilot study the questionnaire is given to a small sample of the survey population (but more than one person!)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questionnaire is reliable if it can be administered many times and get roughly the same distribution of results</a:t>
            </a:r>
          </a:p>
          <a:p>
            <a:r>
              <a:rPr lang="en-GB" i="1" dirty="0" smtClean="0"/>
              <a:t>Test-retest reliability</a:t>
            </a:r>
            <a:r>
              <a:rPr lang="en-GB" dirty="0" smtClean="0"/>
              <a:t> means that if the same person takes the test twice then they will give the same answers each time</a:t>
            </a:r>
          </a:p>
          <a:p>
            <a:pPr lvl="1"/>
            <a:r>
              <a:rPr lang="en-GB" dirty="0" smtClean="0"/>
              <a:t>This may not work if variables change over time, if there is a large practice effect, or if respondents remember what they said last time</a:t>
            </a:r>
          </a:p>
          <a:p>
            <a:r>
              <a:rPr lang="en-GB" i="1" dirty="0" smtClean="0"/>
              <a:t>Alternate form reliability</a:t>
            </a:r>
            <a:r>
              <a:rPr lang="en-GB" dirty="0" smtClean="0"/>
              <a:t> involves giving test-retest respondents different versions of the questionnaire</a:t>
            </a:r>
          </a:p>
          <a:p>
            <a:r>
              <a:rPr lang="en-GB" i="1" dirty="0" smtClean="0"/>
              <a:t>Internal consistency</a:t>
            </a:r>
            <a:r>
              <a:rPr lang="en-GB" dirty="0" smtClean="0"/>
              <a:t> means that if you split the respondents into two random groups then you would expect to get roughly the same distribution of answers from each group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Validity is about measuring the thing that you actually want to study</a:t>
            </a:r>
          </a:p>
          <a:p>
            <a:r>
              <a:rPr lang="en-GB" dirty="0" smtClean="0"/>
              <a:t>The most important form is </a:t>
            </a:r>
            <a:r>
              <a:rPr lang="en-GB" i="1" dirty="0" smtClean="0"/>
              <a:t>content validity</a:t>
            </a:r>
            <a:endParaRPr lang="en-GB" dirty="0" smtClean="0"/>
          </a:p>
          <a:p>
            <a:r>
              <a:rPr lang="en-GB" i="1" dirty="0" smtClean="0"/>
              <a:t>Content validity</a:t>
            </a:r>
            <a:r>
              <a:rPr lang="en-GB" dirty="0" smtClean="0"/>
              <a:t> is a subjective assessment of how appropriate the questions seem to a group of assessors who understand the subject area (domain experts and the target population)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Documenting the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Once the questionnaire has been created and piloted, it should be documented</a:t>
            </a:r>
          </a:p>
          <a:p>
            <a:r>
              <a:rPr lang="en-GB" dirty="0" smtClean="0"/>
              <a:t>Before the questionnaire is administered to respondents, you should write a </a:t>
            </a:r>
            <a:r>
              <a:rPr lang="en-GB" i="1" dirty="0" smtClean="0"/>
              <a:t>questionnaire specification</a:t>
            </a:r>
            <a:r>
              <a:rPr lang="en-GB" dirty="0" smtClean="0"/>
              <a:t> including</a:t>
            </a:r>
          </a:p>
          <a:p>
            <a:pPr lvl="1"/>
            <a:r>
              <a:rPr lang="en-GB" dirty="0" smtClean="0"/>
              <a:t>The objective(s) of the study</a:t>
            </a:r>
          </a:p>
          <a:p>
            <a:pPr lvl="1"/>
            <a:r>
              <a:rPr lang="en-GB" dirty="0" smtClean="0"/>
              <a:t>A description of the rationale for each question</a:t>
            </a:r>
          </a:p>
          <a:p>
            <a:pPr lvl="1"/>
            <a:r>
              <a:rPr lang="en-GB" dirty="0" smtClean="0"/>
              <a:t>The rationale for any questions adopted or adapted from elsewhere</a:t>
            </a:r>
          </a:p>
          <a:p>
            <a:pPr lvl="1"/>
            <a:r>
              <a:rPr lang="en-GB" dirty="0" smtClean="0"/>
              <a:t>A description of the evaluation process</a:t>
            </a:r>
          </a:p>
          <a:p>
            <a:r>
              <a:rPr lang="en-GB" dirty="0" smtClean="0"/>
              <a:t>Once the questionnaire has been administered, the questionnaire specification should be extended to include</a:t>
            </a:r>
          </a:p>
          <a:p>
            <a:pPr lvl="1"/>
            <a:r>
              <a:rPr lang="en-GB" dirty="0" smtClean="0"/>
              <a:t>Who the respondents were</a:t>
            </a:r>
          </a:p>
          <a:p>
            <a:pPr lvl="1"/>
            <a:r>
              <a:rPr lang="en-GB" dirty="0" smtClean="0"/>
              <a:t>How it was administered</a:t>
            </a:r>
          </a:p>
          <a:p>
            <a:pPr lvl="1"/>
            <a:r>
              <a:rPr lang="en-GB" dirty="0" smtClean="0"/>
              <a:t>How any follow-up procedure was conducted</a:t>
            </a:r>
          </a:p>
          <a:p>
            <a:pPr lvl="1"/>
            <a:r>
              <a:rPr lang="en-GB" dirty="0" smtClean="0"/>
              <a:t>How completed questionnaires were processed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Next lecture: Sampling Your Population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</a:t>
            </a:r>
          </a:p>
          <a:p>
            <a:pPr lvl="1">
              <a:buNone/>
            </a:pPr>
            <a:r>
              <a:rPr lang="en-GB" dirty="0" smtClean="0"/>
              <a:t>	</a:t>
            </a:r>
            <a:r>
              <a:rPr lang="en-GB" u="sng" dirty="0" smtClean="0">
                <a:hlinkClick r:id="rId3"/>
              </a:rPr>
              <a:t>Principles of survey research part 3: constructing a survey instrument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Barbara A. </a:t>
            </a:r>
            <a:r>
              <a:rPr lang="en-GB" dirty="0" err="1" smtClean="0"/>
              <a:t>Kitchenham</a:t>
            </a:r>
            <a:r>
              <a:rPr lang="en-GB" dirty="0" smtClean="0"/>
              <a:t>, Shari Lawrence </a:t>
            </a:r>
            <a:r>
              <a:rPr lang="en-GB" dirty="0" err="1" smtClean="0"/>
              <a:t>Pfleeger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ACM </a:t>
            </a:r>
            <a:r>
              <a:rPr lang="en-GB" dirty="0" err="1" smtClean="0"/>
              <a:t>Sigsoft</a:t>
            </a:r>
            <a:r>
              <a:rPr lang="en-GB" dirty="0" smtClean="0"/>
              <a:t> Software Engineering Notes , vol. 27, no. 2, pp. 20-24, 2001 [Also on </a:t>
            </a:r>
            <a:r>
              <a:rPr lang="en-GB" dirty="0" err="1" smtClean="0"/>
              <a:t>Moodle</a:t>
            </a:r>
            <a:r>
              <a:rPr lang="en-GB" dirty="0" smtClean="0"/>
              <a:t>]</a:t>
            </a:r>
          </a:p>
          <a:p>
            <a:pPr lvl="1">
              <a:buNone/>
            </a:pPr>
            <a:r>
              <a:rPr lang="en-GB" u="sng" dirty="0" smtClean="0">
                <a:hlinkClick r:id="rId4"/>
              </a:rPr>
              <a:t>Principles of survey research part 4: questionnaire evaluation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Barbara A. </a:t>
            </a:r>
            <a:r>
              <a:rPr lang="en-GB" dirty="0" err="1" smtClean="0"/>
              <a:t>Kitchenham</a:t>
            </a:r>
            <a:r>
              <a:rPr lang="en-GB" dirty="0" smtClean="0"/>
              <a:t>, Shari Lawrence </a:t>
            </a:r>
            <a:r>
              <a:rPr lang="en-GB" dirty="0" err="1" smtClean="0"/>
              <a:t>Pfleeger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ACM </a:t>
            </a:r>
            <a:r>
              <a:rPr lang="en-GB" dirty="0" err="1" smtClean="0"/>
              <a:t>Sigsoft</a:t>
            </a:r>
            <a:r>
              <a:rPr lang="en-GB" dirty="0" smtClean="0"/>
              <a:t> Software Engineering Notes , vol. 27, no. 3, pp. 20-23, 2002 [Also on </a:t>
            </a:r>
            <a:r>
              <a:rPr lang="en-GB" dirty="0" err="1" smtClean="0"/>
              <a:t>Moodle</a:t>
            </a:r>
            <a:r>
              <a:rPr lang="en-GB" dirty="0" smtClean="0"/>
              <a:t>]</a:t>
            </a:r>
          </a:p>
          <a:p>
            <a:pPr lvl="1">
              <a:buNone/>
            </a:pPr>
            <a:endParaRPr lang="en-GB" dirty="0" smtClean="0"/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12704</TotalTime>
  <Words>1299</Words>
  <Application>Microsoft Office PowerPoint</Application>
  <PresentationFormat>On-screen Show (4:3)</PresentationFormat>
  <Paragraphs>158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Georgia</vt:lpstr>
      <vt:lpstr>Trebuchet MS</vt:lpstr>
      <vt:lpstr>Wingdings 2</vt:lpstr>
      <vt:lpstr>Nik2013</vt:lpstr>
      <vt:lpstr>Research Methods II</vt:lpstr>
      <vt:lpstr>Introduction</vt:lpstr>
      <vt:lpstr>Searching the literature</vt:lpstr>
      <vt:lpstr>New or Reused?</vt:lpstr>
      <vt:lpstr>Question Selection</vt:lpstr>
      <vt:lpstr>Question Construction</vt:lpstr>
      <vt:lpstr>Question Types</vt:lpstr>
      <vt:lpstr>Likert Scales</vt:lpstr>
      <vt:lpstr>Likert Scales</vt:lpstr>
      <vt:lpstr>Questionnaire Format</vt:lpstr>
      <vt:lpstr>Instructions and information</vt:lpstr>
      <vt:lpstr>Researcher Bias</vt:lpstr>
      <vt:lpstr>Evaluating the Questionnaire</vt:lpstr>
      <vt:lpstr>Reliability</vt:lpstr>
      <vt:lpstr>Validity</vt:lpstr>
      <vt:lpstr>Documenting the Questionnaire</vt:lpstr>
      <vt:lpstr>Coming Soon…</vt:lpstr>
    </vt:vector>
  </TitlesOfParts>
  <Company>University of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Whitehead, Nicola</cp:lastModifiedBy>
  <cp:revision>1103</cp:revision>
  <dcterms:created xsi:type="dcterms:W3CDTF">2006-01-28T12:00:35Z</dcterms:created>
  <dcterms:modified xsi:type="dcterms:W3CDTF">2018-03-13T09:07:52Z</dcterms:modified>
</cp:coreProperties>
</file>