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8EC5"/>
    <a:srgbClr val="50CF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3AF20BA-0B0E-48DD-9076-2E88F9A03147}" type="datetimeFigureOut">
              <a:rPr lang="en-GB" smtClean="0"/>
              <a:t>08/07/2026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953802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AF20BA-0B0E-48DD-9076-2E88F9A03147}"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2676019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3AF20BA-0B0E-48DD-9076-2E88F9A03147}" type="datetimeFigureOut">
              <a:rPr lang="en-GB" smtClean="0"/>
              <a:t>08/07/2026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428299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4290976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AF20BA-0B0E-48DD-9076-2E88F9A03147}" type="datetimeFigureOut">
              <a:rPr lang="en-GB" smtClean="0"/>
              <a:t>08/07/2026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553816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AF20BA-0B0E-48DD-9076-2E88F9A03147}"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218336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AF20BA-0B0E-48DD-9076-2E88F9A03147}" type="datetimeFigureOut">
              <a:rPr lang="en-GB" smtClean="0"/>
              <a:t>08/07/2026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3268476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602086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18787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4159062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2132594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02083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3AF20BA-0B0E-48DD-9076-2E88F9A03147}" type="datetimeFigureOut">
              <a:rPr lang="en-GB" smtClean="0"/>
              <a:t>08/07/2026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3798820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3AF20BA-0B0E-48DD-9076-2E88F9A03147}"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101673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3AF20BA-0B0E-48DD-9076-2E88F9A03147}" type="datetimeFigureOut">
              <a:rPr lang="en-GB" smtClean="0"/>
              <a:t>08/07/2026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3854318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AF20BA-0B0E-48DD-9076-2E88F9A03147}" type="datetimeFigureOut">
              <a:rPr lang="en-GB" smtClean="0"/>
              <a:t>08/07/2026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801235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3AF20BA-0B0E-48DD-9076-2E88F9A03147}" type="datetimeFigureOut">
              <a:rPr lang="en-GB" smtClean="0"/>
              <a:t>08/07/2026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18423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3AF20BA-0B0E-48DD-9076-2E88F9A03147}" type="datetimeFigureOut">
              <a:rPr lang="en-GB" smtClean="0"/>
              <a:t>08/07/2026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395E80-01A7-4134-A74C-662B722A2678}" type="slidenum">
              <a:rPr lang="en-GB" smtClean="0"/>
              <a:t>‹#›</a:t>
            </a:fld>
            <a:endParaRPr lang="en-GB"/>
          </a:p>
        </p:txBody>
      </p:sp>
    </p:spTree>
    <p:extLst>
      <p:ext uri="{BB962C8B-B14F-4D97-AF65-F5344CB8AC3E}">
        <p14:creationId xmlns:p14="http://schemas.microsoft.com/office/powerpoint/2010/main" val="312064471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lexology.com/library/detail.aspx?g=996bfdec-3735-42d8-8cc9-d7734fb55f37" TargetMode="External"/><Relationship Id="rId2" Type="http://schemas.openxmlformats.org/officeDocument/2006/relationships/hyperlink" Target="https://www.adamsoutdoor.com/blog/what-is-out-of-home-advertising/" TargetMode="External"/><Relationship Id="rId1" Type="http://schemas.openxmlformats.org/officeDocument/2006/relationships/slideLayout" Target="../slideLayouts/slideLayout6.xml"/><Relationship Id="rId6" Type="http://schemas.openxmlformats.org/officeDocument/2006/relationships/hyperlink" Target="https://www.grandviewresearch.com/voice-of-consumer/uk-gaming-console-category-insights" TargetMode="External"/><Relationship Id="rId5" Type="http://schemas.openxmlformats.org/officeDocument/2006/relationships/hyperlink" Target="https://www.statista.com/topics/1763/gaming-in-the-united-kingdom/?srsltid=AfmBOoomBGhJrzdjj-EF-IRh1g5mbp6Y9VlmZLcMeZ6JzBFOvGGNjOUj#topicOverview" TargetMode="External"/><Relationship Id="rId4" Type="http://schemas.openxmlformats.org/officeDocument/2006/relationships/hyperlink" Target="https://coursera.org/share/ae73ee1a96b7ab6ab6cc09a5c9e9e95d"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as1.ftcdn.net/jpg/02/59/70/62/220_F_259706242_WPVCPigtxroDoZTT4NdWKVHQAoDQuVwH.jpg" TargetMode="External"/><Relationship Id="rId3" Type="http://schemas.openxmlformats.org/officeDocument/2006/relationships/hyperlink" Target="https://media.licdn.com/dms/image/v2/C4D0BAQHFxERrIj6H8Q/company-logo_200_200/company-logo_200_200/0/1630577668471/uwtsd_birmingham_learning_centre_logo?e=2147483647&amp;v=beta&amp;t=bGsyiBD6D5ILLh1BlHr3fPaKqqNb2QNP2bLOydbkQFY" TargetMode="External"/><Relationship Id="rId7" Type="http://schemas.openxmlformats.org/officeDocument/2006/relationships/hyperlink" Target="https://www.flaticon.com/free-icon/intellectual-property_9934658" TargetMode="External"/><Relationship Id="rId2" Type="http://schemas.openxmlformats.org/officeDocument/2006/relationships/hyperlink" Target="https://www.design.com/maker/logo/50a4f693-ddb5-4c04-9f1c-0924918aecdf/draft/51bdf444-38d7-40ad-bb4d-a08e86d92516?savedDraft=True" TargetMode="External"/><Relationship Id="rId1" Type="http://schemas.openxmlformats.org/officeDocument/2006/relationships/slideLayout" Target="../slideLayouts/slideLayout6.xml"/><Relationship Id="rId6" Type="http://schemas.openxmlformats.org/officeDocument/2006/relationships/hyperlink" Target="https://www.flaticon.com/free-icon/consumer_1992516?related_id=1992516&amp;origin=search" TargetMode="External"/><Relationship Id="rId5" Type="http://schemas.openxmlformats.org/officeDocument/2006/relationships/hyperlink" Target="https://www.flaticon.com/free-icon/profit_5924682?related_id=5924610&amp;origin=search" TargetMode="External"/><Relationship Id="rId4" Type="http://schemas.openxmlformats.org/officeDocument/2006/relationships/hyperlink" Target="https://www.techadvisor.com/wp-content/uploads/2023/11/best_game_console_2022.jpg?quality=50&amp;strip=al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C48E-68A6-13A1-0129-119C8F24145F}"/>
              </a:ext>
            </a:extLst>
          </p:cNvPr>
          <p:cNvSpPr>
            <a:spLocks noGrp="1"/>
          </p:cNvSpPr>
          <p:nvPr>
            <p:ph type="ctrTitle"/>
          </p:nvPr>
        </p:nvSpPr>
        <p:spPr>
          <a:xfrm>
            <a:off x="350265" y="1657121"/>
            <a:ext cx="8325465" cy="1825096"/>
          </a:xfrm>
        </p:spPr>
        <p:txBody>
          <a:bodyPr anchor="t">
            <a:normAutofit/>
          </a:bodyPr>
          <a:lstStyle/>
          <a:p>
            <a:r>
              <a:rPr lang="en-GB" u="sng" dirty="0">
                <a:latin typeface="Aptos Display" panose="020B0004020202020204" pitchFamily="34" charset="0"/>
              </a:rPr>
              <a:t>LCLM 4006 - Enterprise &amp; Entrepreneurship</a:t>
            </a:r>
          </a:p>
        </p:txBody>
      </p:sp>
      <p:sp>
        <p:nvSpPr>
          <p:cNvPr id="5" name="TextBox 4">
            <a:extLst>
              <a:ext uri="{FF2B5EF4-FFF2-40B4-BE49-F238E27FC236}">
                <a16:creationId xmlns:a16="http://schemas.microsoft.com/office/drawing/2014/main" id="{D89D5203-6910-71FF-2FB9-7A629B66FEBD}"/>
              </a:ext>
            </a:extLst>
          </p:cNvPr>
          <p:cNvSpPr txBox="1"/>
          <p:nvPr/>
        </p:nvSpPr>
        <p:spPr>
          <a:xfrm>
            <a:off x="2295823" y="3701243"/>
            <a:ext cx="4434350" cy="1938992"/>
          </a:xfrm>
          <a:prstGeom prst="rect">
            <a:avLst/>
          </a:prstGeom>
          <a:noFill/>
        </p:spPr>
        <p:txBody>
          <a:bodyPr wrap="square">
            <a:spAutoFit/>
          </a:bodyPr>
          <a:lstStyle/>
          <a:p>
            <a:pPr marL="0" indent="0" algn="l" rtl="0" fontAlgn="base">
              <a:buNone/>
            </a:pPr>
            <a:r>
              <a:rPr lang="en-GB" sz="2400" b="0" i="0" u="sng" spc="0" dirty="0">
                <a:effectLst/>
                <a:latin typeface="Aptos Display" panose="020B0004020202020204" pitchFamily="34" charset="0"/>
              </a:rPr>
              <a:t>Student Name</a:t>
            </a:r>
            <a:r>
              <a:rPr lang="en-GB" sz="2400" b="0" i="0" u="none" strike="noStrike" spc="0" dirty="0">
                <a:effectLst/>
                <a:latin typeface="Aptos Display" panose="020B0004020202020204" pitchFamily="34" charset="0"/>
              </a:rPr>
              <a:t>: Mark Tunnicliffe</a:t>
            </a:r>
            <a:r>
              <a:rPr lang="en-US" sz="2400" b="0" i="0" dirty="0">
                <a:effectLst/>
                <a:latin typeface="Aptos Display" panose="020B0004020202020204" pitchFamily="34" charset="0"/>
              </a:rPr>
              <a:t>​</a:t>
            </a:r>
            <a:endParaRPr lang="en-US" b="0" i="0" dirty="0">
              <a:effectLst/>
            </a:endParaRPr>
          </a:p>
          <a:p>
            <a:pPr marL="0" indent="0" algn="l" rtl="0" fontAlgn="base">
              <a:buNone/>
            </a:pPr>
            <a:r>
              <a:rPr lang="en-GB" sz="2400" b="0" i="0" dirty="0">
                <a:effectLst/>
                <a:latin typeface="Aptos Display" panose="020B0004020202020204" pitchFamily="34" charset="0"/>
              </a:rPr>
              <a:t>​</a:t>
            </a:r>
            <a:endParaRPr lang="en-GB" b="0" i="0" dirty="0">
              <a:effectLst/>
            </a:endParaRPr>
          </a:p>
          <a:p>
            <a:pPr marL="0" indent="0" algn="l" rtl="0" fontAlgn="base">
              <a:buNone/>
            </a:pPr>
            <a:r>
              <a:rPr lang="en-GB" sz="2400" b="0" i="0" u="sng" spc="0" dirty="0">
                <a:effectLst/>
                <a:latin typeface="Aptos Display" panose="020B0004020202020204" pitchFamily="34" charset="0"/>
              </a:rPr>
              <a:t>Student I.D. Number</a:t>
            </a:r>
            <a:r>
              <a:rPr lang="en-GB" sz="2400" b="0" i="0" u="none" strike="noStrike" spc="0" dirty="0">
                <a:effectLst/>
                <a:latin typeface="Aptos Display" panose="020B0004020202020204" pitchFamily="34" charset="0"/>
              </a:rPr>
              <a:t>: 2512864</a:t>
            </a:r>
            <a:r>
              <a:rPr lang="en-US" sz="2400" b="0" i="0" dirty="0">
                <a:effectLst/>
                <a:latin typeface="Aptos Display" panose="020B0004020202020204" pitchFamily="34" charset="0"/>
              </a:rPr>
              <a:t>​</a:t>
            </a:r>
            <a:endParaRPr lang="en-US" b="0" i="0" dirty="0">
              <a:effectLst/>
            </a:endParaRPr>
          </a:p>
          <a:p>
            <a:pPr marL="0" indent="0" algn="l" rtl="0" fontAlgn="base">
              <a:buNone/>
            </a:pPr>
            <a:r>
              <a:rPr lang="en-GB" sz="2400" b="0" i="0" dirty="0">
                <a:effectLst/>
                <a:latin typeface="Aptos Display" panose="020B0004020202020204" pitchFamily="34" charset="0"/>
              </a:rPr>
              <a:t>​</a:t>
            </a:r>
            <a:endParaRPr lang="en-GB" b="0" i="0" dirty="0">
              <a:effectLst/>
            </a:endParaRPr>
          </a:p>
          <a:p>
            <a:pPr marL="0" indent="0" algn="l" rtl="0" fontAlgn="base">
              <a:buNone/>
            </a:pPr>
            <a:r>
              <a:rPr lang="en-GB" sz="2400" b="0" i="0" u="sng" spc="0" dirty="0">
                <a:effectLst/>
                <a:latin typeface="Aptos Display" panose="020B0004020202020204" pitchFamily="34" charset="0"/>
              </a:rPr>
              <a:t>Lecturer Name</a:t>
            </a:r>
            <a:r>
              <a:rPr lang="en-GB" sz="2400" b="0" i="0" strike="noStrike" spc="0" dirty="0">
                <a:effectLst/>
                <a:latin typeface="Aptos Display" panose="020B0004020202020204" pitchFamily="34" charset="0"/>
              </a:rPr>
              <a:t>: </a:t>
            </a:r>
            <a:r>
              <a:rPr lang="en-GB" sz="2400" b="0" i="0" u="none" strike="noStrike" spc="0" dirty="0">
                <a:effectLst/>
                <a:latin typeface="Aptos Display" panose="020B0004020202020204" pitchFamily="34" charset="0"/>
              </a:rPr>
              <a:t>Doreen Amundam</a:t>
            </a:r>
            <a:endParaRPr lang="en-US" b="0" i="0" dirty="0">
              <a:effectLst/>
            </a:endParaRPr>
          </a:p>
        </p:txBody>
      </p:sp>
      <p:sp>
        <p:nvSpPr>
          <p:cNvPr id="7" name="TextBox 6">
            <a:extLst>
              <a:ext uri="{FF2B5EF4-FFF2-40B4-BE49-F238E27FC236}">
                <a16:creationId xmlns:a16="http://schemas.microsoft.com/office/drawing/2014/main" id="{DBDF0CF4-779B-604C-D006-35B037691DF2}"/>
              </a:ext>
            </a:extLst>
          </p:cNvPr>
          <p:cNvSpPr txBox="1"/>
          <p:nvPr/>
        </p:nvSpPr>
        <p:spPr>
          <a:xfrm>
            <a:off x="3166004" y="668226"/>
            <a:ext cx="9025996" cy="707886"/>
          </a:xfrm>
          <a:prstGeom prst="rect">
            <a:avLst/>
          </a:prstGeom>
          <a:noFill/>
        </p:spPr>
        <p:txBody>
          <a:bodyPr wrap="square">
            <a:spAutoFit/>
          </a:bodyPr>
          <a:lstStyle/>
          <a:p>
            <a:r>
              <a:rPr lang="en-GB" sz="4000" b="0" i="0" u="sng" spc="0" dirty="0">
                <a:effectLst/>
                <a:latin typeface="Aptos Display" panose="020B0004020202020204" pitchFamily="34" charset="0"/>
              </a:rPr>
              <a:t>Component </a:t>
            </a:r>
            <a:r>
              <a:rPr lang="en-GB" sz="4000" u="sng" dirty="0">
                <a:latin typeface="Aptos Display" panose="020B0004020202020204" pitchFamily="34" charset="0"/>
              </a:rPr>
              <a:t>2</a:t>
            </a:r>
            <a:r>
              <a:rPr lang="en-GB" sz="4000" b="0" i="0" u="none" strike="noStrike" spc="0" dirty="0">
                <a:effectLst/>
                <a:latin typeface="Aptos Display" panose="020B0004020202020204" pitchFamily="34" charset="0"/>
              </a:rPr>
              <a:t>: Individual Presentation Pitch</a:t>
            </a:r>
            <a:endParaRPr lang="en-GB" dirty="0"/>
          </a:p>
        </p:txBody>
      </p:sp>
      <p:pic>
        <p:nvPicPr>
          <p:cNvPr id="8" name="Picture 7" descr="A blue and black logo with yellow and black stripes&#10;&#10;AI-generated content may be incorrect.">
            <a:extLst>
              <a:ext uri="{FF2B5EF4-FFF2-40B4-BE49-F238E27FC236}">
                <a16:creationId xmlns:a16="http://schemas.microsoft.com/office/drawing/2014/main" id="{52087B01-D404-83FF-8285-3648B9E17772}"/>
              </a:ext>
            </a:extLst>
          </p:cNvPr>
          <p:cNvPicPr>
            <a:picLocks noChangeAspect="1"/>
          </p:cNvPicPr>
          <p:nvPr/>
        </p:nvPicPr>
        <p:blipFill>
          <a:blip r:embed="rId2"/>
          <a:stretch>
            <a:fillRect/>
          </a:stretch>
        </p:blipFill>
        <p:spPr>
          <a:xfrm>
            <a:off x="81116" y="62862"/>
            <a:ext cx="1210728" cy="1210728"/>
          </a:xfrm>
          <a:prstGeom prst="rect">
            <a:avLst/>
          </a:prstGeom>
        </p:spPr>
      </p:pic>
      <p:pic>
        <p:nvPicPr>
          <p:cNvPr id="10" name="Picture 9">
            <a:extLst>
              <a:ext uri="{FF2B5EF4-FFF2-40B4-BE49-F238E27FC236}">
                <a16:creationId xmlns:a16="http://schemas.microsoft.com/office/drawing/2014/main" id="{638087B8-7D60-5EA1-B84B-88D6A8D3D2EB}"/>
              </a:ext>
            </a:extLst>
          </p:cNvPr>
          <p:cNvPicPr>
            <a:picLocks noChangeAspect="1"/>
          </p:cNvPicPr>
          <p:nvPr/>
        </p:nvPicPr>
        <p:blipFill>
          <a:blip r:embed="rId3"/>
          <a:stretch>
            <a:fillRect/>
          </a:stretch>
        </p:blipFill>
        <p:spPr>
          <a:xfrm>
            <a:off x="8897749" y="1657121"/>
            <a:ext cx="3044609" cy="2768828"/>
          </a:xfrm>
          <a:prstGeom prst="rect">
            <a:avLst/>
          </a:prstGeom>
        </p:spPr>
      </p:pic>
    </p:spTree>
    <p:extLst>
      <p:ext uri="{BB962C8B-B14F-4D97-AF65-F5344CB8AC3E}">
        <p14:creationId xmlns:p14="http://schemas.microsoft.com/office/powerpoint/2010/main" val="87609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A79461D-E3E2-513C-7425-1952DAA8E812}"/>
              </a:ext>
            </a:extLst>
          </p:cNvPr>
          <p:cNvPicPr>
            <a:picLocks noChangeAspect="1"/>
          </p:cNvPicPr>
          <p:nvPr/>
        </p:nvPicPr>
        <p:blipFill>
          <a:blip r:embed="rId2"/>
          <a:stretch>
            <a:fillRect/>
          </a:stretch>
        </p:blipFill>
        <p:spPr>
          <a:xfrm flipH="1">
            <a:off x="1290355" y="5377012"/>
            <a:ext cx="3440671" cy="1472723"/>
          </a:xfrm>
          <a:prstGeom prst="rect">
            <a:avLst/>
          </a:prstGeom>
          <a:ln>
            <a:solidFill>
              <a:schemeClr val="tx1"/>
            </a:solidFill>
          </a:ln>
        </p:spPr>
      </p:pic>
      <p:sp>
        <p:nvSpPr>
          <p:cNvPr id="2" name="Title 1">
            <a:extLst>
              <a:ext uri="{FF2B5EF4-FFF2-40B4-BE49-F238E27FC236}">
                <a16:creationId xmlns:a16="http://schemas.microsoft.com/office/drawing/2014/main" id="{BF2D27BE-677C-3348-40AC-D11FB5D0CECC}"/>
              </a:ext>
            </a:extLst>
          </p:cNvPr>
          <p:cNvSpPr>
            <a:spLocks noGrp="1"/>
          </p:cNvSpPr>
          <p:nvPr>
            <p:ph type="title"/>
          </p:nvPr>
        </p:nvSpPr>
        <p:spPr>
          <a:xfrm>
            <a:off x="4239758" y="222892"/>
            <a:ext cx="6332164" cy="1258096"/>
          </a:xfrm>
        </p:spPr>
        <p:txBody>
          <a:bodyPr>
            <a:noAutofit/>
          </a:bodyPr>
          <a:lstStyle/>
          <a:p>
            <a:pPr algn="ctr"/>
            <a:r>
              <a:rPr lang="en-GB" sz="4800" i="0" u="sng" cap="all" spc="0" dirty="0">
                <a:effectLst/>
                <a:latin typeface="Aptos Display" panose="020B0004020202020204" pitchFamily="34" charset="0"/>
              </a:rPr>
              <a:t>Business Overview</a:t>
            </a:r>
            <a:endParaRPr lang="en-GB" sz="4800" u="sng" dirty="0"/>
          </a:p>
        </p:txBody>
      </p:sp>
      <p:sp>
        <p:nvSpPr>
          <p:cNvPr id="4" name="TextBox 3">
            <a:extLst>
              <a:ext uri="{FF2B5EF4-FFF2-40B4-BE49-F238E27FC236}">
                <a16:creationId xmlns:a16="http://schemas.microsoft.com/office/drawing/2014/main" id="{B01FBBD1-6CD6-A0AF-3AB1-736A007612D3}"/>
              </a:ext>
            </a:extLst>
          </p:cNvPr>
          <p:cNvSpPr txBox="1"/>
          <p:nvPr/>
        </p:nvSpPr>
        <p:spPr>
          <a:xfrm>
            <a:off x="183120" y="1480988"/>
            <a:ext cx="6138784" cy="3785652"/>
          </a:xfrm>
          <a:prstGeom prst="rect">
            <a:avLst/>
          </a:prstGeom>
          <a:solidFill>
            <a:schemeClr val="bg1">
              <a:lumMod val="95000"/>
            </a:schemeClr>
          </a:solidFill>
        </p:spPr>
        <p:txBody>
          <a:bodyPr wrap="square">
            <a:spAutoFit/>
          </a:bodyPr>
          <a:lstStyle/>
          <a:p>
            <a:r>
              <a:rPr lang="en-GB" sz="2000" dirty="0">
                <a:latin typeface="Aptos Display" panose="020B0004020202020204" pitchFamily="34" charset="0"/>
              </a:rPr>
              <a:t>I intend to setup this enterprise legally as Trinium Limited. Initially, the company will only trade and operate in the UK.</a:t>
            </a:r>
          </a:p>
          <a:p>
            <a:endParaRPr lang="en-GB" sz="2000" b="0" i="0" dirty="0">
              <a:solidFill>
                <a:srgbClr val="FF0000"/>
              </a:solidFill>
              <a:effectLst/>
              <a:latin typeface="Aptos Display" panose="020B0004020202020204" pitchFamily="34" charset="0"/>
            </a:endParaRPr>
          </a:p>
          <a:p>
            <a:pPr marL="342900" indent="-342900">
              <a:buFont typeface="Arial" panose="020B0604020202020204" pitchFamily="34" charset="0"/>
              <a:buChar char="•"/>
            </a:pPr>
            <a:r>
              <a:rPr lang="en-GB" sz="2000" b="0" i="0" dirty="0">
                <a:effectLst/>
                <a:latin typeface="Aptos Display" panose="020B0004020202020204" pitchFamily="34" charset="0"/>
              </a:rPr>
              <a:t>Trinium Limited will be a technology company that operates within the videogame market and will be positioned as a UK contender against the likes of Microsoft (XBOX), Sony (PlayStation) and Nintendo.</a:t>
            </a:r>
          </a:p>
          <a:p>
            <a:pPr marL="342900" indent="-342900">
              <a:buFont typeface="Arial" panose="020B0604020202020204" pitchFamily="34" charset="0"/>
              <a:buChar char="•"/>
            </a:pPr>
            <a:endParaRPr lang="en-GB" sz="2000" b="0" i="0" dirty="0">
              <a:effectLst/>
              <a:latin typeface="Aptos Display" panose="020B0004020202020204" pitchFamily="34" charset="0"/>
            </a:endParaRPr>
          </a:p>
          <a:p>
            <a:pPr marL="342900" indent="-342900">
              <a:buFont typeface="Arial" panose="020B0604020202020204" pitchFamily="34" charset="0"/>
              <a:buChar char="•"/>
            </a:pPr>
            <a:r>
              <a:rPr lang="en-GB" sz="2000" b="0" i="0" dirty="0">
                <a:effectLst/>
                <a:latin typeface="Aptos Display" panose="020B0004020202020204" pitchFamily="34" charset="0"/>
              </a:rPr>
              <a:t>Trinium Limited will also deliver the unique selling point of lifetime backwards compatibility for first party games achieved by having built in software to natively run/emulate older generation titles.</a:t>
            </a:r>
          </a:p>
        </p:txBody>
      </p:sp>
      <p:pic>
        <p:nvPicPr>
          <p:cNvPr id="8" name="Picture 7">
            <a:extLst>
              <a:ext uri="{FF2B5EF4-FFF2-40B4-BE49-F238E27FC236}">
                <a16:creationId xmlns:a16="http://schemas.microsoft.com/office/drawing/2014/main" id="{4CB6BBAF-A4F1-2988-A173-2C5EC78ED356}"/>
              </a:ext>
            </a:extLst>
          </p:cNvPr>
          <p:cNvPicPr>
            <a:picLocks noChangeAspect="1"/>
          </p:cNvPicPr>
          <p:nvPr/>
        </p:nvPicPr>
        <p:blipFill>
          <a:blip r:embed="rId3"/>
          <a:stretch>
            <a:fillRect/>
          </a:stretch>
        </p:blipFill>
        <p:spPr>
          <a:xfrm>
            <a:off x="10571922" y="0"/>
            <a:ext cx="1620078" cy="1480988"/>
          </a:xfrm>
          <a:prstGeom prst="rect">
            <a:avLst/>
          </a:prstGeom>
        </p:spPr>
      </p:pic>
      <p:sp>
        <p:nvSpPr>
          <p:cNvPr id="10" name="TextBox 9">
            <a:extLst>
              <a:ext uri="{FF2B5EF4-FFF2-40B4-BE49-F238E27FC236}">
                <a16:creationId xmlns:a16="http://schemas.microsoft.com/office/drawing/2014/main" id="{22C96C1D-800D-D7E3-F002-C57F3C388B2D}"/>
              </a:ext>
            </a:extLst>
          </p:cNvPr>
          <p:cNvSpPr txBox="1"/>
          <p:nvPr/>
        </p:nvSpPr>
        <p:spPr>
          <a:xfrm>
            <a:off x="6699461" y="1883284"/>
            <a:ext cx="5309419" cy="2554545"/>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ptos Display" panose="020B0004020202020204" pitchFamily="34" charset="0"/>
                <a:ea typeface="Aptos" panose="020B0004020202020204" pitchFamily="34" charset="0"/>
                <a:cs typeface="Times New Roman" panose="02020603050405020304" pitchFamily="18" charset="0"/>
              </a:rPr>
              <a:t>To minimise costs and onboard talent quickly, Trinium Limited will focus on hiring a small pool of multi-skilled managers. </a:t>
            </a:r>
          </a:p>
          <a:p>
            <a:pPr marL="342900" indent="-342900">
              <a:buFont typeface="Arial" panose="020B0604020202020204" pitchFamily="34" charset="0"/>
              <a:buChar char="•"/>
            </a:pPr>
            <a:endParaRPr lang="en-GB" sz="2000" dirty="0">
              <a:latin typeface="Aptos Display" panose="020B0004020202020204" pitchFamily="34" charset="0"/>
              <a:ea typeface="Aptos" panose="020B0004020202020204" pitchFamily="34" charset="0"/>
              <a:cs typeface="Times New Roman" panose="02020603050405020304" pitchFamily="18" charset="0"/>
            </a:endParaRPr>
          </a:p>
          <a:p>
            <a:pPr marL="342900" indent="-342900">
              <a:buFont typeface="Arial" panose="020B0604020202020204" pitchFamily="34" charset="0"/>
              <a:buChar char="•"/>
            </a:pPr>
            <a:r>
              <a:rPr lang="en-GB" sz="2000" dirty="0">
                <a:effectLst/>
                <a:latin typeface="Aptos Display" panose="020B0004020202020204" pitchFamily="34" charset="0"/>
                <a:ea typeface="Aptos" panose="020B0004020202020204" pitchFamily="34" charset="0"/>
                <a:cs typeface="Times New Roman" panose="02020603050405020304" pitchFamily="18" charset="0"/>
              </a:rPr>
              <a:t>This will aim not only to create a tight knit group of decision makers, but also to avoid unnecessary points of conflict from too many sources of influence.</a:t>
            </a:r>
            <a:endParaRPr lang="en-GB" sz="2000" dirty="0">
              <a:latin typeface="Aptos Display" panose="020B0004020202020204" pitchFamily="34" charset="0"/>
            </a:endParaRPr>
          </a:p>
        </p:txBody>
      </p:sp>
      <p:pic>
        <p:nvPicPr>
          <p:cNvPr id="12" name="Picture 11">
            <a:extLst>
              <a:ext uri="{FF2B5EF4-FFF2-40B4-BE49-F238E27FC236}">
                <a16:creationId xmlns:a16="http://schemas.microsoft.com/office/drawing/2014/main" id="{743CDDD8-1917-4441-3CDF-18DB47CB88D1}"/>
              </a:ext>
            </a:extLst>
          </p:cNvPr>
          <p:cNvPicPr>
            <a:picLocks noChangeAspect="1"/>
          </p:cNvPicPr>
          <p:nvPr/>
        </p:nvPicPr>
        <p:blipFill>
          <a:blip r:embed="rId4"/>
          <a:stretch>
            <a:fillRect/>
          </a:stretch>
        </p:blipFill>
        <p:spPr>
          <a:xfrm>
            <a:off x="6818861" y="4532977"/>
            <a:ext cx="5080666" cy="2102131"/>
          </a:xfrm>
          <a:prstGeom prst="rect">
            <a:avLst/>
          </a:prstGeom>
        </p:spPr>
      </p:pic>
    </p:spTree>
    <p:extLst>
      <p:ext uri="{BB962C8B-B14F-4D97-AF65-F5344CB8AC3E}">
        <p14:creationId xmlns:p14="http://schemas.microsoft.com/office/powerpoint/2010/main" val="1706256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D1F30-2723-CE9A-9501-8590210DA1A2}"/>
              </a:ext>
            </a:extLst>
          </p:cNvPr>
          <p:cNvSpPr>
            <a:spLocks noGrp="1"/>
          </p:cNvSpPr>
          <p:nvPr>
            <p:ph type="title"/>
          </p:nvPr>
        </p:nvSpPr>
        <p:spPr>
          <a:xfrm>
            <a:off x="7121975" y="0"/>
            <a:ext cx="3357716" cy="1293028"/>
          </a:xfrm>
        </p:spPr>
        <p:txBody>
          <a:bodyPr/>
          <a:lstStyle/>
          <a:p>
            <a:pPr algn="ctr"/>
            <a:r>
              <a:rPr lang="en-GB" sz="4000" u="sng" dirty="0">
                <a:effectLst/>
                <a:latin typeface="Aptos Display" panose="020B0004020202020204" pitchFamily="34" charset="0"/>
                <a:ea typeface="Aptos" panose="020B0004020202020204" pitchFamily="34" charset="0"/>
                <a:cs typeface="Times New Roman" panose="02020603050405020304" pitchFamily="18" charset="0"/>
              </a:rPr>
              <a:t>Profitability</a:t>
            </a:r>
            <a:endParaRPr lang="en-GB" u="sng" dirty="0">
              <a:latin typeface="Aptos Display" panose="020B0004020202020204" pitchFamily="34" charset="0"/>
            </a:endParaRPr>
          </a:p>
        </p:txBody>
      </p:sp>
      <p:pic>
        <p:nvPicPr>
          <p:cNvPr id="4" name="Picture 3">
            <a:extLst>
              <a:ext uri="{FF2B5EF4-FFF2-40B4-BE49-F238E27FC236}">
                <a16:creationId xmlns:a16="http://schemas.microsoft.com/office/drawing/2014/main" id="{AAD9D00E-59B3-165C-2246-EFE80C9C4E10}"/>
              </a:ext>
            </a:extLst>
          </p:cNvPr>
          <p:cNvPicPr>
            <a:picLocks noChangeAspect="1"/>
          </p:cNvPicPr>
          <p:nvPr/>
        </p:nvPicPr>
        <p:blipFill>
          <a:blip r:embed="rId2"/>
          <a:stretch>
            <a:fillRect/>
          </a:stretch>
        </p:blipFill>
        <p:spPr>
          <a:xfrm>
            <a:off x="-1" y="-1"/>
            <a:ext cx="3223056" cy="2938023"/>
          </a:xfrm>
          <a:prstGeom prst="rect">
            <a:avLst/>
          </a:prstGeom>
        </p:spPr>
      </p:pic>
      <p:sp>
        <p:nvSpPr>
          <p:cNvPr id="8" name="TextBox 7">
            <a:extLst>
              <a:ext uri="{FF2B5EF4-FFF2-40B4-BE49-F238E27FC236}">
                <a16:creationId xmlns:a16="http://schemas.microsoft.com/office/drawing/2014/main" id="{9DB69C1B-4C09-0A81-5584-F40F5C5E9F77}"/>
              </a:ext>
            </a:extLst>
          </p:cNvPr>
          <p:cNvSpPr txBox="1"/>
          <p:nvPr/>
        </p:nvSpPr>
        <p:spPr>
          <a:xfrm>
            <a:off x="3564833" y="1143001"/>
            <a:ext cx="8401880" cy="5324535"/>
          </a:xfrm>
          <a:prstGeom prst="rect">
            <a:avLst/>
          </a:prstGeom>
          <a:noFill/>
        </p:spPr>
        <p:txBody>
          <a:bodyPr wrap="square">
            <a:spAutoFit/>
          </a:bodyPr>
          <a:lstStyle/>
          <a:p>
            <a:r>
              <a:rPr lang="en-GB" sz="2000" dirty="0">
                <a:latin typeface="Aptos Display" panose="020B0004020202020204" pitchFamily="34" charset="0"/>
              </a:rPr>
              <a:t>The video gaming market in the United Kingdom (UK) is the biggest in Europe, ranking ahead of Germany and France in terms of annual revenues. The UK video gaming market has fully arrived as a mainstream entertainment option and has seemingly gone from strength to strength.</a:t>
            </a:r>
          </a:p>
          <a:p>
            <a:endParaRPr lang="en-GB" sz="2000" dirty="0">
              <a:latin typeface="Aptos Display" panose="020B0004020202020204" pitchFamily="34" charset="0"/>
            </a:endParaRPr>
          </a:p>
          <a:p>
            <a:pPr marL="285750" indent="-285750">
              <a:buFont typeface="Arial" panose="020B0604020202020204" pitchFamily="34" charset="0"/>
              <a:buChar char="•"/>
            </a:pPr>
            <a:r>
              <a:rPr lang="en-GB" sz="2000" dirty="0">
                <a:latin typeface="Aptos Display" panose="020B0004020202020204" pitchFamily="34" charset="0"/>
              </a:rPr>
              <a:t>In 2024, annual gaming console hardware sales amounted to £723 million GBP. That year, approximately 2 million video game consoles were sold in the United Kingdom.</a:t>
            </a:r>
          </a:p>
          <a:p>
            <a:pPr marL="285750" indent="-285750">
              <a:buFont typeface="Arial" panose="020B0604020202020204" pitchFamily="34" charset="0"/>
              <a:buChar char="•"/>
            </a:pPr>
            <a:endParaRPr lang="en-GB" sz="2000" dirty="0">
              <a:latin typeface="Aptos Display" panose="020B0004020202020204" pitchFamily="34" charset="0"/>
            </a:endParaRPr>
          </a:p>
          <a:p>
            <a:pPr marL="285750" indent="-285750">
              <a:buFont typeface="Arial" panose="020B0604020202020204" pitchFamily="34" charset="0"/>
              <a:buChar char="•"/>
            </a:pPr>
            <a:r>
              <a:rPr lang="en-GB" sz="2000" dirty="0">
                <a:latin typeface="Aptos Display" panose="020B0004020202020204" pitchFamily="34" charset="0"/>
              </a:rPr>
              <a:t>In 2025, the number of video game users in the UK amounted to 38.95 million gamers. </a:t>
            </a:r>
          </a:p>
          <a:p>
            <a:pPr marL="285750" indent="-285750">
              <a:buFont typeface="Arial" panose="020B0604020202020204" pitchFamily="34" charset="0"/>
              <a:buChar char="•"/>
            </a:pPr>
            <a:endParaRPr lang="en-GB" sz="2000" dirty="0">
              <a:latin typeface="Aptos Display" panose="020B0004020202020204" pitchFamily="34" charset="0"/>
            </a:endParaRPr>
          </a:p>
          <a:p>
            <a:pPr marL="285750" indent="-285750">
              <a:buFont typeface="Arial" panose="020B0604020202020204" pitchFamily="34" charset="0"/>
              <a:buChar char="•"/>
            </a:pPr>
            <a:r>
              <a:rPr lang="en-GB" sz="2000" dirty="0">
                <a:latin typeface="Aptos Display" panose="020B0004020202020204" pitchFamily="34" charset="0"/>
              </a:rPr>
              <a:t>The UK’s video game market has come to be valued at $17.71 billion U.S.D. in the same year, with gaming hardware accounting for the largest share of consumer spending.</a:t>
            </a:r>
          </a:p>
          <a:p>
            <a:pPr marL="285750" indent="-285750">
              <a:buFont typeface="Arial" panose="020B0604020202020204" pitchFamily="34" charset="0"/>
              <a:buChar char="•"/>
            </a:pPr>
            <a:endParaRPr lang="en-GB" sz="2000" dirty="0">
              <a:latin typeface="Aptos Display" panose="020B0004020202020204" pitchFamily="34" charset="0"/>
            </a:endParaRPr>
          </a:p>
          <a:p>
            <a:r>
              <a:rPr lang="en-GB" sz="2000" dirty="0">
                <a:latin typeface="Aptos Display" panose="020B0004020202020204" pitchFamily="34" charset="0"/>
              </a:rPr>
              <a:t>(J. Stoll, 2025)</a:t>
            </a:r>
          </a:p>
        </p:txBody>
      </p:sp>
      <p:pic>
        <p:nvPicPr>
          <p:cNvPr id="10" name="Picture 9">
            <a:extLst>
              <a:ext uri="{FF2B5EF4-FFF2-40B4-BE49-F238E27FC236}">
                <a16:creationId xmlns:a16="http://schemas.microsoft.com/office/drawing/2014/main" id="{22D9E30D-9C36-8909-2FF7-936A9273175F}"/>
              </a:ext>
            </a:extLst>
          </p:cNvPr>
          <p:cNvPicPr>
            <a:picLocks noChangeAspect="1"/>
          </p:cNvPicPr>
          <p:nvPr/>
        </p:nvPicPr>
        <p:blipFill>
          <a:blip r:embed="rId3"/>
          <a:stretch>
            <a:fillRect/>
          </a:stretch>
        </p:blipFill>
        <p:spPr>
          <a:xfrm>
            <a:off x="-245702" y="3389243"/>
            <a:ext cx="3468757" cy="3468757"/>
          </a:xfrm>
          <a:prstGeom prst="rect">
            <a:avLst/>
          </a:prstGeom>
        </p:spPr>
      </p:pic>
    </p:spTree>
    <p:extLst>
      <p:ext uri="{BB962C8B-B14F-4D97-AF65-F5344CB8AC3E}">
        <p14:creationId xmlns:p14="http://schemas.microsoft.com/office/powerpoint/2010/main" val="3055252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A6AF7-D8E1-B840-F172-642158E972A5}"/>
              </a:ext>
            </a:extLst>
          </p:cNvPr>
          <p:cNvSpPr>
            <a:spLocks noGrp="1"/>
          </p:cNvSpPr>
          <p:nvPr>
            <p:ph type="title"/>
          </p:nvPr>
        </p:nvSpPr>
        <p:spPr>
          <a:xfrm>
            <a:off x="5373116" y="0"/>
            <a:ext cx="6169742" cy="1293028"/>
          </a:xfrm>
        </p:spPr>
        <p:txBody>
          <a:bodyPr/>
          <a:lstStyle/>
          <a:p>
            <a:pPr algn="ctr"/>
            <a:r>
              <a:rPr lang="en-GB" u="sng" dirty="0">
                <a:latin typeface="Aptos Display" panose="020B0004020202020204" pitchFamily="34" charset="0"/>
              </a:rPr>
              <a:t>Consumer preferences</a:t>
            </a:r>
          </a:p>
        </p:txBody>
      </p:sp>
      <p:pic>
        <p:nvPicPr>
          <p:cNvPr id="4" name="Picture 3">
            <a:extLst>
              <a:ext uri="{FF2B5EF4-FFF2-40B4-BE49-F238E27FC236}">
                <a16:creationId xmlns:a16="http://schemas.microsoft.com/office/drawing/2014/main" id="{2FD60DB8-7861-EB06-AD37-8523A9BFBE56}"/>
              </a:ext>
            </a:extLst>
          </p:cNvPr>
          <p:cNvPicPr>
            <a:picLocks noChangeAspect="1"/>
          </p:cNvPicPr>
          <p:nvPr/>
        </p:nvPicPr>
        <p:blipFill>
          <a:blip r:embed="rId2"/>
          <a:stretch>
            <a:fillRect/>
          </a:stretch>
        </p:blipFill>
        <p:spPr>
          <a:xfrm>
            <a:off x="0" y="0"/>
            <a:ext cx="3135760" cy="2852530"/>
          </a:xfrm>
          <a:prstGeom prst="rect">
            <a:avLst/>
          </a:prstGeom>
        </p:spPr>
      </p:pic>
      <p:pic>
        <p:nvPicPr>
          <p:cNvPr id="8" name="Picture 7">
            <a:extLst>
              <a:ext uri="{FF2B5EF4-FFF2-40B4-BE49-F238E27FC236}">
                <a16:creationId xmlns:a16="http://schemas.microsoft.com/office/drawing/2014/main" id="{2ADFA0F3-15AD-37D3-98AD-5F00560DE5A0}"/>
              </a:ext>
            </a:extLst>
          </p:cNvPr>
          <p:cNvPicPr>
            <a:picLocks noChangeAspect="1"/>
          </p:cNvPicPr>
          <p:nvPr/>
        </p:nvPicPr>
        <p:blipFill>
          <a:blip r:embed="rId3"/>
          <a:stretch>
            <a:fillRect/>
          </a:stretch>
        </p:blipFill>
        <p:spPr>
          <a:xfrm>
            <a:off x="0" y="3826565"/>
            <a:ext cx="3129929" cy="3129929"/>
          </a:xfrm>
          <a:prstGeom prst="rect">
            <a:avLst/>
          </a:prstGeom>
        </p:spPr>
      </p:pic>
      <p:sp>
        <p:nvSpPr>
          <p:cNvPr id="12" name="TextBox 11">
            <a:extLst>
              <a:ext uri="{FF2B5EF4-FFF2-40B4-BE49-F238E27FC236}">
                <a16:creationId xmlns:a16="http://schemas.microsoft.com/office/drawing/2014/main" id="{FEEC9732-215E-AA5B-445D-5F55E27BC3F7}"/>
              </a:ext>
            </a:extLst>
          </p:cNvPr>
          <p:cNvSpPr txBox="1"/>
          <p:nvPr/>
        </p:nvSpPr>
        <p:spPr>
          <a:xfrm>
            <a:off x="3499616" y="1089922"/>
            <a:ext cx="8506853" cy="5324535"/>
          </a:xfrm>
          <a:prstGeom prst="rect">
            <a:avLst/>
          </a:prstGeom>
          <a:noFill/>
        </p:spPr>
        <p:txBody>
          <a:bodyPr wrap="square">
            <a:spAutoFit/>
          </a:bodyPr>
          <a:lstStyle/>
          <a:p>
            <a:r>
              <a:rPr lang="en-GB" sz="2000" dirty="0">
                <a:latin typeface="Aptos Display" panose="020B0004020202020204" pitchFamily="34" charset="0"/>
              </a:rPr>
              <a:t>For gaming consoles, 77% of UK gamers use their consoles primarily for entertainment purposes, such as gaming and watching movies, while 14% use them for work or productivity. </a:t>
            </a:r>
          </a:p>
          <a:p>
            <a:endParaRPr lang="en-GB" sz="2000" dirty="0">
              <a:latin typeface="Aptos Display" panose="020B0004020202020204" pitchFamily="34" charset="0"/>
            </a:endParaRPr>
          </a:p>
          <a:p>
            <a:r>
              <a:rPr lang="en-GB" sz="2000" dirty="0">
                <a:latin typeface="Aptos Display" panose="020B0004020202020204" pitchFamily="34" charset="0"/>
              </a:rPr>
              <a:t>The high percentage of entertainment use can be attributed to the wide variety of gaming and streaming services available on modern consoles, offering a one-stop hub for immersive gaming experiences and on-demand media consumption. </a:t>
            </a:r>
          </a:p>
          <a:p>
            <a:endParaRPr lang="en-GB" sz="2000" dirty="0">
              <a:latin typeface="Aptos Display" panose="020B0004020202020204" pitchFamily="34" charset="0"/>
            </a:endParaRPr>
          </a:p>
          <a:p>
            <a:r>
              <a:rPr lang="en-GB" sz="2000" dirty="0">
                <a:latin typeface="Aptos Display" panose="020B0004020202020204" pitchFamily="34" charset="0"/>
              </a:rPr>
              <a:t>As consoles evolve, they not only provide cutting-edge gaming technology but also serve as entertainment systems, allowing users to stream movies, TV shows, and even music.</a:t>
            </a:r>
          </a:p>
          <a:p>
            <a:endParaRPr lang="en-GB" sz="2000" dirty="0">
              <a:latin typeface="Aptos Display" panose="020B0004020202020204" pitchFamily="34" charset="0"/>
            </a:endParaRPr>
          </a:p>
          <a:p>
            <a:r>
              <a:rPr lang="en-GB" sz="2000" dirty="0">
                <a:latin typeface="Aptos Display" panose="020B0004020202020204" pitchFamily="34" charset="0"/>
              </a:rPr>
              <a:t>Performance is crucial, as buyers want a console that can handle the latest games, deliver high-quality graphics, and provide a smooth, immersive gaming experience.</a:t>
            </a:r>
          </a:p>
          <a:p>
            <a:endParaRPr lang="en-GB" sz="2000" dirty="0">
              <a:latin typeface="Aptos Display" panose="020B0004020202020204" pitchFamily="34" charset="0"/>
            </a:endParaRPr>
          </a:p>
          <a:p>
            <a:r>
              <a:rPr lang="en-GB" sz="2000" dirty="0">
                <a:latin typeface="Aptos Display" panose="020B0004020202020204" pitchFamily="34" charset="0"/>
              </a:rPr>
              <a:t>(Voice of Consumer Report, 2025) </a:t>
            </a:r>
          </a:p>
        </p:txBody>
      </p:sp>
    </p:spTree>
    <p:extLst>
      <p:ext uri="{BB962C8B-B14F-4D97-AF65-F5344CB8AC3E}">
        <p14:creationId xmlns:p14="http://schemas.microsoft.com/office/powerpoint/2010/main" val="1491458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56017-E6C2-BEDD-D266-815E18D77F8E}"/>
              </a:ext>
            </a:extLst>
          </p:cNvPr>
          <p:cNvSpPr>
            <a:spLocks noGrp="1"/>
          </p:cNvSpPr>
          <p:nvPr>
            <p:ph type="title"/>
          </p:nvPr>
        </p:nvSpPr>
        <p:spPr>
          <a:xfrm>
            <a:off x="6096000" y="-82899"/>
            <a:ext cx="5255342" cy="1293028"/>
          </a:xfrm>
        </p:spPr>
        <p:txBody>
          <a:bodyPr/>
          <a:lstStyle/>
          <a:p>
            <a:pPr algn="ctr"/>
            <a:r>
              <a:rPr lang="en-GB" u="sng" dirty="0">
                <a:latin typeface="Aptos Display" panose="020B0004020202020204" pitchFamily="34" charset="0"/>
              </a:rPr>
              <a:t>IP protection</a:t>
            </a:r>
          </a:p>
        </p:txBody>
      </p:sp>
      <p:pic>
        <p:nvPicPr>
          <p:cNvPr id="4" name="Picture 3">
            <a:extLst>
              <a:ext uri="{FF2B5EF4-FFF2-40B4-BE49-F238E27FC236}">
                <a16:creationId xmlns:a16="http://schemas.microsoft.com/office/drawing/2014/main" id="{1DB93AE5-8226-72D2-068C-5F2B03CEDFB8}"/>
              </a:ext>
            </a:extLst>
          </p:cNvPr>
          <p:cNvPicPr>
            <a:picLocks noChangeAspect="1"/>
          </p:cNvPicPr>
          <p:nvPr/>
        </p:nvPicPr>
        <p:blipFill>
          <a:blip r:embed="rId2"/>
          <a:stretch>
            <a:fillRect/>
          </a:stretch>
        </p:blipFill>
        <p:spPr>
          <a:xfrm>
            <a:off x="0" y="-7537"/>
            <a:ext cx="3403956" cy="3096501"/>
          </a:xfrm>
          <a:prstGeom prst="rect">
            <a:avLst/>
          </a:prstGeom>
        </p:spPr>
      </p:pic>
      <p:sp>
        <p:nvSpPr>
          <p:cNvPr id="12" name="TextBox 11">
            <a:extLst>
              <a:ext uri="{FF2B5EF4-FFF2-40B4-BE49-F238E27FC236}">
                <a16:creationId xmlns:a16="http://schemas.microsoft.com/office/drawing/2014/main" id="{A782625B-3D09-9F41-A995-6B0030DD18E9}"/>
              </a:ext>
            </a:extLst>
          </p:cNvPr>
          <p:cNvSpPr txBox="1"/>
          <p:nvPr/>
        </p:nvSpPr>
        <p:spPr>
          <a:xfrm>
            <a:off x="3973167" y="981528"/>
            <a:ext cx="8063120" cy="5632311"/>
          </a:xfrm>
          <a:prstGeom prst="rect">
            <a:avLst/>
          </a:prstGeom>
          <a:noFill/>
        </p:spPr>
        <p:txBody>
          <a:bodyPr wrap="square">
            <a:spAutoFit/>
          </a:bodyPr>
          <a:lstStyle/>
          <a:p>
            <a:r>
              <a:rPr lang="en-GB" sz="2000" dirty="0">
                <a:latin typeface="Aptos Display" panose="020B0004020202020204" pitchFamily="34" charset="0"/>
              </a:rPr>
              <a:t>In the gaming industry context, IP refers to the legal rights that protect the unique creations and innovations associated with video games. </a:t>
            </a:r>
          </a:p>
          <a:p>
            <a:endParaRPr lang="en-GB" sz="2000" dirty="0">
              <a:latin typeface="Aptos Display" panose="020B0004020202020204" pitchFamily="34" charset="0"/>
            </a:endParaRPr>
          </a:p>
          <a:p>
            <a:r>
              <a:rPr lang="en-GB" sz="2000" dirty="0">
                <a:latin typeface="Aptos Display" panose="020B0004020202020204" pitchFamily="34" charset="0"/>
              </a:rPr>
              <a:t>It encompasses three primary types of rights: copyrights, trademarks, and patents. </a:t>
            </a:r>
          </a:p>
          <a:p>
            <a:endParaRPr lang="en-GB" sz="2000" dirty="0">
              <a:latin typeface="Aptos Display" panose="020B0004020202020204" pitchFamily="34" charset="0"/>
            </a:endParaRPr>
          </a:p>
          <a:p>
            <a:r>
              <a:rPr lang="en-GB" sz="2000" dirty="0">
                <a:latin typeface="Aptos Display" panose="020B0004020202020204" pitchFamily="34" charset="0"/>
              </a:rPr>
              <a:t>These rights safeguard different aspects of game development, tools, and content, ensuring creators have exclusive control over their intellectual assets. </a:t>
            </a:r>
          </a:p>
          <a:p>
            <a:endParaRPr lang="en-GB" sz="2000" dirty="0">
              <a:latin typeface="Aptos Display" panose="020B0004020202020204" pitchFamily="34" charset="0"/>
            </a:endParaRPr>
          </a:p>
          <a:p>
            <a:r>
              <a:rPr lang="en-GB" sz="2000" dirty="0">
                <a:latin typeface="Aptos Display" panose="020B0004020202020204" pitchFamily="34" charset="0"/>
              </a:rPr>
              <a:t>In the dynamic gaming industry, IP protection is crucial for the success and sustainability of video game companies. </a:t>
            </a:r>
          </a:p>
          <a:p>
            <a:endParaRPr lang="en-GB" sz="2000" dirty="0">
              <a:latin typeface="Aptos Display" panose="020B0004020202020204" pitchFamily="34" charset="0"/>
            </a:endParaRPr>
          </a:p>
          <a:p>
            <a:r>
              <a:rPr lang="en-GB" sz="2000" dirty="0">
                <a:latin typeface="Aptos Display" panose="020B0004020202020204" pitchFamily="34" charset="0"/>
              </a:rPr>
              <a:t>Copyrights, trademarks, and patents play key roles in safeguarding games' creative and technical aspects, enabling developers to innovate, monetize their creations, and build strong brand identities.</a:t>
            </a:r>
          </a:p>
          <a:p>
            <a:endParaRPr lang="en-GB" sz="2000" dirty="0">
              <a:latin typeface="Aptos Display" panose="020B0004020202020204" pitchFamily="34" charset="0"/>
            </a:endParaRPr>
          </a:p>
          <a:p>
            <a:r>
              <a:rPr lang="en-GB" sz="2000" dirty="0">
                <a:latin typeface="Aptos Display" panose="020B0004020202020204" pitchFamily="34" charset="0"/>
              </a:rPr>
              <a:t>(P. Chintalapoodi, 2024) </a:t>
            </a:r>
          </a:p>
        </p:txBody>
      </p:sp>
      <p:pic>
        <p:nvPicPr>
          <p:cNvPr id="14" name="Picture 13">
            <a:extLst>
              <a:ext uri="{FF2B5EF4-FFF2-40B4-BE49-F238E27FC236}">
                <a16:creationId xmlns:a16="http://schemas.microsoft.com/office/drawing/2014/main" id="{0796A7A8-7AE0-510C-BDD0-D4F14E618902}"/>
              </a:ext>
            </a:extLst>
          </p:cNvPr>
          <p:cNvPicPr>
            <a:picLocks noChangeAspect="1"/>
          </p:cNvPicPr>
          <p:nvPr/>
        </p:nvPicPr>
        <p:blipFill>
          <a:blip r:embed="rId3"/>
          <a:stretch>
            <a:fillRect/>
          </a:stretch>
        </p:blipFill>
        <p:spPr>
          <a:xfrm>
            <a:off x="0" y="3429000"/>
            <a:ext cx="3403955" cy="3429000"/>
          </a:xfrm>
          <a:prstGeom prst="rect">
            <a:avLst/>
          </a:prstGeom>
        </p:spPr>
      </p:pic>
    </p:spTree>
    <p:extLst>
      <p:ext uri="{BB962C8B-B14F-4D97-AF65-F5344CB8AC3E}">
        <p14:creationId xmlns:p14="http://schemas.microsoft.com/office/powerpoint/2010/main" val="965045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0913-3941-E176-1A92-CEE5BE484369}"/>
              </a:ext>
            </a:extLst>
          </p:cNvPr>
          <p:cNvSpPr>
            <a:spLocks noGrp="1"/>
          </p:cNvSpPr>
          <p:nvPr>
            <p:ph type="title"/>
          </p:nvPr>
        </p:nvSpPr>
        <p:spPr>
          <a:xfrm>
            <a:off x="5947824" y="304447"/>
            <a:ext cx="5193941" cy="1293028"/>
          </a:xfrm>
        </p:spPr>
        <p:txBody>
          <a:bodyPr/>
          <a:lstStyle/>
          <a:p>
            <a:pPr algn="ctr"/>
            <a:r>
              <a:rPr lang="en-GB" u="sng" dirty="0">
                <a:latin typeface="Aptos Display" panose="020B0004020202020204" pitchFamily="34" charset="0"/>
              </a:rPr>
              <a:t>Marketing strategy: social media</a:t>
            </a:r>
          </a:p>
        </p:txBody>
      </p:sp>
      <p:pic>
        <p:nvPicPr>
          <p:cNvPr id="4" name="Picture 3">
            <a:extLst>
              <a:ext uri="{FF2B5EF4-FFF2-40B4-BE49-F238E27FC236}">
                <a16:creationId xmlns:a16="http://schemas.microsoft.com/office/drawing/2014/main" id="{91C12BED-390A-9FD0-E3B9-A468D5FF0C96}"/>
              </a:ext>
            </a:extLst>
          </p:cNvPr>
          <p:cNvPicPr>
            <a:picLocks noChangeAspect="1"/>
          </p:cNvPicPr>
          <p:nvPr/>
        </p:nvPicPr>
        <p:blipFill>
          <a:blip r:embed="rId2"/>
          <a:stretch>
            <a:fillRect/>
          </a:stretch>
        </p:blipFill>
        <p:spPr>
          <a:xfrm>
            <a:off x="0" y="0"/>
            <a:ext cx="2105557" cy="1901922"/>
          </a:xfrm>
          <a:prstGeom prst="rect">
            <a:avLst/>
          </a:prstGeom>
        </p:spPr>
      </p:pic>
      <p:graphicFrame>
        <p:nvGraphicFramePr>
          <p:cNvPr id="19" name="Table 18">
            <a:extLst>
              <a:ext uri="{FF2B5EF4-FFF2-40B4-BE49-F238E27FC236}">
                <a16:creationId xmlns:a16="http://schemas.microsoft.com/office/drawing/2014/main" id="{3DD06838-A86C-1F6D-19E4-B15B243A9643}"/>
              </a:ext>
            </a:extLst>
          </p:cNvPr>
          <p:cNvGraphicFramePr>
            <a:graphicFrameLocks noGrp="1"/>
          </p:cNvGraphicFramePr>
          <p:nvPr>
            <p:extLst>
              <p:ext uri="{D42A27DB-BD31-4B8C-83A1-F6EECF244321}">
                <p14:modId xmlns:p14="http://schemas.microsoft.com/office/powerpoint/2010/main" val="1502460167"/>
              </p:ext>
            </p:extLst>
          </p:nvPr>
        </p:nvGraphicFramePr>
        <p:xfrm>
          <a:off x="0" y="1901922"/>
          <a:ext cx="12192000" cy="4373650"/>
        </p:xfrm>
        <a:graphic>
          <a:graphicData uri="http://schemas.openxmlformats.org/drawingml/2006/table">
            <a:tbl>
              <a:tblPr firstRow="1" bandRow="1">
                <a:tableStyleId>{93296810-A885-4BE3-A3E7-6D5BEEA58F35}</a:tableStyleId>
              </a:tblPr>
              <a:tblGrid>
                <a:gridCol w="1411357">
                  <a:extLst>
                    <a:ext uri="{9D8B030D-6E8A-4147-A177-3AD203B41FA5}">
                      <a16:colId xmlns:a16="http://schemas.microsoft.com/office/drawing/2014/main" val="2525873012"/>
                    </a:ext>
                  </a:extLst>
                </a:gridCol>
                <a:gridCol w="1361660">
                  <a:extLst>
                    <a:ext uri="{9D8B030D-6E8A-4147-A177-3AD203B41FA5}">
                      <a16:colId xmlns:a16="http://schemas.microsoft.com/office/drawing/2014/main" val="2187429434"/>
                    </a:ext>
                  </a:extLst>
                </a:gridCol>
                <a:gridCol w="1371600">
                  <a:extLst>
                    <a:ext uri="{9D8B030D-6E8A-4147-A177-3AD203B41FA5}">
                      <a16:colId xmlns:a16="http://schemas.microsoft.com/office/drawing/2014/main" val="4145691608"/>
                    </a:ext>
                  </a:extLst>
                </a:gridCol>
                <a:gridCol w="1540566">
                  <a:extLst>
                    <a:ext uri="{9D8B030D-6E8A-4147-A177-3AD203B41FA5}">
                      <a16:colId xmlns:a16="http://schemas.microsoft.com/office/drawing/2014/main" val="744804334"/>
                    </a:ext>
                  </a:extLst>
                </a:gridCol>
                <a:gridCol w="1510747">
                  <a:extLst>
                    <a:ext uri="{9D8B030D-6E8A-4147-A177-3AD203B41FA5}">
                      <a16:colId xmlns:a16="http://schemas.microsoft.com/office/drawing/2014/main" val="2791412393"/>
                    </a:ext>
                  </a:extLst>
                </a:gridCol>
                <a:gridCol w="1411357">
                  <a:extLst>
                    <a:ext uri="{9D8B030D-6E8A-4147-A177-3AD203B41FA5}">
                      <a16:colId xmlns:a16="http://schemas.microsoft.com/office/drawing/2014/main" val="2568079998"/>
                    </a:ext>
                  </a:extLst>
                </a:gridCol>
                <a:gridCol w="1709530">
                  <a:extLst>
                    <a:ext uri="{9D8B030D-6E8A-4147-A177-3AD203B41FA5}">
                      <a16:colId xmlns:a16="http://schemas.microsoft.com/office/drawing/2014/main" val="3566163066"/>
                    </a:ext>
                  </a:extLst>
                </a:gridCol>
                <a:gridCol w="1875183">
                  <a:extLst>
                    <a:ext uri="{9D8B030D-6E8A-4147-A177-3AD203B41FA5}">
                      <a16:colId xmlns:a16="http://schemas.microsoft.com/office/drawing/2014/main" val="3592696857"/>
                    </a:ext>
                  </a:extLst>
                </a:gridCol>
              </a:tblGrid>
              <a:tr h="477359">
                <a:tc>
                  <a:txBody>
                    <a:bodyPr/>
                    <a:lstStyle/>
                    <a:p>
                      <a:pPr algn="ctr"/>
                      <a:r>
                        <a:rPr lang="en-GB" sz="2000" dirty="0">
                          <a:latin typeface="Aptos Display" panose="020B0004020202020204" pitchFamily="34" charset="0"/>
                        </a:rPr>
                        <a:t>Platform</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YOUTUBE</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TIKTOK</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INSTAGRAM</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PINTREST</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X (Twitter)</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FACEBOOK</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LINKEDIN</a:t>
                      </a:r>
                    </a:p>
                  </a:txBody>
                  <a:tcPr/>
                </a:tc>
                <a:extLst>
                  <a:ext uri="{0D108BD9-81ED-4DB2-BD59-A6C34878D82A}">
                    <a16:rowId xmlns:a16="http://schemas.microsoft.com/office/drawing/2014/main" val="3930317057"/>
                  </a:ext>
                </a:extLst>
              </a:tr>
              <a:tr h="1701335">
                <a:tc>
                  <a:txBody>
                    <a:bodyPr/>
                    <a:lstStyle/>
                    <a:p>
                      <a:pPr algn="ctr"/>
                      <a:r>
                        <a:rPr lang="en-GB" sz="2000" b="1" dirty="0">
                          <a:solidFill>
                            <a:schemeClr val="bg1"/>
                          </a:solidFill>
                          <a:latin typeface="Aptos Display" panose="020B0004020202020204" pitchFamily="34" charset="0"/>
                        </a:rPr>
                        <a:t>Optimal Marketing Avenue</a:t>
                      </a:r>
                    </a:p>
                    <a:p>
                      <a:pPr algn="ctr"/>
                      <a:r>
                        <a:rPr lang="en-GB" sz="2000" b="1" dirty="0">
                          <a:solidFill>
                            <a:schemeClr val="bg1"/>
                          </a:solidFill>
                          <a:latin typeface="Aptos Display" panose="020B0004020202020204" pitchFamily="34" charset="0"/>
                        </a:rPr>
                        <a:t>Trait</a:t>
                      </a:r>
                    </a:p>
                  </a:txBody>
                  <a:tcPr anchor="ctr">
                    <a:solidFill>
                      <a:srgbClr val="0D8EC5"/>
                    </a:solidFill>
                  </a:tcPr>
                </a:tc>
                <a:tc>
                  <a:txBody>
                    <a:bodyPr/>
                    <a:lstStyle/>
                    <a:p>
                      <a:pPr algn="ctr"/>
                      <a:r>
                        <a:rPr lang="en-GB" sz="2000" dirty="0">
                          <a:latin typeface="Aptos Display" panose="020B0004020202020204" pitchFamily="34" charset="0"/>
                        </a:rPr>
                        <a:t>Long-form video content</a:t>
                      </a:r>
                    </a:p>
                  </a:txBody>
                  <a:tcPr anchor="ctr"/>
                </a:tc>
                <a:tc>
                  <a:txBody>
                    <a:bodyPr/>
                    <a:lstStyle/>
                    <a:p>
                      <a:pPr algn="ctr"/>
                      <a:r>
                        <a:rPr lang="en-GB" sz="2000" dirty="0">
                          <a:latin typeface="Aptos Display" panose="020B0004020202020204" pitchFamily="34" charset="0"/>
                        </a:rPr>
                        <a:t>Short-form video content</a:t>
                      </a:r>
                    </a:p>
                  </a:txBody>
                  <a:tcPr anchor="ctr"/>
                </a:tc>
                <a:tc>
                  <a:txBody>
                    <a:bodyPr/>
                    <a:lstStyle/>
                    <a:p>
                      <a:pPr algn="ctr"/>
                      <a:r>
                        <a:rPr lang="en-GB" sz="2000" dirty="0">
                          <a:latin typeface="Aptos Display" panose="020B0004020202020204" pitchFamily="34" charset="0"/>
                        </a:rPr>
                        <a:t>Sharing visual content</a:t>
                      </a:r>
                    </a:p>
                  </a:txBody>
                  <a:tcPr anchor="ctr"/>
                </a:tc>
                <a:tc>
                  <a:txBody>
                    <a:bodyPr/>
                    <a:lstStyle/>
                    <a:p>
                      <a:pPr algn="ctr"/>
                      <a:r>
                        <a:rPr lang="en-GB" sz="2000" dirty="0">
                          <a:latin typeface="Aptos Display" panose="020B0004020202020204" pitchFamily="34" charset="0"/>
                        </a:rPr>
                        <a:t>Visual marketing</a:t>
                      </a:r>
                    </a:p>
                    <a:p>
                      <a:pPr algn="ctr"/>
                      <a:endParaRPr lang="en-GB" sz="2000" dirty="0">
                        <a:latin typeface="Aptos Display" panose="020B0004020202020204" pitchFamily="34" charset="0"/>
                      </a:endParaRPr>
                    </a:p>
                  </a:txBody>
                  <a:tcPr anchor="ctr"/>
                </a:tc>
                <a:tc>
                  <a:txBody>
                    <a:bodyPr/>
                    <a:lstStyle/>
                    <a:p>
                      <a:pPr algn="ctr"/>
                      <a:r>
                        <a:rPr lang="en-GB" sz="2000" dirty="0">
                          <a:latin typeface="Aptos Display" panose="020B0004020202020204" pitchFamily="34" charset="0"/>
                        </a:rPr>
                        <a:t>Customer service</a:t>
                      </a:r>
                    </a:p>
                  </a:txBody>
                  <a:tcPr anchor="ctr"/>
                </a:tc>
                <a:tc>
                  <a:txBody>
                    <a:bodyPr/>
                    <a:lstStyle/>
                    <a:p>
                      <a:pPr algn="ctr"/>
                      <a:r>
                        <a:rPr lang="en-GB" sz="2000" dirty="0">
                          <a:latin typeface="Aptos Display" panose="020B0004020202020204" pitchFamily="34" charset="0"/>
                        </a:rPr>
                        <a:t>Customer engagement</a:t>
                      </a:r>
                    </a:p>
                  </a:txBody>
                  <a:tcPr anchor="ctr"/>
                </a:tc>
                <a:tc>
                  <a:txBody>
                    <a:bodyPr/>
                    <a:lstStyle/>
                    <a:p>
                      <a:pPr algn="ctr"/>
                      <a:r>
                        <a:rPr lang="en-GB" sz="2000" dirty="0">
                          <a:latin typeface="Aptos Display" panose="020B0004020202020204" pitchFamily="34" charset="0"/>
                        </a:rPr>
                        <a:t>Business to business marketing &amp; professional networking</a:t>
                      </a:r>
                    </a:p>
                  </a:txBody>
                  <a:tcPr anchor="ctr"/>
                </a:tc>
                <a:extLst>
                  <a:ext uri="{0D108BD9-81ED-4DB2-BD59-A6C34878D82A}">
                    <a16:rowId xmlns:a16="http://schemas.microsoft.com/office/drawing/2014/main" val="1035204517"/>
                  </a:ext>
                </a:extLst>
              </a:tr>
              <a:tr h="2194956">
                <a:tc>
                  <a:txBody>
                    <a:bodyPr/>
                    <a:lstStyle/>
                    <a:p>
                      <a:pPr algn="ctr"/>
                      <a:r>
                        <a:rPr lang="en-GB" sz="2000" b="1" dirty="0">
                          <a:solidFill>
                            <a:schemeClr val="bg1"/>
                          </a:solidFill>
                          <a:latin typeface="Aptos Display" panose="020B0004020202020204" pitchFamily="34" charset="0"/>
                        </a:rPr>
                        <a:t>Trinium</a:t>
                      </a:r>
                    </a:p>
                    <a:p>
                      <a:pPr algn="ctr"/>
                      <a:r>
                        <a:rPr lang="en-GB" sz="2000" b="1" dirty="0">
                          <a:solidFill>
                            <a:schemeClr val="bg1"/>
                          </a:solidFill>
                          <a:latin typeface="Aptos Display" panose="020B0004020202020204" pitchFamily="34" charset="0"/>
                        </a:rPr>
                        <a:t>Use Case To Reach</a:t>
                      </a:r>
                    </a:p>
                    <a:p>
                      <a:pPr algn="ctr"/>
                      <a:r>
                        <a:rPr lang="en-GB" sz="2000" b="1" dirty="0">
                          <a:solidFill>
                            <a:schemeClr val="bg1"/>
                          </a:solidFill>
                          <a:latin typeface="Aptos Display" panose="020B0004020202020204" pitchFamily="34" charset="0"/>
                        </a:rPr>
                        <a:t>Customers</a:t>
                      </a:r>
                    </a:p>
                  </a:txBody>
                  <a:tcPr anchor="ctr">
                    <a:solidFill>
                      <a:srgbClr val="0D8EC5"/>
                    </a:solidFill>
                  </a:tcPr>
                </a:tc>
                <a:tc>
                  <a:txBody>
                    <a:bodyPr/>
                    <a:lstStyle/>
                    <a:p>
                      <a:pPr algn="ctr"/>
                      <a:r>
                        <a:rPr lang="en-GB" sz="2000" dirty="0">
                          <a:latin typeface="Aptos Display" panose="020B0004020202020204" pitchFamily="34" charset="0"/>
                        </a:rPr>
                        <a:t>New product reveal &amp; detailed service content</a:t>
                      </a:r>
                    </a:p>
                  </a:txBody>
                  <a:tcPr anchor="ctr"/>
                </a:tc>
                <a:tc>
                  <a:txBody>
                    <a:bodyPr/>
                    <a:lstStyle/>
                    <a:p>
                      <a:pPr algn="ctr"/>
                      <a:r>
                        <a:rPr lang="en-GB" sz="2000" dirty="0">
                          <a:latin typeface="Aptos Display" panose="020B0004020202020204" pitchFamily="34" charset="0"/>
                        </a:rPr>
                        <a:t>Snapshot product &amp; service spotlight content</a:t>
                      </a:r>
                    </a:p>
                  </a:txBody>
                  <a:tcPr anchor="ctr"/>
                </a:tc>
                <a:tc>
                  <a:txBody>
                    <a:bodyPr/>
                    <a:lstStyle/>
                    <a:p>
                      <a:pPr algn="ctr"/>
                      <a:r>
                        <a:rPr lang="en-GB" sz="2000" dirty="0">
                          <a:latin typeface="Aptos Display" panose="020B0004020202020204" pitchFamily="34" charset="0"/>
                        </a:rPr>
                        <a:t>Brand awareness &amp; promotional content</a:t>
                      </a:r>
                    </a:p>
                  </a:txBody>
                  <a:tcPr anchor="ctr"/>
                </a:tc>
                <a:tc>
                  <a:txBody>
                    <a:bodyPr/>
                    <a:lstStyle/>
                    <a:p>
                      <a:pPr algn="ctr"/>
                      <a:r>
                        <a:rPr lang="en-GB" sz="2000" dirty="0">
                          <a:latin typeface="Aptos Display" panose="020B0004020202020204" pitchFamily="34" charset="0"/>
                        </a:rPr>
                        <a:t>Hardware &amp; prototype showcases</a:t>
                      </a:r>
                    </a:p>
                  </a:txBody>
                  <a:tcPr anchor="ctr"/>
                </a:tc>
                <a:tc>
                  <a:txBody>
                    <a:bodyPr/>
                    <a:lstStyle/>
                    <a:p>
                      <a:pPr algn="ctr"/>
                      <a:r>
                        <a:rPr lang="en-GB" sz="2000" dirty="0">
                          <a:latin typeface="Aptos Display" panose="020B0004020202020204" pitchFamily="34" charset="0"/>
                        </a:rPr>
                        <a:t>Community feedback &amp; live service updates</a:t>
                      </a:r>
                    </a:p>
                  </a:txBody>
                  <a:tcPr anchor="ctr"/>
                </a:tc>
                <a:tc>
                  <a:txBody>
                    <a:bodyPr/>
                    <a:lstStyle/>
                    <a:p>
                      <a:pPr algn="ctr"/>
                      <a:r>
                        <a:rPr lang="en-GB" sz="2000" dirty="0">
                          <a:latin typeface="Aptos Display" panose="020B0004020202020204" pitchFamily="34" charset="0"/>
                        </a:rPr>
                        <a:t>Community prize draws &amp; giveaways</a:t>
                      </a:r>
                    </a:p>
                  </a:txBody>
                  <a:tcPr anchor="ctr"/>
                </a:tc>
                <a:tc>
                  <a:txBody>
                    <a:bodyPr/>
                    <a:lstStyle/>
                    <a:p>
                      <a:pPr algn="ctr"/>
                      <a:r>
                        <a:rPr lang="en-GB" sz="2000" dirty="0">
                          <a:latin typeface="Aptos Display" panose="020B0004020202020204" pitchFamily="34" charset="0"/>
                        </a:rPr>
                        <a:t>Business networking &amp; collaboration opportunities</a:t>
                      </a:r>
                    </a:p>
                  </a:txBody>
                  <a:tcPr anchor="ctr"/>
                </a:tc>
                <a:extLst>
                  <a:ext uri="{0D108BD9-81ED-4DB2-BD59-A6C34878D82A}">
                    <a16:rowId xmlns:a16="http://schemas.microsoft.com/office/drawing/2014/main" val="1340797909"/>
                  </a:ext>
                </a:extLst>
              </a:tr>
            </a:tbl>
          </a:graphicData>
        </a:graphic>
      </p:graphicFrame>
      <p:sp>
        <p:nvSpPr>
          <p:cNvPr id="21" name="TextBox 20">
            <a:extLst>
              <a:ext uri="{FF2B5EF4-FFF2-40B4-BE49-F238E27FC236}">
                <a16:creationId xmlns:a16="http://schemas.microsoft.com/office/drawing/2014/main" id="{9D4B465D-8DCA-AF0C-1E31-C7CB6BD9C878}"/>
              </a:ext>
            </a:extLst>
          </p:cNvPr>
          <p:cNvSpPr txBox="1"/>
          <p:nvPr/>
        </p:nvSpPr>
        <p:spPr>
          <a:xfrm>
            <a:off x="0" y="6275572"/>
            <a:ext cx="9402417" cy="369332"/>
          </a:xfrm>
          <a:prstGeom prst="rect">
            <a:avLst/>
          </a:prstGeom>
          <a:noFill/>
        </p:spPr>
        <p:txBody>
          <a:bodyPr wrap="square">
            <a:spAutoFit/>
          </a:bodyPr>
          <a:lstStyle/>
          <a:p>
            <a:r>
              <a:rPr lang="en-GB" dirty="0">
                <a:latin typeface="Aptos Display" panose="020B0004020202020204" pitchFamily="34" charset="0"/>
              </a:rPr>
              <a:t>Adapted from: Important Social Media Platforms for Companies: How to Pick the Right Ones (2026)</a:t>
            </a:r>
          </a:p>
        </p:txBody>
      </p:sp>
    </p:spTree>
    <p:extLst>
      <p:ext uri="{BB962C8B-B14F-4D97-AF65-F5344CB8AC3E}">
        <p14:creationId xmlns:p14="http://schemas.microsoft.com/office/powerpoint/2010/main" val="218226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5E77-C082-F6E8-E189-8A801FC3BD43}"/>
              </a:ext>
            </a:extLst>
          </p:cNvPr>
          <p:cNvSpPr>
            <a:spLocks noGrp="1"/>
          </p:cNvSpPr>
          <p:nvPr>
            <p:ph type="title"/>
          </p:nvPr>
        </p:nvSpPr>
        <p:spPr>
          <a:xfrm>
            <a:off x="4028660" y="316396"/>
            <a:ext cx="8610600" cy="1293028"/>
          </a:xfrm>
        </p:spPr>
        <p:txBody>
          <a:bodyPr/>
          <a:lstStyle/>
          <a:p>
            <a:pPr algn="ctr"/>
            <a:r>
              <a:rPr lang="en-GB" u="sng" dirty="0">
                <a:latin typeface="Aptos Display" panose="020B0004020202020204" pitchFamily="34" charset="0"/>
              </a:rPr>
              <a:t>Marketing strategy:</a:t>
            </a:r>
            <a:br>
              <a:rPr lang="en-GB" u="sng" dirty="0">
                <a:latin typeface="Aptos Display" panose="020B0004020202020204" pitchFamily="34" charset="0"/>
              </a:rPr>
            </a:br>
            <a:r>
              <a:rPr lang="en-GB" u="sng" dirty="0">
                <a:latin typeface="Aptos Display" panose="020B0004020202020204" pitchFamily="34" charset="0"/>
              </a:rPr>
              <a:t>Out of home/Transit Ads</a:t>
            </a:r>
          </a:p>
        </p:txBody>
      </p:sp>
      <p:pic>
        <p:nvPicPr>
          <p:cNvPr id="4" name="Picture 3">
            <a:extLst>
              <a:ext uri="{FF2B5EF4-FFF2-40B4-BE49-F238E27FC236}">
                <a16:creationId xmlns:a16="http://schemas.microsoft.com/office/drawing/2014/main" id="{698065C5-F9E1-5ACC-E053-45B13841551B}"/>
              </a:ext>
            </a:extLst>
          </p:cNvPr>
          <p:cNvPicPr>
            <a:picLocks noChangeAspect="1"/>
          </p:cNvPicPr>
          <p:nvPr/>
        </p:nvPicPr>
        <p:blipFill>
          <a:blip r:embed="rId2"/>
          <a:stretch>
            <a:fillRect/>
          </a:stretch>
        </p:blipFill>
        <p:spPr>
          <a:xfrm>
            <a:off x="0" y="0"/>
            <a:ext cx="2256183" cy="2052399"/>
          </a:xfrm>
          <a:prstGeom prst="rect">
            <a:avLst/>
          </a:prstGeom>
        </p:spPr>
      </p:pic>
      <p:graphicFrame>
        <p:nvGraphicFramePr>
          <p:cNvPr id="7" name="Table 6">
            <a:extLst>
              <a:ext uri="{FF2B5EF4-FFF2-40B4-BE49-F238E27FC236}">
                <a16:creationId xmlns:a16="http://schemas.microsoft.com/office/drawing/2014/main" id="{08E0F367-BB0D-7D9B-14B1-5AC146D139D0}"/>
              </a:ext>
            </a:extLst>
          </p:cNvPr>
          <p:cNvGraphicFramePr>
            <a:graphicFrameLocks noGrp="1"/>
          </p:cNvGraphicFramePr>
          <p:nvPr>
            <p:extLst>
              <p:ext uri="{D42A27DB-BD31-4B8C-83A1-F6EECF244321}">
                <p14:modId xmlns:p14="http://schemas.microsoft.com/office/powerpoint/2010/main" val="4232802592"/>
              </p:ext>
            </p:extLst>
          </p:nvPr>
        </p:nvGraphicFramePr>
        <p:xfrm>
          <a:off x="0" y="2066060"/>
          <a:ext cx="12192000" cy="3571819"/>
        </p:xfrm>
        <a:graphic>
          <a:graphicData uri="http://schemas.openxmlformats.org/drawingml/2006/table">
            <a:tbl>
              <a:tblPr firstRow="1" bandRow="1">
                <a:tableStyleId>{7DF18680-E054-41AD-8BC1-D1AEF772440D}</a:tableStyleId>
              </a:tblPr>
              <a:tblGrid>
                <a:gridCol w="1351722">
                  <a:extLst>
                    <a:ext uri="{9D8B030D-6E8A-4147-A177-3AD203B41FA5}">
                      <a16:colId xmlns:a16="http://schemas.microsoft.com/office/drawing/2014/main" val="2621386293"/>
                    </a:ext>
                  </a:extLst>
                </a:gridCol>
                <a:gridCol w="3011556">
                  <a:extLst>
                    <a:ext uri="{9D8B030D-6E8A-4147-A177-3AD203B41FA5}">
                      <a16:colId xmlns:a16="http://schemas.microsoft.com/office/drawing/2014/main" val="4088322231"/>
                    </a:ext>
                  </a:extLst>
                </a:gridCol>
                <a:gridCol w="2713383">
                  <a:extLst>
                    <a:ext uri="{9D8B030D-6E8A-4147-A177-3AD203B41FA5}">
                      <a16:colId xmlns:a16="http://schemas.microsoft.com/office/drawing/2014/main" val="3338047080"/>
                    </a:ext>
                  </a:extLst>
                </a:gridCol>
                <a:gridCol w="2464904">
                  <a:extLst>
                    <a:ext uri="{9D8B030D-6E8A-4147-A177-3AD203B41FA5}">
                      <a16:colId xmlns:a16="http://schemas.microsoft.com/office/drawing/2014/main" val="1616367396"/>
                    </a:ext>
                  </a:extLst>
                </a:gridCol>
                <a:gridCol w="2650435">
                  <a:extLst>
                    <a:ext uri="{9D8B030D-6E8A-4147-A177-3AD203B41FA5}">
                      <a16:colId xmlns:a16="http://schemas.microsoft.com/office/drawing/2014/main" val="3623765618"/>
                    </a:ext>
                  </a:extLst>
                </a:gridCol>
              </a:tblGrid>
              <a:tr h="402817">
                <a:tc>
                  <a:txBody>
                    <a:bodyPr/>
                    <a:lstStyle/>
                    <a:p>
                      <a:pPr algn="ctr"/>
                      <a:r>
                        <a:rPr lang="en-GB" b="1" dirty="0">
                          <a:latin typeface="Aptos Display" panose="020B0004020202020204" pitchFamily="34" charset="0"/>
                        </a:rPr>
                        <a:t>Format</a:t>
                      </a:r>
                    </a:p>
                  </a:txBody>
                  <a:tcPr/>
                </a:tc>
                <a:tc>
                  <a:txBody>
                    <a:bodyPr/>
                    <a:lstStyle/>
                    <a:p>
                      <a:pPr algn="ctr"/>
                      <a:r>
                        <a:rPr lang="en-GB" b="1" dirty="0">
                          <a:latin typeface="Aptos Display" panose="020B0004020202020204" pitchFamily="34" charset="0"/>
                        </a:rPr>
                        <a:t>Billboards </a:t>
                      </a:r>
                    </a:p>
                  </a:txBody>
                  <a:tcPr>
                    <a:solidFill>
                      <a:srgbClr val="50CFB4"/>
                    </a:solidFill>
                  </a:tcPr>
                </a:tc>
                <a:tc>
                  <a:txBody>
                    <a:bodyPr/>
                    <a:lstStyle/>
                    <a:p>
                      <a:pPr algn="ctr"/>
                      <a:r>
                        <a:rPr lang="en-GB" b="1" dirty="0">
                          <a:latin typeface="Aptos Display" panose="020B0004020202020204" pitchFamily="34" charset="0"/>
                        </a:rPr>
                        <a:t>Street Furniture </a:t>
                      </a:r>
                    </a:p>
                  </a:txBody>
                  <a:tcPr/>
                </a:tc>
                <a:tc>
                  <a:txBody>
                    <a:bodyPr/>
                    <a:lstStyle/>
                    <a:p>
                      <a:pPr algn="ctr"/>
                      <a:r>
                        <a:rPr lang="en-GB" b="1" dirty="0">
                          <a:latin typeface="Aptos Display" panose="020B0004020202020204" pitchFamily="34" charset="0"/>
                        </a:rPr>
                        <a:t>Transit </a:t>
                      </a:r>
                    </a:p>
                  </a:txBody>
                  <a:tcPr/>
                </a:tc>
                <a:tc>
                  <a:txBody>
                    <a:bodyPr/>
                    <a:lstStyle/>
                    <a:p>
                      <a:pPr algn="ctr"/>
                      <a:r>
                        <a:rPr lang="en-GB" b="1" dirty="0">
                          <a:latin typeface="Aptos Display" panose="020B0004020202020204" pitchFamily="34" charset="0"/>
                        </a:rPr>
                        <a:t>Place-Based</a:t>
                      </a:r>
                    </a:p>
                  </a:txBody>
                  <a:tcPr/>
                </a:tc>
                <a:extLst>
                  <a:ext uri="{0D108BD9-81ED-4DB2-BD59-A6C34878D82A}">
                    <a16:rowId xmlns:a16="http://schemas.microsoft.com/office/drawing/2014/main" val="608580602"/>
                  </a:ext>
                </a:extLst>
              </a:tr>
              <a:tr h="1807063">
                <a:tc>
                  <a:txBody>
                    <a:bodyPr/>
                    <a:lstStyle/>
                    <a:p>
                      <a:pPr algn="ctr"/>
                      <a:r>
                        <a:rPr lang="en-GB" b="1" dirty="0">
                          <a:solidFill>
                            <a:schemeClr val="bg1"/>
                          </a:solidFill>
                          <a:latin typeface="Aptos Display" panose="020B0004020202020204" pitchFamily="34" charset="0"/>
                        </a:rPr>
                        <a:t>Physical Area Format Targets</a:t>
                      </a:r>
                    </a:p>
                  </a:txBody>
                  <a:tcPr anchor="ctr">
                    <a:solidFill>
                      <a:srgbClr val="50CFB4"/>
                    </a:solidFill>
                  </a:tcPr>
                </a:tc>
                <a:tc>
                  <a:txBody>
                    <a:bodyPr/>
                    <a:lstStyle/>
                    <a:p>
                      <a:pPr algn="ctr"/>
                      <a:r>
                        <a:rPr lang="en-GB" dirty="0">
                          <a:latin typeface="Aptos Display" panose="020B0004020202020204" pitchFamily="34" charset="0"/>
                        </a:rPr>
                        <a:t>Large-format advertising displays found along highways, major roads, and urban areas</a:t>
                      </a:r>
                    </a:p>
                  </a:txBody>
                  <a:tcPr anchor="ctr"/>
                </a:tc>
                <a:tc>
                  <a:txBody>
                    <a:bodyPr/>
                    <a:lstStyle/>
                    <a:p>
                      <a:pPr algn="ctr"/>
                      <a:r>
                        <a:rPr lang="en-GB" dirty="0">
                          <a:latin typeface="Aptos Display" panose="020B0004020202020204" pitchFamily="34" charset="0"/>
                        </a:rPr>
                        <a:t>Advertising on bus shelters, benches, kiosks, and other placements in pedestrian-heavy areas </a:t>
                      </a:r>
                    </a:p>
                  </a:txBody>
                  <a:tcPr anchor="ctr"/>
                </a:tc>
                <a:tc>
                  <a:txBody>
                    <a:bodyPr/>
                    <a:lstStyle/>
                    <a:p>
                      <a:pPr algn="ctr"/>
                      <a:r>
                        <a:rPr lang="en-GB" dirty="0">
                          <a:latin typeface="Aptos Display" panose="020B0004020202020204" pitchFamily="34" charset="0"/>
                        </a:rPr>
                        <a:t>Ads placed on or inside public transportation vehicles and stations </a:t>
                      </a:r>
                    </a:p>
                  </a:txBody>
                  <a:tcPr anchor="ctr"/>
                </a:tc>
                <a:tc>
                  <a:txBody>
                    <a:bodyPr/>
                    <a:lstStyle/>
                    <a:p>
                      <a:pPr algn="ctr"/>
                      <a:r>
                        <a:rPr lang="en-GB" dirty="0">
                          <a:latin typeface="Aptos Display" panose="020B0004020202020204" pitchFamily="34" charset="0"/>
                        </a:rPr>
                        <a:t>Advertising targeted to specific locations such as shopping centres, retail stores and restaurants</a:t>
                      </a:r>
                    </a:p>
                  </a:txBody>
                  <a:tcPr anchor="ctr"/>
                </a:tc>
                <a:extLst>
                  <a:ext uri="{0D108BD9-81ED-4DB2-BD59-A6C34878D82A}">
                    <a16:rowId xmlns:a16="http://schemas.microsoft.com/office/drawing/2014/main" val="307439639"/>
                  </a:ext>
                </a:extLst>
              </a:tr>
              <a:tr h="1361939">
                <a:tc>
                  <a:txBody>
                    <a:bodyPr/>
                    <a:lstStyle/>
                    <a:p>
                      <a:pPr algn="ctr"/>
                      <a:r>
                        <a:rPr lang="en-GB" b="1" dirty="0">
                          <a:solidFill>
                            <a:schemeClr val="bg1"/>
                          </a:solidFill>
                          <a:latin typeface="Aptos Display" panose="020B0004020202020204" pitchFamily="34" charset="0"/>
                        </a:rPr>
                        <a:t>Trinium</a:t>
                      </a:r>
                    </a:p>
                    <a:p>
                      <a:pPr algn="ctr"/>
                      <a:r>
                        <a:rPr lang="en-GB" b="1" dirty="0">
                          <a:solidFill>
                            <a:schemeClr val="bg1"/>
                          </a:solidFill>
                          <a:latin typeface="Aptos Display" panose="020B0004020202020204" pitchFamily="34" charset="0"/>
                        </a:rPr>
                        <a:t>Use Case To Reach</a:t>
                      </a:r>
                    </a:p>
                    <a:p>
                      <a:pPr algn="ctr"/>
                      <a:r>
                        <a:rPr lang="en-GB" b="1" dirty="0">
                          <a:solidFill>
                            <a:schemeClr val="bg1"/>
                          </a:solidFill>
                          <a:latin typeface="Aptos Display" panose="020B0004020202020204" pitchFamily="34" charset="0"/>
                        </a:rPr>
                        <a:t>Customers</a:t>
                      </a:r>
                    </a:p>
                  </a:txBody>
                  <a:tcPr anchor="ctr">
                    <a:solidFill>
                      <a:srgbClr val="50CFB4"/>
                    </a:solidFill>
                  </a:tcPr>
                </a:tc>
                <a:tc>
                  <a:txBody>
                    <a:bodyPr/>
                    <a:lstStyle/>
                    <a:p>
                      <a:pPr algn="ctr"/>
                      <a:r>
                        <a:rPr lang="en-GB" dirty="0">
                          <a:latin typeface="Aptos Display" panose="020B0004020202020204" pitchFamily="34" charset="0"/>
                        </a:rPr>
                        <a:t>Billboards designed for maximum visibility and impact</a:t>
                      </a:r>
                    </a:p>
                  </a:txBody>
                  <a:tcPr anchor="ctr"/>
                </a:tc>
                <a:tc>
                  <a:txBody>
                    <a:bodyPr/>
                    <a:lstStyle/>
                    <a:p>
                      <a:pPr algn="ctr"/>
                      <a:r>
                        <a:rPr lang="en-GB" dirty="0">
                          <a:latin typeface="Aptos Display" panose="020B0004020202020204" pitchFamily="34" charset="0"/>
                        </a:rPr>
                        <a:t>Formats to reach audiences at eye level</a:t>
                      </a:r>
                    </a:p>
                  </a:txBody>
                  <a:tcPr anchor="ctr"/>
                </a:tc>
                <a:tc>
                  <a:txBody>
                    <a:bodyPr/>
                    <a:lstStyle/>
                    <a:p>
                      <a:pPr algn="ctr"/>
                      <a:r>
                        <a:rPr lang="en-GB" dirty="0">
                          <a:latin typeface="Aptos Display" panose="020B0004020202020204" pitchFamily="34" charset="0"/>
                        </a:rPr>
                        <a:t>Subway station posters, bus wraps, and in-airport advertising</a:t>
                      </a:r>
                    </a:p>
                  </a:txBody>
                  <a:tcPr anchor="ctr"/>
                </a:tc>
                <a:tc>
                  <a:txBody>
                    <a:bodyPr/>
                    <a:lstStyle/>
                    <a:p>
                      <a:pPr algn="ctr"/>
                      <a:r>
                        <a:rPr lang="en-GB" dirty="0">
                          <a:latin typeface="Aptos Display" panose="020B0004020202020204" pitchFamily="34" charset="0"/>
                        </a:rPr>
                        <a:t>Contextual ads to capitalize on a “captive” audience</a:t>
                      </a:r>
                    </a:p>
                  </a:txBody>
                  <a:tcPr anchor="ctr"/>
                </a:tc>
                <a:extLst>
                  <a:ext uri="{0D108BD9-81ED-4DB2-BD59-A6C34878D82A}">
                    <a16:rowId xmlns:a16="http://schemas.microsoft.com/office/drawing/2014/main" val="4294863946"/>
                  </a:ext>
                </a:extLst>
              </a:tr>
            </a:tbl>
          </a:graphicData>
        </a:graphic>
      </p:graphicFrame>
      <p:sp>
        <p:nvSpPr>
          <p:cNvPr id="9" name="TextBox 8">
            <a:extLst>
              <a:ext uri="{FF2B5EF4-FFF2-40B4-BE49-F238E27FC236}">
                <a16:creationId xmlns:a16="http://schemas.microsoft.com/office/drawing/2014/main" id="{7D48512D-37FE-F387-B50B-32A77D679424}"/>
              </a:ext>
            </a:extLst>
          </p:cNvPr>
          <p:cNvSpPr txBox="1"/>
          <p:nvPr/>
        </p:nvSpPr>
        <p:spPr>
          <a:xfrm>
            <a:off x="0" y="5637879"/>
            <a:ext cx="8743950" cy="400110"/>
          </a:xfrm>
          <a:prstGeom prst="rect">
            <a:avLst/>
          </a:prstGeom>
          <a:noFill/>
        </p:spPr>
        <p:txBody>
          <a:bodyPr wrap="square">
            <a:spAutoFit/>
          </a:bodyPr>
          <a:lstStyle/>
          <a:p>
            <a:r>
              <a:rPr lang="en-GB" sz="2000" dirty="0">
                <a:latin typeface="Aptos Display" panose="020B0004020202020204" pitchFamily="34" charset="0"/>
              </a:rPr>
              <a:t>Adapted from: What Is Out of Home Advertising? Types, Examples &amp; Benefits (2026)</a:t>
            </a:r>
          </a:p>
        </p:txBody>
      </p:sp>
    </p:spTree>
    <p:extLst>
      <p:ext uri="{BB962C8B-B14F-4D97-AF65-F5344CB8AC3E}">
        <p14:creationId xmlns:p14="http://schemas.microsoft.com/office/powerpoint/2010/main" val="2942435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9145-B0C2-4B87-C573-78AD063ADD90}"/>
              </a:ext>
            </a:extLst>
          </p:cNvPr>
          <p:cNvSpPr>
            <a:spLocks noGrp="1"/>
          </p:cNvSpPr>
          <p:nvPr>
            <p:ph type="title"/>
          </p:nvPr>
        </p:nvSpPr>
        <p:spPr>
          <a:xfrm>
            <a:off x="5417574" y="187590"/>
            <a:ext cx="6227812" cy="1293028"/>
          </a:xfrm>
        </p:spPr>
        <p:txBody>
          <a:bodyPr/>
          <a:lstStyle/>
          <a:p>
            <a:pPr algn="ctr"/>
            <a:r>
              <a:rPr lang="en-GB" u="sng" dirty="0">
                <a:latin typeface="Aptos Display" panose="020B0004020202020204" pitchFamily="34" charset="0"/>
              </a:rPr>
              <a:t>Funding requirements and allocation</a:t>
            </a:r>
          </a:p>
        </p:txBody>
      </p:sp>
      <p:pic>
        <p:nvPicPr>
          <p:cNvPr id="4" name="Picture 3">
            <a:extLst>
              <a:ext uri="{FF2B5EF4-FFF2-40B4-BE49-F238E27FC236}">
                <a16:creationId xmlns:a16="http://schemas.microsoft.com/office/drawing/2014/main" id="{47D3124D-327F-D3DA-FAB7-4FEA1D60682E}"/>
              </a:ext>
            </a:extLst>
          </p:cNvPr>
          <p:cNvPicPr>
            <a:picLocks noChangeAspect="1"/>
          </p:cNvPicPr>
          <p:nvPr/>
        </p:nvPicPr>
        <p:blipFill>
          <a:blip r:embed="rId2"/>
          <a:stretch>
            <a:fillRect/>
          </a:stretch>
        </p:blipFill>
        <p:spPr>
          <a:xfrm>
            <a:off x="7443019" y="1480618"/>
            <a:ext cx="4603650" cy="5245471"/>
          </a:xfrm>
          <a:prstGeom prst="rect">
            <a:avLst/>
          </a:prstGeom>
        </p:spPr>
      </p:pic>
      <p:sp>
        <p:nvSpPr>
          <p:cNvPr id="6" name="TextBox 5">
            <a:extLst>
              <a:ext uri="{FF2B5EF4-FFF2-40B4-BE49-F238E27FC236}">
                <a16:creationId xmlns:a16="http://schemas.microsoft.com/office/drawing/2014/main" id="{D57AC589-7566-8CB2-BFF1-4FF95504012A}"/>
              </a:ext>
            </a:extLst>
          </p:cNvPr>
          <p:cNvSpPr txBox="1"/>
          <p:nvPr/>
        </p:nvSpPr>
        <p:spPr>
          <a:xfrm>
            <a:off x="135498" y="1991896"/>
            <a:ext cx="7307521" cy="4524315"/>
          </a:xfrm>
          <a:prstGeom prst="rect">
            <a:avLst/>
          </a:prstGeom>
          <a:noFill/>
        </p:spPr>
        <p:txBody>
          <a:bodyPr wrap="square">
            <a:spAutoFit/>
          </a:bodyPr>
          <a:lstStyle/>
          <a:p>
            <a:r>
              <a:rPr lang="en-GB" dirty="0">
                <a:latin typeface="Aptos Display" panose="020B0004020202020204" pitchFamily="34" charset="0"/>
              </a:rPr>
              <a:t>Trinium Limited plans to take a government startup loan of £25,000 we also plan to raise £30,000 in sales based on a retail unit sale price of £650 each and 50 units sold in that first month.</a:t>
            </a:r>
          </a:p>
          <a:p>
            <a:endParaRPr lang="en-GB" dirty="0">
              <a:latin typeface="Aptos Display" panose="020B0004020202020204" pitchFamily="34" charset="0"/>
            </a:endParaRPr>
          </a:p>
          <a:p>
            <a:r>
              <a:rPr lang="en-GB" dirty="0">
                <a:latin typeface="Aptos Display" panose="020B0004020202020204" pitchFamily="34" charset="0"/>
              </a:rPr>
              <a:t>Trinium Limited will use its initial funding and resources concentrating on three main objectives;</a:t>
            </a:r>
          </a:p>
          <a:p>
            <a:endParaRPr lang="en-GB" dirty="0">
              <a:latin typeface="Aptos Display" panose="020B0004020202020204" pitchFamily="34" charset="0"/>
            </a:endParaRPr>
          </a:p>
          <a:p>
            <a:r>
              <a:rPr lang="en-GB" dirty="0">
                <a:latin typeface="Aptos Display" panose="020B0004020202020204" pitchFamily="34" charset="0"/>
              </a:rPr>
              <a:t>•	Designing and manufacturing a console prototype/developer kit.</a:t>
            </a:r>
          </a:p>
          <a:p>
            <a:r>
              <a:rPr lang="en-GB" dirty="0">
                <a:latin typeface="Aptos Display" panose="020B0004020202020204" pitchFamily="34" charset="0"/>
              </a:rPr>
              <a:t>•	Designing a professional website and companion mobile app.</a:t>
            </a:r>
          </a:p>
          <a:p>
            <a:r>
              <a:rPr lang="en-GB" dirty="0">
                <a:latin typeface="Aptos Display" panose="020B0004020202020204" pitchFamily="34" charset="0"/>
              </a:rPr>
              <a:t>•	Creating brand awareness and opening social media channels.</a:t>
            </a:r>
          </a:p>
          <a:p>
            <a:endParaRPr lang="en-GB" dirty="0">
              <a:latin typeface="Aptos Display" panose="020B0004020202020204" pitchFamily="34" charset="0"/>
            </a:endParaRPr>
          </a:p>
          <a:p>
            <a:r>
              <a:rPr lang="en-GB" dirty="0">
                <a:latin typeface="Aptos Display" panose="020B0004020202020204" pitchFamily="34" charset="0"/>
              </a:rPr>
              <a:t>Whilst this means selling at slight loss, more costs are recovered through the eventual digital sales on the platform Trinium creates.</a:t>
            </a:r>
          </a:p>
          <a:p>
            <a:endParaRPr lang="en-GB" dirty="0">
              <a:latin typeface="Aptos Display" panose="020B0004020202020204" pitchFamily="34" charset="0"/>
            </a:endParaRPr>
          </a:p>
          <a:p>
            <a:r>
              <a:rPr lang="en-GB" dirty="0">
                <a:latin typeface="Aptos Display" panose="020B0004020202020204" pitchFamily="34" charset="0"/>
              </a:rPr>
              <a:t>Other costs are calculated based on 3 directors sharing an office space with loaned equipment and outsourcing other critical operations when necessary.</a:t>
            </a:r>
          </a:p>
        </p:txBody>
      </p:sp>
      <p:pic>
        <p:nvPicPr>
          <p:cNvPr id="8" name="Picture 7">
            <a:extLst>
              <a:ext uri="{FF2B5EF4-FFF2-40B4-BE49-F238E27FC236}">
                <a16:creationId xmlns:a16="http://schemas.microsoft.com/office/drawing/2014/main" id="{B758B341-B42A-F2EF-A149-E4BA098EADFD}"/>
              </a:ext>
            </a:extLst>
          </p:cNvPr>
          <p:cNvPicPr>
            <a:picLocks noChangeAspect="1"/>
          </p:cNvPicPr>
          <p:nvPr/>
        </p:nvPicPr>
        <p:blipFill>
          <a:blip r:embed="rId3"/>
          <a:stretch>
            <a:fillRect/>
          </a:stretch>
        </p:blipFill>
        <p:spPr>
          <a:xfrm>
            <a:off x="-1" y="-1"/>
            <a:ext cx="2107097" cy="1913785"/>
          </a:xfrm>
          <a:prstGeom prst="rect">
            <a:avLst/>
          </a:prstGeom>
        </p:spPr>
      </p:pic>
    </p:spTree>
    <p:extLst>
      <p:ext uri="{BB962C8B-B14F-4D97-AF65-F5344CB8AC3E}">
        <p14:creationId xmlns:p14="http://schemas.microsoft.com/office/powerpoint/2010/main" val="109481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99A3-3B69-EE1F-9EA1-9EF99CC1B12C}"/>
              </a:ext>
            </a:extLst>
          </p:cNvPr>
          <p:cNvSpPr>
            <a:spLocks noGrp="1"/>
          </p:cNvSpPr>
          <p:nvPr>
            <p:ph type="title"/>
          </p:nvPr>
        </p:nvSpPr>
        <p:spPr>
          <a:xfrm>
            <a:off x="6820595" y="226805"/>
            <a:ext cx="3854031" cy="1293028"/>
          </a:xfrm>
        </p:spPr>
        <p:txBody>
          <a:bodyPr/>
          <a:lstStyle/>
          <a:p>
            <a:pPr algn="l"/>
            <a:r>
              <a:rPr lang="en-GB" u="sng" dirty="0">
                <a:latin typeface="Aptos Display" panose="020B0004020202020204" pitchFamily="34" charset="0"/>
              </a:rPr>
              <a:t>reference list</a:t>
            </a:r>
          </a:p>
        </p:txBody>
      </p:sp>
      <p:sp>
        <p:nvSpPr>
          <p:cNvPr id="6" name="TextBox 5">
            <a:extLst>
              <a:ext uri="{FF2B5EF4-FFF2-40B4-BE49-F238E27FC236}">
                <a16:creationId xmlns:a16="http://schemas.microsoft.com/office/drawing/2014/main" id="{B17FA2F9-87DA-C2EE-4BA4-B3A46269A934}"/>
              </a:ext>
            </a:extLst>
          </p:cNvPr>
          <p:cNvSpPr txBox="1"/>
          <p:nvPr/>
        </p:nvSpPr>
        <p:spPr>
          <a:xfrm>
            <a:off x="281815" y="1642334"/>
            <a:ext cx="11628369" cy="5078313"/>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Display" panose="020B0004020202020204" pitchFamily="34" charset="0"/>
              </a:rPr>
              <a:t>Adams Outdoor Advertising (2026) </a:t>
            </a:r>
            <a:r>
              <a:rPr lang="en-GB" i="1" dirty="0">
                <a:latin typeface="Aptos Display" panose="020B0004020202020204" pitchFamily="34" charset="0"/>
              </a:rPr>
              <a:t>What Is Out of Home Advertising? Types, Examples &amp; Benefits, </a:t>
            </a:r>
            <a:r>
              <a:rPr lang="en-GB" dirty="0">
                <a:latin typeface="Aptos Display" panose="020B0004020202020204" pitchFamily="34" charset="0"/>
              </a:rPr>
              <a:t>Adams, Available at: </a:t>
            </a:r>
            <a:r>
              <a:rPr lang="en-GB" dirty="0">
                <a:solidFill>
                  <a:srgbClr val="0D8EC5"/>
                </a:solidFill>
                <a:latin typeface="Aptos Display" panose="020B0004020202020204" pitchFamily="34" charset="0"/>
                <a:hlinkClick r:id="rId2">
                  <a:extLst>
                    <a:ext uri="{A12FA001-AC4F-418D-AE19-62706E023703}">
                      <ahyp:hlinkClr xmlns:ahyp="http://schemas.microsoft.com/office/drawing/2018/hyperlinkcolor" val="tx"/>
                    </a:ext>
                  </a:extLst>
                </a:hlinkClick>
              </a:rPr>
              <a:t>https://www.adamsoutdoor.com/blog/what-is-out-of-home-advertising/</a:t>
            </a:r>
            <a:r>
              <a:rPr lang="en-GB" dirty="0">
                <a:solidFill>
                  <a:srgbClr val="0D8EC5"/>
                </a:solidFill>
                <a:latin typeface="Aptos Display" panose="020B0004020202020204" pitchFamily="34" charset="0"/>
              </a:rPr>
              <a:t> </a:t>
            </a:r>
            <a:r>
              <a:rPr lang="en-GB" dirty="0">
                <a:latin typeface="Aptos Display" panose="020B0004020202020204" pitchFamily="34" charset="0"/>
              </a:rPr>
              <a:t>(Accessed on: 08/07/2026) </a:t>
            </a:r>
          </a:p>
          <a:p>
            <a:pPr marL="285750" indent="-285750">
              <a:buFont typeface="Arial" panose="020B0604020202020204" pitchFamily="34" charset="0"/>
              <a:buChar char="•"/>
            </a:pPr>
            <a:endParaRPr lang="en-GB" i="1" dirty="0">
              <a:latin typeface="Aptos Display" panose="020B0004020202020204" pitchFamily="34" charset="0"/>
            </a:endParaRPr>
          </a:p>
          <a:p>
            <a:pPr marL="285750" indent="-285750">
              <a:buFont typeface="Arial" panose="020B0604020202020204" pitchFamily="34" charset="0"/>
              <a:buChar char="•"/>
            </a:pPr>
            <a:r>
              <a:rPr lang="en-GB" dirty="0">
                <a:latin typeface="Aptos Display" panose="020B0004020202020204" pitchFamily="34" charset="0"/>
              </a:rPr>
              <a:t>Chintalapoodi, P. (2024) </a:t>
            </a:r>
            <a:r>
              <a:rPr lang="en-GB" i="1" dirty="0">
                <a:latin typeface="Aptos Display" panose="020B0004020202020204" pitchFamily="34" charset="0"/>
              </a:rPr>
              <a:t>The Role of IP in the Gaming Industry: From Copyright Protection to Patent Wars, </a:t>
            </a:r>
            <a:r>
              <a:rPr lang="en-GB" dirty="0">
                <a:latin typeface="Aptos Display" panose="020B0004020202020204" pitchFamily="34" charset="0"/>
              </a:rPr>
              <a:t>Chip Law Group, Available at: </a:t>
            </a:r>
            <a:r>
              <a:rPr lang="en-GB" dirty="0">
                <a:solidFill>
                  <a:srgbClr val="00B0F0"/>
                </a:solidFill>
                <a:latin typeface="Aptos Display" panose="020B0004020202020204" pitchFamily="34" charset="0"/>
                <a:hlinkClick r:id="rId3">
                  <a:extLst>
                    <a:ext uri="{A12FA001-AC4F-418D-AE19-62706E023703}">
                      <ahyp:hlinkClr xmlns:ahyp="http://schemas.microsoft.com/office/drawing/2018/hyperlinkcolor" val="tx"/>
                    </a:ext>
                  </a:extLst>
                </a:hlinkClick>
              </a:rPr>
              <a:t>https://www.lexology.com/library/detail.aspx?g=996bfdec-3735-42d8-8cc9-d7734fb55f37</a:t>
            </a:r>
            <a:r>
              <a:rPr lang="en-GB" dirty="0">
                <a:latin typeface="Aptos Display" panose="020B0004020202020204" pitchFamily="34" charset="0"/>
              </a:rPr>
              <a:t> (Accessed on: 07/07/2026)</a:t>
            </a:r>
          </a:p>
          <a:p>
            <a:pPr marL="285750" indent="-285750">
              <a:buFont typeface="Arial" panose="020B0604020202020204" pitchFamily="34" charset="0"/>
              <a:buChar char="•"/>
            </a:pPr>
            <a:endParaRPr lang="en-GB" dirty="0">
              <a:solidFill>
                <a:srgbClr val="00B0F0"/>
              </a:solidFill>
              <a:latin typeface="Aptos Display" panose="020B0004020202020204" pitchFamily="34" charset="0"/>
            </a:endParaRPr>
          </a:p>
          <a:p>
            <a:pPr marL="285750" indent="-285750">
              <a:buFont typeface="Arial" panose="020B0604020202020204" pitchFamily="34" charset="0"/>
              <a:buChar char="•"/>
            </a:pPr>
            <a:r>
              <a:rPr lang="en-GB" dirty="0">
                <a:latin typeface="Aptos Display" panose="020B0004020202020204" pitchFamily="34" charset="0"/>
              </a:rPr>
              <a:t>Coursera Staff (2026) </a:t>
            </a:r>
            <a:r>
              <a:rPr lang="en-GB" i="1" dirty="0">
                <a:latin typeface="Aptos Display" panose="020B0004020202020204" pitchFamily="34" charset="0"/>
              </a:rPr>
              <a:t>Important Social Media Platforms for Companies: How to Pick the Right Ones, </a:t>
            </a:r>
            <a:r>
              <a:rPr lang="en-GB" dirty="0">
                <a:latin typeface="Aptos Display" panose="020B0004020202020204" pitchFamily="34" charset="0"/>
              </a:rPr>
              <a:t>Coursera, Available at: </a:t>
            </a:r>
            <a:r>
              <a:rPr lang="en-GB" dirty="0">
                <a:solidFill>
                  <a:srgbClr val="00B0F0"/>
                </a:solidFill>
                <a:latin typeface="Aptos Display" panose="020B0004020202020204" pitchFamily="34" charset="0"/>
                <a:hlinkClick r:id="rId4">
                  <a:extLst>
                    <a:ext uri="{A12FA001-AC4F-418D-AE19-62706E023703}">
                      <ahyp:hlinkClr xmlns:ahyp="http://schemas.microsoft.com/office/drawing/2018/hyperlinkcolor" val="tx"/>
                    </a:ext>
                  </a:extLst>
                </a:hlinkClick>
              </a:rPr>
              <a:t>https://coursera.org/share/ae73ee1a96b7ab6ab6cc09a5c9e9e95d</a:t>
            </a:r>
            <a:r>
              <a:rPr lang="en-GB" dirty="0">
                <a:solidFill>
                  <a:srgbClr val="00B0F0"/>
                </a:solidFill>
                <a:latin typeface="Aptos Display" panose="020B0004020202020204" pitchFamily="34" charset="0"/>
              </a:rPr>
              <a:t> </a:t>
            </a:r>
            <a:r>
              <a:rPr lang="en-GB" dirty="0">
                <a:latin typeface="Aptos Display" panose="020B0004020202020204" pitchFamily="34" charset="0"/>
              </a:rPr>
              <a:t>(Accessed on: 07/07/2026)</a:t>
            </a:r>
          </a:p>
          <a:p>
            <a:pPr marL="285750" indent="-285750">
              <a:buFont typeface="Arial" panose="020B0604020202020204" pitchFamily="34" charset="0"/>
              <a:buChar char="•"/>
            </a:pPr>
            <a:endParaRPr lang="en-GB" i="1" dirty="0">
              <a:latin typeface="Aptos Display" panose="020B0004020202020204" pitchFamily="34" charset="0"/>
            </a:endParaRPr>
          </a:p>
          <a:p>
            <a:pPr marL="285750" indent="-285750">
              <a:buFont typeface="Arial" panose="020B0604020202020204" pitchFamily="34" charset="0"/>
              <a:buChar char="•"/>
            </a:pPr>
            <a:r>
              <a:rPr lang="en-GB" dirty="0">
                <a:latin typeface="Aptos Display" panose="020B0004020202020204" pitchFamily="34" charset="0"/>
              </a:rPr>
              <a:t>Stoll, J. (2025) </a:t>
            </a:r>
            <a:r>
              <a:rPr lang="en-GB" i="1" dirty="0">
                <a:latin typeface="Aptos Display" panose="020B0004020202020204" pitchFamily="34" charset="0"/>
              </a:rPr>
              <a:t>Video game market in the United Kingdom - Statistics &amp; Facts</a:t>
            </a:r>
            <a:r>
              <a:rPr lang="en-GB" dirty="0">
                <a:latin typeface="Aptos Display" panose="020B0004020202020204" pitchFamily="34" charset="0"/>
              </a:rPr>
              <a:t>, Statista, Available at: </a:t>
            </a:r>
            <a:r>
              <a:rPr lang="en-GB" dirty="0">
                <a:solidFill>
                  <a:srgbClr val="00B0F0"/>
                </a:solidFill>
                <a:latin typeface="Aptos Display" panose="020B0004020202020204" pitchFamily="34" charset="0"/>
                <a:hlinkClick r:id="rId5">
                  <a:extLst>
                    <a:ext uri="{A12FA001-AC4F-418D-AE19-62706E023703}">
                      <ahyp:hlinkClr xmlns:ahyp="http://schemas.microsoft.com/office/drawing/2018/hyperlinkcolor" val="tx"/>
                    </a:ext>
                  </a:extLst>
                </a:hlinkClick>
              </a:rPr>
              <a:t>https://www.statista.com/topics/1763/gaming-in-the-united-kingdom/?srsltid=AfmBOoomBGhJrzdjj-EF-IRh1g5mbp6Y9VlmZLcMeZ6JzBFOvGGNjOUj#topicOverview</a:t>
            </a:r>
            <a:r>
              <a:rPr lang="en-GB" dirty="0">
                <a:solidFill>
                  <a:srgbClr val="00B0F0"/>
                </a:solidFill>
                <a:latin typeface="Aptos Display" panose="020B0004020202020204" pitchFamily="34" charset="0"/>
              </a:rPr>
              <a:t> </a:t>
            </a:r>
            <a:r>
              <a:rPr lang="en-GB" dirty="0">
                <a:latin typeface="Aptos Display" panose="020B0004020202020204" pitchFamily="34" charset="0"/>
              </a:rPr>
              <a:t>(Accessed on: 07/07/2026)</a:t>
            </a:r>
          </a:p>
          <a:p>
            <a:r>
              <a:rPr lang="en-GB" dirty="0">
                <a:latin typeface="Aptos Display" panose="020B0004020202020204" pitchFamily="34" charset="0"/>
              </a:rPr>
              <a:t> </a:t>
            </a:r>
          </a:p>
          <a:p>
            <a:pPr marL="285750" indent="-285750">
              <a:buFont typeface="Arial" panose="020B0604020202020204" pitchFamily="34" charset="0"/>
              <a:buChar char="•"/>
            </a:pPr>
            <a:r>
              <a:rPr lang="en-GB" i="1" dirty="0">
                <a:latin typeface="Aptos Display" panose="020B0004020202020204" pitchFamily="34" charset="0"/>
              </a:rPr>
              <a:t>Voice of Consumer Report (2025) UK Gaming Console Consumer Insights - Usage, Attitudes, And Brand Performance Report, Grand View Research, </a:t>
            </a:r>
            <a:r>
              <a:rPr lang="en-GB" dirty="0">
                <a:latin typeface="Aptos Display" panose="020B0004020202020204" pitchFamily="34" charset="0"/>
              </a:rPr>
              <a:t>Available at: </a:t>
            </a:r>
            <a:r>
              <a:rPr lang="en-GB" dirty="0">
                <a:solidFill>
                  <a:srgbClr val="0D8EC5"/>
                </a:solidFill>
                <a:latin typeface="Aptos Display" panose="020B0004020202020204" pitchFamily="34" charset="0"/>
                <a:hlinkClick r:id="rId6">
                  <a:extLst>
                    <a:ext uri="{A12FA001-AC4F-418D-AE19-62706E023703}">
                      <ahyp:hlinkClr xmlns:ahyp="http://schemas.microsoft.com/office/drawing/2018/hyperlinkcolor" val="tx"/>
                    </a:ext>
                  </a:extLst>
                </a:hlinkClick>
              </a:rPr>
              <a:t>https://www.grandviewresearch.com/voice-of-consumer/uk-gaming-console-category-insights</a:t>
            </a:r>
            <a:r>
              <a:rPr lang="en-GB" dirty="0">
                <a:solidFill>
                  <a:srgbClr val="0D8EC5"/>
                </a:solidFill>
                <a:latin typeface="Aptos Display" panose="020B0004020202020204" pitchFamily="34" charset="0"/>
              </a:rPr>
              <a:t> </a:t>
            </a:r>
            <a:r>
              <a:rPr lang="en-GB" dirty="0">
                <a:latin typeface="Aptos Display" panose="020B0004020202020204" pitchFamily="34" charset="0"/>
              </a:rPr>
              <a:t>(Accessed on: 07/07/2026)</a:t>
            </a:r>
          </a:p>
          <a:p>
            <a:endParaRPr lang="en-GB" i="1" dirty="0">
              <a:latin typeface="Aptos Display" panose="020B0004020202020204" pitchFamily="34" charset="0"/>
            </a:endParaRPr>
          </a:p>
        </p:txBody>
      </p:sp>
    </p:spTree>
    <p:extLst>
      <p:ext uri="{BB962C8B-B14F-4D97-AF65-F5344CB8AC3E}">
        <p14:creationId xmlns:p14="http://schemas.microsoft.com/office/powerpoint/2010/main" val="2556195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74F71-31BA-31EB-48C8-50F06CF3D4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C893CF-EDF3-7C53-4C7B-40809AE8EC28}"/>
              </a:ext>
            </a:extLst>
          </p:cNvPr>
          <p:cNvSpPr>
            <a:spLocks noGrp="1"/>
          </p:cNvSpPr>
          <p:nvPr>
            <p:ph type="title"/>
          </p:nvPr>
        </p:nvSpPr>
        <p:spPr>
          <a:xfrm>
            <a:off x="5876377" y="256622"/>
            <a:ext cx="5305144" cy="1293028"/>
          </a:xfrm>
        </p:spPr>
        <p:txBody>
          <a:bodyPr/>
          <a:lstStyle/>
          <a:p>
            <a:pPr algn="l"/>
            <a:r>
              <a:rPr lang="en-GB" u="sng" dirty="0">
                <a:latin typeface="Aptos Display" panose="020B0004020202020204" pitchFamily="34" charset="0"/>
              </a:rPr>
              <a:t>Image reference list</a:t>
            </a:r>
          </a:p>
        </p:txBody>
      </p:sp>
      <p:sp>
        <p:nvSpPr>
          <p:cNvPr id="4" name="TextBox 3">
            <a:extLst>
              <a:ext uri="{FF2B5EF4-FFF2-40B4-BE49-F238E27FC236}">
                <a16:creationId xmlns:a16="http://schemas.microsoft.com/office/drawing/2014/main" id="{FBD196AA-2E9A-291A-7FEC-9B94D6758C84}"/>
              </a:ext>
            </a:extLst>
          </p:cNvPr>
          <p:cNvSpPr txBox="1"/>
          <p:nvPr/>
        </p:nvSpPr>
        <p:spPr>
          <a:xfrm>
            <a:off x="339934" y="1423337"/>
            <a:ext cx="11512131" cy="5262979"/>
          </a:xfrm>
          <a:prstGeom prst="rect">
            <a:avLst/>
          </a:prstGeom>
          <a:noFill/>
        </p:spPr>
        <p:txBody>
          <a:bodyPr wrap="square">
            <a:spAutoFit/>
          </a:bodyPr>
          <a:lstStyle/>
          <a:p>
            <a:r>
              <a:rPr lang="en-GB" sz="1600">
                <a:latin typeface="Aptos Display" panose="020B0004020202020204" pitchFamily="34" charset="0"/>
              </a:rPr>
              <a:t>A placeholder </a:t>
            </a:r>
            <a:r>
              <a:rPr lang="en-GB" sz="1600" dirty="0">
                <a:latin typeface="Aptos Display" panose="020B0004020202020204" pitchFamily="34" charset="0"/>
              </a:rPr>
              <a:t>“Trinium Limited” company logo has been created with the logo generator on Design.com: </a:t>
            </a:r>
            <a:r>
              <a:rPr lang="en-GB" sz="1600" dirty="0">
                <a:solidFill>
                  <a:srgbClr val="00B0F0"/>
                </a:solidFill>
                <a:latin typeface="Aptos Display" panose="020B0004020202020204" pitchFamily="34" charset="0"/>
                <a:hlinkClick r:id="rId2">
                  <a:extLst>
                    <a:ext uri="{A12FA001-AC4F-418D-AE19-62706E023703}">
                      <ahyp:hlinkClr xmlns:ahyp="http://schemas.microsoft.com/office/drawing/2018/hyperlinkcolor" val="tx"/>
                    </a:ext>
                  </a:extLst>
                </a:hlinkClick>
              </a:rPr>
              <a:t>https://www.design.com/maker/logo/50a4f693-ddb5-4c04-9f1c-0924918aecdf/draft/51bdf444-38d7-40ad-bb4d-a08e86d92516?savedDraft=True</a:t>
            </a:r>
            <a:r>
              <a:rPr lang="en-GB" sz="1600" dirty="0">
                <a:solidFill>
                  <a:srgbClr val="00B0F0"/>
                </a:solidFill>
                <a:latin typeface="Aptos Display" panose="020B0004020202020204" pitchFamily="34" charset="0"/>
              </a:rPr>
              <a:t>   </a:t>
            </a:r>
          </a:p>
          <a:p>
            <a:pPr marL="285750" indent="-285750">
              <a:buFont typeface="Arial" panose="020B0604020202020204" pitchFamily="34" charset="0"/>
              <a:buChar char="•"/>
            </a:pPr>
            <a:endParaRPr lang="en-GB" sz="1600" dirty="0">
              <a:solidFill>
                <a:srgbClr val="00B0F0"/>
              </a:solidFill>
              <a:latin typeface="Aptos Display" panose="020B0004020202020204" pitchFamily="34" charset="0"/>
              <a:hlinkClick r:id="rId3">
                <a:extLst>
                  <a:ext uri="{A12FA001-AC4F-418D-AE19-62706E023703}">
                    <ahyp:hlinkClr xmlns:ahyp="http://schemas.microsoft.com/office/drawing/2018/hyperlinkcolor" val="tx"/>
                  </a:ext>
                </a:extLst>
              </a:hlinkClick>
            </a:endParaRPr>
          </a:p>
          <a:p>
            <a:r>
              <a:rPr lang="en-GB" sz="1600" dirty="0">
                <a:solidFill>
                  <a:srgbClr val="00B0F0"/>
                </a:solidFill>
                <a:latin typeface="Aptos Display" panose="020B0004020202020204" pitchFamily="34" charset="0"/>
                <a:hlinkClick r:id="rId3">
                  <a:extLst>
                    <a:ext uri="{A12FA001-AC4F-418D-AE19-62706E023703}">
                      <ahyp:hlinkClr xmlns:ahyp="http://schemas.microsoft.com/office/drawing/2018/hyperlinkcolor" val="tx"/>
                    </a:ext>
                  </a:extLst>
                </a:hlinkClick>
              </a:rPr>
              <a:t>https://media.licdn.com/dms/image/v2/C4D0BAQHFxERrIj6H8Q/company-logo_200_200/company-logo_200_200/0/1630577668471/uwtsd_birmingham_learning_centre_logo?e=2147483647&amp;v=beta&amp;t=bGsyiBD6D5ILLh1BlHr3fPaKqqNb2QNP2bLOydbkQFY</a:t>
            </a:r>
            <a:endParaRPr lang="en-GB" sz="1600" dirty="0">
              <a:solidFill>
                <a:srgbClr val="00B0F0"/>
              </a:solidFill>
              <a:latin typeface="Aptos Display" panose="020B0004020202020204" pitchFamily="34" charset="0"/>
            </a:endParaRPr>
          </a:p>
          <a:p>
            <a:pPr marL="285750" indent="-285750">
              <a:buFont typeface="Arial" panose="020B0604020202020204" pitchFamily="34" charset="0"/>
              <a:buChar char="•"/>
            </a:pPr>
            <a:endParaRPr lang="en-GB" sz="1600" dirty="0">
              <a:solidFill>
                <a:srgbClr val="00B0F0"/>
              </a:solidFill>
              <a:latin typeface="Aptos Display" panose="020B0004020202020204" pitchFamily="34" charset="0"/>
            </a:endParaRPr>
          </a:p>
          <a:p>
            <a:r>
              <a:rPr lang="en-GB" sz="1600" dirty="0">
                <a:solidFill>
                  <a:srgbClr val="00B0F0"/>
                </a:solidFill>
                <a:latin typeface="Aptos Display" panose="020B0004020202020204" pitchFamily="34" charset="0"/>
                <a:hlinkClick r:id="rId4">
                  <a:extLst>
                    <a:ext uri="{A12FA001-AC4F-418D-AE19-62706E023703}">
                      <ahyp:hlinkClr xmlns:ahyp="http://schemas.microsoft.com/office/drawing/2018/hyperlinkcolor" val="tx"/>
                    </a:ext>
                  </a:extLst>
                </a:hlinkClick>
              </a:rPr>
              <a:t>https://www.techadvisor.com/wp-content/uploads/2023/11/best_game_console_2022.jpg?quality=50&amp;strip=all</a:t>
            </a:r>
            <a:r>
              <a:rPr lang="en-GB" sz="1600" dirty="0">
                <a:solidFill>
                  <a:srgbClr val="00B0F0"/>
                </a:solidFill>
                <a:latin typeface="Aptos Display" panose="020B0004020202020204" pitchFamily="34" charset="0"/>
              </a:rPr>
              <a:t> </a:t>
            </a:r>
          </a:p>
          <a:p>
            <a:endParaRPr lang="en-GB" sz="1600" dirty="0">
              <a:solidFill>
                <a:srgbClr val="00B0F0"/>
              </a:solidFill>
              <a:latin typeface="Aptos Display" panose="020B0004020202020204" pitchFamily="34" charset="0"/>
            </a:endParaRPr>
          </a:p>
          <a:p>
            <a:r>
              <a:rPr lang="en-GB" sz="1600" dirty="0">
                <a:solidFill>
                  <a:srgbClr val="00B0F0"/>
                </a:solidFill>
                <a:latin typeface="Aptos Display" panose="020B0004020202020204" pitchFamily="34" charset="0"/>
                <a:hlinkClick r:id="rId5">
                  <a:extLst>
                    <a:ext uri="{A12FA001-AC4F-418D-AE19-62706E023703}">
                      <ahyp:hlinkClr xmlns:ahyp="http://schemas.microsoft.com/office/drawing/2018/hyperlinkcolor" val="tx"/>
                    </a:ext>
                  </a:extLst>
                </a:hlinkClick>
              </a:rPr>
              <a:t>https://www.flaticon.com/free-icon/profit_5924682?related_id=5924610&amp;origin=search</a:t>
            </a:r>
            <a:r>
              <a:rPr lang="en-GB" sz="1600" dirty="0">
                <a:solidFill>
                  <a:srgbClr val="00B0F0"/>
                </a:solidFill>
                <a:latin typeface="Aptos Display" panose="020B0004020202020204" pitchFamily="34" charset="0"/>
              </a:rPr>
              <a:t> </a:t>
            </a:r>
          </a:p>
          <a:p>
            <a:endParaRPr lang="en-GB" sz="1600" dirty="0">
              <a:solidFill>
                <a:srgbClr val="00B0F0"/>
              </a:solidFill>
              <a:latin typeface="Aptos Display" panose="020B0004020202020204" pitchFamily="34" charset="0"/>
            </a:endParaRPr>
          </a:p>
          <a:p>
            <a:r>
              <a:rPr lang="en-GB" sz="1600" dirty="0">
                <a:solidFill>
                  <a:srgbClr val="00B0F0"/>
                </a:solidFill>
                <a:latin typeface="Aptos Display" panose="020B0004020202020204" pitchFamily="34" charset="0"/>
                <a:hlinkClick r:id="rId6">
                  <a:extLst>
                    <a:ext uri="{A12FA001-AC4F-418D-AE19-62706E023703}">
                      <ahyp:hlinkClr xmlns:ahyp="http://schemas.microsoft.com/office/drawing/2018/hyperlinkcolor" val="tx"/>
                    </a:ext>
                  </a:extLst>
                </a:hlinkClick>
              </a:rPr>
              <a:t>https://www.flaticon.com/free-icon/consumer_1992516?related_id=1992516&amp;origin=search</a:t>
            </a:r>
            <a:r>
              <a:rPr lang="en-GB" sz="1600" dirty="0">
                <a:solidFill>
                  <a:srgbClr val="00B0F0"/>
                </a:solidFill>
                <a:latin typeface="Aptos Display" panose="020B0004020202020204" pitchFamily="34" charset="0"/>
              </a:rPr>
              <a:t> </a:t>
            </a:r>
          </a:p>
          <a:p>
            <a:endParaRPr lang="en-GB" sz="1600" dirty="0">
              <a:solidFill>
                <a:srgbClr val="00B0F0"/>
              </a:solidFill>
              <a:latin typeface="Aptos Display" panose="020B0004020202020204" pitchFamily="34" charset="0"/>
              <a:hlinkClick r:id="rId7">
                <a:extLst>
                  <a:ext uri="{A12FA001-AC4F-418D-AE19-62706E023703}">
                    <ahyp:hlinkClr xmlns:ahyp="http://schemas.microsoft.com/office/drawing/2018/hyperlinkcolor" val="tx"/>
                  </a:ext>
                </a:extLst>
              </a:hlinkClick>
            </a:endParaRPr>
          </a:p>
          <a:p>
            <a:r>
              <a:rPr lang="en-GB" sz="1600" dirty="0">
                <a:solidFill>
                  <a:srgbClr val="00B0F0"/>
                </a:solidFill>
                <a:latin typeface="Aptos Display" panose="020B0004020202020204" pitchFamily="34" charset="0"/>
                <a:hlinkClick r:id="rId7">
                  <a:extLst>
                    <a:ext uri="{A12FA001-AC4F-418D-AE19-62706E023703}">
                      <ahyp:hlinkClr xmlns:ahyp="http://schemas.microsoft.com/office/drawing/2018/hyperlinkcolor" val="tx"/>
                    </a:ext>
                  </a:extLst>
                </a:hlinkClick>
              </a:rPr>
              <a:t>https://www.flaticon.com/free-icon/intellectual-property_9934658</a:t>
            </a:r>
            <a:r>
              <a:rPr lang="en-GB" sz="1600" dirty="0">
                <a:solidFill>
                  <a:srgbClr val="00B0F0"/>
                </a:solidFill>
                <a:latin typeface="Aptos Display" panose="020B0004020202020204" pitchFamily="34" charset="0"/>
              </a:rPr>
              <a:t> </a:t>
            </a:r>
          </a:p>
          <a:p>
            <a:endParaRPr lang="en-GB" sz="1600" dirty="0">
              <a:solidFill>
                <a:srgbClr val="00B0F0"/>
              </a:solidFill>
              <a:latin typeface="Aptos Display" panose="020B0004020202020204" pitchFamily="34" charset="0"/>
            </a:endParaRPr>
          </a:p>
          <a:p>
            <a:r>
              <a:rPr lang="en-GB" sz="1600" dirty="0">
                <a:solidFill>
                  <a:srgbClr val="00B0F0"/>
                </a:solidFill>
                <a:latin typeface="Aptos Display" panose="020B0004020202020204" pitchFamily="34" charset="0"/>
                <a:hlinkClick r:id="rId8">
                  <a:extLst>
                    <a:ext uri="{A12FA001-AC4F-418D-AE19-62706E023703}">
                      <ahyp:hlinkClr xmlns:ahyp="http://schemas.microsoft.com/office/drawing/2018/hyperlinkcolor" val="tx"/>
                    </a:ext>
                  </a:extLst>
                </a:hlinkClick>
              </a:rPr>
              <a:t>https://as1.ftcdn.net/jpg/02/59/70/62/220_F_259706242_WPVCPigtxroDoZTT4NdWKVHQAoDQuVwH.jpg</a:t>
            </a:r>
            <a:r>
              <a:rPr lang="en-GB" sz="1600" dirty="0">
                <a:solidFill>
                  <a:srgbClr val="00B0F0"/>
                </a:solidFill>
                <a:latin typeface="Aptos Display" panose="020B0004020202020204" pitchFamily="34" charset="0"/>
              </a:rPr>
              <a:t>  </a:t>
            </a:r>
          </a:p>
          <a:p>
            <a:endParaRPr lang="en-GB" sz="1600" dirty="0">
              <a:latin typeface="Aptos Display" panose="020B0004020202020204" pitchFamily="34" charset="0"/>
            </a:endParaRPr>
          </a:p>
          <a:p>
            <a:r>
              <a:rPr lang="en-GB" sz="1600" dirty="0">
                <a:latin typeface="Aptos Display" panose="020B0004020202020204" pitchFamily="34" charset="0"/>
              </a:rPr>
              <a:t>Management diagram on slide #2 is a screenshot of an original SmartArt collation generated in Microsoft Word. (Student No: 2512864)</a:t>
            </a:r>
          </a:p>
          <a:p>
            <a:r>
              <a:rPr lang="en-GB" sz="1600" dirty="0">
                <a:latin typeface="Aptos Display" panose="020B0004020202020204" pitchFamily="34" charset="0"/>
              </a:rPr>
              <a:t> </a:t>
            </a:r>
          </a:p>
          <a:p>
            <a:r>
              <a:rPr lang="en-GB" sz="1600" dirty="0">
                <a:latin typeface="Aptos Display" panose="020B0004020202020204" pitchFamily="34" charset="0"/>
              </a:rPr>
              <a:t>The financial table on slide #8 is a screenshot of a pre-formatted sheet with inserted relative cash flow figures in Microsoft Excel.</a:t>
            </a:r>
          </a:p>
        </p:txBody>
      </p:sp>
    </p:spTree>
    <p:extLst>
      <p:ext uri="{BB962C8B-B14F-4D97-AF65-F5344CB8AC3E}">
        <p14:creationId xmlns:p14="http://schemas.microsoft.com/office/powerpoint/2010/main" val="1450830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9C13FA-4F6C-CC57-56EF-557E26496FA3}"/>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3996320" y="2281671"/>
            <a:ext cx="4199357" cy="2805934"/>
          </a:xfrm>
          <a:prstGeom prst="rect">
            <a:avLst/>
          </a:prstGeom>
        </p:spPr>
      </p:pic>
      <p:sp>
        <p:nvSpPr>
          <p:cNvPr id="8" name="TextBox 7">
            <a:extLst>
              <a:ext uri="{FF2B5EF4-FFF2-40B4-BE49-F238E27FC236}">
                <a16:creationId xmlns:a16="http://schemas.microsoft.com/office/drawing/2014/main" id="{EAD222DC-2C13-AA0A-CE7D-0397471B735C}"/>
              </a:ext>
            </a:extLst>
          </p:cNvPr>
          <p:cNvSpPr txBox="1"/>
          <p:nvPr/>
        </p:nvSpPr>
        <p:spPr>
          <a:xfrm>
            <a:off x="929148" y="1266008"/>
            <a:ext cx="10333703" cy="1015663"/>
          </a:xfrm>
          <a:prstGeom prst="rect">
            <a:avLst/>
          </a:prstGeom>
          <a:noFill/>
        </p:spPr>
        <p:txBody>
          <a:bodyPr wrap="square">
            <a:spAutoFit/>
          </a:bodyPr>
          <a:lstStyle/>
          <a:p>
            <a:r>
              <a:rPr lang="en-GB" sz="6000" b="1" u="sng" strike="noStrike" dirty="0">
                <a:solidFill>
                  <a:srgbClr val="FF0000"/>
                </a:solidFill>
                <a:effectLst/>
              </a:rPr>
              <a:t>THANK YOU FOR LISTENING</a:t>
            </a:r>
            <a:r>
              <a:rPr lang="en-GB" sz="6000" b="1" u="none" strike="noStrike" dirty="0">
                <a:solidFill>
                  <a:srgbClr val="FF0000"/>
                </a:solidFill>
                <a:effectLst/>
              </a:rPr>
              <a:t>!</a:t>
            </a:r>
            <a:endParaRPr lang="en-GB" sz="6000" b="1" dirty="0">
              <a:solidFill>
                <a:srgbClr val="FF0000"/>
              </a:solidFill>
            </a:endParaRPr>
          </a:p>
        </p:txBody>
      </p:sp>
    </p:spTree>
    <p:extLst>
      <p:ext uri="{BB962C8B-B14F-4D97-AF65-F5344CB8AC3E}">
        <p14:creationId xmlns:p14="http://schemas.microsoft.com/office/powerpoint/2010/main" val="17798865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Vapor Trail</Template>
  <TotalTime>994</TotalTime>
  <Words>1449</Words>
  <Application>Microsoft Office PowerPoint</Application>
  <PresentationFormat>Widescreen</PresentationFormat>
  <Paragraphs>137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 Display</vt:lpstr>
      <vt:lpstr>Arial</vt:lpstr>
      <vt:lpstr>Century Gothic</vt:lpstr>
      <vt:lpstr>Vapor Trail</vt:lpstr>
      <vt:lpstr>LCLM 4006 - Enterprise &amp; Entrepreneurship</vt:lpstr>
      <vt:lpstr>Business Overview</vt:lpstr>
      <vt:lpstr>Profitability</vt:lpstr>
      <vt:lpstr>Consumer preferences</vt:lpstr>
      <vt:lpstr>IP protection</vt:lpstr>
      <vt:lpstr>Marketing strategy: social media</vt:lpstr>
      <vt:lpstr>Marketing strategy: Out of home/Transit Ads</vt:lpstr>
      <vt:lpstr>Funding requirements and allocation</vt:lpstr>
      <vt:lpstr>reference list</vt:lpstr>
      <vt:lpstr>Image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 Tunnicliffe</dc:creator>
  <cp:lastModifiedBy>Mark Tunnicliffe</cp:lastModifiedBy>
  <cp:revision>87</cp:revision>
  <dcterms:created xsi:type="dcterms:W3CDTF">2026-07-07T07:22:06Z</dcterms:created>
  <dcterms:modified xsi:type="dcterms:W3CDTF">2026-07-07T23:58:48Z</dcterms:modified>
</cp:coreProperties>
</file>