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899" autoAdjust="0"/>
    <p:restoredTop sz="94660"/>
  </p:normalViewPr>
  <p:slideViewPr>
    <p:cSldViewPr snapToGrid="0">
      <p:cViewPr>
        <p:scale>
          <a:sx n="66" d="100"/>
          <a:sy n="66" d="100"/>
        </p:scale>
        <p:origin x="696"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1/12/2020</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076204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1/12/2020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636121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1/12/2020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01446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1/12/2020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2477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1/12/2020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018915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1/12/2020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44566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1/12/2020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621568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1/12/2020</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67202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1/12/2020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892825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1/12/2020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35591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1/12/2020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32674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1/12/2020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681330915"/>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43" r:id="rId5"/>
    <p:sldLayoutId id="2147483737" r:id="rId6"/>
    <p:sldLayoutId id="2147483738" r:id="rId7"/>
    <p:sldLayoutId id="2147483739" r:id="rId8"/>
    <p:sldLayoutId id="2147483742" r:id="rId9"/>
    <p:sldLayoutId id="2147483740" r:id="rId10"/>
    <p:sldLayoutId id="214748374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youtube.com/watch?time_continue=3&amp;v=rlw0cFOafLI&amp;feature=emb_title"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6">
            <a:extLst>
              <a:ext uri="{FF2B5EF4-FFF2-40B4-BE49-F238E27FC236}">
                <a16:creationId xmlns:a16="http://schemas.microsoft.com/office/drawing/2014/main" id="{693B08FD-5ECC-4728-AA84-CD6AC875B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Freeform: Shape 28">
            <a:extLst>
              <a:ext uri="{FF2B5EF4-FFF2-40B4-BE49-F238E27FC236}">
                <a16:creationId xmlns:a16="http://schemas.microsoft.com/office/drawing/2014/main" id="{2549107E-EC98-4933-8F8F-A1713C393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6557"/>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a:ln w="9525">
            <a:noFill/>
          </a:ln>
          <a:effectLst>
            <a:outerShdw blurRad="50800" dist="38100" dir="5400000" algn="t"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68DEB9BF-BD8F-40B9-8267-D26B22D5AE4F}"/>
              </a:ext>
            </a:extLst>
          </p:cNvPr>
          <p:cNvPicPr>
            <a:picLocks noChangeAspect="1"/>
          </p:cNvPicPr>
          <p:nvPr/>
        </p:nvPicPr>
        <p:blipFill rotWithShape="1">
          <a:blip r:embed="rId2"/>
          <a:srcRect t="9353"/>
          <a:stretch/>
        </p:blipFill>
        <p:spPr>
          <a:xfrm>
            <a:off x="0" y="0"/>
            <a:ext cx="12191980" cy="7062537"/>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p:spPr>
      </p:pic>
      <p:sp>
        <p:nvSpPr>
          <p:cNvPr id="5" name="Rectangle 4">
            <a:extLst>
              <a:ext uri="{FF2B5EF4-FFF2-40B4-BE49-F238E27FC236}">
                <a16:creationId xmlns:a16="http://schemas.microsoft.com/office/drawing/2014/main" id="{CD198857-EDAA-4674-BF8D-A97724BFEA19}"/>
              </a:ext>
            </a:extLst>
          </p:cNvPr>
          <p:cNvSpPr/>
          <p:nvPr/>
        </p:nvSpPr>
        <p:spPr>
          <a:xfrm>
            <a:off x="1367439" y="0"/>
            <a:ext cx="9664355" cy="923330"/>
          </a:xfrm>
          <a:prstGeom prst="rect">
            <a:avLst/>
          </a:prstGeom>
          <a:noFill/>
          <a:ln>
            <a:solidFill>
              <a:schemeClr val="tx1"/>
            </a:solidFill>
          </a:ln>
        </p:spPr>
        <p:txBody>
          <a:bodyPr wrap="square" lIns="91440" tIns="45720" rIns="91440" bIns="45720">
            <a:spAutoFit/>
          </a:bodyPr>
          <a:lstStyle/>
          <a:p>
            <a:pPr algn="ctr"/>
            <a:r>
              <a:rPr lang="en-US"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Citations, what are they?</a:t>
            </a:r>
            <a:endPar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7" name="TextBox 6">
            <a:extLst>
              <a:ext uri="{FF2B5EF4-FFF2-40B4-BE49-F238E27FC236}">
                <a16:creationId xmlns:a16="http://schemas.microsoft.com/office/drawing/2014/main" id="{BBF1231C-3A8C-4FAD-BEBB-3D4F9874A84D}"/>
              </a:ext>
            </a:extLst>
          </p:cNvPr>
          <p:cNvSpPr txBox="1"/>
          <p:nvPr/>
        </p:nvSpPr>
        <p:spPr>
          <a:xfrm>
            <a:off x="137728" y="4621369"/>
            <a:ext cx="3952754" cy="1277273"/>
          </a:xfrm>
          <a:prstGeom prst="rect">
            <a:avLst/>
          </a:prstGeom>
          <a:solidFill>
            <a:schemeClr val="bg1"/>
          </a:solidFill>
        </p:spPr>
        <p:txBody>
          <a:bodyPr vert="horz" wrap="square" rtlCol="0">
            <a:spAutoFit/>
          </a:bodyPr>
          <a:lstStyle/>
          <a:p>
            <a:pPr marL="342900" indent="-342900">
              <a:buFont typeface="+mj-lt"/>
              <a:buAutoNum type="arabicPeriod"/>
            </a:pPr>
            <a:r>
              <a:rPr lang="en-GB" sz="1100" i="1" dirty="0"/>
              <a:t>Coltheart, M. (2002). Cognitive neuropsychology. Stevens' handbook of experimental psychology. </a:t>
            </a:r>
          </a:p>
          <a:p>
            <a:pPr marL="342900" indent="-342900">
              <a:buFont typeface="+mj-lt"/>
              <a:buAutoNum type="arabicPeriod"/>
            </a:pPr>
            <a:r>
              <a:rPr lang="en-GB" sz="1100" i="1" dirty="0"/>
              <a:t>P.org(2018). https://www.plagiarism.org/article/what-is-citation What is citation?</a:t>
            </a:r>
          </a:p>
          <a:p>
            <a:pPr marL="342900" indent="-342900">
              <a:buFont typeface="+mj-lt"/>
              <a:buAutoNum type="arabicPeriod"/>
            </a:pPr>
            <a:r>
              <a:rPr lang="en-GB" sz="1100" i="1" dirty="0"/>
              <a:t>Taylor D. (2017). APA in-style citations. </a:t>
            </a:r>
            <a:r>
              <a:rPr lang="en-GB" sz="1100" i="1" dirty="0">
                <a:hlinkClick r:id="rId3"/>
              </a:rPr>
              <a:t>https://www.youtube.com/watch?time_continue=3&amp;v=rlw0cFOafLI&amp;feature=emb_title</a:t>
            </a:r>
            <a:r>
              <a:rPr lang="en-GB" sz="1100" i="1" dirty="0"/>
              <a:t> </a:t>
            </a:r>
          </a:p>
        </p:txBody>
      </p:sp>
      <p:sp>
        <p:nvSpPr>
          <p:cNvPr id="8" name="Rectangle 7">
            <a:extLst>
              <a:ext uri="{FF2B5EF4-FFF2-40B4-BE49-F238E27FC236}">
                <a16:creationId xmlns:a16="http://schemas.microsoft.com/office/drawing/2014/main" id="{E371333C-B6D0-4080-8637-80CF3E5B2985}"/>
              </a:ext>
            </a:extLst>
          </p:cNvPr>
          <p:cNvSpPr/>
          <p:nvPr/>
        </p:nvSpPr>
        <p:spPr>
          <a:xfrm rot="10800000" flipV="1">
            <a:off x="119352" y="829852"/>
            <a:ext cx="3642852" cy="338877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50" b="1" u="sng" dirty="0">
                <a:solidFill>
                  <a:schemeClr val="tx1"/>
                </a:solidFill>
              </a:rPr>
              <a:t>What is a citation?</a:t>
            </a:r>
          </a:p>
          <a:p>
            <a:r>
              <a:rPr lang="en-GB" sz="1150" dirty="0">
                <a:solidFill>
                  <a:schemeClr val="tx1"/>
                </a:solidFill>
              </a:rPr>
              <a:t>Citations are quotations selected from a piece of text, usually a scholarly book. A citation is to inform the readers that the quotation is not your work and to give credit to the author. If credit isn’t given to the author it would then be classed as plagiarising. </a:t>
            </a:r>
          </a:p>
          <a:p>
            <a:r>
              <a:rPr lang="en-GB" sz="1150" dirty="0">
                <a:solidFill>
                  <a:schemeClr val="tx1"/>
                </a:solidFill>
              </a:rPr>
              <a:t>Most pieces of working are not reliable, most times they aren’t good or correct. Using citations would suggest that the piece of  work isn’t yours, which will have you avoids you from including incorrect information in your work.</a:t>
            </a:r>
          </a:p>
          <a:p>
            <a:endParaRPr lang="en-GB" sz="1150" dirty="0">
              <a:solidFill>
                <a:schemeClr val="tx1"/>
              </a:solidFill>
            </a:endParaRPr>
          </a:p>
          <a:p>
            <a:r>
              <a:rPr lang="en-GB" sz="1150" dirty="0">
                <a:solidFill>
                  <a:schemeClr val="tx1"/>
                </a:solidFill>
              </a:rPr>
              <a:t>Using a citation helps gives your piece of work a more distinguish explanation of the idea.	</a:t>
            </a:r>
            <a:r>
              <a:rPr lang="en-GB" sz="1200" dirty="0"/>
              <a:t>		</a:t>
            </a:r>
            <a:r>
              <a:rPr lang="en-GB" dirty="0"/>
              <a:t>							</a:t>
            </a:r>
          </a:p>
        </p:txBody>
      </p:sp>
      <p:sp>
        <p:nvSpPr>
          <p:cNvPr id="12" name="TextBox 11">
            <a:extLst>
              <a:ext uri="{FF2B5EF4-FFF2-40B4-BE49-F238E27FC236}">
                <a16:creationId xmlns:a16="http://schemas.microsoft.com/office/drawing/2014/main" id="{5EE0EC8F-E3E7-44CC-A562-C614E0D89776}"/>
              </a:ext>
            </a:extLst>
          </p:cNvPr>
          <p:cNvSpPr txBox="1"/>
          <p:nvPr/>
        </p:nvSpPr>
        <p:spPr>
          <a:xfrm>
            <a:off x="7077881" y="924094"/>
            <a:ext cx="3188561" cy="2769989"/>
          </a:xfrm>
          <a:prstGeom prst="rect">
            <a:avLst/>
          </a:prstGeom>
          <a:solidFill>
            <a:schemeClr val="bg1"/>
          </a:solidFill>
        </p:spPr>
        <p:txBody>
          <a:bodyPr wrap="square" rtlCol="0">
            <a:spAutoFit/>
          </a:bodyPr>
          <a:lstStyle/>
          <a:p>
            <a:r>
              <a:rPr lang="en-GB" sz="1200" b="1" u="sng" dirty="0"/>
              <a:t>When and how to use citations</a:t>
            </a:r>
          </a:p>
          <a:p>
            <a:r>
              <a:rPr lang="en-GB" sz="1200" dirty="0"/>
              <a:t> APA referencing is a popular way of referencing which uses citations. When including a quotation from other scholar texts its important to include the author’s last name and year of publication.</a:t>
            </a:r>
          </a:p>
          <a:p>
            <a:r>
              <a:rPr lang="en-GB" sz="1200" dirty="0"/>
              <a:t>As for example:</a:t>
            </a:r>
          </a:p>
          <a:p>
            <a:r>
              <a:rPr lang="en-GB" sz="1200" dirty="0"/>
              <a:t>Cognitive neuropsychology is the branch of cognitive psychology which uses data from people with acquired or developmental disorders of cognition to learn more about the processes involved in normal cognition (Coltheart, 2002)</a:t>
            </a:r>
          </a:p>
          <a:p>
            <a:endParaRPr lang="en-GB" dirty="0">
              <a:solidFill>
                <a:schemeClr val="bg1"/>
              </a:solidFill>
            </a:endParaRPr>
          </a:p>
        </p:txBody>
      </p:sp>
      <p:sp>
        <p:nvSpPr>
          <p:cNvPr id="14" name="TextBox 13">
            <a:extLst>
              <a:ext uri="{FF2B5EF4-FFF2-40B4-BE49-F238E27FC236}">
                <a16:creationId xmlns:a16="http://schemas.microsoft.com/office/drawing/2014/main" id="{A6E8F515-0C12-487B-A65F-183B1657C8AB}"/>
              </a:ext>
            </a:extLst>
          </p:cNvPr>
          <p:cNvSpPr txBox="1"/>
          <p:nvPr/>
        </p:nvSpPr>
        <p:spPr>
          <a:xfrm>
            <a:off x="4205324" y="905839"/>
            <a:ext cx="2757715" cy="3816429"/>
          </a:xfrm>
          <a:prstGeom prst="rect">
            <a:avLst/>
          </a:prstGeom>
          <a:solidFill>
            <a:schemeClr val="bg1"/>
          </a:solidFill>
        </p:spPr>
        <p:txBody>
          <a:bodyPr wrap="square" rtlCol="0">
            <a:spAutoFit/>
          </a:bodyPr>
          <a:lstStyle/>
          <a:p>
            <a:r>
              <a:rPr lang="en-GB" sz="1100" b="1" u="sng" dirty="0"/>
              <a:t>Advice and tips on citation</a:t>
            </a:r>
          </a:p>
          <a:p>
            <a:pPr marL="171450" indent="-171450">
              <a:buFont typeface="Arial" panose="020B0604020202020204" pitchFamily="34" charset="0"/>
              <a:buChar char="•"/>
            </a:pPr>
            <a:r>
              <a:rPr lang="en-GB" sz="1100" dirty="0"/>
              <a:t>Make sure not to include so many citations otherwise your work will be built on other peoples work</a:t>
            </a:r>
          </a:p>
          <a:p>
            <a:pPr marL="171450" indent="-171450">
              <a:buFont typeface="Arial" panose="020B0604020202020204" pitchFamily="34" charset="0"/>
              <a:buChar char="•"/>
            </a:pPr>
            <a:r>
              <a:rPr lang="en-GB" sz="1100" dirty="0"/>
              <a:t>Make sure to use speech marks and to use an italic style. This is to imply to the reader that someone else’s words are being used.</a:t>
            </a:r>
          </a:p>
          <a:p>
            <a:pPr marL="171450" indent="-171450">
              <a:buFont typeface="Arial" panose="020B0604020202020204" pitchFamily="34" charset="0"/>
              <a:buChar char="•"/>
            </a:pPr>
            <a:r>
              <a:rPr lang="en-GB" sz="1100" dirty="0"/>
              <a:t>Make sure to have it separate to other text to make it clear it isn't your work.</a:t>
            </a:r>
          </a:p>
          <a:p>
            <a:pPr marL="171450" indent="-171450">
              <a:buFont typeface="Arial" panose="020B0604020202020204" pitchFamily="34" charset="0"/>
              <a:buChar char="•"/>
            </a:pPr>
            <a:r>
              <a:rPr lang="en-GB" sz="1100" dirty="0"/>
              <a:t>List what references you use to include in your reference list.</a:t>
            </a:r>
          </a:p>
          <a:p>
            <a:pPr marL="171450" indent="-171450">
              <a:buFont typeface="Arial" panose="020B0604020202020204" pitchFamily="34" charset="0"/>
              <a:buChar char="•"/>
            </a:pPr>
            <a:r>
              <a:rPr lang="en-GB" sz="1100" dirty="0"/>
              <a:t>When there’s multiple authors in a text, make sure to use semicolons (;) to separate the listings rather than commas.</a:t>
            </a:r>
          </a:p>
          <a:p>
            <a:pPr marL="171450" indent="-171450">
              <a:buFont typeface="Arial" panose="020B0604020202020204" pitchFamily="34" charset="0"/>
              <a:buChar char="•"/>
            </a:pPr>
            <a:r>
              <a:rPr lang="en-GB" sz="1100" dirty="0"/>
              <a:t>Make sure the authors are in alphabetical order.</a:t>
            </a:r>
          </a:p>
          <a:p>
            <a:pPr marL="171450" indent="-171450">
              <a:buFont typeface="Arial" panose="020B0604020202020204" pitchFamily="34" charset="0"/>
              <a:buChar char="•"/>
            </a:pPr>
            <a:r>
              <a:rPr lang="en-GB" sz="1100" dirty="0"/>
              <a:t>Using citations to help prevent plagiarism. </a:t>
            </a:r>
          </a:p>
          <a:p>
            <a:endParaRPr lang="en-GB" sz="1100" dirty="0"/>
          </a:p>
        </p:txBody>
      </p:sp>
      <p:pic>
        <p:nvPicPr>
          <p:cNvPr id="23" name="Picture 22" descr="A screenshot of a computer&#10;&#10;Description automatically generated">
            <a:extLst>
              <a:ext uri="{FF2B5EF4-FFF2-40B4-BE49-F238E27FC236}">
                <a16:creationId xmlns:a16="http://schemas.microsoft.com/office/drawing/2014/main" id="{56164A9F-93A6-49D4-9027-3A2320AD7B2A}"/>
              </a:ext>
            </a:extLst>
          </p:cNvPr>
          <p:cNvPicPr>
            <a:picLocks noChangeAspect="1"/>
          </p:cNvPicPr>
          <p:nvPr/>
        </p:nvPicPr>
        <p:blipFill rotWithShape="1">
          <a:blip r:embed="rId4">
            <a:extLst>
              <a:ext uri="{28A0092B-C50C-407E-A947-70E740481C1C}">
                <a14:useLocalDpi xmlns:a14="http://schemas.microsoft.com/office/drawing/2010/main" val="0"/>
              </a:ext>
            </a:extLst>
          </a:blip>
          <a:srcRect l="3805" t="9333" r="32421" b="5099"/>
          <a:stretch/>
        </p:blipFill>
        <p:spPr>
          <a:xfrm>
            <a:off x="9420346" y="3878020"/>
            <a:ext cx="2633926" cy="1986908"/>
          </a:xfrm>
          <a:prstGeom prst="rect">
            <a:avLst/>
          </a:prstGeom>
        </p:spPr>
      </p:pic>
      <p:sp>
        <p:nvSpPr>
          <p:cNvPr id="24" name="TextBox 23">
            <a:extLst>
              <a:ext uri="{FF2B5EF4-FFF2-40B4-BE49-F238E27FC236}">
                <a16:creationId xmlns:a16="http://schemas.microsoft.com/office/drawing/2014/main" id="{C33E5F66-DAC9-4D4F-BC24-664985028567}"/>
              </a:ext>
            </a:extLst>
          </p:cNvPr>
          <p:cNvSpPr txBox="1"/>
          <p:nvPr/>
        </p:nvSpPr>
        <p:spPr>
          <a:xfrm>
            <a:off x="6448738" y="5169636"/>
            <a:ext cx="2450898" cy="1446550"/>
          </a:xfrm>
          <a:prstGeom prst="rect">
            <a:avLst/>
          </a:prstGeom>
          <a:solidFill>
            <a:schemeClr val="bg1"/>
          </a:solidFill>
        </p:spPr>
        <p:txBody>
          <a:bodyPr wrap="square" rtlCol="0">
            <a:spAutoFit/>
          </a:bodyPr>
          <a:lstStyle/>
          <a:p>
            <a:r>
              <a:rPr lang="en-GB" sz="1100" dirty="0"/>
              <a:t>This video helps explain citations and how to use them in your text, it also includes one of the most popular referencing. Here is the link!</a:t>
            </a:r>
          </a:p>
          <a:p>
            <a:r>
              <a:rPr lang="en-GB" sz="1100" dirty="0"/>
              <a:t>https://www.youtube.com/watch?time_continue=3&amp;v=rlw0cFOafLI&amp;feature=emb_title </a:t>
            </a:r>
          </a:p>
        </p:txBody>
      </p:sp>
    </p:spTree>
    <p:extLst>
      <p:ext uri="{BB962C8B-B14F-4D97-AF65-F5344CB8AC3E}">
        <p14:creationId xmlns:p14="http://schemas.microsoft.com/office/powerpoint/2010/main" val="488348707"/>
      </p:ext>
    </p:extLst>
  </p:cSld>
  <p:clrMapOvr>
    <a:masterClrMapping/>
  </p:clrMapOvr>
</p:sld>
</file>

<file path=ppt/theme/theme1.xml><?xml version="1.0" encoding="utf-8"?>
<a:theme xmlns:a="http://schemas.openxmlformats.org/drawingml/2006/main" name="AccentBoxVTI">
  <a:themeElements>
    <a:clrScheme name="AnalogousFromDarkSeedLeftStep">
      <a:dk1>
        <a:srgbClr val="000000"/>
      </a:dk1>
      <a:lt1>
        <a:srgbClr val="FFFFFF"/>
      </a:lt1>
      <a:dk2>
        <a:srgbClr val="242941"/>
      </a:dk2>
      <a:lt2>
        <a:srgbClr val="E2E8E5"/>
      </a:lt2>
      <a:accent1>
        <a:srgbClr val="C34D86"/>
      </a:accent1>
      <a:accent2>
        <a:srgbClr val="B13BA5"/>
      </a:accent2>
      <a:accent3>
        <a:srgbClr val="9E4DC3"/>
      </a:accent3>
      <a:accent4>
        <a:srgbClr val="6142B4"/>
      </a:accent4>
      <a:accent5>
        <a:srgbClr val="4D5EC3"/>
      </a:accent5>
      <a:accent6>
        <a:srgbClr val="3B7EB1"/>
      </a:accent6>
      <a:hlink>
        <a:srgbClr val="6A68CC"/>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otalTime>293</TotalTime>
  <Words>457</Words>
  <Application>Microsoft Office PowerPoint</Application>
  <PresentationFormat>Widescreen</PresentationFormat>
  <Paragraphs>23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Avenir Next LT Pro</vt:lpstr>
      <vt:lpstr>Calibri</vt:lpstr>
      <vt:lpstr>AccentBoxVTI</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Leah Rees</dc:creator>
  <cp:lastModifiedBy>Leah Rees</cp:lastModifiedBy>
  <cp:revision>18</cp:revision>
  <dcterms:created xsi:type="dcterms:W3CDTF">2020-01-12T17:31:47Z</dcterms:created>
  <dcterms:modified xsi:type="dcterms:W3CDTF">2020-01-12T22:25:01Z</dcterms:modified>
</cp:coreProperties>
</file>