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0"/>
  </p:notesMasterIdLst>
  <p:sldIdLst>
    <p:sldId id="719" r:id="rId6"/>
    <p:sldId id="267" r:id="rId7"/>
    <p:sldId id="766" r:id="rId8"/>
    <p:sldId id="262" r:id="rId9"/>
    <p:sldId id="265" r:id="rId10"/>
    <p:sldId id="266" r:id="rId11"/>
    <p:sldId id="317" r:id="rId12"/>
    <p:sldId id="303" r:id="rId13"/>
    <p:sldId id="304" r:id="rId14"/>
    <p:sldId id="305" r:id="rId15"/>
    <p:sldId id="306" r:id="rId16"/>
    <p:sldId id="307" r:id="rId17"/>
    <p:sldId id="768" r:id="rId18"/>
    <p:sldId id="76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C5AAA3-9F6C-4867-980F-0FFCEB964AB8}" v="1" dt="2026-02-26T09:42:49.6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24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delSld modSld">
      <pc:chgData name="Jenifer Prince Devaraj" userId="c3fb109c-09d1-42a6-93f4-69472d709861" providerId="ADAL" clId="{09A26AFE-3578-4143-B1B0-81DF391638B0}" dt="2026-02-26T09:43:35.446" v="15" actId="47"/>
      <pc:docMkLst>
        <pc:docMk/>
      </pc:docMkLst>
      <pc:sldChg chg="del">
        <pc:chgData name="Jenifer Prince Devaraj" userId="c3fb109c-09d1-42a6-93f4-69472d709861" providerId="ADAL" clId="{09A26AFE-3578-4143-B1B0-81DF391638B0}" dt="2026-02-26T09:40:19.310" v="4" actId="47"/>
        <pc:sldMkLst>
          <pc:docMk/>
          <pc:sldMk cId="0" sldId="309"/>
        </pc:sldMkLst>
      </pc:sldChg>
      <pc:sldChg chg="modSp mod">
        <pc:chgData name="Jenifer Prince Devaraj" userId="c3fb109c-09d1-42a6-93f4-69472d709861" providerId="ADAL" clId="{09A26AFE-3578-4143-B1B0-81DF391638B0}" dt="2026-02-25T12:54:59.223" v="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5T12:54:59.223" v="3" actId="20577"/>
          <ac:spMkLst>
            <pc:docMk/>
            <pc:sldMk cId="3119007398" sldId="719"/>
            <ac:spMk id="4" creationId="{3C383E07-45E2-EB5D-ED8D-52954F6234A3}"/>
          </ac:spMkLst>
        </pc:spChg>
      </pc:sldChg>
      <pc:sldChg chg="addSp delSp modSp mod">
        <pc:chgData name="Jenifer Prince Devaraj" userId="c3fb109c-09d1-42a6-93f4-69472d709861" providerId="ADAL" clId="{09A26AFE-3578-4143-B1B0-81DF391638B0}" dt="2026-02-26T09:43:28.964" v="14" actId="1076"/>
        <pc:sldMkLst>
          <pc:docMk/>
          <pc:sldMk cId="3666242830" sldId="766"/>
        </pc:sldMkLst>
        <pc:spChg chg="add mod">
          <ac:chgData name="Jenifer Prince Devaraj" userId="c3fb109c-09d1-42a6-93f4-69472d709861" providerId="ADAL" clId="{09A26AFE-3578-4143-B1B0-81DF391638B0}" dt="2026-02-26T09:43:28.964" v="14" actId="1076"/>
          <ac:spMkLst>
            <pc:docMk/>
            <pc:sldMk cId="3666242830" sldId="766"/>
            <ac:spMk id="8" creationId="{6B2207B3-B122-A53F-3E36-AC4F056F71ED}"/>
          </ac:spMkLst>
        </pc:spChg>
        <pc:spChg chg="mod">
          <ac:chgData name="Jenifer Prince Devaraj" userId="c3fb109c-09d1-42a6-93f4-69472d709861" providerId="ADAL" clId="{09A26AFE-3578-4143-B1B0-81DF391638B0}" dt="2026-02-26T09:42:48.110" v="6" actId="14100"/>
          <ac:spMkLst>
            <pc:docMk/>
            <pc:sldMk cId="3666242830" sldId="766"/>
            <ac:spMk id="27651" creationId="{288E0109-92D7-0B7B-7AE8-D98D5D890C8E}"/>
          </ac:spMkLst>
        </pc:spChg>
        <pc:picChg chg="add mod">
          <ac:chgData name="Jenifer Prince Devaraj" userId="c3fb109c-09d1-42a6-93f4-69472d709861" providerId="ADAL" clId="{09A26AFE-3578-4143-B1B0-81DF391638B0}" dt="2026-02-26T09:42:52.800" v="8" actId="1076"/>
          <ac:picMkLst>
            <pc:docMk/>
            <pc:sldMk cId="3666242830" sldId="766"/>
            <ac:picMk id="4" creationId="{00666DBD-E010-D670-4075-36B924CC7A09}"/>
          </ac:picMkLst>
        </pc:picChg>
        <pc:picChg chg="del">
          <ac:chgData name="Jenifer Prince Devaraj" userId="c3fb109c-09d1-42a6-93f4-69472d709861" providerId="ADAL" clId="{09A26AFE-3578-4143-B1B0-81DF391638B0}" dt="2026-02-26T09:42:42.453" v="5" actId="478"/>
          <ac:picMkLst>
            <pc:docMk/>
            <pc:sldMk cId="3666242830" sldId="766"/>
            <ac:picMk id="5" creationId="{E349C04B-0B95-4F0E-A90F-C9216D746F91}"/>
          </ac:picMkLst>
        </pc:picChg>
      </pc:sldChg>
      <pc:sldChg chg="del">
        <pc:chgData name="Jenifer Prince Devaraj" userId="c3fb109c-09d1-42a6-93f4-69472d709861" providerId="ADAL" clId="{09A26AFE-3578-4143-B1B0-81DF391638B0}" dt="2026-02-26T09:43:35.446" v="15" actId="47"/>
        <pc:sldMkLst>
          <pc:docMk/>
          <pc:sldMk cId="1835225757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The fixed voltage regulator has an unregulated dc input voltage V</a:t>
            </a:r>
            <a:r>
              <a:rPr lang="en-US" sz="1200" baseline="-25000" dirty="0"/>
              <a:t>i</a:t>
            </a:r>
            <a:r>
              <a:rPr lang="en-US" sz="1200" dirty="0"/>
              <a:t> applied to one input terminal, a regulated output dc voltage V</a:t>
            </a:r>
            <a:r>
              <a:rPr lang="en-US" sz="1200" baseline="-25000" dirty="0"/>
              <a:t>o</a:t>
            </a:r>
            <a:r>
              <a:rPr lang="en-US" sz="1200" dirty="0"/>
              <a:t> from a second terminal, and the third terminal connected to ground.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891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02336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54736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40B443B-0AE3-0ED3-52D5-CB2E84363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7F405-C898-47A6-A625-5B6B6CBB5BEA}" type="datetimeFigureOut">
              <a:rPr lang="en-US"/>
              <a:pPr>
                <a:defRPr/>
              </a:pPr>
              <a:t>2/26/2026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F48365-EFF9-F37C-16D4-2FB2885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1CF55B0-3993-CA2D-61C5-D3F6BCB6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0384-3746-42C8-82FE-05542756556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2180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9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Voltage Regulators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b="1" dirty="0">
                <a:latin typeface="Book Antiqua" panose="02040602050305030304" pitchFamily="18" charset="0"/>
              </a:rPr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390" y="2486043"/>
            <a:ext cx="10972800" cy="3917032"/>
          </a:xfrm>
        </p:spPr>
        <p:txBody>
          <a:bodyPr>
            <a:normAutofit/>
          </a:bodyPr>
          <a:lstStyle/>
          <a:p>
            <a:pPr eaLnBrk="1" hangingPunct="1">
              <a:lnSpc>
                <a:spcPct val="200000"/>
              </a:lnSpc>
            </a:pPr>
            <a:r>
              <a:rPr lang="en-US" altLang="en-US" sz="2200" dirty="0">
                <a:latin typeface="Book Antiqua" panose="02040602050305030304" pitchFamily="18" charset="0"/>
              </a:rPr>
              <a:t>Two basic types of </a:t>
            </a:r>
            <a:r>
              <a:rPr lang="en-US" altLang="en-US" sz="2200" b="1" dirty="0">
                <a:latin typeface="Book Antiqua" panose="02040602050305030304" pitchFamily="18" charset="0"/>
              </a:rPr>
              <a:t>linear</a:t>
            </a:r>
            <a:r>
              <a:rPr lang="en-US" altLang="en-US" sz="2200" dirty="0">
                <a:latin typeface="Book Antiqua" panose="02040602050305030304" pitchFamily="18" charset="0"/>
              </a:rPr>
              <a:t> regulator are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>
                <a:latin typeface="Book Antiqua" panose="02040602050305030304" pitchFamily="18" charset="0"/>
              </a:rPr>
              <a:t>Series regulator</a:t>
            </a:r>
            <a:r>
              <a:rPr lang="en-US" altLang="en-US" sz="2200" dirty="0">
                <a:latin typeface="Book Antiqua" panose="02040602050305030304" pitchFamily="18" charset="0"/>
              </a:rPr>
              <a:t> and </a:t>
            </a:r>
          </a:p>
          <a:p>
            <a:pPr marL="2690813" lvl="1" indent="-269875">
              <a:lnSpc>
                <a:spcPct val="200000"/>
              </a:lnSpc>
            </a:pPr>
            <a:r>
              <a:rPr lang="en-US" altLang="en-US" sz="2200" b="1" dirty="0">
                <a:latin typeface="Book Antiqua" panose="02040602050305030304" pitchFamily="18" charset="0"/>
              </a:rPr>
              <a:t>Shunt regulator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E0DAEF7-D47B-C52B-4729-19C8C8BF3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057" y="922583"/>
            <a:ext cx="11594969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000" b="1" dirty="0">
                <a:latin typeface="Book Antiqua" panose="02040602050305030304" pitchFamily="18" charset="0"/>
              </a:rPr>
              <a:t>Types of Regulator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288E0109-92D7-0B7B-7AE8-D98D5D890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07" y="2018385"/>
            <a:ext cx="5681893" cy="391703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Book Antiqua" panose="02040602050305030304" pitchFamily="18" charset="0"/>
              </a:rPr>
              <a:t>The series regulator is connected in </a:t>
            </a:r>
            <a:r>
              <a:rPr lang="en-US" altLang="en-US" sz="2400" b="1" dirty="0">
                <a:latin typeface="Book Antiqua" panose="02040602050305030304" pitchFamily="18" charset="0"/>
              </a:rPr>
              <a:t>series</a:t>
            </a:r>
            <a:r>
              <a:rPr lang="en-US" altLang="en-US" sz="2400" dirty="0">
                <a:latin typeface="Book Antiqua" panose="02040602050305030304" pitchFamily="18" charset="0"/>
              </a:rPr>
              <a:t> with the load.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E9961-5AFE-E6B2-A315-05B06734262C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BDC527B-31F6-B177-0B9B-20181D20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70F15CE-1AC5-4EFF-B569-287C45D6D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688" y="3144427"/>
            <a:ext cx="4537788" cy="25445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0666DBD-E010-D670-4075-36B924CC7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81" y="3144427"/>
            <a:ext cx="4701731" cy="237788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2207B3-B122-A53F-3E36-AC4F056F71ED}"/>
              </a:ext>
            </a:extLst>
          </p:cNvPr>
          <p:cNvSpPr txBox="1"/>
          <p:nvPr/>
        </p:nvSpPr>
        <p:spPr>
          <a:xfrm>
            <a:off x="6649375" y="2058744"/>
            <a:ext cx="5834108" cy="11456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Book Antiqua" panose="02040602050305030304" pitchFamily="18" charset="0"/>
              </a:rPr>
              <a:t>The shunt regulator is connected in </a:t>
            </a:r>
            <a:r>
              <a:rPr lang="en-US" altLang="en-US" sz="2400" b="1" dirty="0">
                <a:latin typeface="Book Antiqua" panose="02040602050305030304" pitchFamily="18" charset="0"/>
              </a:rPr>
              <a:t>parallel</a:t>
            </a:r>
            <a:r>
              <a:rPr lang="en-US" altLang="en-US" sz="2400" dirty="0">
                <a:latin typeface="Book Antiqua" panose="02040602050305030304" pitchFamily="18" charset="0"/>
              </a:rPr>
              <a:t> with the load.</a:t>
            </a:r>
          </a:p>
        </p:txBody>
      </p:sp>
    </p:spTree>
    <p:extLst>
      <p:ext uri="{BB962C8B-B14F-4D97-AF65-F5344CB8AC3E}">
        <p14:creationId xmlns:p14="http://schemas.microsoft.com/office/powerpoint/2010/main" val="3666242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E666-2A8F-4C6A-8991-D9ACA0770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53" y="1892543"/>
            <a:ext cx="9919664" cy="3917032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5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Book Antiqua" panose="02040602050305030304" pitchFamily="18" charset="0"/>
              </a:rPr>
              <a:t>Categories of voltage regulation are:</a:t>
            </a:r>
          </a:p>
          <a:p>
            <a:pPr marL="2151063" lvl="1" indent="-447675" algn="just">
              <a:lnSpc>
                <a:spcPct val="310000"/>
              </a:lnSpc>
              <a:spcBef>
                <a:spcPts val="0"/>
              </a:spcBef>
              <a:defRPr/>
            </a:pPr>
            <a:r>
              <a:rPr lang="en-US" dirty="0">
                <a:latin typeface="Book Antiqua" panose="02040602050305030304" pitchFamily="18" charset="0"/>
              </a:rPr>
              <a:t> line regulation(input varies)</a:t>
            </a:r>
          </a:p>
          <a:p>
            <a:pPr marL="2151063" lvl="1" indent="-447675"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dirty="0">
                <a:latin typeface="Book Antiqua" panose="02040602050305030304" pitchFamily="18" charset="0"/>
              </a:rPr>
              <a:t> load regulation(load varies)</a:t>
            </a:r>
          </a:p>
          <a:p>
            <a:pPr marL="0" indent="0" algn="just">
              <a:spcBef>
                <a:spcPts val="0"/>
              </a:spcBef>
              <a:buClr>
                <a:srgbClr val="FF0000"/>
              </a:buClr>
              <a:buNone/>
              <a:defRPr/>
            </a:pPr>
            <a:endParaRPr lang="en-US" sz="24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Line regulation</a:t>
            </a:r>
            <a:r>
              <a:rPr lang="en-US" sz="2400" dirty="0">
                <a:latin typeface="Book Antiqua" panose="02040602050305030304" pitchFamily="18" charset="0"/>
              </a:rPr>
              <a:t> maintains a nearly </a:t>
            </a:r>
            <a:r>
              <a:rPr lang="en-US" sz="2400" b="1" dirty="0">
                <a:latin typeface="Book Antiqua" panose="02040602050305030304" pitchFamily="18" charset="0"/>
              </a:rPr>
              <a:t>constant output </a:t>
            </a:r>
            <a:r>
              <a:rPr lang="en-US" sz="2400" dirty="0">
                <a:latin typeface="Book Antiqua" panose="02040602050305030304" pitchFamily="18" charset="0"/>
              </a:rPr>
              <a:t>voltage when the </a:t>
            </a:r>
            <a:r>
              <a:rPr lang="en-US" sz="24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input voltage</a:t>
            </a:r>
            <a:r>
              <a:rPr lang="en-US" sz="2400" b="1" dirty="0">
                <a:solidFill>
                  <a:srgbClr val="000000"/>
                </a:solidFill>
                <a:latin typeface="Book Antiqua" panose="02040602050305030304" pitchFamily="18" charset="0"/>
              </a:rPr>
              <a:t> </a:t>
            </a:r>
            <a:r>
              <a:rPr lang="en-US" sz="2400" dirty="0">
                <a:latin typeface="Book Antiqua" panose="02040602050305030304" pitchFamily="18" charset="0"/>
              </a:rPr>
              <a:t>varies.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Load regulation</a:t>
            </a:r>
            <a:r>
              <a:rPr lang="en-US" sz="2400" dirty="0">
                <a:latin typeface="Book Antiqua" panose="02040602050305030304" pitchFamily="18" charset="0"/>
              </a:rPr>
              <a:t> maintains a nearly </a:t>
            </a:r>
            <a:r>
              <a:rPr lang="en-US" sz="2400" b="1" dirty="0">
                <a:latin typeface="Book Antiqua" panose="02040602050305030304" pitchFamily="18" charset="0"/>
              </a:rPr>
              <a:t>constant output </a:t>
            </a:r>
            <a:r>
              <a:rPr lang="en-US" sz="2400" dirty="0">
                <a:latin typeface="Book Antiqua" panose="02040602050305030304" pitchFamily="18" charset="0"/>
              </a:rPr>
              <a:t>voltage when the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load</a:t>
            </a:r>
            <a:r>
              <a:rPr lang="en-US" sz="2400" dirty="0">
                <a:latin typeface="Book Antiqua" panose="02040602050305030304" pitchFamily="18" charset="0"/>
              </a:rPr>
              <a:t> varies.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E42F628-CABE-04FD-B444-F8AD46F7B7F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AE510B34-205D-C46F-9CC0-1CCB4CFFF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Title 1">
            <a:extLst>
              <a:ext uri="{FF2B5EF4-FFF2-40B4-BE49-F238E27FC236}">
                <a16:creationId xmlns:a16="http://schemas.microsoft.com/office/drawing/2014/main" id="{D6756049-2B56-29C1-C514-623D653933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57046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Line Regulation</a:t>
            </a:r>
            <a:endParaRPr lang="en-US" altLang="en-US" dirty="0"/>
          </a:p>
        </p:txBody>
      </p:sp>
      <p:sp>
        <p:nvSpPr>
          <p:cNvPr id="1029" name="Content Placeholder 2">
            <a:extLst>
              <a:ext uri="{FF2B5EF4-FFF2-40B4-BE49-F238E27FC236}">
                <a16:creationId xmlns:a16="http://schemas.microsoft.com/office/drawing/2014/main" id="{66A6C207-C0C1-4DCC-C664-7CA24014B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560" y="2083922"/>
            <a:ext cx="10972800" cy="3917032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US" altLang="en-US" sz="2400" dirty="0">
                <a:latin typeface="Book Antiqua" panose="02040602050305030304" pitchFamily="18" charset="0"/>
              </a:rPr>
              <a:t>The percentage of </a:t>
            </a:r>
            <a:r>
              <a:rPr lang="en-US" altLang="en-US" sz="2400" b="1" dirty="0">
                <a:latin typeface="Book Antiqua" panose="02040602050305030304" pitchFamily="18" charset="0"/>
              </a:rPr>
              <a:t>change</a:t>
            </a:r>
            <a:r>
              <a:rPr lang="en-US" altLang="en-US" sz="2400" dirty="0">
                <a:latin typeface="Book Antiqua" panose="02040602050305030304" pitchFamily="18" charset="0"/>
              </a:rPr>
              <a:t> in the </a:t>
            </a:r>
            <a:r>
              <a:rPr lang="en-US" altLang="en-US" sz="2400" b="1" dirty="0">
                <a:latin typeface="Book Antiqua" panose="02040602050305030304" pitchFamily="18" charset="0"/>
              </a:rPr>
              <a:t>output voltage </a:t>
            </a:r>
            <a:r>
              <a:rPr lang="en-US" altLang="en-US" sz="2400" dirty="0">
                <a:latin typeface="Book Antiqua" panose="02040602050305030304" pitchFamily="18" charset="0"/>
              </a:rPr>
              <a:t>for a given </a:t>
            </a:r>
            <a:r>
              <a:rPr lang="en-US" altLang="en-US" sz="2400" b="1" dirty="0">
                <a:latin typeface="Book Antiqua" panose="02040602050305030304" pitchFamily="18" charset="0"/>
              </a:rPr>
              <a:t>change</a:t>
            </a:r>
            <a:r>
              <a:rPr lang="en-US" altLang="en-US" sz="2400" dirty="0">
                <a:latin typeface="Book Antiqua" panose="02040602050305030304" pitchFamily="18" charset="0"/>
              </a:rPr>
              <a:t> in the </a:t>
            </a:r>
            <a:r>
              <a:rPr lang="en-US" altLang="en-US" sz="2400" b="1" dirty="0">
                <a:latin typeface="Book Antiqua" panose="02040602050305030304" pitchFamily="18" charset="0"/>
              </a:rPr>
              <a:t>input voltage</a:t>
            </a:r>
            <a:r>
              <a:rPr lang="en-US" altLang="en-US" sz="2400" dirty="0">
                <a:latin typeface="Book Antiqua" panose="02040602050305030304" pitchFamily="18" charset="0"/>
              </a:rPr>
              <a:t>.</a:t>
            </a: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/>
            <a:endParaRPr lang="en-US" altLang="en-US" sz="2400" dirty="0">
              <a:latin typeface="Book Antiqua" panose="02040602050305030304" pitchFamily="18" charset="0"/>
            </a:endParaRP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sz="2400" dirty="0">
                <a:latin typeface="Book Antiqua" panose="02040602050305030304" pitchFamily="18" charset="0"/>
              </a:rPr>
              <a:t>	</a:t>
            </a:r>
          </a:p>
          <a:p>
            <a:pPr eaLnBrk="1" hangingPunct="1">
              <a:buFont typeface="Wingdings 2" panose="05020102010507070707" pitchFamily="18" charset="2"/>
              <a:buNone/>
            </a:pPr>
            <a:r>
              <a:rPr lang="en-GB" altLang="en-US" sz="2400" dirty="0">
                <a:latin typeface="Book Antiqua" panose="02040602050305030304" pitchFamily="18" charset="0"/>
              </a:rPr>
              <a:t>		</a:t>
            </a:r>
            <a:r>
              <a:rPr lang="el-GR" altLang="en-US" sz="2400" dirty="0">
                <a:latin typeface="Book Antiqua" panose="02040602050305030304" pitchFamily="18" charset="0"/>
              </a:rPr>
              <a:t>Δ</a:t>
            </a:r>
            <a:r>
              <a:rPr lang="en-US" altLang="en-US" sz="2400" dirty="0">
                <a:latin typeface="Book Antiqua" panose="02040602050305030304" pitchFamily="18" charset="0"/>
              </a:rPr>
              <a:t> means “a change in”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26" name="Object 8">
                <a:extLst>
                  <a:ext uri="{FF2B5EF4-FFF2-40B4-BE49-F238E27FC236}">
                    <a16:creationId xmlns:a16="http://schemas.microsoft.com/office/drawing/2014/main" id="{BE7E983A-3027-7407-19F8-6EE17BDE3D83}"/>
                  </a:ext>
                </a:extLst>
              </p:cNvPr>
              <p:cNvSpPr txBox="1"/>
              <p:nvPr/>
            </p:nvSpPr>
            <p:spPr bwMode="auto">
              <a:xfrm>
                <a:off x="3240811" y="3760404"/>
                <a:ext cx="4137451" cy="843127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</a:ln>
              <a:effectLst/>
            </p:spPr>
            <p:txBody>
              <a:bodyPr>
                <a:norm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𝐿𝑖𝑛𝑒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 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𝑟𝑒𝑔𝑢𝑙𝑎𝑡𝑖𝑜𝑛</m:t>
                      </m:r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00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m:rPr>
                                  <m:sty m:val="p"/>
                                </m:r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𝑂𝑈𝑇</m:t>
                                  </m:r>
                                </m:sub>
                              </m:sSub>
                            </m:num>
                            <m:den>
                              <m:r>
                                <m:rPr>
                                  <m:sty m:val="p"/>
                                </m:rPr>
                                <a:rPr lang="en-GB" i="1">
                                  <a:solidFill>
                                    <a:srgbClr val="000000"/>
                                  </a:solidFill>
                                  <a:latin typeface="Cambria Math" panose="02040503050406030204" pitchFamily="18" charset="0"/>
                                </a:rPr>
                                <m:t>Δ</m:t>
                              </m:r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00000"/>
                                      </a:solidFill>
                                      <a:latin typeface="Cambria Math" panose="02040503050406030204" pitchFamily="18" charset="0"/>
                                    </a:rPr>
                                    <m:t>𝐼𝑁</m:t>
                                  </m:r>
                                </m:sub>
                              </m:sSub>
                            </m:den>
                          </m:f>
                        </m:e>
                      </m:d>
                      <m:r>
                        <a:rPr lang="en-GB" i="1">
                          <a:solidFill>
                            <a:srgbClr val="000000"/>
                          </a:solidFill>
                          <a:latin typeface="Cambria Math" panose="02040503050406030204" pitchFamily="18" charset="0"/>
                        </a:rPr>
                        <m:t>×100%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26" name="Object 8">
                <a:extLst>
                  <a:ext uri="{FF2B5EF4-FFF2-40B4-BE49-F238E27FC236}">
                    <a16:creationId xmlns:a16="http://schemas.microsoft.com/office/drawing/2014/main" id="{BE7E983A-3027-7407-19F8-6EE17BDE3D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40811" y="3760404"/>
                <a:ext cx="4137451" cy="843127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  <a:ln>
                <a:noFill/>
              </a:ln>
              <a:effectLst/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itle 1">
            <a:extLst>
              <a:ext uri="{FF2B5EF4-FFF2-40B4-BE49-F238E27FC236}">
                <a16:creationId xmlns:a16="http://schemas.microsoft.com/office/drawing/2014/main" id="{D3245FBC-833D-E770-EF14-9E4DF95134A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2A0EAF6-31BA-B744-57F9-CF9B70351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itle 1">
            <a:extLst>
              <a:ext uri="{FF2B5EF4-FFF2-40B4-BE49-F238E27FC236}">
                <a16:creationId xmlns:a16="http://schemas.microsoft.com/office/drawing/2014/main" id="{161BC445-9FC1-0F6D-5D8E-98E02B257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0630"/>
            <a:ext cx="11594969" cy="1325563"/>
          </a:xfrm>
        </p:spPr>
        <p:txBody>
          <a:bodyPr/>
          <a:lstStyle/>
          <a:p>
            <a:pPr eaLnBrk="1" hangingPunct="1"/>
            <a:r>
              <a:rPr lang="en-US" altLang="en-US" b="1" dirty="0"/>
              <a:t>Load Regulation</a:t>
            </a:r>
            <a:endParaRPr lang="en-US" altLang="en-US" dirty="0"/>
          </a:p>
        </p:txBody>
      </p:sp>
      <p:sp>
        <p:nvSpPr>
          <p:cNvPr id="2052" name="Content Placeholder 2">
            <a:extLst>
              <a:ext uri="{FF2B5EF4-FFF2-40B4-BE49-F238E27FC236}">
                <a16:creationId xmlns:a16="http://schemas.microsoft.com/office/drawing/2014/main" id="{C39A2929-AB15-FAAF-C88E-AEA1AF37A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29" y="1840020"/>
            <a:ext cx="10846399" cy="4800953"/>
          </a:xfrm>
        </p:spPr>
        <p:txBody>
          <a:bodyPr>
            <a:noAutofit/>
          </a:bodyPr>
          <a:lstStyle/>
          <a:p>
            <a:pPr algn="just" eaLnBrk="1" hangingPunct="1">
              <a:lnSpc>
                <a:spcPct val="150000"/>
              </a:lnSpc>
            </a:pPr>
            <a:r>
              <a:rPr lang="en-US" altLang="en-US" sz="2200" dirty="0">
                <a:latin typeface="Book Antiqua" panose="02040602050305030304" pitchFamily="18" charset="0"/>
              </a:rPr>
              <a:t>The percentage change in the difference of output voltage from no-load (NL) to full-load (FL) to the full-load.</a:t>
            </a:r>
          </a:p>
          <a:p>
            <a:pPr algn="just" eaLnBrk="1" hangingPunct="1">
              <a:lnSpc>
                <a:spcPct val="150000"/>
              </a:lnSpc>
            </a:pPr>
            <a:endParaRPr lang="en-US" altLang="en-US" sz="2200" dirty="0">
              <a:latin typeface="Book Antiqua" panose="02040602050305030304" pitchFamily="18" charset="0"/>
            </a:endParaRPr>
          </a:p>
          <a:p>
            <a:pPr marL="0" indent="0" algn="just" eaLnBrk="1" hangingPunct="1">
              <a:lnSpc>
                <a:spcPct val="150000"/>
              </a:lnSpc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where:</a:t>
            </a:r>
          </a:p>
          <a:p>
            <a:pPr algn="just"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		V</a:t>
            </a:r>
            <a:r>
              <a:rPr lang="en-US" altLang="en-US" sz="2200" baseline="-25000" dirty="0">
                <a:latin typeface="Book Antiqua" panose="02040602050305030304" pitchFamily="18" charset="0"/>
              </a:rPr>
              <a:t>NL </a:t>
            </a:r>
            <a:r>
              <a:rPr lang="en-US" altLang="en-US" sz="2200" dirty="0">
                <a:latin typeface="Book Antiqua" panose="02040602050305030304" pitchFamily="18" charset="0"/>
              </a:rPr>
              <a:t> = the no-load output voltage (</a:t>
            </a:r>
            <a:r>
              <a:rPr lang="en-GB" altLang="en-US" sz="2200" dirty="0">
                <a:latin typeface="Book Antiqua" panose="02040602050305030304" pitchFamily="18" charset="0"/>
              </a:rPr>
              <a:t>when the current drawn by the load is zero 		or negligible</a:t>
            </a:r>
            <a:r>
              <a:rPr lang="en-US" altLang="en-US" sz="2200" dirty="0">
                <a:latin typeface="Book Antiqua" panose="02040602050305030304" pitchFamily="18" charset="0"/>
              </a:rPr>
              <a:t>)</a:t>
            </a:r>
          </a:p>
          <a:p>
            <a:pPr algn="just"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r>
              <a:rPr lang="en-US" altLang="en-US" sz="2200" dirty="0">
                <a:latin typeface="Book Antiqua" panose="02040602050305030304" pitchFamily="18" charset="0"/>
              </a:rPr>
              <a:t>		V</a:t>
            </a:r>
            <a:r>
              <a:rPr lang="en-US" altLang="en-US" sz="2200" baseline="-25000" dirty="0">
                <a:latin typeface="Book Antiqua" panose="02040602050305030304" pitchFamily="18" charset="0"/>
              </a:rPr>
              <a:t>FL </a:t>
            </a:r>
            <a:r>
              <a:rPr lang="en-US" altLang="en-US" sz="2200" dirty="0">
                <a:latin typeface="Book Antiqua" panose="02040602050305030304" pitchFamily="18" charset="0"/>
              </a:rPr>
              <a:t> = the full-load output voltage (</a:t>
            </a:r>
            <a:r>
              <a:rPr lang="en-GB" altLang="en-US" sz="2200" dirty="0">
                <a:latin typeface="Book Antiqua" panose="02040602050305030304" pitchFamily="18" charset="0"/>
              </a:rPr>
              <a:t>when the maximum rated current is being 		drawn by the load</a:t>
            </a:r>
            <a:r>
              <a:rPr lang="en-US" altLang="en-US" sz="2200" dirty="0">
                <a:latin typeface="Book Antiqua" panose="02040602050305030304" pitchFamily="18" charset="0"/>
              </a:rPr>
              <a:t>)</a:t>
            </a:r>
          </a:p>
        </p:txBody>
      </p:sp>
      <p:graphicFrame>
        <p:nvGraphicFramePr>
          <p:cNvPr id="2050" name="Object 7">
            <a:extLst>
              <a:ext uri="{FF2B5EF4-FFF2-40B4-BE49-F238E27FC236}">
                <a16:creationId xmlns:a16="http://schemas.microsoft.com/office/drawing/2014/main" id="{2C9A9434-6BE8-A41E-33CE-0F823ABD43C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6394390"/>
              </p:ext>
            </p:extLst>
          </p:nvPr>
        </p:nvGraphicFramePr>
        <p:xfrm>
          <a:off x="3927675" y="3224724"/>
          <a:ext cx="3739617" cy="7592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374560" imgH="482400" progId="Equation.3">
                  <p:embed/>
                </p:oleObj>
              </mc:Choice>
              <mc:Fallback>
                <p:oleObj name="Equation" r:id="rId2" imgW="2374560" imgH="482400" progId="Equation.3">
                  <p:embed/>
                  <p:pic>
                    <p:nvPicPr>
                      <p:cNvPr id="2050" name="Object 7">
                        <a:extLst>
                          <a:ext uri="{FF2B5EF4-FFF2-40B4-BE49-F238E27FC236}">
                            <a16:creationId xmlns:a16="http://schemas.microsoft.com/office/drawing/2014/main" id="{2C9A9434-6BE8-A41E-33CE-0F823ABD43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7675" y="3224724"/>
                        <a:ext cx="3739617" cy="759239"/>
                      </a:xfrm>
                      <a:prstGeom prst="rect">
                        <a:avLst/>
                      </a:prstGeom>
                      <a:solidFill>
                        <a:srgbClr val="FFFF99"/>
                      </a:solidFill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498A2885-243F-1F8E-BC42-A039A00EA36F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82F77D2-F5F8-22A2-0C29-5D53BD383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>
            <a:extLst>
              <a:ext uri="{FF2B5EF4-FFF2-40B4-BE49-F238E27FC236}">
                <a16:creationId xmlns:a16="http://schemas.microsoft.com/office/drawing/2014/main" id="{BF50E099-150C-01D6-C919-2738E72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91" y="1148398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Regulators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45059" name="Content Placeholder 2">
            <a:extLst>
              <a:ext uri="{FF2B5EF4-FFF2-40B4-BE49-F238E27FC236}">
                <a16:creationId xmlns:a16="http://schemas.microsoft.com/office/drawing/2014/main" id="{42A45888-8DD7-F042-041A-983EB1D1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473961"/>
            <a:ext cx="10972800" cy="3917032"/>
          </a:xfrm>
        </p:spPr>
        <p:txBody>
          <a:bodyPr/>
          <a:lstStyle/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They are  integrated circuits which are used widely.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Three terminal devices that provide a positive or negative output.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A typical </a:t>
            </a:r>
            <a:r>
              <a:rPr lang="en-US" altLang="en-US" sz="2400" b="1" dirty="0">
                <a:latin typeface="Book Antiqua" panose="02040602050305030304" pitchFamily="18" charset="0"/>
              </a:rPr>
              <a:t>7800</a:t>
            </a:r>
            <a:r>
              <a:rPr lang="en-US" altLang="en-US" sz="2400" dirty="0">
                <a:latin typeface="Book Antiqua" panose="02040602050305030304" pitchFamily="18" charset="0"/>
              </a:rPr>
              <a:t> series voltage regulator is used for </a:t>
            </a:r>
            <a:r>
              <a:rPr lang="en-US" altLang="en-US" sz="2400" b="1" dirty="0">
                <a:latin typeface="Book Antiqua" panose="02040602050305030304" pitchFamily="18" charset="0"/>
              </a:rPr>
              <a:t>positive</a:t>
            </a:r>
            <a:r>
              <a:rPr lang="en-US" altLang="en-US" sz="2400" dirty="0">
                <a:latin typeface="Book Antiqua" panose="02040602050305030304" pitchFamily="18" charset="0"/>
              </a:rPr>
              <a:t> voltages.</a:t>
            </a:r>
          </a:p>
          <a:p>
            <a:pPr marL="536575" indent="-447675" algn="just">
              <a:lnSpc>
                <a:spcPct val="200000"/>
              </a:lnSpc>
              <a:spcBef>
                <a:spcPct val="0"/>
              </a:spcBef>
            </a:pPr>
            <a:r>
              <a:rPr lang="en-US" altLang="en-US" sz="2400" dirty="0">
                <a:latin typeface="Book Antiqua" panose="02040602050305030304" pitchFamily="18" charset="0"/>
              </a:rPr>
              <a:t>The </a:t>
            </a:r>
            <a:r>
              <a:rPr lang="en-US" altLang="en-US" sz="2400" b="1" dirty="0">
                <a:latin typeface="Book Antiqua" panose="02040602050305030304" pitchFamily="18" charset="0"/>
              </a:rPr>
              <a:t>7900</a:t>
            </a:r>
            <a:r>
              <a:rPr lang="en-US" altLang="en-US" sz="2400" dirty="0">
                <a:latin typeface="Book Antiqua" panose="02040602050305030304" pitchFamily="18" charset="0"/>
              </a:rPr>
              <a:t> series are </a:t>
            </a:r>
            <a:r>
              <a:rPr lang="en-US" altLang="en-US" sz="2400" b="1" dirty="0">
                <a:latin typeface="Book Antiqua" panose="02040602050305030304" pitchFamily="18" charset="0"/>
              </a:rPr>
              <a:t>negative</a:t>
            </a:r>
            <a:r>
              <a:rPr lang="en-US" altLang="en-US" sz="2400" dirty="0">
                <a:latin typeface="Book Antiqua" panose="02040602050305030304" pitchFamily="18" charset="0"/>
              </a:rPr>
              <a:t> voltage regulators.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84BE3-1292-A1EF-603A-FC56F66EECB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EA8BB6C-D2E0-805F-E546-4B24041BB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>
            <a:extLst>
              <a:ext uri="{FF2B5EF4-FFF2-40B4-BE49-F238E27FC236}">
                <a16:creationId xmlns:a16="http://schemas.microsoft.com/office/drawing/2014/main" id="{166051AA-91DD-A8BC-9F70-4DF997EBE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19" y="990511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BA642-1618-064B-4CC2-40319BC9C4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789" y="2148559"/>
            <a:ext cx="6913419" cy="3917032"/>
          </a:xfrm>
        </p:spPr>
        <p:txBody>
          <a:bodyPr>
            <a:normAutofit fontScale="92500" lnSpcReduction="10000"/>
          </a:bodyPr>
          <a:lstStyle/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Input (Vi): Unregulated DC voltage applied.</a:t>
            </a:r>
          </a:p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Output (Vo): Provides regulated DC voltage.</a:t>
            </a:r>
          </a:p>
          <a:p>
            <a:pPr marL="536575" indent="-360363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Ground (GND): Common reference terminal.</a:t>
            </a:r>
          </a:p>
          <a:p>
            <a:pPr algn="just">
              <a:lnSpc>
                <a:spcPct val="150000"/>
              </a:lnSpc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Fixed-Positive Voltage Regulator</a:t>
            </a:r>
          </a:p>
          <a:p>
            <a:pPr marL="539750" algn="just">
              <a:lnSpc>
                <a:spcPct val="150000"/>
              </a:lnSpc>
              <a:defRPr/>
            </a:pPr>
            <a:r>
              <a:rPr lang="en-US" sz="2400" dirty="0">
                <a:latin typeface="Book Antiqua" panose="02040602050305030304" pitchFamily="18" charset="0"/>
              </a:rPr>
              <a:t>The series 78XX regulators are the three-terminal devices that provide a fixed positive output voltage.</a:t>
            </a:r>
          </a:p>
        </p:txBody>
      </p:sp>
      <p:pic>
        <p:nvPicPr>
          <p:cNvPr id="47108" name="Picture 5">
            <a:extLst>
              <a:ext uri="{FF2B5EF4-FFF2-40B4-BE49-F238E27FC236}">
                <a16:creationId xmlns:a16="http://schemas.microsoft.com/office/drawing/2014/main" id="{9E918421-2B8B-44F9-60FA-12A454D102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744" y="3660006"/>
            <a:ext cx="473075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8">
            <a:extLst>
              <a:ext uri="{FF2B5EF4-FFF2-40B4-BE49-F238E27FC236}">
                <a16:creationId xmlns:a16="http://schemas.microsoft.com/office/drawing/2014/main" id="{7679B69D-68DC-C7CE-54D4-28E7A773D2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3208" y="1430997"/>
            <a:ext cx="1681480" cy="19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695EA8-3EE8-78DB-A896-63CF2C16646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13FBFD-E789-27CC-06D9-634E90DE3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3">
            <a:extLst>
              <a:ext uri="{FF2B5EF4-FFF2-40B4-BE49-F238E27FC236}">
                <a16:creationId xmlns:a16="http://schemas.microsoft.com/office/drawing/2014/main" id="{FBB69799-2FA7-ABFC-4629-14938A85D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7" y="791006"/>
            <a:ext cx="11594969" cy="1325563"/>
          </a:xfrm>
        </p:spPr>
        <p:txBody>
          <a:bodyPr>
            <a:normAutofit/>
          </a:bodyPr>
          <a:lstStyle/>
          <a:p>
            <a:r>
              <a:rPr lang="en-US" altLang="en-US" sz="2800" b="1" dirty="0">
                <a:latin typeface="Book Antiqua" panose="02040602050305030304" pitchFamily="18" charset="0"/>
              </a:rPr>
              <a:t>Fixed Voltage Regulator</a:t>
            </a:r>
            <a:endParaRPr lang="en-US" altLang="en-US" sz="2800" dirty="0">
              <a:latin typeface="Book Antiqua" panose="02040602050305030304" pitchFamily="18" charset="0"/>
            </a:endParaRPr>
          </a:p>
        </p:txBody>
      </p:sp>
      <p:sp>
        <p:nvSpPr>
          <p:cNvPr id="48131" name="Content Placeholder 4">
            <a:extLst>
              <a:ext uri="{FF2B5EF4-FFF2-40B4-BE49-F238E27FC236}">
                <a16:creationId xmlns:a16="http://schemas.microsoft.com/office/drawing/2014/main" id="{7B441463-E567-AEBA-DAC0-8FC1F4A149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424" y="1981201"/>
            <a:ext cx="6470016" cy="418083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dirty="0"/>
              <a:t>An unregulated input voltage V</a:t>
            </a:r>
            <a:r>
              <a:rPr lang="en-US" altLang="en-US" sz="2400" baseline="-25000" dirty="0"/>
              <a:t>i</a:t>
            </a:r>
            <a:r>
              <a:rPr lang="en-US" altLang="en-US" sz="2400" dirty="0"/>
              <a:t> is filtered by a capacitor C</a:t>
            </a:r>
            <a:r>
              <a:rPr lang="en-US" altLang="en-US" sz="2400" baseline="-25000" dirty="0"/>
              <a:t>1</a:t>
            </a:r>
            <a:r>
              <a:rPr lang="en-US" altLang="en-US" sz="2400" dirty="0"/>
              <a:t> and connected to the IC’s IN terminal.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IC’s OUT terminal provides a regulated +12 V, which is filtered by capacitor  C</a:t>
            </a:r>
            <a:r>
              <a:rPr lang="en-US" altLang="en-US" sz="2400" baseline="-25000" dirty="0"/>
              <a:t>2</a:t>
            </a:r>
            <a:r>
              <a:rPr lang="en-US" altLang="en-US" sz="2400" dirty="0"/>
              <a:t>.</a:t>
            </a:r>
          </a:p>
          <a:p>
            <a:pPr>
              <a:lnSpc>
                <a:spcPct val="150000"/>
              </a:lnSpc>
            </a:pPr>
            <a:r>
              <a:rPr lang="en-US" altLang="en-US" sz="2400" dirty="0"/>
              <a:t>The third IC terminal is connected to ground (GND)</a:t>
            </a:r>
          </a:p>
        </p:txBody>
      </p:sp>
      <p:pic>
        <p:nvPicPr>
          <p:cNvPr id="48132" name="Content Placeholder 6" descr="fg15_02600">
            <a:extLst>
              <a:ext uri="{FF2B5EF4-FFF2-40B4-BE49-F238E27FC236}">
                <a16:creationId xmlns:a16="http://schemas.microsoft.com/office/drawing/2014/main" id="{B684002C-40D1-14D6-EBE9-33D3323173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3400" y="2174241"/>
            <a:ext cx="4495800" cy="292417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E83C49-A53E-DC67-6CC5-D35BB971BCAD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70910A9-EBEB-2FFF-F256-1DDE870FE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4">
            <a:extLst>
              <a:ext uri="{FF2B5EF4-FFF2-40B4-BE49-F238E27FC236}">
                <a16:creationId xmlns:a16="http://schemas.microsoft.com/office/drawing/2014/main" id="{BC1FDF6F-F3F9-86D8-F4CE-0FF489B0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31837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92C223-0EFB-5FF0-A3F7-066A6D032C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4843475"/>
              </p:ext>
            </p:extLst>
          </p:nvPr>
        </p:nvGraphicFramePr>
        <p:xfrm>
          <a:off x="1087120" y="234696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+14.5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+21.0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7824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+27.1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9197" name="Rectangle 7">
            <a:extLst>
              <a:ext uri="{FF2B5EF4-FFF2-40B4-BE49-F238E27FC236}">
                <a16:creationId xmlns:a16="http://schemas.microsoft.com/office/drawing/2014/main" id="{91401FB3-895C-4FFC-A90A-E05B5DD3D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04800" y="174021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Positive-Voltage </a:t>
            </a:r>
            <a:r>
              <a:rPr lang="en-US" altLang="en-US" sz="2400" dirty="0"/>
              <a:t>Regulators in the 78XX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9B090-E3A2-7A69-BB05-9F808796686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D1EFB7A-21E1-6DFC-D81E-3C7981561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DCF1F707-70B3-A438-AD94-F01D38B5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897" y="889318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C5111-427C-D412-2945-3F4765FE7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79036"/>
            <a:ext cx="6654915" cy="391703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 2" panose="05020102010507070707" pitchFamily="18" charset="2"/>
              <a:buNone/>
              <a:defRPr/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Fixed-Negative Voltage Regulator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The series 79XX regulators are the three-terminal IC regulators that provide a fixed negative output voltage.</a:t>
            </a:r>
          </a:p>
          <a:p>
            <a:pPr marL="1074738" algn="just">
              <a:lnSpc>
                <a:spcPct val="150000"/>
              </a:lnSpc>
              <a:defRPr/>
            </a:pPr>
            <a:r>
              <a:rPr lang="en-US" sz="2400" dirty="0"/>
              <a:t>This series has the same features and characteristics as the series 78XX regulators except the pin numbers are different.</a:t>
            </a:r>
          </a:p>
        </p:txBody>
      </p:sp>
      <p:pic>
        <p:nvPicPr>
          <p:cNvPr id="50180" name="Picture 3">
            <a:extLst>
              <a:ext uri="{FF2B5EF4-FFF2-40B4-BE49-F238E27FC236}">
                <a16:creationId xmlns:a16="http://schemas.microsoft.com/office/drawing/2014/main" id="{278B36F2-D43D-D528-65B8-02617DE9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731" y="3059786"/>
            <a:ext cx="5366728" cy="1601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0775B4-2A9A-EA73-BDDC-EAA7012E632B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5FBF86-1C79-2F5B-A5CC-17FEF3BAA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F044A201-234F-563B-9303-68B5C2CDF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0960" y="905136"/>
            <a:ext cx="11594969" cy="1325563"/>
          </a:xfrm>
        </p:spPr>
        <p:txBody>
          <a:bodyPr/>
          <a:lstStyle/>
          <a:p>
            <a:r>
              <a:rPr lang="en-US" altLang="en-US" b="1" dirty="0"/>
              <a:t>Fixed Voltage Regulator</a:t>
            </a:r>
            <a:endParaRPr lang="en-US" altLang="en-US" dirty="0"/>
          </a:p>
        </p:txBody>
      </p:sp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F11610C7-17E4-9CAB-C0C3-F5AF9C00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54618393"/>
              </p:ext>
            </p:extLst>
          </p:nvPr>
        </p:nvGraphicFramePr>
        <p:xfrm>
          <a:off x="1905000" y="2540000"/>
          <a:ext cx="85344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IC 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Output Voltage (V)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Minimum V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r>
                        <a:rPr lang="en-US" sz="2400" baseline="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(V)</a:t>
                      </a:r>
                      <a:r>
                        <a:rPr lang="en-US" sz="2400" baseline="-25000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</a:t>
                      </a:r>
                      <a:endParaRPr lang="en-US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-7.3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-10.5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-11.5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-14.6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7924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-27.1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1245" name="Rectangle 4">
            <a:extLst>
              <a:ext uri="{FF2B5EF4-FFF2-40B4-BE49-F238E27FC236}">
                <a16:creationId xmlns:a16="http://schemas.microsoft.com/office/drawing/2014/main" id="{117F666E-639E-ECF6-641C-D707D836B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60960" y="1895158"/>
            <a:ext cx="86868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400" b="1" dirty="0"/>
              <a:t>Negative-Voltage </a:t>
            </a:r>
            <a:r>
              <a:rPr lang="en-US" altLang="en-US" sz="2400" dirty="0"/>
              <a:t>Regulators in the 79XX Series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63D94-15CF-1A7C-5505-AE3EFD3C321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Voltage Regulators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4423ECC-6B34-49F9-358B-BBA0F2A2C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5ED95-BCF9-20F0-A4C5-CE5E4E3DF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3C496F-BF22-B746-3623-14F94E1FC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92EC8-E7D8-E4FA-F989-0C8393151CC2}"/>
              </a:ext>
            </a:extLst>
          </p:cNvPr>
          <p:cNvSpPr txBox="1"/>
          <p:nvPr/>
        </p:nvSpPr>
        <p:spPr>
          <a:xfrm>
            <a:off x="57150" y="1662366"/>
            <a:ext cx="119301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Reference </a:t>
            </a:r>
          </a:p>
        </p:txBody>
      </p:sp>
      <p:pic>
        <p:nvPicPr>
          <p:cNvPr id="20" name="Picture 19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65F7812D-3E52-E4B4-EDEB-15E030EB98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617FC76-66CA-2639-08BC-1640DFFA02EE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0C5D02C9-FCA8-4D83-B738-7AE05A1E3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A000-FB05-7132-3CFB-4CE6B604028B}"/>
              </a:ext>
            </a:extLst>
          </p:cNvPr>
          <p:cNvSpPr txBox="1"/>
          <p:nvPr/>
        </p:nvSpPr>
        <p:spPr>
          <a:xfrm>
            <a:off x="621885" y="2478775"/>
            <a:ext cx="10349345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[2] Three Terminal Fixed Voltage Regulator ICs," Electronics Tutorial. [Online]. Available: https://www.electronics-tutorial.net/analog-integrated-circuits/voltage-regulator/three-terminal-fixed-voltage-regulator-ics/</a:t>
            </a:r>
          </a:p>
        </p:txBody>
      </p:sp>
    </p:spTree>
    <p:extLst>
      <p:ext uri="{BB962C8B-B14F-4D97-AF65-F5344CB8AC3E}">
        <p14:creationId xmlns:p14="http://schemas.microsoft.com/office/powerpoint/2010/main" val="2439719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1522</TotalTime>
  <Words>786</Words>
  <Application>Microsoft Office PowerPoint</Application>
  <PresentationFormat>Widescreen</PresentationFormat>
  <Paragraphs>157</Paragraphs>
  <Slides>14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4" baseType="lpstr">
      <vt:lpstr>Arial</vt:lpstr>
      <vt:lpstr>Book Antiqua</vt:lpstr>
      <vt:lpstr>Calibri</vt:lpstr>
      <vt:lpstr>Calibri Light</vt:lpstr>
      <vt:lpstr>Cambria</vt:lpstr>
      <vt:lpstr>Cambria Math</vt:lpstr>
      <vt:lpstr>Wingdings 2</vt:lpstr>
      <vt:lpstr>UWTSD 200_Title Page 2</vt:lpstr>
      <vt:lpstr>UWTSD 200_Text 4</vt:lpstr>
      <vt:lpstr>Equation</vt:lpstr>
      <vt:lpstr>PowerPoint Presentation</vt:lpstr>
      <vt:lpstr>Types of Regulator</vt:lpstr>
      <vt:lpstr>Types of Regulator</vt:lpstr>
      <vt:lpstr>PowerPoint Presentation</vt:lpstr>
      <vt:lpstr>Line Regulation</vt:lpstr>
      <vt:lpstr>Load Regulation</vt:lpstr>
      <vt:lpstr>Fixed Voltage Regulators</vt:lpstr>
      <vt:lpstr>Fixed Voltage Regulator</vt:lpstr>
      <vt:lpstr>Fixed Voltage Regulator</vt:lpstr>
      <vt:lpstr>Fixed Voltage Regulator</vt:lpstr>
      <vt:lpstr>Fixed Voltage Regulator</vt:lpstr>
      <vt:lpstr>Fixed Voltage Regulator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15</cp:revision>
  <dcterms:created xsi:type="dcterms:W3CDTF">2021-03-09T15:35:42Z</dcterms:created>
  <dcterms:modified xsi:type="dcterms:W3CDTF">2026-02-26T09:43:38Z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