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theme/themeOverride2.xml" ContentType="application/vnd.openxmlformats-officedocument.themeOverride+xml"/>
  <Override PartName="/ppt/notesSlides/notesSlide1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60" r:id="rId1"/>
  </p:sldMasterIdLst>
  <p:notesMasterIdLst>
    <p:notesMasterId r:id="rId20"/>
  </p:notesMasterIdLst>
  <p:sldIdLst>
    <p:sldId id="264" r:id="rId2"/>
    <p:sldId id="313" r:id="rId3"/>
    <p:sldId id="314" r:id="rId4"/>
    <p:sldId id="315" r:id="rId5"/>
    <p:sldId id="316" r:id="rId6"/>
    <p:sldId id="317" r:id="rId7"/>
    <p:sldId id="318" r:id="rId8"/>
    <p:sldId id="319" r:id="rId9"/>
    <p:sldId id="320" r:id="rId10"/>
    <p:sldId id="321" r:id="rId11"/>
    <p:sldId id="322" r:id="rId12"/>
    <p:sldId id="323" r:id="rId13"/>
    <p:sldId id="324" r:id="rId14"/>
    <p:sldId id="325" r:id="rId15"/>
    <p:sldId id="326" r:id="rId16"/>
    <p:sldId id="328" r:id="rId17"/>
    <p:sldId id="329" r:id="rId18"/>
    <p:sldId id="312"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81ECF6-4FA4-43BF-A3DE-723811D3D90A}" v="3" dt="2026-04-09T15:58:11.5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162" autoAdjust="0"/>
  </p:normalViewPr>
  <p:slideViewPr>
    <p:cSldViewPr snapToGrid="0">
      <p:cViewPr varScale="1">
        <p:scale>
          <a:sx n="91" d="100"/>
          <a:sy n="91" d="100"/>
        </p:scale>
        <p:origin x="37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6DBDFE-DD3D-4291-A404-1B97A83A6EA8}" type="datetimeFigureOut">
              <a:rPr lang="en-US" smtClean="0"/>
              <a:t>4/9/2026</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456DE3-4E01-4AFD-AD42-42312842ED89}" type="slidenum">
              <a:rPr lang="en-US" smtClean="0"/>
              <a:t>‹#›</a:t>
            </a:fld>
            <a:endParaRPr lang="en-US" dirty="0"/>
          </a:p>
        </p:txBody>
      </p:sp>
    </p:spTree>
    <p:extLst>
      <p:ext uri="{BB962C8B-B14F-4D97-AF65-F5344CB8AC3E}">
        <p14:creationId xmlns:p14="http://schemas.microsoft.com/office/powerpoint/2010/main" val="7029615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498700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Mycobacterium tuberculosis causes tuberculosis and is transmitted by inhaling infected droplets. The common symptoms include the existence of persistent cough, fever, night sweats and loss of weight. It is recommended to screen high-risk groups, including migrants, elderly people, immunocompromised people with HIV, and people who live in overcrowded and low-income situations.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2</a:t>
            </a:fld>
            <a:endParaRPr lang="en-US" dirty="0"/>
          </a:p>
        </p:txBody>
      </p:sp>
    </p:spTree>
    <p:extLst>
      <p:ext uri="{BB962C8B-B14F-4D97-AF65-F5344CB8AC3E}">
        <p14:creationId xmlns:p14="http://schemas.microsoft.com/office/powerpoint/2010/main" val="9261817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In the world, TB is one of the major infectious diseases that causes deaths, particularly in countries such as India and South Africa. The UK incidence is not so high. However, all urban and vulnerable populations have issues. Such factors as migration, socio-economic inequalities, and inaccessibility to healthcare are some causes of further transmission in the world.</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3</a:t>
            </a:fld>
            <a:endParaRPr lang="en-US" dirty="0"/>
          </a:p>
        </p:txBody>
      </p:sp>
    </p:spTree>
    <p:extLst>
      <p:ext uri="{BB962C8B-B14F-4D97-AF65-F5344CB8AC3E}">
        <p14:creationId xmlns:p14="http://schemas.microsoft.com/office/powerpoint/2010/main" val="9290169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The costs linked to TB in the economy involve both direct medical expenses that include diagnostics, medication and hospitalisation. Lost income and low productivity are considered to be indirect costs. TB can lead to families living in poverty, especially in low-income countries. The treatment of TB cases imposes a strain on the NHS resources even in the UK.</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4</a:t>
            </a:fld>
            <a:endParaRPr lang="en-US" dirty="0"/>
          </a:p>
        </p:txBody>
      </p:sp>
    </p:spTree>
    <p:extLst>
      <p:ext uri="{BB962C8B-B14F-4D97-AF65-F5344CB8AC3E}">
        <p14:creationId xmlns:p14="http://schemas.microsoft.com/office/powerpoint/2010/main" val="24626318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TB is a severe occurrence to social wellbeing, with the patients being subjected to stigmatisation and shunning. This may result in late diagnosis and treatment compliance. Compromised populations, such as the migrants and the low earners, are more vulnerable, but this requires inclusive healthcare and community awareness programs.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5</a:t>
            </a:fld>
            <a:endParaRPr lang="en-US" dirty="0"/>
          </a:p>
        </p:txBody>
      </p:sp>
    </p:spTree>
    <p:extLst>
      <p:ext uri="{BB962C8B-B14F-4D97-AF65-F5344CB8AC3E}">
        <p14:creationId xmlns:p14="http://schemas.microsoft.com/office/powerpoint/2010/main" val="37334167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TB can be diagnosed using microscopy of sputum, culture tests, chest radiography and fast molecular tests such as GeneXpert. The most important aspect is to diagnose the problem early and accurately so as to contain the spread and commence treatment in time. The late diagnosis of the disease raises the severity of the disease and the possibility of infecting other people.</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6</a:t>
            </a:fld>
            <a:endParaRPr lang="en-US" dirty="0"/>
          </a:p>
        </p:txBody>
      </p:sp>
    </p:spTree>
    <p:extLst>
      <p:ext uri="{BB962C8B-B14F-4D97-AF65-F5344CB8AC3E}">
        <p14:creationId xmlns:p14="http://schemas.microsoft.com/office/powerpoint/2010/main" val="379948893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The primary examination encompasses the examination of the symptoms, health history, risk factors, and potential exposure. The health care workers carry out physical check-ups and perform diagnostic tests. This phase promotes proper classification of TB (latent or active) and provides effective plans of treatment and patient-centred care.</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7</a:t>
            </a:fld>
            <a:endParaRPr lang="en-US" dirty="0"/>
          </a:p>
        </p:txBody>
      </p:sp>
    </p:spTree>
    <p:extLst>
      <p:ext uri="{BB962C8B-B14F-4D97-AF65-F5344CB8AC3E}">
        <p14:creationId xmlns:p14="http://schemas.microsoft.com/office/powerpoint/2010/main" val="16522252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TB management in the UK is based on NICE, which is more precise in the early diagnosis, standard therapy, and monitoring of the patient. Adherence is achieved through a multidisciplinary approach which incorporates the use of doctors, nurses and public health teams. Directly Observed Therapy (DOT) can be adopted to make patients treated successfully.</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8</a:t>
            </a:fld>
            <a:endParaRPr lang="en-US" dirty="0"/>
          </a:p>
        </p:txBody>
      </p:sp>
    </p:spTree>
    <p:extLst>
      <p:ext uri="{BB962C8B-B14F-4D97-AF65-F5344CB8AC3E}">
        <p14:creationId xmlns:p14="http://schemas.microsoft.com/office/powerpoint/2010/main" val="22028097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Constant observation guarantees the effectiveness of treatment and leads to the early observation of complications. Education educates the patients on higher adherence and relapse prevention. Contact tracing and vaccination programs, taken as a type of public health intervention, have a significant contribution to the containment of TB and the good health results of populations.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9</a:t>
            </a:fld>
            <a:endParaRPr lang="en-US" dirty="0"/>
          </a:p>
        </p:txBody>
      </p:sp>
    </p:spTree>
    <p:extLst>
      <p:ext uri="{BB962C8B-B14F-4D97-AF65-F5344CB8AC3E}">
        <p14:creationId xmlns:p14="http://schemas.microsoft.com/office/powerpoint/2010/main" val="205957521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The treatment of TB in the UK normally takes six months, consisting of antibiotics. This is followed by the intensive phase, then a continuation phase. Compliance is necessary to prevent multidrug-resistant TB. Counselling and monitoring assist patients in achieving positive results with the care providers.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10</a:t>
            </a:fld>
            <a:endParaRPr lang="en-US" dirty="0"/>
          </a:p>
        </p:txBody>
      </p:sp>
    </p:spTree>
    <p:extLst>
      <p:ext uri="{BB962C8B-B14F-4D97-AF65-F5344CB8AC3E}">
        <p14:creationId xmlns:p14="http://schemas.microsoft.com/office/powerpoint/2010/main" val="12106409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TB is often UTI side by side with such diseases as HIV, diabetes, and malnutrition, which undermine the immunity. These comorbidities add to the severity of diseases and make them hard to treat. Both TB and related conditions are important to manage so that patient outcomes have a positive shift, and the mortality rates will decrease.</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11</a:t>
            </a:fld>
            <a:endParaRPr lang="en-US" dirty="0"/>
          </a:p>
        </p:txBody>
      </p:sp>
    </p:spTree>
    <p:extLst>
      <p:ext uri="{BB962C8B-B14F-4D97-AF65-F5344CB8AC3E}">
        <p14:creationId xmlns:p14="http://schemas.microsoft.com/office/powerpoint/2010/main" val="346338452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The strategies that are used in prevention entail Vaccination, early diagnosis and treatment of active cases in the prevention of BCG. This should be improved by improving the living conditions, lessening overcrowding, and enhancing hygiene. Screening high-risk populations constitutes the improvement of TB spread in the UK and worldwide through the provision of short-term measures by the state and other stakeholders.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12</a:t>
            </a:fld>
            <a:endParaRPr lang="en-US" dirty="0"/>
          </a:p>
        </p:txBody>
      </p:sp>
    </p:spTree>
    <p:extLst>
      <p:ext uri="{BB962C8B-B14F-4D97-AF65-F5344CB8AC3E}">
        <p14:creationId xmlns:p14="http://schemas.microsoft.com/office/powerpoint/2010/main" val="30406772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To manage TB, caregivers and patients are supposed to interact correctly, treat the patient with empathy and cultural competence. Co-productive care entails decision-making by patients. Respect and ethical practice, teamwork ought to be expressed by healthcare professionals. Trust results in compliance with an intervention and a more positive health outcome in the long-term period.</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13</a:t>
            </a:fld>
            <a:endParaRPr lang="en-US" dirty="0"/>
          </a:p>
        </p:txBody>
      </p:sp>
    </p:spTree>
    <p:extLst>
      <p:ext uri="{BB962C8B-B14F-4D97-AF65-F5344CB8AC3E}">
        <p14:creationId xmlns:p14="http://schemas.microsoft.com/office/powerpoint/2010/main" val="230408592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Among the recommendations, increasing the level of population awareness is offered, early detection is encouraged, and access to healthcare is also recommended. The governments need to invest in research and novel treatment. Community-based support systems and social determinants of health will go a long way in alleviating TB in the world.</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14</a:t>
            </a:fld>
            <a:endParaRPr lang="en-US" dirty="0"/>
          </a:p>
        </p:txBody>
      </p:sp>
    </p:spTree>
    <p:extLst>
      <p:ext uri="{BB962C8B-B14F-4D97-AF65-F5344CB8AC3E}">
        <p14:creationId xmlns:p14="http://schemas.microsoft.com/office/powerpoint/2010/main" val="162630120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spcBef>
                <a:spcPts val="1000"/>
              </a:spcBef>
              <a:spcAft>
                <a:spcPts val="1000"/>
              </a:spcAft>
            </a:pPr>
            <a:r>
              <a:rPr lang="en-GB" sz="1800" dirty="0">
                <a:effectLst/>
                <a:latin typeface="Arial" panose="020B0604020202020204" pitchFamily="34" charset="0"/>
                <a:ea typeface="Arial" panose="020B0604020202020204" pitchFamily="34" charset="0"/>
                <a:cs typeface="Arial" panose="020B0604020202020204" pitchFamily="34" charset="0"/>
              </a:rPr>
              <a:t>Other recommendations include the strengthening of the multidisciplinary healthcare and its orientation towards the vulnerable population. Social inequalities ought to be addressed through policies that will result in equal healthcare access. The management of TB is a long-term activity that necessitates the interplay of governments, healthcare providers, and society in ensuring that the long-term gains are realised.</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
        <p:nvSpPr>
          <p:cNvPr id="4" name="Slide Number Placeholder 3"/>
          <p:cNvSpPr>
            <a:spLocks noGrp="1"/>
          </p:cNvSpPr>
          <p:nvPr>
            <p:ph type="sldNum" sz="quarter" idx="5"/>
          </p:nvPr>
        </p:nvSpPr>
        <p:spPr/>
        <p:txBody>
          <a:bodyPr/>
          <a:lstStyle/>
          <a:p>
            <a:fld id="{86456DE3-4E01-4AFD-AD42-42312842ED89}" type="slidenum">
              <a:rPr lang="en-US" smtClean="0"/>
              <a:t>15</a:t>
            </a:fld>
            <a:endParaRPr lang="en-US" dirty="0"/>
          </a:p>
        </p:txBody>
      </p:sp>
    </p:spTree>
    <p:extLst>
      <p:ext uri="{BB962C8B-B14F-4D97-AF65-F5344CB8AC3E}">
        <p14:creationId xmlns:p14="http://schemas.microsoft.com/office/powerpoint/2010/main" val="27225683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dirty="0">
                <a:effectLst/>
                <a:latin typeface="Arial" panose="020B0604020202020204" pitchFamily="34" charset="0"/>
                <a:ea typeface="Arial" panose="020B0604020202020204" pitchFamily="34" charset="0"/>
                <a:cs typeface="Arial" panose="020B0604020202020204" pitchFamily="34" charset="0"/>
              </a:rPr>
              <a:t>TB remains a severe public health problem on the international level and in the UK. There is a need to get general solutions which consider prevention of it, early diagnosis and proper treatment. Collaboration with the healthcare systems, governments and the communities is necessary to ensure that the rate of TB is reduced and that the outcomes of patients are improved.</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16</a:t>
            </a:fld>
            <a:endParaRPr lang="en-US" dirty="0"/>
          </a:p>
        </p:txBody>
      </p:sp>
    </p:spTree>
    <p:extLst>
      <p:ext uri="{BB962C8B-B14F-4D97-AF65-F5344CB8AC3E}">
        <p14:creationId xmlns:p14="http://schemas.microsoft.com/office/powerpoint/2010/main" val="3610626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IN" dirty="0"/>
          </a:p>
        </p:txBody>
      </p:sp>
      <p:sp>
        <p:nvSpPr>
          <p:cNvPr id="4" name="Slide Number Placeholder 3"/>
          <p:cNvSpPr>
            <a:spLocks noGrp="1"/>
          </p:cNvSpPr>
          <p:nvPr>
            <p:ph type="sldNum" sz="quarter" idx="5"/>
          </p:nvPr>
        </p:nvSpPr>
        <p:spPr/>
        <p:txBody>
          <a:bodyPr/>
          <a:lstStyle/>
          <a:p>
            <a:fld id="{86456DE3-4E01-4AFD-AD42-42312842ED89}" type="slidenum">
              <a:rPr lang="en-US" smtClean="0"/>
              <a:t>17</a:t>
            </a:fld>
            <a:endParaRPr lang="en-US" dirty="0"/>
          </a:p>
        </p:txBody>
      </p:sp>
    </p:spTree>
    <p:extLst>
      <p:ext uri="{BB962C8B-B14F-4D97-AF65-F5344CB8AC3E}">
        <p14:creationId xmlns:p14="http://schemas.microsoft.com/office/powerpoint/2010/main" val="98394675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3AEA074-24A7-4657-AE02-A51F68EA6AA2}"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719048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4/9/2026</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1847017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4/9/2026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5758817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4/9/2026</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1697321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4/9/2026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500582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4/9/2026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0207325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4/9/2026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0735875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4/9/2026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75327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4/9/2026</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321606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4/9/2026</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0991036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4/9/2026</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7209014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themeOverride" Target="../theme/themeOverride1.xml"/><Relationship Id="rId5" Type="http://schemas.openxmlformats.org/officeDocument/2006/relationships/image" Target="../media/image3.png"/><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hyperlink" Target="https://doi.org/10.1016/j.ijid.2024.107325" TargetMode="External"/><Relationship Id="rId13" Type="http://schemas.openxmlformats.org/officeDocument/2006/relationships/hyperlink" Target="https://doi.org/10.1164/rccm.202208-1543OC" TargetMode="External"/><Relationship Id="rId18" Type="http://schemas.openxmlformats.org/officeDocument/2006/relationships/hyperlink" Target="https://doi.org/10.1007/s00521-022-07258-6" TargetMode="External"/><Relationship Id="rId26" Type="http://schemas.openxmlformats.org/officeDocument/2006/relationships/hyperlink" Target="http://dx.doi.org/10.1136/bmjopen-2021-059396" TargetMode="External"/><Relationship Id="rId3" Type="http://schemas.openxmlformats.org/officeDocument/2006/relationships/hyperlink" Target="http://dx.doi.org/10.5588/ijtldopen.23.0619" TargetMode="External"/><Relationship Id="rId21" Type="http://schemas.openxmlformats.org/officeDocument/2006/relationships/hyperlink" Target="https://doi.org/10.5588/ijtld.22.0514" TargetMode="External"/><Relationship Id="rId7" Type="http://schemas.openxmlformats.org/officeDocument/2006/relationships/hyperlink" Target="https://doi.org/10.1038/s41573-024-00897-5" TargetMode="External"/><Relationship Id="rId12" Type="http://schemas.openxmlformats.org/officeDocument/2006/relationships/hyperlink" Target="https://doi.org/10.1186/s40779-023-00490-8" TargetMode="External"/><Relationship Id="rId17" Type="http://schemas.openxmlformats.org/officeDocument/2006/relationships/hyperlink" Target="https://www.thelancet.com/journals/lanpub/article/PIIS2468-2667(24)00150-6/fulltext" TargetMode="External"/><Relationship Id="rId25" Type="http://schemas.openxmlformats.org/officeDocument/2006/relationships/hyperlink" Target="https://doi.org/10.1183/20734735.0166-2022" TargetMode="External"/><Relationship Id="rId2" Type="http://schemas.openxmlformats.org/officeDocument/2006/relationships/notesSlide" Target="../notesSlides/notesSlide17.xml"/><Relationship Id="rId16" Type="http://schemas.openxmlformats.org/officeDocument/2006/relationships/hyperlink" Target="https://doi.org/10.1038/s41467-023-41937-9" TargetMode="External"/><Relationship Id="rId20" Type="http://schemas.openxmlformats.org/officeDocument/2006/relationships/hyperlink" Target="https://publications.ersnet.org/content/erj/62/5/2300925.abstract" TargetMode="External"/><Relationship Id="rId1" Type="http://schemas.openxmlformats.org/officeDocument/2006/relationships/slideLayout" Target="../slideLayouts/slideLayout2.xml"/><Relationship Id="rId6" Type="http://schemas.openxmlformats.org/officeDocument/2006/relationships/hyperlink" Target="https://doi.org/10.1186/s40249-024-01223-2" TargetMode="External"/><Relationship Id="rId11" Type="http://schemas.openxmlformats.org/officeDocument/2006/relationships/hyperlink" Target="https://doi.org/10.1183/13993003.01612-2024" TargetMode="External"/><Relationship Id="rId24" Type="http://schemas.openxmlformats.org/officeDocument/2006/relationships/hyperlink" Target="https://doi.org/10.1016/j.cmi.2023.10.023" TargetMode="External"/><Relationship Id="rId5" Type="http://schemas.openxmlformats.org/officeDocument/2006/relationships/hyperlink" Target="https://doi.org/10.1016/j.ijid.2024.107140" TargetMode="External"/><Relationship Id="rId15" Type="http://schemas.openxmlformats.org/officeDocument/2006/relationships/hyperlink" Target="https://doi.org/10.1016/S2213-2600(24)00429-6" TargetMode="External"/><Relationship Id="rId23" Type="http://schemas.openxmlformats.org/officeDocument/2006/relationships/hyperlink" Target="http://dx.doi.org/10.1177/01410768231206033" TargetMode="External"/><Relationship Id="rId10" Type="http://schemas.openxmlformats.org/officeDocument/2006/relationships/hyperlink" Target="https://doi.org/10.2337/dci23-0035" TargetMode="External"/><Relationship Id="rId19" Type="http://schemas.openxmlformats.org/officeDocument/2006/relationships/hyperlink" Target="https://doi.org/10.1016/j.ijid.2023.02.025" TargetMode="External"/><Relationship Id="rId4" Type="http://schemas.openxmlformats.org/officeDocument/2006/relationships/hyperlink" Target="https://www.thelancet.com/journals/lanpub/article/PIIS2468-2667(22)00031-7/fulltext" TargetMode="External"/><Relationship Id="rId9" Type="http://schemas.openxmlformats.org/officeDocument/2006/relationships/hyperlink" Target="https://doi.org/10.3346/jkms.2023.38.e43" TargetMode="External"/><Relationship Id="rId14" Type="http://schemas.openxmlformats.org/officeDocument/2006/relationships/hyperlink" Target="https://doi.org/10.1016/S2213-2600(24)00083-3" TargetMode="External"/><Relationship Id="rId22" Type="http://schemas.openxmlformats.org/officeDocument/2006/relationships/hyperlink" Target="https://doi.org/10.1016/S2213-2600(25)00329-7" TargetMode="Externa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hemeOverride" Target="../theme/themeOverride2.xml"/><Relationship Id="rId4" Type="http://schemas.openxmlformats.org/officeDocument/2006/relationships/image" Target="../media/image19.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8" name="Picture 7" descr="flower illustrations">
            <a:extLst>
              <a:ext uri="{FF2B5EF4-FFF2-40B4-BE49-F238E27FC236}">
                <a16:creationId xmlns:a16="http://schemas.microsoft.com/office/drawing/2014/main" id="{46768272-0F6A-4E58-A45C-F10D015D8952}"/>
              </a:ext>
            </a:extLst>
          </p:cNvPr>
          <p:cNvPicPr>
            <a:picLocks noChangeAspect="1"/>
          </p:cNvPicPr>
          <p:nvPr/>
        </p:nvPicPr>
        <p:blipFill rotWithShape="1">
          <a:blip r:embed="rId4">
            <a:extLst>
              <a:ext uri="{28A0092B-C50C-407E-A947-70E740481C1C}">
                <a14:useLocalDpi xmlns:a14="http://schemas.microsoft.com/office/drawing/2010/main" val="0"/>
              </a:ext>
            </a:extLst>
          </a:blip>
          <a:srcRect/>
          <a:stretch/>
        </p:blipFill>
        <p:spPr>
          <a:xfrm>
            <a:off x="20" y="-839"/>
            <a:ext cx="12191980" cy="6858000"/>
          </a:xfrm>
          <a:prstGeom prst="rect">
            <a:avLst/>
          </a:prstGeom>
        </p:spPr>
      </p:pic>
      <p:sp useBgFill="1">
        <p:nvSpPr>
          <p:cNvPr id="73" name="Rectangle 72">
            <a:extLst>
              <a:ext uri="{FF2B5EF4-FFF2-40B4-BE49-F238E27FC236}">
                <a16:creationId xmlns:a16="http://schemas.microsoft.com/office/drawing/2014/main" id="{BF9FFE17-DE95-4821-ACC1-B90C954492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txBody>
          <a:bodyPr/>
          <a:lstStyle/>
          <a:p>
            <a:endParaRPr lang="en-IN"/>
          </a:p>
        </p:txBody>
      </p:sp>
      <p:sp>
        <p:nvSpPr>
          <p:cNvPr id="75" name="Rectangle 74">
            <a:extLst>
              <a:ext uri="{FF2B5EF4-FFF2-40B4-BE49-F238E27FC236}">
                <a16:creationId xmlns:a16="http://schemas.microsoft.com/office/drawing/2014/main" id="{03CF76AF-FF72-4430-A772-0584032902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txBody>
          <a:bodyPr/>
          <a:lstStyle/>
          <a:p>
            <a:endParaRPr lang="en-IN"/>
          </a:p>
        </p:txBody>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1771131" y="2353206"/>
            <a:ext cx="8649738" cy="2590800"/>
          </a:xfrm>
        </p:spPr>
        <p:txBody>
          <a:bodyPr>
            <a:normAutofit fontScale="90000"/>
          </a:bodyPr>
          <a:lstStyle/>
          <a:p>
            <a:pPr>
              <a:lnSpc>
                <a:spcPct val="150000"/>
              </a:lnSpc>
              <a:spcBef>
                <a:spcPts val="1000"/>
              </a:spcBef>
              <a:spcAft>
                <a:spcPts val="1000"/>
              </a:spcAft>
            </a:pPr>
            <a:r>
              <a:rPr lang="en-GB" sz="1800" b="1" dirty="0">
                <a:effectLst/>
                <a:latin typeface="Arial" panose="020B0604020202020204" pitchFamily="34" charset="0"/>
                <a:ea typeface="Arial" panose="020B0604020202020204" pitchFamily="34" charset="0"/>
                <a:cs typeface="Arial" panose="020B0604020202020204" pitchFamily="34" charset="0"/>
              </a:rPr>
              <a:t>Tuberculosis as a Long-Term Condition: Impact, Management, and Prevention in the UK and Globally</a:t>
            </a:r>
            <a:br>
              <a:rPr lang="en-IN"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b="1" dirty="0">
                <a:effectLst/>
                <a:latin typeface="Arial" panose="020B0604020202020204" pitchFamily="34" charset="0"/>
                <a:ea typeface="Arial" panose="020B0604020202020204" pitchFamily="34" charset="0"/>
                <a:cs typeface="Arial" panose="020B0604020202020204" pitchFamily="34" charset="0"/>
              </a:rPr>
              <a:t>Programme: MSc Public Health and Social Care in Practice</a:t>
            </a:r>
            <a:br>
              <a:rPr lang="en-IN"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b="1" dirty="0">
                <a:effectLst/>
                <a:latin typeface="Arial" panose="020B0604020202020204" pitchFamily="34" charset="0"/>
                <a:ea typeface="Arial" panose="020B0604020202020204" pitchFamily="34" charset="0"/>
                <a:cs typeface="Arial" panose="020B0604020202020204" pitchFamily="34" charset="0"/>
              </a:rPr>
              <a:t>Module: Community Care and Management of Longer-term Conditions</a:t>
            </a:r>
            <a:br>
              <a:rPr lang="en-IN"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b="1" dirty="0">
                <a:effectLst/>
                <a:latin typeface="Arial" panose="020B0604020202020204" pitchFamily="34" charset="0"/>
                <a:ea typeface="Arial" panose="020B0604020202020204" pitchFamily="34" charset="0"/>
                <a:cs typeface="Arial" panose="020B0604020202020204" pitchFamily="34" charset="0"/>
              </a:rPr>
              <a:t>Module Code: LCHS7003</a:t>
            </a:r>
            <a:br>
              <a:rPr lang="en-IN"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b="1" dirty="0">
                <a:effectLst/>
                <a:latin typeface="Arial" panose="020B0604020202020204" pitchFamily="34" charset="0"/>
                <a:ea typeface="Arial" panose="020B0604020202020204" pitchFamily="34" charset="0"/>
                <a:cs typeface="Arial" panose="020B0604020202020204" pitchFamily="34" charset="0"/>
              </a:rPr>
              <a:t>Assignment Title: Component 2 Individual Presentation</a:t>
            </a:r>
            <a:br>
              <a:rPr lang="en-IN"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b="1" dirty="0">
                <a:effectLst/>
                <a:latin typeface="Arial" panose="020B0604020202020204" pitchFamily="34" charset="0"/>
                <a:ea typeface="Arial" panose="020B0604020202020204" pitchFamily="34" charset="0"/>
                <a:cs typeface="Arial" panose="020B0604020202020204" pitchFamily="34" charset="0"/>
              </a:rPr>
              <a:t>Lecturer’s Name:</a:t>
            </a:r>
            <a:r>
              <a:rPr lang="en-GB" sz="1800" b="1" dirty="0">
                <a:latin typeface="Arial" panose="020B0604020202020204" pitchFamily="34" charset="0"/>
                <a:ea typeface="Arial" panose="020B0604020202020204" pitchFamily="34" charset="0"/>
                <a:cs typeface="Arial" panose="020B0604020202020204" pitchFamily="34" charset="0"/>
              </a:rPr>
              <a:t> MUHAMMED KHAN</a:t>
            </a:r>
            <a:br>
              <a:rPr lang="en-IN"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b="1" dirty="0">
                <a:effectLst/>
                <a:latin typeface="Arial" panose="020B0604020202020204" pitchFamily="34" charset="0"/>
                <a:ea typeface="Arial" panose="020B0604020202020204" pitchFamily="34" charset="0"/>
                <a:cs typeface="Arial" panose="020B0604020202020204" pitchFamily="34" charset="0"/>
              </a:rPr>
              <a:t>Student Name: darshankumar sureshbhai patel</a:t>
            </a:r>
            <a:br>
              <a:rPr lang="en-IN" sz="1800" dirty="0">
                <a:effectLst/>
                <a:latin typeface="Arial" panose="020B0604020202020204" pitchFamily="34" charset="0"/>
                <a:ea typeface="Times New Roman" panose="02020603050405020304" pitchFamily="18" charset="0"/>
                <a:cs typeface="Times New Roman" panose="02020603050405020304" pitchFamily="18" charset="0"/>
              </a:rPr>
            </a:br>
            <a:r>
              <a:rPr lang="en-GB" sz="1800" b="1" dirty="0">
                <a:effectLst/>
                <a:latin typeface="Arial" panose="020B0604020202020204" pitchFamily="34" charset="0"/>
                <a:ea typeface="Arial" panose="020B0604020202020204" pitchFamily="34" charset="0"/>
                <a:cs typeface="Arial" panose="020B0604020202020204" pitchFamily="34" charset="0"/>
              </a:rPr>
              <a:t>Student ID: 2515501</a:t>
            </a:r>
            <a:endParaRPr lang="en-US" sz="6800" dirty="0"/>
          </a:p>
        </p:txBody>
      </p:sp>
      <p:sp>
        <p:nvSpPr>
          <p:cNvPr id="77" name="Rectangle 76">
            <a:extLst>
              <a:ext uri="{FF2B5EF4-FFF2-40B4-BE49-F238E27FC236}">
                <a16:creationId xmlns:a16="http://schemas.microsoft.com/office/drawing/2014/main" id="{0B1C8180-2FDD-4202-8C45-4057CB1AB2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IN"/>
          </a:p>
        </p:txBody>
      </p:sp>
      <p:cxnSp>
        <p:nvCxnSpPr>
          <p:cNvPr id="79" name="Straight Connector 78">
            <a:extLst>
              <a:ext uri="{FF2B5EF4-FFF2-40B4-BE49-F238E27FC236}">
                <a16:creationId xmlns:a16="http://schemas.microsoft.com/office/drawing/2014/main" id="{D6E86CC6-13EA-4A88-86AD-CF27BF52CC9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3F80B441-4F7D-4B40-8A13-FED03A1F3A16}"/>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941820" y="1267730"/>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70C7FD1A-44B1-4E4C-B0C9-A8103DCCDCC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250180" y="1913025"/>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2774DC2D-21FE-4CE2-A055-B712920AD961}"/>
              </a:ext>
            </a:extLst>
          </p:cNvPr>
          <p:cNvPicPr/>
          <p:nvPr/>
        </p:nvPicPr>
        <p:blipFill>
          <a:blip r:embed="rId5"/>
          <a:stretch>
            <a:fillRect/>
          </a:stretch>
        </p:blipFill>
        <p:spPr>
          <a:xfrm>
            <a:off x="1486380" y="1443199"/>
            <a:ext cx="1735495" cy="439212"/>
          </a:xfrm>
          <a:prstGeom prst="rect">
            <a:avLst/>
          </a:prstGeom>
        </p:spPr>
      </p:pic>
    </p:spTree>
    <p:extLst>
      <p:ext uri="{BB962C8B-B14F-4D97-AF65-F5344CB8AC3E}">
        <p14:creationId xmlns:p14="http://schemas.microsoft.com/office/powerpoint/2010/main" val="4202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8CAF89-E4B4-459B-9BCB-1017BEEA1A03}"/>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Overview of the long-term condition, including the definition, symptoms and aetiology </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9822634-0578-45E0-8766-EAABB0321711}"/>
              </a:ext>
            </a:extLst>
          </p:cNvPr>
          <p:cNvSpPr>
            <a:spLocks noGrp="1"/>
          </p:cNvSpPr>
          <p:nvPr>
            <p:ph idx="1"/>
          </p:nvPr>
        </p:nvSpPr>
        <p:spPr>
          <a:xfrm>
            <a:off x="1066800" y="2103120"/>
            <a:ext cx="4876800" cy="3849624"/>
          </a:xfrm>
        </p:spPr>
        <p:txBody>
          <a:bodyPr>
            <a:normAutofit fontScale="92500" lnSpcReduction="2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Tuberculosis is a bacterial disease which is mostly found in the lungs (</a:t>
            </a:r>
            <a:r>
              <a:rPr lang="en-GB" sz="1800" dirty="0" err="1">
                <a:effectLst/>
                <a:latin typeface="Arial" panose="020B0604020202020204" pitchFamily="34" charset="0"/>
                <a:ea typeface="Arial" panose="020B0604020202020204" pitchFamily="34" charset="0"/>
                <a:cs typeface="Arial" panose="020B0604020202020204" pitchFamily="34" charset="0"/>
              </a:rPr>
              <a:t>Meghji</a:t>
            </a:r>
            <a:r>
              <a:rPr lang="en-GB" sz="1800" dirty="0">
                <a:effectLst/>
                <a:latin typeface="Arial" panose="020B0604020202020204" pitchFamily="34" charset="0"/>
                <a:ea typeface="Arial" panose="020B0604020202020204" pitchFamily="34" charset="0"/>
                <a:cs typeface="Arial" panose="020B0604020202020204" pitchFamily="34" charset="0"/>
              </a:rPr>
              <a:t> et al., 2025).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It is transmitted as a result of airborne droplets and brings about cough, fever, and loss of weight.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migrants, the elderly, the immunocompromised, and the low-income group are considered to be the high-risk groups (Network et al., 2023).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2050" name="Picture 2" descr="Tuberculosis - Harvard Health">
            <a:extLst>
              <a:ext uri="{FF2B5EF4-FFF2-40B4-BE49-F238E27FC236}">
                <a16:creationId xmlns:a16="http://schemas.microsoft.com/office/drawing/2014/main" id="{ABDB5761-053D-49C3-A199-EA995CB44A5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73632" y="2305800"/>
            <a:ext cx="4551568" cy="364694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138270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4019-74B6-4613-85E9-72AAE38AC3A1}"/>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Prevalence of the long-term condition in the UK and worldwide</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1AA199B-03D7-44F0-8F0E-8DB0F6EAA1C1}"/>
              </a:ext>
            </a:extLst>
          </p:cNvPr>
          <p:cNvSpPr>
            <a:spLocks noGrp="1"/>
          </p:cNvSpPr>
          <p:nvPr>
            <p:ph idx="1"/>
          </p:nvPr>
        </p:nvSpPr>
        <p:spPr>
          <a:xfrm>
            <a:off x="1066800" y="2103120"/>
            <a:ext cx="4809565" cy="3849624"/>
          </a:xfrm>
        </p:spPr>
        <p:txBody>
          <a:bodyPr>
            <a:normAutofit lnSpcReduction="1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Tuberculosis is a health problem that is currently experienced throughout the world (Menzies et al., 2024).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UK has a moderate incidence compared to the high-burden countries.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Poverty, overcrowding, and limitations to access healthcare are increasing in developing countries (</a:t>
            </a:r>
            <a:r>
              <a:rPr lang="en-GB" sz="1800" dirty="0" err="1">
                <a:effectLst/>
                <a:latin typeface="Arial" panose="020B0604020202020204" pitchFamily="34" charset="0"/>
                <a:ea typeface="Arial" panose="020B0604020202020204" pitchFamily="34" charset="0"/>
                <a:cs typeface="Arial" panose="020B0604020202020204" pitchFamily="34" charset="0"/>
              </a:rPr>
              <a:t>Berrocal</a:t>
            </a:r>
            <a:r>
              <a:rPr lang="en-GB" sz="1800" dirty="0">
                <a:effectLst/>
                <a:latin typeface="Arial" panose="020B0604020202020204" pitchFamily="34" charset="0"/>
                <a:ea typeface="Arial" panose="020B0604020202020204" pitchFamily="34" charset="0"/>
                <a:cs typeface="Arial" panose="020B0604020202020204" pitchFamily="34" charset="0"/>
              </a:rPr>
              <a:t>-Almanza et al., 2022).</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3074" name="Picture 2" descr="Tuberculosis Overview: Symptoms, Treatment and Causes | Apollo">
            <a:extLst>
              <a:ext uri="{FF2B5EF4-FFF2-40B4-BE49-F238E27FC236}">
                <a16:creationId xmlns:a16="http://schemas.microsoft.com/office/drawing/2014/main" id="{0865F0E7-2041-40BB-92B6-32AEF66BE3D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1141" y="2103120"/>
            <a:ext cx="4550335" cy="36022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635929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209BA-2398-42A0-B3F7-FAF7419DA3FD}"/>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Economic Burden of the chosen long-term condition</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B5CC642-4DE8-4D5B-803F-BB3098B462B1}"/>
              </a:ext>
            </a:extLst>
          </p:cNvPr>
          <p:cNvSpPr>
            <a:spLocks noGrp="1"/>
          </p:cNvSpPr>
          <p:nvPr>
            <p:ph idx="1"/>
          </p:nvPr>
        </p:nvSpPr>
        <p:spPr>
          <a:xfrm>
            <a:off x="1066800" y="2103120"/>
            <a:ext cx="4917141" cy="3849624"/>
          </a:xfrm>
        </p:spPr>
        <p:txBody>
          <a:bodyPr>
            <a:normAutofit lnSpcReduction="1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Healthcare systems have a judicious economic cost due to Tuberculosis.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Financial pressure is augmented by long-term care, treatment and diagnosis (Nightingale et al., 2023).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loss of productivity to sickness reduces the economy of the countries and their levels of household income (</a:t>
            </a:r>
            <a:r>
              <a:rPr lang="en-GB" sz="1800" dirty="0" err="1">
                <a:effectLst/>
                <a:latin typeface="Arial" panose="020B0604020202020204" pitchFamily="34" charset="0"/>
                <a:ea typeface="Arial" panose="020B0604020202020204" pitchFamily="34" charset="0"/>
                <a:cs typeface="Arial" panose="020B0604020202020204" pitchFamily="34" charset="0"/>
              </a:rPr>
              <a:t>Khunti</a:t>
            </a:r>
            <a:r>
              <a:rPr lang="en-GB" sz="1800" dirty="0">
                <a:effectLst/>
                <a:latin typeface="Arial" panose="020B0604020202020204" pitchFamily="34" charset="0"/>
                <a:ea typeface="Arial" panose="020B0604020202020204" pitchFamily="34" charset="0"/>
                <a:cs typeface="Arial" panose="020B0604020202020204" pitchFamily="34" charset="0"/>
              </a:rPr>
              <a:t> et al., 2023).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4098" name="Picture 2" descr="Tuberculosis: Symptoms, Spread and Safety Tips">
            <a:extLst>
              <a:ext uri="{FF2B5EF4-FFF2-40B4-BE49-F238E27FC236}">
                <a16:creationId xmlns:a16="http://schemas.microsoft.com/office/drawing/2014/main" id="{EDA81258-F1CA-4288-A238-427FFA4EC4C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8061" y="2313432"/>
            <a:ext cx="4917139" cy="32780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555602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CC0718-575F-4F08-A107-5E2F7E821D8D}"/>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Social Burden of the chosen long-term condition</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CFE75AD-E945-4BC3-891B-5DC277F23B9E}"/>
              </a:ext>
            </a:extLst>
          </p:cNvPr>
          <p:cNvSpPr>
            <a:spLocks noGrp="1"/>
          </p:cNvSpPr>
          <p:nvPr>
            <p:ph idx="1"/>
          </p:nvPr>
        </p:nvSpPr>
        <p:spPr>
          <a:xfrm>
            <a:off x="1066800" y="2103120"/>
            <a:ext cx="4728882" cy="3849624"/>
          </a:xfrm>
        </p:spPr>
        <p:txBody>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Tuberculosis brings about discrimination and social stigma in the world.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These patients tend to isolate, suffer mental stress and have a low quality of life (Allwood et al., 2024).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Applicable populations are vulnerable because of living in poor conditions and inequality (Martinez et al., 2023).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5122" name="Picture 2" descr="Tuberculosis (TB) disease">
            <a:extLst>
              <a:ext uri="{FF2B5EF4-FFF2-40B4-BE49-F238E27FC236}">
                <a16:creationId xmlns:a16="http://schemas.microsoft.com/office/drawing/2014/main" id="{0A6CB582-651D-442E-BC1E-7F1CE7E06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96320" y="2366682"/>
            <a:ext cx="4328725" cy="30863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18011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DA2099-6426-48E3-BDD7-FBF5C98D253D}"/>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Diagnosis of the chosen long-term condition</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F8F694B-E53A-41A4-B005-FD4FD76278BF}"/>
              </a:ext>
            </a:extLst>
          </p:cNvPr>
          <p:cNvSpPr>
            <a:spLocks noGrp="1"/>
          </p:cNvSpPr>
          <p:nvPr>
            <p:ph idx="1"/>
          </p:nvPr>
        </p:nvSpPr>
        <p:spPr>
          <a:xfrm>
            <a:off x="1066800" y="2103120"/>
            <a:ext cx="5029200" cy="3849624"/>
          </a:xfrm>
        </p:spPr>
        <p:txBody>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Tuberculosis is diagnosed by conducting clinical and laboratory medical tests (Menzies et al., 2023).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Such typical techniques are chest X-rays, sputum tests, and a molecular diagnosis.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It is necessary to diagnose the diseases at an early stage to avoid their spread and complications (</a:t>
            </a:r>
            <a:r>
              <a:rPr lang="en-GB" sz="1800" dirty="0" err="1">
                <a:effectLst/>
                <a:latin typeface="Arial" panose="020B0604020202020204" pitchFamily="34" charset="0"/>
                <a:ea typeface="Arial" panose="020B0604020202020204" pitchFamily="34" charset="0"/>
                <a:cs typeface="Arial" panose="020B0604020202020204" pitchFamily="34" charset="0"/>
              </a:rPr>
              <a:t>Goletti</a:t>
            </a:r>
            <a:r>
              <a:rPr lang="en-GB" sz="1800" dirty="0">
                <a:effectLst/>
                <a:latin typeface="Arial" panose="020B0604020202020204" pitchFamily="34" charset="0"/>
                <a:ea typeface="Arial" panose="020B0604020202020204" pitchFamily="34" charset="0"/>
                <a:cs typeface="Arial" panose="020B0604020202020204" pitchFamily="34" charset="0"/>
              </a:rPr>
              <a:t> et al., 2025).</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6146" name="Picture 2" descr="Tuberculosis: a problem with persistence | Nature Reviews Microbiology">
            <a:extLst>
              <a:ext uri="{FF2B5EF4-FFF2-40B4-BE49-F238E27FC236}">
                <a16:creationId xmlns:a16="http://schemas.microsoft.com/office/drawing/2014/main" id="{7A8C15EE-247C-47F0-B4D9-354AE5A4B20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07774" y="2405903"/>
            <a:ext cx="4195549" cy="2825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24183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6A6D11-1985-49D2-A7E8-2761B5B8B53F}"/>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Initial Assessment of the chosen long-term condition</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F6F8834-90D2-4D8D-95F5-38099C4766B8}"/>
              </a:ext>
            </a:extLst>
          </p:cNvPr>
          <p:cNvSpPr>
            <a:spLocks noGrp="1"/>
          </p:cNvSpPr>
          <p:nvPr>
            <p:ph idx="1"/>
          </p:nvPr>
        </p:nvSpPr>
        <p:spPr>
          <a:xfrm>
            <a:off x="1066800" y="2103120"/>
            <a:ext cx="5199529" cy="3849624"/>
          </a:xfrm>
        </p:spPr>
        <p:txBody>
          <a:bodyPr>
            <a:normAutofit lnSpcReduction="1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Primary examination includes an evaluation of the symptoms, past medical history, and the exposure risk (Kunst et al., 2025).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Physical observation and diagnosis prove the extent of the disease.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Evaluation is useful in identifying the requirements of treatment plans and individual attention of a patient (Wang et al., 2022).</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7170" name="Picture 2" descr="Mycobacterium tuberculosis | Microbiology Society">
            <a:extLst>
              <a:ext uri="{FF2B5EF4-FFF2-40B4-BE49-F238E27FC236}">
                <a16:creationId xmlns:a16="http://schemas.microsoft.com/office/drawing/2014/main" id="{F97F4646-0BEA-4740-A1CC-6480DB7EBDE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88522" y="2312893"/>
            <a:ext cx="4437531" cy="29583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942452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77CFB4-7B7B-456B-BCA7-A53FB0B0E20D}"/>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Management of the Long-term condition following a specific UK guidance</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ED8882-09DF-4EFD-8BE9-4769F4C4BD96}"/>
              </a:ext>
            </a:extLst>
          </p:cNvPr>
          <p:cNvSpPr>
            <a:spLocks noGrp="1"/>
          </p:cNvSpPr>
          <p:nvPr>
            <p:ph idx="1"/>
          </p:nvPr>
        </p:nvSpPr>
        <p:spPr>
          <a:xfrm>
            <a:off x="1066800" y="2103120"/>
            <a:ext cx="4755776" cy="3849624"/>
          </a:xfrm>
        </p:spPr>
        <p:txBody>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management of Tuberculosis is in line with the UK guidelines, such as NICE standards (</a:t>
            </a:r>
            <a:r>
              <a:rPr lang="en-GB" sz="1800" dirty="0" err="1">
                <a:effectLst/>
                <a:latin typeface="Arial" panose="020B0604020202020204" pitchFamily="34" charset="0"/>
                <a:ea typeface="Arial" panose="020B0604020202020204" pitchFamily="34" charset="0"/>
                <a:cs typeface="Arial" panose="020B0604020202020204" pitchFamily="34" charset="0"/>
              </a:rPr>
              <a:t>Butala</a:t>
            </a:r>
            <a:r>
              <a:rPr lang="en-GB" sz="1800" dirty="0">
                <a:effectLst/>
                <a:latin typeface="Arial" panose="020B0604020202020204" pitchFamily="34" charset="0"/>
                <a:ea typeface="Arial" panose="020B0604020202020204" pitchFamily="34" charset="0"/>
                <a:cs typeface="Arial" panose="020B0604020202020204" pitchFamily="34" charset="0"/>
              </a:rPr>
              <a:t> et al., 2024).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It comprises systematic treatment, observation and patient care.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Interdisciplinary care enhances much better treatment compliance and health outcomes (</a:t>
            </a:r>
            <a:r>
              <a:rPr lang="en-GB" sz="1800" dirty="0" err="1">
                <a:effectLst/>
                <a:latin typeface="Arial" panose="020B0604020202020204" pitchFamily="34" charset="0"/>
                <a:ea typeface="Arial" panose="020B0604020202020204" pitchFamily="34" charset="0"/>
                <a:cs typeface="Arial" panose="020B0604020202020204" pitchFamily="34" charset="0"/>
              </a:rPr>
              <a:t>Nalunjogi</a:t>
            </a:r>
            <a:r>
              <a:rPr lang="en-GB" sz="1800" dirty="0">
                <a:effectLst/>
                <a:latin typeface="Arial" panose="020B0604020202020204" pitchFamily="34" charset="0"/>
                <a:ea typeface="Arial" panose="020B0604020202020204" pitchFamily="34" charset="0"/>
                <a:cs typeface="Arial" panose="020B0604020202020204" pitchFamily="34" charset="0"/>
              </a:rPr>
              <a:t> et al., 2023).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45E3575-73FB-47A1-B84B-AC9233899FCD}"/>
              </a:ext>
            </a:extLst>
          </p:cNvPr>
          <p:cNvPicPr>
            <a:picLocks noChangeAspect="1"/>
          </p:cNvPicPr>
          <p:nvPr/>
        </p:nvPicPr>
        <p:blipFill>
          <a:blip r:embed="rId3"/>
          <a:stretch>
            <a:fillRect/>
          </a:stretch>
        </p:blipFill>
        <p:spPr>
          <a:xfrm>
            <a:off x="6369426" y="2420470"/>
            <a:ext cx="4412876" cy="2941917"/>
          </a:xfrm>
          <a:prstGeom prst="rect">
            <a:avLst/>
          </a:prstGeom>
        </p:spPr>
      </p:pic>
    </p:spTree>
    <p:extLst>
      <p:ext uri="{BB962C8B-B14F-4D97-AF65-F5344CB8AC3E}">
        <p14:creationId xmlns:p14="http://schemas.microsoft.com/office/powerpoint/2010/main" val="15065028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2771E-C9DB-440C-83AE-7F737DEB39B2}"/>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Management of the Long-term condition following a specific UK guidance (Cont.…)</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E4E4DA4C-53E0-485A-AF40-D3C5E32C43B0}"/>
              </a:ext>
            </a:extLst>
          </p:cNvPr>
          <p:cNvSpPr>
            <a:spLocks noGrp="1"/>
          </p:cNvSpPr>
          <p:nvPr>
            <p:ph idx="1"/>
          </p:nvPr>
        </p:nvSpPr>
        <p:spPr>
          <a:xfrm>
            <a:off x="1066800" y="2103120"/>
            <a:ext cx="4890247" cy="3849624"/>
          </a:xfrm>
        </p:spPr>
        <p:txBody>
          <a:bodyPr>
            <a:normAutofit lnSpcReduction="1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Continuing care involves a regular check on the progress of treatment.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elements of patient education and adherence are necessary (</a:t>
            </a:r>
            <a:r>
              <a:rPr lang="en-GB" sz="1800" dirty="0" err="1">
                <a:effectLst/>
                <a:latin typeface="Arial" panose="020B0604020202020204" pitchFamily="34" charset="0"/>
                <a:ea typeface="Arial" panose="020B0604020202020204" pitchFamily="34" charset="0"/>
                <a:cs typeface="Arial" panose="020B0604020202020204" pitchFamily="34" charset="0"/>
              </a:rPr>
              <a:t>Valabhji</a:t>
            </a:r>
            <a:r>
              <a:rPr lang="en-GB" sz="1800" dirty="0">
                <a:effectLst/>
                <a:latin typeface="Arial" panose="020B0604020202020204" pitchFamily="34" charset="0"/>
                <a:ea typeface="Arial" panose="020B0604020202020204" pitchFamily="34" charset="0"/>
                <a:cs typeface="Arial" panose="020B0604020202020204" pitchFamily="34" charset="0"/>
              </a:rPr>
              <a:t> et al., 2024).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public health practices can be useful in reducing the spread and enhancing the general control of the disease (</a:t>
            </a:r>
            <a:r>
              <a:rPr lang="en-GB" sz="1800" dirty="0" err="1">
                <a:effectLst/>
                <a:latin typeface="Arial" panose="020B0604020202020204" pitchFamily="34" charset="0"/>
                <a:ea typeface="Arial" panose="020B0604020202020204" pitchFamily="34" charset="0"/>
                <a:cs typeface="Arial" panose="020B0604020202020204" pitchFamily="34" charset="0"/>
              </a:rPr>
              <a:t>Dartois</a:t>
            </a:r>
            <a:r>
              <a:rPr lang="en-GB" sz="1800" dirty="0">
                <a:effectLst/>
                <a:latin typeface="Arial" panose="020B0604020202020204" pitchFamily="34" charset="0"/>
                <a:ea typeface="Arial" panose="020B0604020202020204" pitchFamily="34" charset="0"/>
                <a:cs typeface="Arial" panose="020B0604020202020204" pitchFamily="34" charset="0"/>
              </a:rPr>
              <a:t> and Dick, 2024).</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9218" name="Picture 2" descr="Tuberculosis (TB) - Causes, Risk Factors, Prevention, Test">
            <a:extLst>
              <a:ext uri="{FF2B5EF4-FFF2-40B4-BE49-F238E27FC236}">
                <a16:creationId xmlns:a16="http://schemas.microsoft.com/office/drawing/2014/main" id="{F9468016-A94F-49AF-9810-8068BB0991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4955" y="2351554"/>
            <a:ext cx="4476750" cy="2986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38545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DE3EA7-F7B4-46CD-882A-28D2F08D9033}"/>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Treatment options available for the long-term condition in the United Kingdom</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DB1C1CB-E35D-4CC4-8B6B-02006DE09BF2}"/>
              </a:ext>
            </a:extLst>
          </p:cNvPr>
          <p:cNvSpPr>
            <a:spLocks noGrp="1"/>
          </p:cNvSpPr>
          <p:nvPr>
            <p:ph idx="1"/>
          </p:nvPr>
        </p:nvSpPr>
        <p:spPr>
          <a:xfrm>
            <a:off x="1066800" y="2103120"/>
            <a:ext cx="5029200" cy="3849624"/>
          </a:xfrm>
        </p:spPr>
        <p:txBody>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treatment of Tuberculosis entails the use of a combination of antibiotics for a number of months (Saunders et al., 2026).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most popular ones are isoniazid, rifampicin, pyrazinamide and ethambutol (Martinez et al., 2024).</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Taking drugs must be adhered to avoid drug resistance.</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0242" name="Picture 2" descr="Tuberculosis in India - Wikipedia">
            <a:extLst>
              <a:ext uri="{FF2B5EF4-FFF2-40B4-BE49-F238E27FC236}">
                <a16:creationId xmlns:a16="http://schemas.microsoft.com/office/drawing/2014/main" id="{D52697CC-7E8A-4263-B354-75DA93E416F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24613" y="2412123"/>
            <a:ext cx="4636154" cy="29666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92417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A399D6-1583-49A2-A87A-14600B3440C7}"/>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Comorbidities that can accompany the chosen long-term condition</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A15428B8-E747-43A0-9166-DFB88681978E}"/>
              </a:ext>
            </a:extLst>
          </p:cNvPr>
          <p:cNvSpPr>
            <a:spLocks noGrp="1"/>
          </p:cNvSpPr>
          <p:nvPr>
            <p:ph idx="1"/>
          </p:nvPr>
        </p:nvSpPr>
        <p:spPr>
          <a:xfrm>
            <a:off x="1066800" y="2103120"/>
            <a:ext cx="4849906" cy="3849624"/>
          </a:xfrm>
        </p:spPr>
        <p:txBody>
          <a:bodyPr>
            <a:normAutofit lnSpcReduction="1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Other health conditions are, in most cases, accompanied by Tuberculosis (Smith, 2026).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most prominent comorbidities are HIV, diabetes and malnutrition (</a:t>
            </a:r>
            <a:r>
              <a:rPr lang="en-GB" sz="1800" dirty="0" err="1">
                <a:effectLst/>
                <a:latin typeface="Arial" panose="020B0604020202020204" pitchFamily="34" charset="0"/>
                <a:ea typeface="Arial" panose="020B0604020202020204" pitchFamily="34" charset="0"/>
                <a:cs typeface="Arial" panose="020B0604020202020204" pitchFamily="34" charset="0"/>
              </a:rPr>
              <a:t>Jeong</a:t>
            </a:r>
            <a:r>
              <a:rPr lang="en-GB" sz="1800" dirty="0">
                <a:effectLst/>
                <a:latin typeface="Arial" panose="020B0604020202020204" pitchFamily="34" charset="0"/>
                <a:ea typeface="Arial" panose="020B0604020202020204" pitchFamily="34" charset="0"/>
                <a:cs typeface="Arial" panose="020B0604020202020204" pitchFamily="34" charset="0"/>
              </a:rPr>
              <a:t> and Min, 2023).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Such conditions deteriorate the disease outcomes and make the management of treatment rather hard (Barnes, 2023).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1266" name="Picture 2" descr="How Serious is Latent Tuberculosis? -Symptoms, Risk Factors - Medkart  Pharmacy Blogs">
            <a:extLst>
              <a:ext uri="{FF2B5EF4-FFF2-40B4-BE49-F238E27FC236}">
                <a16:creationId xmlns:a16="http://schemas.microsoft.com/office/drawing/2014/main" id="{A105160A-C771-494C-9ECE-3A366B863EF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2452525"/>
            <a:ext cx="5226702" cy="31508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82764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C25D70-0218-4359-927E-DF7475F894B9}"/>
              </a:ext>
            </a:extLst>
          </p:cNvPr>
          <p:cNvSpPr>
            <a:spLocks noGrp="1"/>
          </p:cNvSpPr>
          <p:nvPr>
            <p:ph type="title"/>
          </p:nvPr>
        </p:nvSpPr>
        <p:spPr/>
        <p:txBody>
          <a:bodyPr>
            <a:normAutofit/>
          </a:bodyPr>
          <a:lstStyle/>
          <a:p>
            <a:pPr algn="ctr">
              <a:lnSpc>
                <a:spcPct val="150000"/>
              </a:lnSpc>
              <a:spcAft>
                <a:spcPts val="1000"/>
              </a:spcAft>
            </a:pPr>
            <a:r>
              <a:rPr lang="en-GB" sz="2400" b="1" dirty="0">
                <a:latin typeface="Arial" panose="020B0604020202020204" pitchFamily="34" charset="0"/>
                <a:cs typeface="Arial" panose="020B0604020202020204" pitchFamily="34" charset="0"/>
              </a:rPr>
              <a:t>How the chosen long-term condition can be prevented</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C9207267-CF02-48BB-A690-16324F09B047}"/>
              </a:ext>
            </a:extLst>
          </p:cNvPr>
          <p:cNvSpPr>
            <a:spLocks noGrp="1"/>
          </p:cNvSpPr>
          <p:nvPr>
            <p:ph idx="1"/>
          </p:nvPr>
        </p:nvSpPr>
        <p:spPr>
          <a:xfrm>
            <a:off x="1066800" y="2103120"/>
            <a:ext cx="4540624" cy="3849624"/>
          </a:xfrm>
        </p:spPr>
        <p:txBody>
          <a:bodyPr>
            <a:normAutofit lnSpcReduction="1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Strategies of prevention of tuberculosis involve vaccination and early identification (Villar-Hernández et al., 2023).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BCG is given to protect against severe forms partially.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Better living conditions to live and the prevention of the infection lower the risks of its spread (WHO, 2024).</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2290" name="Picture 2" descr="Tuberculosis - The Lancet">
            <a:extLst>
              <a:ext uri="{FF2B5EF4-FFF2-40B4-BE49-F238E27FC236}">
                <a16:creationId xmlns:a16="http://schemas.microsoft.com/office/drawing/2014/main" id="{C25DC25A-819D-4901-8597-C93475856D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48402" y="2447364"/>
            <a:ext cx="4328622" cy="316005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73503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86FA7C-8EC0-45B4-8C8D-385A5FF8A2FF}"/>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Skills, values and behaviours required to provide co-productive care to a person suffering from a long-term condition</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9AC5FB2-8684-4525-B7E1-1C67C4DC2D78}"/>
              </a:ext>
            </a:extLst>
          </p:cNvPr>
          <p:cNvSpPr>
            <a:spLocks noGrp="1"/>
          </p:cNvSpPr>
          <p:nvPr>
            <p:ph idx="1"/>
          </p:nvPr>
        </p:nvSpPr>
        <p:spPr>
          <a:xfrm>
            <a:off x="1066800" y="2103120"/>
            <a:ext cx="4836459" cy="3849624"/>
          </a:xfrm>
        </p:spPr>
        <p:txBody>
          <a:bodyPr>
            <a:normAutofit fontScale="925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Medical staff require the ability to communicate and empathise, and they also require cultural sensitivity skills (Roberts and </a:t>
            </a:r>
            <a:r>
              <a:rPr lang="en-GB" sz="1800" dirty="0" err="1">
                <a:effectLst/>
                <a:latin typeface="Arial" panose="020B0604020202020204" pitchFamily="34" charset="0"/>
                <a:ea typeface="Arial" panose="020B0604020202020204" pitchFamily="34" charset="0"/>
                <a:cs typeface="Arial" panose="020B0604020202020204" pitchFamily="34" charset="0"/>
              </a:rPr>
              <a:t>Buikstra</a:t>
            </a:r>
            <a:r>
              <a:rPr lang="en-GB" sz="1800" dirty="0">
                <a:effectLst/>
                <a:latin typeface="Arial" panose="020B0604020202020204" pitchFamily="34" charset="0"/>
                <a:ea typeface="Arial" panose="020B0604020202020204" pitchFamily="34" charset="0"/>
                <a:cs typeface="Arial" panose="020B0604020202020204" pitchFamily="34" charset="0"/>
              </a:rPr>
              <a:t>, 2025).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partnership and shared decision-making are promoted by patient-centred care.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Ethical practice, respect, and trust enhance adherence and patient outcomes of treatment (WHO, 2022).</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FF23842-CB3C-4147-A00A-A1D084CC00D9}"/>
              </a:ext>
            </a:extLst>
          </p:cNvPr>
          <p:cNvPicPr>
            <a:picLocks noChangeAspect="1"/>
          </p:cNvPicPr>
          <p:nvPr/>
        </p:nvPicPr>
        <p:blipFill>
          <a:blip r:embed="rId3"/>
          <a:stretch>
            <a:fillRect/>
          </a:stretch>
        </p:blipFill>
        <p:spPr>
          <a:xfrm>
            <a:off x="6526305" y="2212665"/>
            <a:ext cx="4191000" cy="3849624"/>
          </a:xfrm>
          <a:prstGeom prst="rect">
            <a:avLst/>
          </a:prstGeom>
        </p:spPr>
      </p:pic>
    </p:spTree>
    <p:extLst>
      <p:ext uri="{BB962C8B-B14F-4D97-AF65-F5344CB8AC3E}">
        <p14:creationId xmlns:p14="http://schemas.microsoft.com/office/powerpoint/2010/main" val="36898917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44A434-4534-4A31-B930-9DCFCB682C0D}"/>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Recommendations</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AE0713A-BFF2-40E4-B139-157A4824FD56}"/>
              </a:ext>
            </a:extLst>
          </p:cNvPr>
          <p:cNvSpPr>
            <a:spLocks noGrp="1"/>
          </p:cNvSpPr>
          <p:nvPr>
            <p:ph idx="1"/>
          </p:nvPr>
        </p:nvSpPr>
        <p:spPr>
          <a:xfrm>
            <a:off x="1066800" y="2103120"/>
            <a:ext cx="4917141" cy="3849624"/>
          </a:xfrm>
        </p:spPr>
        <p:txBody>
          <a:bodyPr>
            <a:normAutofit lnSpcReduction="1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Gather the efforts on raising awareness and early screening efforts in the whole world (WHO, 2025).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Improve the accessibility of treatment and healthcare (Li et al., 2023).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Invest in researches and innovations to raise the rates of prevention and management of tuberculosis (</a:t>
            </a:r>
            <a:r>
              <a:rPr lang="en-GB" sz="1800" dirty="0" err="1">
                <a:effectLst/>
                <a:latin typeface="Arial" panose="020B0604020202020204" pitchFamily="34" charset="0"/>
                <a:ea typeface="Arial" panose="020B0604020202020204" pitchFamily="34" charset="0"/>
                <a:cs typeface="Arial" panose="020B0604020202020204" pitchFamily="34" charset="0"/>
              </a:rPr>
              <a:t>Nafisah</a:t>
            </a:r>
            <a:r>
              <a:rPr lang="en-GB" sz="1800" dirty="0">
                <a:effectLst/>
                <a:latin typeface="Arial" panose="020B0604020202020204" pitchFamily="34" charset="0"/>
                <a:ea typeface="Arial" panose="020B0604020202020204" pitchFamily="34" charset="0"/>
                <a:cs typeface="Arial" panose="020B0604020202020204" pitchFamily="34" charset="0"/>
              </a:rPr>
              <a:t> and Muhammad, 2024).</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4338" name="Picture 2" descr="Tuberculosis — Taming the SRU">
            <a:extLst>
              <a:ext uri="{FF2B5EF4-FFF2-40B4-BE49-F238E27FC236}">
                <a16:creationId xmlns:a16="http://schemas.microsoft.com/office/drawing/2014/main" id="{DA122FF1-2FBC-4D54-804C-2E8E0860183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45941" y="2483901"/>
            <a:ext cx="4379259" cy="30880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2324255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16BD86-5E39-42F6-BED1-A471F6321B38}"/>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Recommendations (Cont.…)</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8BE16F60-C1C5-4876-9A80-E30CF8A61090}"/>
              </a:ext>
            </a:extLst>
          </p:cNvPr>
          <p:cNvSpPr>
            <a:spLocks noGrp="1"/>
          </p:cNvSpPr>
          <p:nvPr>
            <p:ph idx="1"/>
          </p:nvPr>
        </p:nvSpPr>
        <p:spPr>
          <a:xfrm>
            <a:off x="1066800" y="2103120"/>
            <a:ext cx="4782671" cy="3849624"/>
          </a:xfrm>
        </p:spPr>
        <p:txBody>
          <a:bodyPr>
            <a:normAutofit lnSpcReduction="10000"/>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Empower multidisciplinary work in the healthcare systems.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Risk target populations and reduce the health disparities (</a:t>
            </a:r>
            <a:r>
              <a:rPr lang="en-GB" sz="1800" dirty="0" err="1">
                <a:effectLst/>
                <a:latin typeface="Arial" panose="020B0604020202020204" pitchFamily="34" charset="0"/>
                <a:ea typeface="Arial" panose="020B0604020202020204" pitchFamily="34" charset="0"/>
                <a:cs typeface="Arial" panose="020B0604020202020204" pitchFamily="34" charset="0"/>
              </a:rPr>
              <a:t>Vasiliu</a:t>
            </a:r>
            <a:r>
              <a:rPr lang="en-GB" sz="1800" dirty="0">
                <a:effectLst/>
                <a:latin typeface="Arial" panose="020B0604020202020204" pitchFamily="34" charset="0"/>
                <a:ea typeface="Arial" panose="020B0604020202020204" pitchFamily="34" charset="0"/>
                <a:cs typeface="Arial" panose="020B0604020202020204" pitchFamily="34" charset="0"/>
              </a:rPr>
              <a:t> et al., 2024).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Such a step as setting up policies indicating the sustainable management of TB and improved patient outcomes on the worldwide level has to be made (</a:t>
            </a:r>
            <a:r>
              <a:rPr lang="en-GB" sz="1800" dirty="0" err="1">
                <a:effectLst/>
                <a:latin typeface="Arial" panose="020B0604020202020204" pitchFamily="34" charset="0"/>
                <a:ea typeface="Arial" panose="020B0604020202020204" pitchFamily="34" charset="0"/>
                <a:cs typeface="Arial" panose="020B0604020202020204" pitchFamily="34" charset="0"/>
              </a:rPr>
              <a:t>Boadu</a:t>
            </a:r>
            <a:r>
              <a:rPr lang="en-GB" sz="1800" dirty="0">
                <a:effectLst/>
                <a:latin typeface="Arial" panose="020B0604020202020204" pitchFamily="34" charset="0"/>
                <a:ea typeface="Arial" panose="020B0604020202020204" pitchFamily="34" charset="0"/>
                <a:cs typeface="Arial" panose="020B0604020202020204" pitchFamily="34" charset="0"/>
              </a:rPr>
              <a:t> et al., 2024).</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5362" name="Picture 2" descr="Tuberculosis | Myths | Regency Healthcare">
            <a:extLst>
              <a:ext uri="{FF2B5EF4-FFF2-40B4-BE49-F238E27FC236}">
                <a16:creationId xmlns:a16="http://schemas.microsoft.com/office/drawing/2014/main" id="{7BE295A1-0E36-4346-81F9-F16C61E4901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6827" y="2338294"/>
            <a:ext cx="4782672" cy="3188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386416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7EA0D7-C66C-44A9-89E5-5F280D40FABA}"/>
              </a:ext>
            </a:extLst>
          </p:cNvPr>
          <p:cNvSpPr>
            <a:spLocks noGrp="1"/>
          </p:cNvSpPr>
          <p:nvPr>
            <p:ph type="title"/>
          </p:nvPr>
        </p:nvSpPr>
        <p:spPr/>
        <p:txBody>
          <a:bodyPr/>
          <a:lstStyle/>
          <a:p>
            <a:pPr algn="ctr">
              <a:lnSpc>
                <a:spcPct val="150000"/>
              </a:lnSpc>
            </a:pPr>
            <a:r>
              <a:rPr lang="en-GB" sz="2400" b="1" dirty="0">
                <a:latin typeface="Arial" panose="020B0604020202020204" pitchFamily="34" charset="0"/>
                <a:cs typeface="Arial" panose="020B0604020202020204" pitchFamily="34" charset="0"/>
              </a:rPr>
              <a:t>Conclusion</a:t>
            </a:r>
            <a:endParaRPr lang="en-IN" sz="2400" b="1"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E896421-A536-491D-AB8B-5E1998CC529E}"/>
              </a:ext>
            </a:extLst>
          </p:cNvPr>
          <p:cNvSpPr>
            <a:spLocks noGrp="1"/>
          </p:cNvSpPr>
          <p:nvPr>
            <p:ph idx="1"/>
          </p:nvPr>
        </p:nvSpPr>
        <p:spPr>
          <a:xfrm>
            <a:off x="1066800" y="2103120"/>
            <a:ext cx="4742329" cy="3849624"/>
          </a:xfrm>
        </p:spPr>
        <p:txBody>
          <a:bodyPr/>
          <a:lstStyle/>
          <a:p>
            <a:pPr marL="342900" lvl="0" indent="-342900" algn="just">
              <a:lnSpc>
                <a:spcPct val="150000"/>
              </a:lnSpc>
              <a:spcBef>
                <a:spcPts val="1000"/>
              </a:spcBef>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The problem of Tuberculosis is still an issue that affects world health.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Proper prevention, diagnosis, and management techniques are needed. </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marL="342900" lvl="0" indent="-342900" algn="just">
              <a:lnSpc>
                <a:spcPct val="150000"/>
              </a:lnSpc>
              <a:spcAft>
                <a:spcPts val="1000"/>
              </a:spcAft>
              <a:buFont typeface="Symbol" panose="05050102010706020507" pitchFamily="18" charset="2"/>
              <a:buChar char=""/>
            </a:pPr>
            <a:r>
              <a:rPr lang="en-GB" sz="1800" dirty="0">
                <a:effectLst/>
                <a:latin typeface="Arial" panose="020B0604020202020204" pitchFamily="34" charset="0"/>
                <a:ea typeface="Arial" panose="020B0604020202020204" pitchFamily="34" charset="0"/>
                <a:cs typeface="Arial" panose="020B0604020202020204" pitchFamily="34" charset="0"/>
              </a:rPr>
              <a:t>Teamwork has the potential to diminish disease load and enhance the quality of life of patients to a great extent.</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pic>
        <p:nvPicPr>
          <p:cNvPr id="16386" name="Picture 2" descr="Tuberculosis (TB): Causes, Signs, Symptoms, Risk Factors - Yashoda Hospital">
            <a:extLst>
              <a:ext uri="{FF2B5EF4-FFF2-40B4-BE49-F238E27FC236}">
                <a16:creationId xmlns:a16="http://schemas.microsoft.com/office/drawing/2014/main" id="{52F2F0EA-FAA2-41E6-AF65-414B61425E3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34955" y="2386053"/>
            <a:ext cx="5226424" cy="27996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388896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8E870-F03C-4E48-B886-5C6F98B2E68F}"/>
              </a:ext>
            </a:extLst>
          </p:cNvPr>
          <p:cNvSpPr>
            <a:spLocks noGrp="1"/>
          </p:cNvSpPr>
          <p:nvPr>
            <p:ph type="title"/>
          </p:nvPr>
        </p:nvSpPr>
        <p:spPr/>
        <p:txBody>
          <a:bodyPr>
            <a:normAutofit/>
          </a:bodyPr>
          <a:lstStyle/>
          <a:p>
            <a:pPr algn="ctr">
              <a:lnSpc>
                <a:spcPct val="150000"/>
              </a:lnSpc>
            </a:pPr>
            <a:r>
              <a:rPr lang="en-GB" sz="2400" b="1" dirty="0">
                <a:effectLst/>
                <a:latin typeface="Arial" panose="020B0604020202020204" pitchFamily="34" charset="0"/>
                <a:ea typeface="Arial" panose="020B0604020202020204" pitchFamily="34" charset="0"/>
                <a:cs typeface="Arial" panose="020B0604020202020204" pitchFamily="34" charset="0"/>
              </a:rPr>
              <a:t>Reference List</a:t>
            </a:r>
            <a:endParaRPr lang="en-IN" sz="4800" dirty="0"/>
          </a:p>
        </p:txBody>
      </p:sp>
      <p:sp>
        <p:nvSpPr>
          <p:cNvPr id="3" name="Content Placeholder 2">
            <a:extLst>
              <a:ext uri="{FF2B5EF4-FFF2-40B4-BE49-F238E27FC236}">
                <a16:creationId xmlns:a16="http://schemas.microsoft.com/office/drawing/2014/main" id="{2C197FF0-87B6-45F7-9EE4-902BB61DDE23}"/>
              </a:ext>
            </a:extLst>
          </p:cNvPr>
          <p:cNvSpPr>
            <a:spLocks noGrp="1"/>
          </p:cNvSpPr>
          <p:nvPr>
            <p:ph idx="1"/>
          </p:nvPr>
        </p:nvSpPr>
        <p:spPr/>
        <p:txBody>
          <a:bodyPr>
            <a:normAutofit fontScale="25000" lnSpcReduction="20000"/>
          </a:bodyPr>
          <a:lstStyle/>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Allwood, B.W., Nightingale, R., </a:t>
            </a:r>
            <a:r>
              <a:rPr lang="en-GB" sz="1800" dirty="0" err="1">
                <a:effectLst/>
                <a:latin typeface="Arial" panose="020B0604020202020204" pitchFamily="34" charset="0"/>
                <a:ea typeface="Arial" panose="020B0604020202020204" pitchFamily="34" charset="0"/>
                <a:cs typeface="Arial" panose="020B0604020202020204" pitchFamily="34" charset="0"/>
              </a:rPr>
              <a:t>Agbota</a:t>
            </a:r>
            <a:r>
              <a:rPr lang="en-GB" sz="1800" dirty="0">
                <a:effectLst/>
                <a:latin typeface="Arial" panose="020B0604020202020204" pitchFamily="34" charset="0"/>
                <a:ea typeface="Arial" panose="020B0604020202020204" pitchFamily="34" charset="0"/>
                <a:cs typeface="Arial" panose="020B0604020202020204" pitchFamily="34" charset="0"/>
              </a:rPr>
              <a:t>, G., Auld, S., Bisson, G.P., Byrne, A., Dunn, R., Evans, D., </a:t>
            </a:r>
            <a:r>
              <a:rPr lang="en-GB" sz="1800" dirty="0" err="1">
                <a:effectLst/>
                <a:latin typeface="Arial" panose="020B0604020202020204" pitchFamily="34" charset="0"/>
                <a:ea typeface="Arial" panose="020B0604020202020204" pitchFamily="34" charset="0"/>
                <a:cs typeface="Arial" panose="020B0604020202020204" pitchFamily="34" charset="0"/>
              </a:rPr>
              <a:t>Hoddinott</a:t>
            </a:r>
            <a:r>
              <a:rPr lang="en-GB" sz="1800" dirty="0">
                <a:effectLst/>
                <a:latin typeface="Arial" panose="020B0604020202020204" pitchFamily="34" charset="0"/>
                <a:ea typeface="Arial" panose="020B0604020202020204" pitchFamily="34" charset="0"/>
                <a:cs typeface="Arial" panose="020B0604020202020204" pitchFamily="34" charset="0"/>
              </a:rPr>
              <a:t>, G., Günther, G. and Islam, Z., 2024. Perspectives from the 2nd International Post-Tuberculosis Symposium: mobilising advocacy and research for improved outcomes. </a:t>
            </a:r>
            <a:r>
              <a:rPr lang="en-GB" sz="1800" i="1" dirty="0">
                <a:effectLst/>
                <a:latin typeface="Arial" panose="020B0604020202020204" pitchFamily="34" charset="0"/>
                <a:ea typeface="Arial" panose="020B0604020202020204" pitchFamily="34" charset="0"/>
                <a:cs typeface="Arial" panose="020B0604020202020204" pitchFamily="34" charset="0"/>
              </a:rPr>
              <a:t>IJTLD open</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a:t>
            </a:r>
            <a:r>
              <a:rPr lang="en-GB" sz="1800" dirty="0">
                <a:effectLst/>
                <a:latin typeface="Arial" panose="020B0604020202020204" pitchFamily="34" charset="0"/>
                <a:ea typeface="Arial" panose="020B0604020202020204" pitchFamily="34" charset="0"/>
                <a:cs typeface="Arial" panose="020B0604020202020204" pitchFamily="34" charset="0"/>
              </a:rPr>
              <a:t>(3), pp.111-123.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3"/>
              </a:rPr>
              <a:t>http://dx.doi.org/10.5588/ijtldopen.23.0619</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Barnes, D.S., 2023. </a:t>
            </a:r>
            <a:r>
              <a:rPr lang="en-GB" sz="1800" i="1" dirty="0">
                <a:effectLst/>
                <a:latin typeface="Arial" panose="020B0604020202020204" pitchFamily="34" charset="0"/>
                <a:ea typeface="Arial" panose="020B0604020202020204" pitchFamily="34" charset="0"/>
                <a:cs typeface="Arial" panose="020B0604020202020204" pitchFamily="34" charset="0"/>
              </a:rPr>
              <a:t>The making of a social disease: Tuberculosis in nineteenth-century France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dirty="0" err="1">
                <a:effectLst/>
                <a:latin typeface="Arial" panose="020B0604020202020204" pitchFamily="34" charset="0"/>
                <a:ea typeface="Arial" panose="020B0604020202020204" pitchFamily="34" charset="0"/>
                <a:cs typeface="Arial" panose="020B0604020202020204" pitchFamily="34" charset="0"/>
              </a:rPr>
              <a:t>Univ</a:t>
            </a:r>
            <a:r>
              <a:rPr lang="en-GB" sz="1800" dirty="0">
                <a:effectLst/>
                <a:latin typeface="Arial" panose="020B0604020202020204" pitchFamily="34" charset="0"/>
                <a:ea typeface="Arial" panose="020B0604020202020204" pitchFamily="34" charset="0"/>
                <a:cs typeface="Arial" panose="020B0604020202020204" pitchFamily="34" charset="0"/>
              </a:rPr>
              <a:t> of California Press.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Berrocal</a:t>
            </a:r>
            <a:r>
              <a:rPr lang="en-GB" sz="1800" dirty="0">
                <a:effectLst/>
                <a:latin typeface="Arial" panose="020B0604020202020204" pitchFamily="34" charset="0"/>
                <a:ea typeface="Arial" panose="020B0604020202020204" pitchFamily="34" charset="0"/>
                <a:cs typeface="Arial" panose="020B0604020202020204" pitchFamily="34" charset="0"/>
              </a:rPr>
              <a:t>-Almanza, L.C., Harris, R.J., Collin, S.M., </a:t>
            </a:r>
            <a:r>
              <a:rPr lang="en-GB" sz="1800" dirty="0" err="1">
                <a:effectLst/>
                <a:latin typeface="Arial" panose="020B0604020202020204" pitchFamily="34" charset="0"/>
                <a:ea typeface="Arial" panose="020B0604020202020204" pitchFamily="34" charset="0"/>
                <a:cs typeface="Arial" panose="020B0604020202020204" pitchFamily="34" charset="0"/>
              </a:rPr>
              <a:t>Muzyamba</a:t>
            </a:r>
            <a:r>
              <a:rPr lang="en-GB" sz="1800" dirty="0">
                <a:effectLst/>
                <a:latin typeface="Arial" panose="020B0604020202020204" pitchFamily="34" charset="0"/>
                <a:ea typeface="Arial" panose="020B0604020202020204" pitchFamily="34" charset="0"/>
                <a:cs typeface="Arial" panose="020B0604020202020204" pitchFamily="34" charset="0"/>
              </a:rPr>
              <a:t>, M.C., Conroy, O.D., Mirza, A., </a:t>
            </a:r>
            <a:r>
              <a:rPr lang="en-GB" sz="1800" dirty="0" err="1">
                <a:effectLst/>
                <a:latin typeface="Arial" panose="020B0604020202020204" pitchFamily="34" charset="0"/>
                <a:ea typeface="Arial" panose="020B0604020202020204" pitchFamily="34" charset="0"/>
                <a:cs typeface="Arial" panose="020B0604020202020204" pitchFamily="34" charset="0"/>
              </a:rPr>
              <a:t>O'connell</a:t>
            </a:r>
            <a:r>
              <a:rPr lang="en-GB" sz="1800" dirty="0">
                <a:effectLst/>
                <a:latin typeface="Arial" panose="020B0604020202020204" pitchFamily="34" charset="0"/>
                <a:ea typeface="Arial" panose="020B0604020202020204" pitchFamily="34" charset="0"/>
                <a:cs typeface="Arial" panose="020B0604020202020204" pitchFamily="34" charset="0"/>
              </a:rPr>
              <a:t>, A.M., </a:t>
            </a:r>
            <a:r>
              <a:rPr lang="en-GB" sz="1800" dirty="0" err="1">
                <a:effectLst/>
                <a:latin typeface="Arial" panose="020B0604020202020204" pitchFamily="34" charset="0"/>
                <a:ea typeface="Arial" panose="020B0604020202020204" pitchFamily="34" charset="0"/>
                <a:cs typeface="Arial" panose="020B0604020202020204" pitchFamily="34" charset="0"/>
              </a:rPr>
              <a:t>Altass</a:t>
            </a:r>
            <a:r>
              <a:rPr lang="en-GB" sz="1800" dirty="0">
                <a:effectLst/>
                <a:latin typeface="Arial" panose="020B0604020202020204" pitchFamily="34" charset="0"/>
                <a:ea typeface="Arial" panose="020B0604020202020204" pitchFamily="34" charset="0"/>
                <a:cs typeface="Arial" panose="020B0604020202020204" pitchFamily="34" charset="0"/>
              </a:rPr>
              <a:t>, L., Anderson, S.R., Thomas, H.L. and Campbell, C., 2022. Effectiveness of nationwide programmatic testing and treatment for latent tuberculosis infection in migrants in England: a retrospective, population-based cohort study. </a:t>
            </a:r>
            <a:r>
              <a:rPr lang="en-GB" sz="1800" i="1" dirty="0">
                <a:effectLst/>
                <a:latin typeface="Arial" panose="020B0604020202020204" pitchFamily="34" charset="0"/>
                <a:ea typeface="Arial" panose="020B0604020202020204" pitchFamily="34" charset="0"/>
                <a:cs typeface="Arial" panose="020B0604020202020204" pitchFamily="34" charset="0"/>
              </a:rPr>
              <a:t>The Lancet Public Health</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7</a:t>
            </a:r>
            <a:r>
              <a:rPr lang="en-GB" sz="1800" dirty="0">
                <a:effectLst/>
                <a:latin typeface="Arial" panose="020B0604020202020204" pitchFamily="34" charset="0"/>
                <a:ea typeface="Arial" panose="020B0604020202020204" pitchFamily="34" charset="0"/>
                <a:cs typeface="Arial" panose="020B0604020202020204" pitchFamily="34" charset="0"/>
              </a:rPr>
              <a:t>(4), pp.e305-e315.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4"/>
              </a:rPr>
              <a:t>https://www.thelancet.com/journals/lanpub/article/PIIS2468-2667(22)00031-7/fulltext</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Boadu</a:t>
            </a:r>
            <a:r>
              <a:rPr lang="en-GB" sz="1800" dirty="0">
                <a:effectLst/>
                <a:latin typeface="Arial" panose="020B0604020202020204" pitchFamily="34" charset="0"/>
                <a:ea typeface="Arial" panose="020B0604020202020204" pitchFamily="34" charset="0"/>
                <a:cs typeface="Arial" panose="020B0604020202020204" pitchFamily="34" charset="0"/>
              </a:rPr>
              <a:t>, A.A., Yeboah-Manu, M., Osei-</a:t>
            </a:r>
            <a:r>
              <a:rPr lang="en-GB" sz="1800" dirty="0" err="1">
                <a:effectLst/>
                <a:latin typeface="Arial" panose="020B0604020202020204" pitchFamily="34" charset="0"/>
                <a:ea typeface="Arial" panose="020B0604020202020204" pitchFamily="34" charset="0"/>
                <a:cs typeface="Arial" panose="020B0604020202020204" pitchFamily="34" charset="0"/>
              </a:rPr>
              <a:t>Wusu</a:t>
            </a:r>
            <a:r>
              <a:rPr lang="en-GB" sz="1800" dirty="0">
                <a:effectLst/>
                <a:latin typeface="Arial" panose="020B0604020202020204" pitchFamily="34" charset="0"/>
                <a:ea typeface="Arial" panose="020B0604020202020204" pitchFamily="34" charset="0"/>
                <a:cs typeface="Arial" panose="020B0604020202020204" pitchFamily="34" charset="0"/>
              </a:rPr>
              <a:t>, S. and Yeboah-Manu, D., 2024. Tuberculosis and diabetes mellitus: The complexity of the comorbid interactions. </a:t>
            </a:r>
            <a:r>
              <a:rPr lang="en-GB" sz="1800" i="1" dirty="0">
                <a:effectLst/>
                <a:latin typeface="Arial" panose="020B0604020202020204" pitchFamily="34" charset="0"/>
                <a:ea typeface="Arial" panose="020B0604020202020204" pitchFamily="34" charset="0"/>
                <a:cs typeface="Arial" panose="020B0604020202020204" pitchFamily="34" charset="0"/>
              </a:rPr>
              <a:t>International Journal of Infectious Diseases</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146</a:t>
            </a:r>
            <a:r>
              <a:rPr lang="en-GB" sz="1800" dirty="0">
                <a:effectLst/>
                <a:latin typeface="Arial" panose="020B0604020202020204" pitchFamily="34" charset="0"/>
                <a:ea typeface="Arial" panose="020B0604020202020204" pitchFamily="34" charset="0"/>
                <a:cs typeface="Arial" panose="020B0604020202020204" pitchFamily="34" charset="0"/>
              </a:rPr>
              <a:t>, p.107140.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5"/>
              </a:rPr>
              <a:t>https://doi.org/10.1016/j.ijid.2024.107140</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Butala</a:t>
            </a:r>
            <a:r>
              <a:rPr lang="en-GB" sz="1800" dirty="0">
                <a:effectLst/>
                <a:latin typeface="Arial" panose="020B0604020202020204" pitchFamily="34" charset="0"/>
                <a:ea typeface="Arial" panose="020B0604020202020204" pitchFamily="34" charset="0"/>
                <a:cs typeface="Arial" panose="020B0604020202020204" pitchFamily="34" charset="0"/>
              </a:rPr>
              <a:t>, C.B., Cave, R.N.R., Fyfe, J., Coleman, P.G., Yang, G.J. and </a:t>
            </a:r>
            <a:r>
              <a:rPr lang="en-GB" sz="1800" dirty="0" err="1">
                <a:effectLst/>
                <a:latin typeface="Arial" panose="020B0604020202020204" pitchFamily="34" charset="0"/>
                <a:ea typeface="Arial" panose="020B0604020202020204" pitchFamily="34" charset="0"/>
                <a:cs typeface="Arial" panose="020B0604020202020204" pitchFamily="34" charset="0"/>
              </a:rPr>
              <a:t>Welburn</a:t>
            </a:r>
            <a:r>
              <a:rPr lang="en-GB" sz="1800" dirty="0">
                <a:effectLst/>
                <a:latin typeface="Arial" panose="020B0604020202020204" pitchFamily="34" charset="0"/>
                <a:ea typeface="Arial" panose="020B0604020202020204" pitchFamily="34" charset="0"/>
                <a:cs typeface="Arial" panose="020B0604020202020204" pitchFamily="34" charset="0"/>
              </a:rPr>
              <a:t>, S.C., 2024. Impact of COVID-19 on the neglected tropical diseases: a scoping review. </a:t>
            </a:r>
            <a:r>
              <a:rPr lang="en-GB" sz="1800" i="1" dirty="0">
                <a:effectLst/>
                <a:latin typeface="Arial" panose="020B0604020202020204" pitchFamily="34" charset="0"/>
                <a:ea typeface="Arial" panose="020B0604020202020204" pitchFamily="34" charset="0"/>
                <a:cs typeface="Arial" panose="020B0604020202020204" pitchFamily="34" charset="0"/>
              </a:rPr>
              <a:t>Infectious Diseases of Poverty</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13</a:t>
            </a:r>
            <a:r>
              <a:rPr lang="en-GB" sz="1800" dirty="0">
                <a:effectLst/>
                <a:latin typeface="Arial" panose="020B0604020202020204" pitchFamily="34" charset="0"/>
                <a:ea typeface="Arial" panose="020B0604020202020204" pitchFamily="34" charset="0"/>
                <a:cs typeface="Arial" panose="020B0604020202020204" pitchFamily="34" charset="0"/>
              </a:rPr>
              <a:t>(1), p.55.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6"/>
              </a:rPr>
              <a:t>https://doi.org/10.1186/s40249-024-01223-2</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Dartois</a:t>
            </a:r>
            <a:r>
              <a:rPr lang="en-GB" sz="1800" dirty="0">
                <a:effectLst/>
                <a:latin typeface="Arial" panose="020B0604020202020204" pitchFamily="34" charset="0"/>
                <a:ea typeface="Arial" panose="020B0604020202020204" pitchFamily="34" charset="0"/>
                <a:cs typeface="Arial" panose="020B0604020202020204" pitchFamily="34" charset="0"/>
              </a:rPr>
              <a:t>, V. and Dick, T., 2024. Therapeutic developments for tuberculosis and nontuberculous mycobacterial lung disease. </a:t>
            </a:r>
            <a:r>
              <a:rPr lang="en-GB" sz="1800" i="1" dirty="0">
                <a:effectLst/>
                <a:latin typeface="Arial" panose="020B0604020202020204" pitchFamily="34" charset="0"/>
                <a:ea typeface="Arial" panose="020B0604020202020204" pitchFamily="34" charset="0"/>
                <a:cs typeface="Arial" panose="020B0604020202020204" pitchFamily="34" charset="0"/>
              </a:rPr>
              <a:t>Nature Reviews Drug Discovery</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23</a:t>
            </a:r>
            <a:r>
              <a:rPr lang="en-GB" sz="1800" dirty="0">
                <a:effectLst/>
                <a:latin typeface="Arial" panose="020B0604020202020204" pitchFamily="34" charset="0"/>
                <a:ea typeface="Arial" panose="020B0604020202020204" pitchFamily="34" charset="0"/>
                <a:cs typeface="Arial" panose="020B0604020202020204" pitchFamily="34" charset="0"/>
              </a:rPr>
              <a:t>(5), pp.381-403.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7"/>
              </a:rPr>
              <a:t>https://doi.org/10.1038/s41573-024-00897-5</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Goletti</a:t>
            </a:r>
            <a:r>
              <a:rPr lang="en-GB" sz="1800" dirty="0">
                <a:effectLst/>
                <a:latin typeface="Arial" panose="020B0604020202020204" pitchFamily="34" charset="0"/>
                <a:ea typeface="Arial" panose="020B0604020202020204" pitchFamily="34" charset="0"/>
                <a:cs typeface="Arial" panose="020B0604020202020204" pitchFamily="34" charset="0"/>
              </a:rPr>
              <a:t>, D., </a:t>
            </a:r>
            <a:r>
              <a:rPr lang="en-GB" sz="1800" dirty="0" err="1">
                <a:effectLst/>
                <a:latin typeface="Arial" panose="020B0604020202020204" pitchFamily="34" charset="0"/>
                <a:ea typeface="Arial" panose="020B0604020202020204" pitchFamily="34" charset="0"/>
                <a:cs typeface="Arial" panose="020B0604020202020204" pitchFamily="34" charset="0"/>
              </a:rPr>
              <a:t>Meintjes</a:t>
            </a:r>
            <a:r>
              <a:rPr lang="en-GB" sz="1800" dirty="0">
                <a:effectLst/>
                <a:latin typeface="Arial" panose="020B0604020202020204" pitchFamily="34" charset="0"/>
                <a:ea typeface="Arial" panose="020B0604020202020204" pitchFamily="34" charset="0"/>
                <a:cs typeface="Arial" panose="020B0604020202020204" pitchFamily="34" charset="0"/>
              </a:rPr>
              <a:t>, G., Andrade, B.B., </a:t>
            </a:r>
            <a:r>
              <a:rPr lang="en-GB" sz="1800" dirty="0" err="1">
                <a:effectLst/>
                <a:latin typeface="Arial" panose="020B0604020202020204" pitchFamily="34" charset="0"/>
                <a:ea typeface="Arial" panose="020B0604020202020204" pitchFamily="34" charset="0"/>
                <a:cs typeface="Arial" panose="020B0604020202020204" pitchFamily="34" charset="0"/>
              </a:rPr>
              <a:t>Zumla</a:t>
            </a:r>
            <a:r>
              <a:rPr lang="en-GB" sz="1800" dirty="0">
                <a:effectLst/>
                <a:latin typeface="Arial" panose="020B0604020202020204" pitchFamily="34" charset="0"/>
                <a:ea typeface="Arial" panose="020B0604020202020204" pitchFamily="34" charset="0"/>
                <a:cs typeface="Arial" panose="020B0604020202020204" pitchFamily="34" charset="0"/>
              </a:rPr>
              <a:t>, A. and Lee, S.S., 2025. Insights from the 2024 WHO global tuberculosis report–more comprehensive action, innovation, and investments required for achieving WHO end TB goals. </a:t>
            </a:r>
            <a:r>
              <a:rPr lang="en-GB" sz="1800" i="1" dirty="0">
                <a:effectLst/>
                <a:latin typeface="Arial" panose="020B0604020202020204" pitchFamily="34" charset="0"/>
                <a:ea typeface="Arial" panose="020B0604020202020204" pitchFamily="34" charset="0"/>
                <a:cs typeface="Arial" panose="020B0604020202020204" pitchFamily="34" charset="0"/>
              </a:rPr>
              <a:t>International Journal of Infectious Diseases</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150</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8"/>
              </a:rPr>
              <a:t>https://doi.org/10.1016/j.ijid.2024.107325</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Jeong</a:t>
            </a:r>
            <a:r>
              <a:rPr lang="en-GB" sz="1800" dirty="0">
                <a:effectLst/>
                <a:latin typeface="Arial" panose="020B0604020202020204" pitchFamily="34" charset="0"/>
                <a:ea typeface="Arial" panose="020B0604020202020204" pitchFamily="34" charset="0"/>
                <a:cs typeface="Arial" panose="020B0604020202020204" pitchFamily="34" charset="0"/>
              </a:rPr>
              <a:t>, Y. and Min, J., 2023. Impact of COVID-19 pandemic on tuberculosis preventive services and their post-pandemic recovery strategies: a rapid review of literature. </a:t>
            </a:r>
            <a:r>
              <a:rPr lang="en-GB" sz="1800" i="1" dirty="0">
                <a:effectLst/>
                <a:latin typeface="Arial" panose="020B0604020202020204" pitchFamily="34" charset="0"/>
                <a:ea typeface="Arial" panose="020B0604020202020204" pitchFamily="34" charset="0"/>
                <a:cs typeface="Arial" panose="020B0604020202020204" pitchFamily="34" charset="0"/>
              </a:rPr>
              <a:t>Journal of Korean Medical Science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38</a:t>
            </a:r>
            <a:r>
              <a:rPr lang="en-GB" sz="1800" dirty="0">
                <a:effectLst/>
                <a:latin typeface="Arial" panose="020B0604020202020204" pitchFamily="34" charset="0"/>
                <a:ea typeface="Arial" panose="020B0604020202020204" pitchFamily="34" charset="0"/>
                <a:cs typeface="Arial" panose="020B0604020202020204" pitchFamily="34" charset="0"/>
              </a:rPr>
              <a:t>(5).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9"/>
              </a:rPr>
              <a:t>https://doi.org/10.3346/jkms.2023.38.e43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Khunti</a:t>
            </a:r>
            <a:r>
              <a:rPr lang="en-GB" sz="1800" dirty="0">
                <a:effectLst/>
                <a:latin typeface="Arial" panose="020B0604020202020204" pitchFamily="34" charset="0"/>
                <a:ea typeface="Arial" panose="020B0604020202020204" pitchFamily="34" charset="0"/>
                <a:cs typeface="Arial" panose="020B0604020202020204" pitchFamily="34" charset="0"/>
              </a:rPr>
              <a:t>, K., </a:t>
            </a:r>
            <a:r>
              <a:rPr lang="en-GB" sz="1800" dirty="0" err="1">
                <a:effectLst/>
                <a:latin typeface="Arial" panose="020B0604020202020204" pitchFamily="34" charset="0"/>
                <a:ea typeface="Arial" panose="020B0604020202020204" pitchFamily="34" charset="0"/>
                <a:cs typeface="Arial" panose="020B0604020202020204" pitchFamily="34" charset="0"/>
              </a:rPr>
              <a:t>Chudasama</a:t>
            </a:r>
            <a:r>
              <a:rPr lang="en-GB" sz="1800" dirty="0">
                <a:effectLst/>
                <a:latin typeface="Arial" panose="020B0604020202020204" pitchFamily="34" charset="0"/>
                <a:ea typeface="Arial" panose="020B0604020202020204" pitchFamily="34" charset="0"/>
                <a:cs typeface="Arial" panose="020B0604020202020204" pitchFamily="34" charset="0"/>
              </a:rPr>
              <a:t>, Y.V., Gregg, E.W., </a:t>
            </a:r>
            <a:r>
              <a:rPr lang="en-GB" sz="1800" dirty="0" err="1">
                <a:effectLst/>
                <a:latin typeface="Arial" panose="020B0604020202020204" pitchFamily="34" charset="0"/>
                <a:ea typeface="Arial" panose="020B0604020202020204" pitchFamily="34" charset="0"/>
                <a:cs typeface="Arial" panose="020B0604020202020204" pitchFamily="34" charset="0"/>
              </a:rPr>
              <a:t>Kamkuemah</a:t>
            </a:r>
            <a:r>
              <a:rPr lang="en-GB" sz="1800" dirty="0">
                <a:effectLst/>
                <a:latin typeface="Arial" panose="020B0604020202020204" pitchFamily="34" charset="0"/>
                <a:ea typeface="Arial" panose="020B0604020202020204" pitchFamily="34" charset="0"/>
                <a:cs typeface="Arial" panose="020B0604020202020204" pitchFamily="34" charset="0"/>
              </a:rPr>
              <a:t>, M., </a:t>
            </a:r>
            <a:r>
              <a:rPr lang="en-GB" sz="1800" dirty="0" err="1">
                <a:effectLst/>
                <a:latin typeface="Arial" panose="020B0604020202020204" pitchFamily="34" charset="0"/>
                <a:ea typeface="Arial" panose="020B0604020202020204" pitchFamily="34" charset="0"/>
                <a:cs typeface="Arial" panose="020B0604020202020204" pitchFamily="34" charset="0"/>
              </a:rPr>
              <a:t>Misra</a:t>
            </a:r>
            <a:r>
              <a:rPr lang="en-GB" sz="1800" dirty="0">
                <a:effectLst/>
                <a:latin typeface="Arial" panose="020B0604020202020204" pitchFamily="34" charset="0"/>
                <a:ea typeface="Arial" panose="020B0604020202020204" pitchFamily="34" charset="0"/>
                <a:cs typeface="Arial" panose="020B0604020202020204" pitchFamily="34" charset="0"/>
              </a:rPr>
              <a:t>, S., </a:t>
            </a:r>
            <a:r>
              <a:rPr lang="en-GB" sz="1800" dirty="0" err="1">
                <a:effectLst/>
                <a:latin typeface="Arial" panose="020B0604020202020204" pitchFamily="34" charset="0"/>
                <a:ea typeface="Arial" panose="020B0604020202020204" pitchFamily="34" charset="0"/>
                <a:cs typeface="Arial" panose="020B0604020202020204" pitchFamily="34" charset="0"/>
              </a:rPr>
              <a:t>Suls</a:t>
            </a:r>
            <a:r>
              <a:rPr lang="en-GB" sz="1800" dirty="0">
                <a:effectLst/>
                <a:latin typeface="Arial" panose="020B0604020202020204" pitchFamily="34" charset="0"/>
                <a:ea typeface="Arial" panose="020B0604020202020204" pitchFamily="34" charset="0"/>
                <a:cs typeface="Arial" panose="020B0604020202020204" pitchFamily="34" charset="0"/>
              </a:rPr>
              <a:t>, J., </a:t>
            </a:r>
            <a:r>
              <a:rPr lang="en-GB" sz="1800" dirty="0" err="1">
                <a:effectLst/>
                <a:latin typeface="Arial" panose="020B0604020202020204" pitchFamily="34" charset="0"/>
                <a:ea typeface="Arial" panose="020B0604020202020204" pitchFamily="34" charset="0"/>
                <a:cs typeface="Arial" panose="020B0604020202020204" pitchFamily="34" charset="0"/>
              </a:rPr>
              <a:t>Venkateshmurthy</a:t>
            </a:r>
            <a:r>
              <a:rPr lang="en-GB" sz="1800" dirty="0">
                <a:effectLst/>
                <a:latin typeface="Arial" panose="020B0604020202020204" pitchFamily="34" charset="0"/>
                <a:ea typeface="Arial" panose="020B0604020202020204" pitchFamily="34" charset="0"/>
                <a:cs typeface="Arial" panose="020B0604020202020204" pitchFamily="34" charset="0"/>
              </a:rPr>
              <a:t>, N.S. and </a:t>
            </a:r>
            <a:r>
              <a:rPr lang="en-GB" sz="1800" dirty="0" err="1">
                <a:effectLst/>
                <a:latin typeface="Arial" panose="020B0604020202020204" pitchFamily="34" charset="0"/>
                <a:ea typeface="Arial" panose="020B0604020202020204" pitchFamily="34" charset="0"/>
                <a:cs typeface="Arial" panose="020B0604020202020204" pitchFamily="34" charset="0"/>
              </a:rPr>
              <a:t>Valabhji</a:t>
            </a:r>
            <a:r>
              <a:rPr lang="en-GB" sz="1800" dirty="0">
                <a:effectLst/>
                <a:latin typeface="Arial" panose="020B0604020202020204" pitchFamily="34" charset="0"/>
                <a:ea typeface="Arial" panose="020B0604020202020204" pitchFamily="34" charset="0"/>
                <a:cs typeface="Arial" panose="020B0604020202020204" pitchFamily="34" charset="0"/>
              </a:rPr>
              <a:t>, J., 2023. Diabetes and multiple long-term conditions: a review of our current global health challenge. </a:t>
            </a:r>
            <a:r>
              <a:rPr lang="en-GB" sz="1800" i="1" dirty="0">
                <a:effectLst/>
                <a:latin typeface="Arial" panose="020B0604020202020204" pitchFamily="34" charset="0"/>
                <a:ea typeface="Arial" panose="020B0604020202020204" pitchFamily="34" charset="0"/>
                <a:cs typeface="Arial" panose="020B0604020202020204" pitchFamily="34" charset="0"/>
              </a:rPr>
              <a:t>Diabetes Care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46</a:t>
            </a:r>
            <a:r>
              <a:rPr lang="en-GB" sz="1800" dirty="0">
                <a:effectLst/>
                <a:latin typeface="Arial" panose="020B0604020202020204" pitchFamily="34" charset="0"/>
                <a:ea typeface="Arial" panose="020B0604020202020204" pitchFamily="34" charset="0"/>
                <a:cs typeface="Arial" panose="020B0604020202020204" pitchFamily="34" charset="0"/>
              </a:rPr>
              <a:t>(12), pp.2092-2101.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0"/>
              </a:rPr>
              <a:t>https://doi.org/10.2337/dci23-0035</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Kunst, H., Lange, B., </a:t>
            </a:r>
            <a:r>
              <a:rPr lang="en-GB" sz="1800" dirty="0" err="1">
                <a:effectLst/>
                <a:latin typeface="Arial" panose="020B0604020202020204" pitchFamily="34" charset="0"/>
                <a:ea typeface="Arial" panose="020B0604020202020204" pitchFamily="34" charset="0"/>
                <a:cs typeface="Arial" panose="020B0604020202020204" pitchFamily="34" charset="0"/>
              </a:rPr>
              <a:t>Hovardovska</a:t>
            </a:r>
            <a:r>
              <a:rPr lang="en-GB" sz="1800" dirty="0">
                <a:effectLst/>
                <a:latin typeface="Arial" panose="020B0604020202020204" pitchFamily="34" charset="0"/>
                <a:ea typeface="Arial" panose="020B0604020202020204" pitchFamily="34" charset="0"/>
                <a:cs typeface="Arial" panose="020B0604020202020204" pitchFamily="34" charset="0"/>
              </a:rPr>
              <a:t>, O., </a:t>
            </a:r>
            <a:r>
              <a:rPr lang="en-GB" sz="1800" dirty="0" err="1">
                <a:effectLst/>
                <a:latin typeface="Arial" panose="020B0604020202020204" pitchFamily="34" charset="0"/>
                <a:ea typeface="Arial" panose="020B0604020202020204" pitchFamily="34" charset="0"/>
                <a:cs typeface="Arial" panose="020B0604020202020204" pitchFamily="34" charset="0"/>
              </a:rPr>
              <a:t>Bockey</a:t>
            </a:r>
            <a:r>
              <a:rPr lang="en-GB" sz="1800" dirty="0">
                <a:effectLst/>
                <a:latin typeface="Arial" panose="020B0604020202020204" pitchFamily="34" charset="0"/>
                <a:ea typeface="Arial" panose="020B0604020202020204" pitchFamily="34" charset="0"/>
                <a:cs typeface="Arial" panose="020B0604020202020204" pitchFamily="34" charset="0"/>
              </a:rPr>
              <a:t>, A., Zenner, D., Andersen, A.B., Hargreaves, S., Pareek, M., Friedland, J.S., </a:t>
            </a:r>
            <a:r>
              <a:rPr lang="en-GB" sz="1800" dirty="0" err="1">
                <a:effectLst/>
                <a:latin typeface="Arial" panose="020B0604020202020204" pitchFamily="34" charset="0"/>
                <a:ea typeface="Arial" panose="020B0604020202020204" pitchFamily="34" charset="0"/>
                <a:cs typeface="Arial" panose="020B0604020202020204" pitchFamily="34" charset="0"/>
              </a:rPr>
              <a:t>Wejse</a:t>
            </a:r>
            <a:r>
              <a:rPr lang="en-GB" sz="1800" dirty="0">
                <a:effectLst/>
                <a:latin typeface="Arial" panose="020B0604020202020204" pitchFamily="34" charset="0"/>
                <a:ea typeface="Arial" panose="020B0604020202020204" pitchFamily="34" charset="0"/>
                <a:cs typeface="Arial" panose="020B0604020202020204" pitchFamily="34" charset="0"/>
              </a:rPr>
              <a:t>, C. and </a:t>
            </a:r>
            <a:r>
              <a:rPr lang="en-GB" sz="1800" dirty="0" err="1">
                <a:effectLst/>
                <a:latin typeface="Arial" panose="020B0604020202020204" pitchFamily="34" charset="0"/>
                <a:ea typeface="Arial" panose="020B0604020202020204" pitchFamily="34" charset="0"/>
                <a:cs typeface="Arial" panose="020B0604020202020204" pitchFamily="34" charset="0"/>
              </a:rPr>
              <a:t>Bothamley</a:t>
            </a:r>
            <a:r>
              <a:rPr lang="en-GB" sz="1800" dirty="0">
                <a:effectLst/>
                <a:latin typeface="Arial" panose="020B0604020202020204" pitchFamily="34" charset="0"/>
                <a:ea typeface="Arial" panose="020B0604020202020204" pitchFamily="34" charset="0"/>
                <a:cs typeface="Arial" panose="020B0604020202020204" pitchFamily="34" charset="0"/>
              </a:rPr>
              <a:t>, G., 2025. Tuberculosis in adult migrants in Europe: a </a:t>
            </a:r>
            <a:r>
              <a:rPr lang="en-GB" sz="1800" dirty="0" err="1">
                <a:effectLst/>
                <a:latin typeface="Arial" panose="020B0604020202020204" pitchFamily="34" charset="0"/>
                <a:ea typeface="Arial" panose="020B0604020202020204" pitchFamily="34" charset="0"/>
                <a:cs typeface="Arial" panose="020B0604020202020204" pitchFamily="34" charset="0"/>
              </a:rPr>
              <a:t>TBnet</a:t>
            </a:r>
            <a:r>
              <a:rPr lang="en-GB" sz="1800" dirty="0">
                <a:effectLst/>
                <a:latin typeface="Arial" panose="020B0604020202020204" pitchFamily="34" charset="0"/>
                <a:ea typeface="Arial" panose="020B0604020202020204" pitchFamily="34" charset="0"/>
                <a:cs typeface="Arial" panose="020B0604020202020204" pitchFamily="34" charset="0"/>
              </a:rPr>
              <a:t> consensus statement. </a:t>
            </a:r>
            <a:r>
              <a:rPr lang="en-GB" sz="1800" i="1" dirty="0">
                <a:effectLst/>
                <a:latin typeface="Arial" panose="020B0604020202020204" pitchFamily="34" charset="0"/>
                <a:ea typeface="Arial" panose="020B0604020202020204" pitchFamily="34" charset="0"/>
                <a:cs typeface="Arial" panose="020B0604020202020204" pitchFamily="34" charset="0"/>
              </a:rPr>
              <a:t>European Respiratory Journal</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65</a:t>
            </a:r>
            <a:r>
              <a:rPr lang="en-GB" sz="1800" dirty="0">
                <a:effectLst/>
                <a:latin typeface="Arial" panose="020B0604020202020204" pitchFamily="34" charset="0"/>
                <a:ea typeface="Arial" panose="020B0604020202020204" pitchFamily="34" charset="0"/>
                <a:cs typeface="Arial" panose="020B0604020202020204" pitchFamily="34" charset="0"/>
              </a:rPr>
              <a:t>(3), p.2401612.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1"/>
              </a:rPr>
              <a:t>https://doi.org/10.1183/13993003.01612-2024</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Li, L.S., Yang, L., Zhuang, L., Ye, Z.Y., Zhao, W.G. and Gong, W.P., 2023. From immunology to artificial intelligence: revolutionizing latent tuberculosis infection diagnosis with machine learning. </a:t>
            </a:r>
            <a:r>
              <a:rPr lang="en-GB" sz="1800" i="1" dirty="0">
                <a:effectLst/>
                <a:latin typeface="Arial" panose="020B0604020202020204" pitchFamily="34" charset="0"/>
                <a:ea typeface="Arial" panose="020B0604020202020204" pitchFamily="34" charset="0"/>
                <a:cs typeface="Arial" panose="020B0604020202020204" pitchFamily="34" charset="0"/>
              </a:rPr>
              <a:t>Military Medical Research</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10</a:t>
            </a:r>
            <a:r>
              <a:rPr lang="en-GB" sz="1800" dirty="0">
                <a:effectLst/>
                <a:latin typeface="Arial" panose="020B0604020202020204" pitchFamily="34" charset="0"/>
                <a:ea typeface="Arial" panose="020B0604020202020204" pitchFamily="34" charset="0"/>
                <a:cs typeface="Arial" panose="020B0604020202020204" pitchFamily="34" charset="0"/>
              </a:rPr>
              <a:t>(1), p.58.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2"/>
              </a:rPr>
              <a:t>https://doi.org/10.1186/s40779-023-00490-8</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Martinez, L., Gray, D.M., Botha, M., Nel, M., Chaya, S., Jacobs, C., Workman, L., Nicol, M.P. and </a:t>
            </a:r>
            <a:r>
              <a:rPr lang="en-GB" sz="1800" dirty="0" err="1">
                <a:effectLst/>
                <a:latin typeface="Arial" panose="020B0604020202020204" pitchFamily="34" charset="0"/>
                <a:ea typeface="Arial" panose="020B0604020202020204" pitchFamily="34" charset="0"/>
                <a:cs typeface="Arial" panose="020B0604020202020204" pitchFamily="34" charset="0"/>
              </a:rPr>
              <a:t>Zar</a:t>
            </a:r>
            <a:r>
              <a:rPr lang="en-GB" sz="1800" dirty="0">
                <a:effectLst/>
                <a:latin typeface="Arial" panose="020B0604020202020204" pitchFamily="34" charset="0"/>
                <a:ea typeface="Arial" panose="020B0604020202020204" pitchFamily="34" charset="0"/>
                <a:cs typeface="Arial" panose="020B0604020202020204" pitchFamily="34" charset="0"/>
              </a:rPr>
              <a:t>, H.J., 2023. The long-term impact of early-life tuberculosis disease on child health: a prospective birth cohort study. </a:t>
            </a:r>
            <a:r>
              <a:rPr lang="en-GB" sz="1800" i="1" dirty="0">
                <a:effectLst/>
                <a:latin typeface="Arial" panose="020B0604020202020204" pitchFamily="34" charset="0"/>
                <a:ea typeface="Arial" panose="020B0604020202020204" pitchFamily="34" charset="0"/>
                <a:cs typeface="Arial" panose="020B0604020202020204" pitchFamily="34" charset="0"/>
              </a:rPr>
              <a:t>American Journal of Respiratory and Critical Care Medicine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207</a:t>
            </a:r>
            <a:r>
              <a:rPr lang="en-GB" sz="1800" dirty="0">
                <a:effectLst/>
                <a:latin typeface="Arial" panose="020B0604020202020204" pitchFamily="34" charset="0"/>
                <a:ea typeface="Arial" panose="020B0604020202020204" pitchFamily="34" charset="0"/>
                <a:cs typeface="Arial" panose="020B0604020202020204" pitchFamily="34" charset="0"/>
              </a:rPr>
              <a:t>(8), pp.1080-1088.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3"/>
              </a:rPr>
              <a:t>https://doi.org/10.1164/rccm.202208-1543OC</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Martinez, L., Seddon, J.A., Horsburgh, C.R., Lange, C., </a:t>
            </a:r>
            <a:r>
              <a:rPr lang="en-GB" sz="1800" dirty="0" err="1">
                <a:effectLst/>
                <a:latin typeface="Arial" panose="020B0604020202020204" pitchFamily="34" charset="0"/>
                <a:ea typeface="Arial" panose="020B0604020202020204" pitchFamily="34" charset="0"/>
                <a:cs typeface="Arial" panose="020B0604020202020204" pitchFamily="34" charset="0"/>
              </a:rPr>
              <a:t>Mandalakas</a:t>
            </a:r>
            <a:r>
              <a:rPr lang="en-GB" sz="1800" dirty="0">
                <a:effectLst/>
                <a:latin typeface="Arial" panose="020B0604020202020204" pitchFamily="34" charset="0"/>
                <a:ea typeface="Arial" panose="020B0604020202020204" pitchFamily="34" charset="0"/>
                <a:cs typeface="Arial" panose="020B0604020202020204" pitchFamily="34" charset="0"/>
              </a:rPr>
              <a:t>, A.M., Seddon, J., Liu, Q., </a:t>
            </a:r>
            <a:r>
              <a:rPr lang="en-GB" sz="1800" dirty="0" err="1">
                <a:effectLst/>
                <a:latin typeface="Arial" panose="020B0604020202020204" pitchFamily="34" charset="0"/>
                <a:ea typeface="Arial" panose="020B0604020202020204" pitchFamily="34" charset="0"/>
                <a:cs typeface="Arial" panose="020B0604020202020204" pitchFamily="34" charset="0"/>
              </a:rPr>
              <a:t>Villaorduna</a:t>
            </a:r>
            <a:r>
              <a:rPr lang="en-GB" sz="1800" dirty="0">
                <a:effectLst/>
                <a:latin typeface="Arial" panose="020B0604020202020204" pitchFamily="34" charset="0"/>
                <a:ea typeface="Arial" panose="020B0604020202020204" pitchFamily="34" charset="0"/>
                <a:cs typeface="Arial" panose="020B0604020202020204" pitchFamily="34" charset="0"/>
              </a:rPr>
              <a:t>, C.A., Bonnet, M., Carvalho, A.C.C. and Chan, P.C., 2024. Effectiveness of preventive treatment among different age groups and Mycobacterium tuberculosis infection status: a systematic review and individual-participant data meta-analysis of contact tracing studies. </a:t>
            </a:r>
            <a:r>
              <a:rPr lang="en-GB" sz="1800" i="1" dirty="0">
                <a:effectLst/>
                <a:latin typeface="Arial" panose="020B0604020202020204" pitchFamily="34" charset="0"/>
                <a:ea typeface="Arial" panose="020B0604020202020204" pitchFamily="34" charset="0"/>
                <a:cs typeface="Arial" panose="020B0604020202020204" pitchFamily="34" charset="0"/>
              </a:rPr>
              <a:t>The Lancet Respiratory Medicine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12</a:t>
            </a:r>
            <a:r>
              <a:rPr lang="en-GB" sz="1800" dirty="0">
                <a:effectLst/>
                <a:latin typeface="Arial" panose="020B0604020202020204" pitchFamily="34" charset="0"/>
                <a:ea typeface="Arial" panose="020B0604020202020204" pitchFamily="34" charset="0"/>
                <a:cs typeface="Arial" panose="020B0604020202020204" pitchFamily="34" charset="0"/>
              </a:rPr>
              <a:t>(8), pp.633-641.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4"/>
              </a:rPr>
              <a:t>https://doi.org/10.1016/S2213-2600(24)00083-3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Meghji</a:t>
            </a:r>
            <a:r>
              <a:rPr lang="en-GB" sz="1800" dirty="0">
                <a:effectLst/>
                <a:latin typeface="Arial" panose="020B0604020202020204" pitchFamily="34" charset="0"/>
                <a:ea typeface="Arial" panose="020B0604020202020204" pitchFamily="34" charset="0"/>
                <a:cs typeface="Arial" panose="020B0604020202020204" pitchFamily="34" charset="0"/>
              </a:rPr>
              <a:t>, J., Auld, S.C., Bisson, G.P., </a:t>
            </a:r>
            <a:r>
              <a:rPr lang="en-GB" sz="1800" dirty="0" err="1">
                <a:effectLst/>
                <a:latin typeface="Arial" panose="020B0604020202020204" pitchFamily="34" charset="0"/>
                <a:ea typeface="Arial" panose="020B0604020202020204" pitchFamily="34" charset="0"/>
                <a:cs typeface="Arial" panose="020B0604020202020204" pitchFamily="34" charset="0"/>
              </a:rPr>
              <a:t>Khosa</a:t>
            </a:r>
            <a:r>
              <a:rPr lang="en-GB" sz="1800" dirty="0">
                <a:effectLst/>
                <a:latin typeface="Arial" panose="020B0604020202020204" pitchFamily="34" charset="0"/>
                <a:ea typeface="Arial" panose="020B0604020202020204" pitchFamily="34" charset="0"/>
                <a:cs typeface="Arial" panose="020B0604020202020204" pitchFamily="34" charset="0"/>
              </a:rPr>
              <a:t>, C., Masekela, R., </a:t>
            </a:r>
            <a:r>
              <a:rPr lang="en-GB" sz="1800" dirty="0" err="1">
                <a:effectLst/>
                <a:latin typeface="Arial" panose="020B0604020202020204" pitchFamily="34" charset="0"/>
                <a:ea typeface="Arial" panose="020B0604020202020204" pitchFamily="34" charset="0"/>
                <a:cs typeface="Arial" panose="020B0604020202020204" pitchFamily="34" charset="0"/>
              </a:rPr>
              <a:t>Navuluri</a:t>
            </a:r>
            <a:r>
              <a:rPr lang="en-GB" sz="1800" dirty="0">
                <a:effectLst/>
                <a:latin typeface="Arial" panose="020B0604020202020204" pitchFamily="34" charset="0"/>
                <a:ea typeface="Arial" panose="020B0604020202020204" pitchFamily="34" charset="0"/>
                <a:cs typeface="Arial" panose="020B0604020202020204" pitchFamily="34" charset="0"/>
              </a:rPr>
              <a:t>, N. and </a:t>
            </a:r>
            <a:r>
              <a:rPr lang="en-GB" sz="1800" dirty="0" err="1">
                <a:effectLst/>
                <a:latin typeface="Arial" panose="020B0604020202020204" pitchFamily="34" charset="0"/>
                <a:ea typeface="Arial" panose="020B0604020202020204" pitchFamily="34" charset="0"/>
                <a:cs typeface="Arial" panose="020B0604020202020204" pitchFamily="34" charset="0"/>
              </a:rPr>
              <a:t>Rachow</a:t>
            </a:r>
            <a:r>
              <a:rPr lang="en-GB" sz="1800" dirty="0">
                <a:effectLst/>
                <a:latin typeface="Arial" panose="020B0604020202020204" pitchFamily="34" charset="0"/>
                <a:ea typeface="Arial" panose="020B0604020202020204" pitchFamily="34" charset="0"/>
                <a:cs typeface="Arial" panose="020B0604020202020204" pitchFamily="34" charset="0"/>
              </a:rPr>
              <a:t>, A., 2025. Post-tuberculosis lung disease: towards prevention, diagnosis, and care. </a:t>
            </a:r>
            <a:r>
              <a:rPr lang="en-GB" sz="1800" i="1" dirty="0">
                <a:effectLst/>
                <a:latin typeface="Arial" panose="020B0604020202020204" pitchFamily="34" charset="0"/>
                <a:ea typeface="Arial" panose="020B0604020202020204" pitchFamily="34" charset="0"/>
                <a:cs typeface="Arial" panose="020B0604020202020204" pitchFamily="34" charset="0"/>
              </a:rPr>
              <a:t>The Lancet Respiratory Medicine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13</a:t>
            </a:r>
            <a:r>
              <a:rPr lang="en-GB" sz="1800" dirty="0">
                <a:effectLst/>
                <a:latin typeface="Arial" panose="020B0604020202020204" pitchFamily="34" charset="0"/>
                <a:ea typeface="Arial" panose="020B0604020202020204" pitchFamily="34" charset="0"/>
                <a:cs typeface="Arial" panose="020B0604020202020204" pitchFamily="34" charset="0"/>
              </a:rPr>
              <a:t>(5), pp.460-472.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5"/>
              </a:rPr>
              <a:t>https://doi.org/10.1016/S2213-2600(24)00429-6</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Menzies, N.A., Allwood, B.W., Dean, A.S., Dodd, P.J., </a:t>
            </a:r>
            <a:r>
              <a:rPr lang="en-GB" sz="1800" dirty="0" err="1">
                <a:effectLst/>
                <a:latin typeface="Arial" panose="020B0604020202020204" pitchFamily="34" charset="0"/>
                <a:ea typeface="Arial" panose="020B0604020202020204" pitchFamily="34" charset="0"/>
                <a:cs typeface="Arial" panose="020B0604020202020204" pitchFamily="34" charset="0"/>
              </a:rPr>
              <a:t>Houben</a:t>
            </a:r>
            <a:r>
              <a:rPr lang="en-GB" sz="1800" dirty="0">
                <a:effectLst/>
                <a:latin typeface="Arial" panose="020B0604020202020204" pitchFamily="34" charset="0"/>
                <a:ea typeface="Arial" panose="020B0604020202020204" pitchFamily="34" charset="0"/>
                <a:cs typeface="Arial" panose="020B0604020202020204" pitchFamily="34" charset="0"/>
              </a:rPr>
              <a:t>, R.M., James, L.P., Knight, G.M., </a:t>
            </a:r>
            <a:r>
              <a:rPr lang="en-GB" sz="1800" dirty="0" err="1">
                <a:effectLst/>
                <a:latin typeface="Arial" panose="020B0604020202020204" pitchFamily="34" charset="0"/>
                <a:ea typeface="Arial" panose="020B0604020202020204" pitchFamily="34" charset="0"/>
                <a:cs typeface="Arial" panose="020B0604020202020204" pitchFamily="34" charset="0"/>
              </a:rPr>
              <a:t>Meghji</a:t>
            </a:r>
            <a:r>
              <a:rPr lang="en-GB" sz="1800" dirty="0">
                <a:effectLst/>
                <a:latin typeface="Arial" panose="020B0604020202020204" pitchFamily="34" charset="0"/>
                <a:ea typeface="Arial" panose="020B0604020202020204" pitchFamily="34" charset="0"/>
                <a:cs typeface="Arial" panose="020B0604020202020204" pitchFamily="34" charset="0"/>
              </a:rPr>
              <a:t>, J., Nguyen, L.N., </a:t>
            </a:r>
            <a:r>
              <a:rPr lang="en-GB" sz="1800" dirty="0" err="1">
                <a:effectLst/>
                <a:latin typeface="Arial" panose="020B0604020202020204" pitchFamily="34" charset="0"/>
                <a:ea typeface="Arial" panose="020B0604020202020204" pitchFamily="34" charset="0"/>
                <a:cs typeface="Arial" panose="020B0604020202020204" pitchFamily="34" charset="0"/>
              </a:rPr>
              <a:t>Rachow</a:t>
            </a:r>
            <a:r>
              <a:rPr lang="en-GB" sz="1800" dirty="0">
                <a:effectLst/>
                <a:latin typeface="Arial" panose="020B0604020202020204" pitchFamily="34" charset="0"/>
                <a:ea typeface="Arial" panose="020B0604020202020204" pitchFamily="34" charset="0"/>
                <a:cs typeface="Arial" panose="020B0604020202020204" pitchFamily="34" charset="0"/>
              </a:rPr>
              <a:t>, A. and Schumacher, S.G., 2023. Global burden of disease due to rifampicin-resistant tuberculosis: a mathematical </a:t>
            </a:r>
            <a:r>
              <a:rPr lang="en-GB" sz="1800" dirty="0" err="1">
                <a:effectLst/>
                <a:latin typeface="Arial" panose="020B0604020202020204" pitchFamily="34" charset="0"/>
                <a:ea typeface="Arial" panose="020B0604020202020204" pitchFamily="34" charset="0"/>
                <a:cs typeface="Arial" panose="020B0604020202020204" pitchFamily="34" charset="0"/>
              </a:rPr>
              <a:t>modeling</a:t>
            </a:r>
            <a:r>
              <a:rPr lang="en-GB" sz="1800" dirty="0">
                <a:effectLst/>
                <a:latin typeface="Arial" panose="020B0604020202020204" pitchFamily="34" charset="0"/>
                <a:ea typeface="Arial" panose="020B0604020202020204" pitchFamily="34" charset="0"/>
                <a:cs typeface="Arial" panose="020B0604020202020204" pitchFamily="34" charset="0"/>
              </a:rPr>
              <a:t> analysis. </a:t>
            </a:r>
            <a:r>
              <a:rPr lang="en-GB" sz="1800" i="1" dirty="0">
                <a:effectLst/>
                <a:latin typeface="Arial" panose="020B0604020202020204" pitchFamily="34" charset="0"/>
                <a:ea typeface="Arial" panose="020B0604020202020204" pitchFamily="34" charset="0"/>
                <a:cs typeface="Arial" panose="020B0604020202020204" pitchFamily="34" charset="0"/>
              </a:rPr>
              <a:t>Nature Communications</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14</a:t>
            </a:r>
            <a:r>
              <a:rPr lang="en-GB" sz="1800" dirty="0">
                <a:effectLst/>
                <a:latin typeface="Arial" panose="020B0604020202020204" pitchFamily="34" charset="0"/>
                <a:ea typeface="Arial" panose="020B0604020202020204" pitchFamily="34" charset="0"/>
                <a:cs typeface="Arial" panose="020B0604020202020204" pitchFamily="34" charset="0"/>
              </a:rPr>
              <a:t>(1), p.6182.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6"/>
              </a:rPr>
              <a:t>https://doi.org/10.1038/s41467-023-41937-9</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Menzies, N.A., </a:t>
            </a:r>
            <a:r>
              <a:rPr lang="en-GB" sz="1800" dirty="0" err="1">
                <a:effectLst/>
                <a:latin typeface="Arial" panose="020B0604020202020204" pitchFamily="34" charset="0"/>
                <a:ea typeface="Arial" panose="020B0604020202020204" pitchFamily="34" charset="0"/>
                <a:cs typeface="Arial" panose="020B0604020202020204" pitchFamily="34" charset="0"/>
              </a:rPr>
              <a:t>Swartwood</a:t>
            </a:r>
            <a:r>
              <a:rPr lang="en-GB" sz="1800" dirty="0">
                <a:effectLst/>
                <a:latin typeface="Arial" panose="020B0604020202020204" pitchFamily="34" charset="0"/>
                <a:ea typeface="Arial" panose="020B0604020202020204" pitchFamily="34" charset="0"/>
                <a:cs typeface="Arial" panose="020B0604020202020204" pitchFamily="34" charset="0"/>
              </a:rPr>
              <a:t>, N.A., Cohen, T., Marks, S.M., Maloney, S.A., Chappelle, C., Miller, J.W., </a:t>
            </a:r>
            <a:r>
              <a:rPr lang="en-GB" sz="1800" dirty="0" err="1">
                <a:effectLst/>
                <a:latin typeface="Arial" panose="020B0604020202020204" pitchFamily="34" charset="0"/>
                <a:ea typeface="Arial" panose="020B0604020202020204" pitchFamily="34" charset="0"/>
                <a:cs typeface="Arial" panose="020B0604020202020204" pitchFamily="34" charset="0"/>
              </a:rPr>
              <a:t>Asay</a:t>
            </a:r>
            <a:r>
              <a:rPr lang="en-GB" sz="1800" dirty="0">
                <a:effectLst/>
                <a:latin typeface="Arial" panose="020B0604020202020204" pitchFamily="34" charset="0"/>
                <a:ea typeface="Arial" panose="020B0604020202020204" pitchFamily="34" charset="0"/>
                <a:cs typeface="Arial" panose="020B0604020202020204" pitchFamily="34" charset="0"/>
              </a:rPr>
              <a:t>, G.R.B., Date, A.A., Horsburgh, C.R. and Salomon, J.A., 2024. The long-term effects of domestic and international tuberculosis service improvements on tuberculosis trends within the UK: a mathematical modelling study. </a:t>
            </a:r>
            <a:r>
              <a:rPr lang="en-GB" sz="1800" i="1" dirty="0">
                <a:effectLst/>
                <a:latin typeface="Arial" panose="020B0604020202020204" pitchFamily="34" charset="0"/>
                <a:ea typeface="Arial" panose="020B0604020202020204" pitchFamily="34" charset="0"/>
                <a:cs typeface="Arial" panose="020B0604020202020204" pitchFamily="34" charset="0"/>
              </a:rPr>
              <a:t>The Lancet Public Health</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9</a:t>
            </a:r>
            <a:r>
              <a:rPr lang="en-GB" sz="1800" dirty="0">
                <a:effectLst/>
                <a:latin typeface="Arial" panose="020B0604020202020204" pitchFamily="34" charset="0"/>
                <a:ea typeface="Arial" panose="020B0604020202020204" pitchFamily="34" charset="0"/>
                <a:cs typeface="Arial" panose="020B0604020202020204" pitchFamily="34" charset="0"/>
              </a:rPr>
              <a:t>(8), pp.e573-e582.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7"/>
              </a:rPr>
              <a:t>https://www.thelancet.com/journals/lanpub/article/PIIS2468-2667(24)00150-6/fulltext</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Nafisah</a:t>
            </a:r>
            <a:r>
              <a:rPr lang="en-GB" sz="1800" dirty="0">
                <a:effectLst/>
                <a:latin typeface="Arial" panose="020B0604020202020204" pitchFamily="34" charset="0"/>
                <a:ea typeface="Arial" panose="020B0604020202020204" pitchFamily="34" charset="0"/>
                <a:cs typeface="Arial" panose="020B0604020202020204" pitchFamily="34" charset="0"/>
              </a:rPr>
              <a:t>, S.I. and Muhammad, G., 2024. Tuberculosis detection in chest radiograph using convolutional neural network architecture and explainable artificial intelligence. </a:t>
            </a:r>
            <a:r>
              <a:rPr lang="en-GB" sz="1800" i="1" dirty="0">
                <a:effectLst/>
                <a:latin typeface="Arial" panose="020B0604020202020204" pitchFamily="34" charset="0"/>
                <a:ea typeface="Arial" panose="020B0604020202020204" pitchFamily="34" charset="0"/>
                <a:cs typeface="Arial" panose="020B0604020202020204" pitchFamily="34" charset="0"/>
              </a:rPr>
              <a:t>Neural Computing and Applications</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36</a:t>
            </a:r>
            <a:r>
              <a:rPr lang="en-GB" sz="1800" dirty="0">
                <a:effectLst/>
                <a:latin typeface="Arial" panose="020B0604020202020204" pitchFamily="34" charset="0"/>
                <a:ea typeface="Arial" panose="020B0604020202020204" pitchFamily="34" charset="0"/>
                <a:cs typeface="Arial" panose="020B0604020202020204" pitchFamily="34" charset="0"/>
              </a:rPr>
              <a:t>(1), pp.111-131.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8"/>
              </a:rPr>
              <a:t>https://doi.org/10.1007/s00521-022-07258-6</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Nalunjogi</a:t>
            </a:r>
            <a:r>
              <a:rPr lang="en-GB" sz="1800" dirty="0">
                <a:effectLst/>
                <a:latin typeface="Arial" panose="020B0604020202020204" pitchFamily="34" charset="0"/>
                <a:ea typeface="Arial" panose="020B0604020202020204" pitchFamily="34" charset="0"/>
                <a:cs typeface="Arial" panose="020B0604020202020204" pitchFamily="34" charset="0"/>
              </a:rPr>
              <a:t>, J., </a:t>
            </a:r>
            <a:r>
              <a:rPr lang="en-GB" sz="1800" dirty="0" err="1">
                <a:effectLst/>
                <a:latin typeface="Arial" panose="020B0604020202020204" pitchFamily="34" charset="0"/>
                <a:ea typeface="Arial" panose="020B0604020202020204" pitchFamily="34" charset="0"/>
                <a:cs typeface="Arial" panose="020B0604020202020204" pitchFamily="34" charset="0"/>
              </a:rPr>
              <a:t>Mucching</a:t>
            </a:r>
            <a:r>
              <a:rPr lang="en-GB" sz="1800" dirty="0">
                <a:effectLst/>
                <a:latin typeface="Arial" panose="020B0604020202020204" pitchFamily="34" charset="0"/>
                <a:ea typeface="Arial" panose="020B0604020202020204" pitchFamily="34" charset="0"/>
                <a:cs typeface="Arial" panose="020B0604020202020204" pitchFamily="34" charset="0"/>
              </a:rPr>
              <a:t>-Toscano, S., Sibomana, J.P., </a:t>
            </a:r>
            <a:r>
              <a:rPr lang="en-GB" sz="1800" dirty="0" err="1">
                <a:effectLst/>
                <a:latin typeface="Arial" panose="020B0604020202020204" pitchFamily="34" charset="0"/>
                <a:ea typeface="Arial" panose="020B0604020202020204" pitchFamily="34" charset="0"/>
                <a:cs typeface="Arial" panose="020B0604020202020204" pitchFamily="34" charset="0"/>
              </a:rPr>
              <a:t>Centis</a:t>
            </a:r>
            <a:r>
              <a:rPr lang="en-GB" sz="1800" dirty="0">
                <a:effectLst/>
                <a:latin typeface="Arial" panose="020B0604020202020204" pitchFamily="34" charset="0"/>
                <a:ea typeface="Arial" panose="020B0604020202020204" pitchFamily="34" charset="0"/>
                <a:cs typeface="Arial" panose="020B0604020202020204" pitchFamily="34" charset="0"/>
              </a:rPr>
              <a:t>, R., </a:t>
            </a:r>
            <a:r>
              <a:rPr lang="en-GB" sz="1800" dirty="0" err="1">
                <a:effectLst/>
                <a:latin typeface="Arial" panose="020B0604020202020204" pitchFamily="34" charset="0"/>
                <a:ea typeface="Arial" panose="020B0604020202020204" pitchFamily="34" charset="0"/>
                <a:cs typeface="Arial" panose="020B0604020202020204" pitchFamily="34" charset="0"/>
              </a:rPr>
              <a:t>D'Ambrosio</a:t>
            </a:r>
            <a:r>
              <a:rPr lang="en-GB" sz="1800" dirty="0">
                <a:effectLst/>
                <a:latin typeface="Arial" panose="020B0604020202020204" pitchFamily="34" charset="0"/>
                <a:ea typeface="Arial" panose="020B0604020202020204" pitchFamily="34" charset="0"/>
                <a:cs typeface="Arial" panose="020B0604020202020204" pitchFamily="34" charset="0"/>
              </a:rPr>
              <a:t>, L., </a:t>
            </a:r>
            <a:r>
              <a:rPr lang="en-GB" sz="1800" dirty="0" err="1">
                <a:effectLst/>
                <a:latin typeface="Arial" panose="020B0604020202020204" pitchFamily="34" charset="0"/>
                <a:ea typeface="Arial" panose="020B0604020202020204" pitchFamily="34" charset="0"/>
                <a:cs typeface="Arial" panose="020B0604020202020204" pitchFamily="34" charset="0"/>
              </a:rPr>
              <a:t>Alffenaar</a:t>
            </a:r>
            <a:r>
              <a:rPr lang="en-GB" sz="1800" dirty="0">
                <a:effectLst/>
                <a:latin typeface="Arial" panose="020B0604020202020204" pitchFamily="34" charset="0"/>
                <a:ea typeface="Arial" panose="020B0604020202020204" pitchFamily="34" charset="0"/>
                <a:cs typeface="Arial" panose="020B0604020202020204" pitchFamily="34" charset="0"/>
              </a:rPr>
              <a:t>, J.W., Denholm, J., Blanc, F.X., Borisov, S., Danila, E. and Duarte, R., 2023. Impact of COVID-19 on diagnosis of tuberculosis, multidrug-resistant tuberculosis, and on mortality in 11 countries in Europe, Northern America, and Australia. A Global Tuberculosis Network study. </a:t>
            </a:r>
            <a:r>
              <a:rPr lang="en-GB" sz="1800" i="1" dirty="0">
                <a:effectLst/>
                <a:latin typeface="Arial" panose="020B0604020202020204" pitchFamily="34" charset="0"/>
                <a:ea typeface="Arial" panose="020B0604020202020204" pitchFamily="34" charset="0"/>
                <a:cs typeface="Arial" panose="020B0604020202020204" pitchFamily="34" charset="0"/>
              </a:rPr>
              <a:t>International Journal of Infectious Diseases</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130</a:t>
            </a:r>
            <a:r>
              <a:rPr lang="en-GB" sz="1800" dirty="0">
                <a:effectLst/>
                <a:latin typeface="Arial" panose="020B0604020202020204" pitchFamily="34" charset="0"/>
                <a:ea typeface="Arial" panose="020B0604020202020204" pitchFamily="34" charset="0"/>
                <a:cs typeface="Arial" panose="020B0604020202020204" pitchFamily="34" charset="0"/>
              </a:rPr>
              <a:t>, pp.S25-S29.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19"/>
              </a:rPr>
              <a:t>https://doi.org/10.1016/j.ijid.2023.02.025</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Network, G.T., Casco, N., Jorge, A.L., </a:t>
            </a:r>
            <a:r>
              <a:rPr lang="en-GB" sz="1800" dirty="0" err="1">
                <a:effectLst/>
                <a:latin typeface="Arial" panose="020B0604020202020204" pitchFamily="34" charset="0"/>
                <a:ea typeface="Arial" panose="020B0604020202020204" pitchFamily="34" charset="0"/>
                <a:cs typeface="Arial" panose="020B0604020202020204" pitchFamily="34" charset="0"/>
              </a:rPr>
              <a:t>Palmero</a:t>
            </a:r>
            <a:r>
              <a:rPr lang="en-GB" sz="1800" dirty="0">
                <a:effectLst/>
                <a:latin typeface="Arial" panose="020B0604020202020204" pitchFamily="34" charset="0"/>
                <a:ea typeface="Arial" panose="020B0604020202020204" pitchFamily="34" charset="0"/>
                <a:cs typeface="Arial" panose="020B0604020202020204" pitchFamily="34" charset="0"/>
              </a:rPr>
              <a:t>, D.J., </a:t>
            </a:r>
            <a:r>
              <a:rPr lang="en-GB" sz="1800" dirty="0" err="1">
                <a:effectLst/>
                <a:latin typeface="Arial" panose="020B0604020202020204" pitchFamily="34" charset="0"/>
                <a:ea typeface="Arial" panose="020B0604020202020204" pitchFamily="34" charset="0"/>
                <a:cs typeface="Arial" panose="020B0604020202020204" pitchFamily="34" charset="0"/>
              </a:rPr>
              <a:t>Alffenaar</a:t>
            </a:r>
            <a:r>
              <a:rPr lang="en-GB" sz="1800" dirty="0">
                <a:effectLst/>
                <a:latin typeface="Arial" panose="020B0604020202020204" pitchFamily="34" charset="0"/>
                <a:ea typeface="Arial" panose="020B0604020202020204" pitchFamily="34" charset="0"/>
                <a:cs typeface="Arial" panose="020B0604020202020204" pitchFamily="34" charset="0"/>
              </a:rPr>
              <a:t>, J.W., Fox, G.J., </a:t>
            </a:r>
            <a:r>
              <a:rPr lang="en-GB" sz="1800" dirty="0" err="1">
                <a:effectLst/>
                <a:latin typeface="Arial" panose="020B0604020202020204" pitchFamily="34" charset="0"/>
                <a:ea typeface="Arial" panose="020B0604020202020204" pitchFamily="34" charset="0"/>
                <a:cs typeface="Arial" panose="020B0604020202020204" pitchFamily="34" charset="0"/>
              </a:rPr>
              <a:t>Ezz</a:t>
            </a:r>
            <a:r>
              <a:rPr lang="en-GB" sz="1800" dirty="0">
                <a:effectLst/>
                <a:latin typeface="Arial" panose="020B0604020202020204" pitchFamily="34" charset="0"/>
                <a:ea typeface="Arial" panose="020B0604020202020204" pitchFamily="34" charset="0"/>
                <a:cs typeface="Arial" panose="020B0604020202020204" pitchFamily="34" charset="0"/>
              </a:rPr>
              <a:t>, W., Cho, J.G., Denholm, J., </a:t>
            </a:r>
            <a:r>
              <a:rPr lang="en-GB" sz="1800" dirty="0" err="1">
                <a:effectLst/>
                <a:latin typeface="Arial" panose="020B0604020202020204" pitchFamily="34" charset="0"/>
                <a:ea typeface="Arial" panose="020B0604020202020204" pitchFamily="34" charset="0"/>
                <a:cs typeface="Arial" panose="020B0604020202020204" pitchFamily="34" charset="0"/>
              </a:rPr>
              <a:t>Skrahina</a:t>
            </a:r>
            <a:r>
              <a:rPr lang="en-GB" sz="1800" dirty="0">
                <a:effectLst/>
                <a:latin typeface="Arial" panose="020B0604020202020204" pitchFamily="34" charset="0"/>
                <a:ea typeface="Arial" panose="020B0604020202020204" pitchFamily="34" charset="0"/>
                <a:cs typeface="Arial" panose="020B0604020202020204" pitchFamily="34" charset="0"/>
              </a:rPr>
              <a:t>, A. and </a:t>
            </a:r>
            <a:r>
              <a:rPr lang="en-GB" sz="1800" dirty="0" err="1">
                <a:effectLst/>
                <a:latin typeface="Arial" panose="020B0604020202020204" pitchFamily="34" charset="0"/>
                <a:ea typeface="Arial" panose="020B0604020202020204" pitchFamily="34" charset="0"/>
                <a:cs typeface="Arial" panose="020B0604020202020204" pitchFamily="34" charset="0"/>
              </a:rPr>
              <a:t>Solodovnikova</a:t>
            </a:r>
            <a:r>
              <a:rPr lang="en-GB" sz="1800" dirty="0">
                <a:effectLst/>
                <a:latin typeface="Arial" panose="020B0604020202020204" pitchFamily="34" charset="0"/>
                <a:ea typeface="Arial" panose="020B0604020202020204" pitchFamily="34" charset="0"/>
                <a:cs typeface="Arial" panose="020B0604020202020204" pitchFamily="34" charset="0"/>
              </a:rPr>
              <a:t>, V., 2023. Long-term outcomes of the global tuberculosis and COVID-19 co-infection cohort. </a:t>
            </a:r>
            <a:r>
              <a:rPr lang="en-GB" sz="1800" i="1" dirty="0">
                <a:effectLst/>
                <a:latin typeface="Arial" panose="020B0604020202020204" pitchFamily="34" charset="0"/>
                <a:ea typeface="Arial" panose="020B0604020202020204" pitchFamily="34" charset="0"/>
                <a:cs typeface="Arial" panose="020B0604020202020204" pitchFamily="34" charset="0"/>
              </a:rPr>
              <a:t>European Respiratory Journal</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62</a:t>
            </a:r>
            <a:r>
              <a:rPr lang="en-GB" sz="1800" dirty="0">
                <a:effectLst/>
                <a:latin typeface="Arial" panose="020B0604020202020204" pitchFamily="34" charset="0"/>
                <a:ea typeface="Arial" panose="020B0604020202020204" pitchFamily="34" charset="0"/>
                <a:cs typeface="Arial" panose="020B0604020202020204" pitchFamily="34" charset="0"/>
              </a:rPr>
              <a:t>(5).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20"/>
              </a:rPr>
              <a:t>https://publications.ersnet.org/content/erj/62/5/2300925.abstract</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Nightingale, R., Carlin, F., </a:t>
            </a:r>
            <a:r>
              <a:rPr lang="en-GB" sz="1800" dirty="0" err="1">
                <a:effectLst/>
                <a:latin typeface="Arial" panose="020B0604020202020204" pitchFamily="34" charset="0"/>
                <a:ea typeface="Arial" panose="020B0604020202020204" pitchFamily="34" charset="0"/>
                <a:cs typeface="Arial" panose="020B0604020202020204" pitchFamily="34" charset="0"/>
              </a:rPr>
              <a:t>Meghji</a:t>
            </a:r>
            <a:r>
              <a:rPr lang="en-GB" sz="1800" dirty="0">
                <a:effectLst/>
                <a:latin typeface="Arial" panose="020B0604020202020204" pitchFamily="34" charset="0"/>
                <a:ea typeface="Arial" panose="020B0604020202020204" pitchFamily="34" charset="0"/>
                <a:cs typeface="Arial" panose="020B0604020202020204" pitchFamily="34" charset="0"/>
              </a:rPr>
              <a:t>, J., McMullen, K., Evans, D., Van Der </a:t>
            </a:r>
            <a:r>
              <a:rPr lang="en-GB" sz="1800" dirty="0" err="1">
                <a:effectLst/>
                <a:latin typeface="Arial" panose="020B0604020202020204" pitchFamily="34" charset="0"/>
                <a:ea typeface="Arial" panose="020B0604020202020204" pitchFamily="34" charset="0"/>
                <a:cs typeface="Arial" panose="020B0604020202020204" pitchFamily="34" charset="0"/>
              </a:rPr>
              <a:t>Zalm</a:t>
            </a:r>
            <a:r>
              <a:rPr lang="en-GB" sz="1800" dirty="0">
                <a:effectLst/>
                <a:latin typeface="Arial" panose="020B0604020202020204" pitchFamily="34" charset="0"/>
                <a:ea typeface="Arial" panose="020B0604020202020204" pitchFamily="34" charset="0"/>
                <a:cs typeface="Arial" panose="020B0604020202020204" pitchFamily="34" charset="0"/>
              </a:rPr>
              <a:t>, M.M., Anthony, M.G., </a:t>
            </a:r>
            <a:r>
              <a:rPr lang="en-GB" sz="1800" dirty="0" err="1">
                <a:effectLst/>
                <a:latin typeface="Arial" panose="020B0604020202020204" pitchFamily="34" charset="0"/>
                <a:ea typeface="Arial" panose="020B0604020202020204" pitchFamily="34" charset="0"/>
                <a:cs typeface="Arial" panose="020B0604020202020204" pitchFamily="34" charset="0"/>
              </a:rPr>
              <a:t>Bittencourt</a:t>
            </a:r>
            <a:r>
              <a:rPr lang="en-GB" sz="1800" dirty="0">
                <a:effectLst/>
                <a:latin typeface="Arial" panose="020B0604020202020204" pitchFamily="34" charset="0"/>
                <a:ea typeface="Arial" panose="020B0604020202020204" pitchFamily="34" charset="0"/>
                <a:cs typeface="Arial" panose="020B0604020202020204" pitchFamily="34" charset="0"/>
              </a:rPr>
              <a:t>, M., Byrne, A., Du </a:t>
            </a:r>
            <a:r>
              <a:rPr lang="en-GB" sz="1800" dirty="0" err="1">
                <a:effectLst/>
                <a:latin typeface="Arial" panose="020B0604020202020204" pitchFamily="34" charset="0"/>
                <a:ea typeface="Arial" panose="020B0604020202020204" pitchFamily="34" charset="0"/>
                <a:cs typeface="Arial" panose="020B0604020202020204" pitchFamily="34" charset="0"/>
              </a:rPr>
              <a:t>Preez</a:t>
            </a:r>
            <a:r>
              <a:rPr lang="en-GB" sz="1800" dirty="0">
                <a:effectLst/>
                <a:latin typeface="Arial" panose="020B0604020202020204" pitchFamily="34" charset="0"/>
                <a:ea typeface="Arial" panose="020B0604020202020204" pitchFamily="34" charset="0"/>
                <a:cs typeface="Arial" panose="020B0604020202020204" pitchFamily="34" charset="0"/>
              </a:rPr>
              <a:t>, K. and Coetzee, M., 2023. Post-TB health and wellbeing. </a:t>
            </a:r>
            <a:r>
              <a:rPr lang="en-GB" sz="1800" i="1" dirty="0">
                <a:effectLst/>
                <a:latin typeface="Arial" panose="020B0604020202020204" pitchFamily="34" charset="0"/>
                <a:ea typeface="Arial" panose="020B0604020202020204" pitchFamily="34" charset="0"/>
                <a:cs typeface="Arial" panose="020B0604020202020204" pitchFamily="34" charset="0"/>
              </a:rPr>
              <a:t>The International Journal of Tuberculosis and Lung Disease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27</a:t>
            </a:r>
            <a:r>
              <a:rPr lang="en-GB" sz="1800" dirty="0">
                <a:effectLst/>
                <a:latin typeface="Arial" panose="020B0604020202020204" pitchFamily="34" charset="0"/>
                <a:ea typeface="Arial" panose="020B0604020202020204" pitchFamily="34" charset="0"/>
                <a:cs typeface="Arial" panose="020B0604020202020204" pitchFamily="34" charset="0"/>
              </a:rPr>
              <a:t>(4), p.248.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21"/>
              </a:rPr>
              <a:t>https://doi.org/10.5588/ijtld.22.0514</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Roberts, C.A. and </a:t>
            </a:r>
            <a:r>
              <a:rPr lang="en-GB" sz="1800" dirty="0" err="1">
                <a:effectLst/>
                <a:latin typeface="Arial" panose="020B0604020202020204" pitchFamily="34" charset="0"/>
                <a:ea typeface="Arial" panose="020B0604020202020204" pitchFamily="34" charset="0"/>
                <a:cs typeface="Arial" panose="020B0604020202020204" pitchFamily="34" charset="0"/>
              </a:rPr>
              <a:t>Buikstra</a:t>
            </a:r>
            <a:r>
              <a:rPr lang="en-GB" sz="1800" dirty="0">
                <a:effectLst/>
                <a:latin typeface="Arial" panose="020B0604020202020204" pitchFamily="34" charset="0"/>
                <a:ea typeface="Arial" panose="020B0604020202020204" pitchFamily="34" charset="0"/>
                <a:cs typeface="Arial" panose="020B0604020202020204" pitchFamily="34" charset="0"/>
              </a:rPr>
              <a:t>, J.E., 2025. </a:t>
            </a:r>
            <a:r>
              <a:rPr lang="en-GB" sz="1800" i="1" dirty="0">
                <a:effectLst/>
                <a:latin typeface="Arial" panose="020B0604020202020204" pitchFamily="34" charset="0"/>
                <a:ea typeface="Arial" panose="020B0604020202020204" pitchFamily="34" charset="0"/>
                <a:cs typeface="Arial" panose="020B0604020202020204" pitchFamily="34" charset="0"/>
              </a:rPr>
              <a:t>The bioarchaeology of tuberculosis: a global view on a </a:t>
            </a:r>
            <a:r>
              <a:rPr lang="en-GB" sz="1800" i="1" dirty="0" err="1">
                <a:effectLst/>
                <a:latin typeface="Arial" panose="020B0604020202020204" pitchFamily="34" charset="0"/>
                <a:ea typeface="Arial" panose="020B0604020202020204" pitchFamily="34" charset="0"/>
                <a:cs typeface="Arial" panose="020B0604020202020204" pitchFamily="34" charset="0"/>
              </a:rPr>
              <a:t>reemerging</a:t>
            </a:r>
            <a:r>
              <a:rPr lang="en-GB" sz="1800" i="1" dirty="0">
                <a:effectLst/>
                <a:latin typeface="Arial" panose="020B0604020202020204" pitchFamily="34" charset="0"/>
                <a:ea typeface="Arial" panose="020B0604020202020204" pitchFamily="34" charset="0"/>
                <a:cs typeface="Arial" panose="020B0604020202020204" pitchFamily="34" charset="0"/>
              </a:rPr>
              <a:t> disease</a:t>
            </a:r>
            <a:r>
              <a:rPr lang="en-GB" sz="1800" dirty="0">
                <a:effectLst/>
                <a:latin typeface="Arial" panose="020B0604020202020204" pitchFamily="34" charset="0"/>
                <a:ea typeface="Arial" panose="020B0604020202020204" pitchFamily="34" charset="0"/>
                <a:cs typeface="Arial" panose="020B0604020202020204" pitchFamily="34" charset="0"/>
              </a:rPr>
              <a:t>. University Press of Florida.</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Saunders, M.J., Boccia, D., Khan, P.Y., </a:t>
            </a:r>
            <a:r>
              <a:rPr lang="en-GB" sz="1800" dirty="0" err="1">
                <a:effectLst/>
                <a:latin typeface="Arial" panose="020B0604020202020204" pitchFamily="34" charset="0"/>
                <a:ea typeface="Arial" panose="020B0604020202020204" pitchFamily="34" charset="0"/>
                <a:cs typeface="Arial" panose="020B0604020202020204" pitchFamily="34" charset="0"/>
              </a:rPr>
              <a:t>Goscè</a:t>
            </a:r>
            <a:r>
              <a:rPr lang="en-GB" sz="1800" dirty="0">
                <a:effectLst/>
                <a:latin typeface="Arial" panose="020B0604020202020204" pitchFamily="34" charset="0"/>
                <a:ea typeface="Arial" panose="020B0604020202020204" pitchFamily="34" charset="0"/>
                <a:cs typeface="Arial" panose="020B0604020202020204" pitchFamily="34" charset="0"/>
              </a:rPr>
              <a:t>, L., </a:t>
            </a:r>
            <a:r>
              <a:rPr lang="en-GB" sz="1800" dirty="0" err="1">
                <a:effectLst/>
                <a:latin typeface="Arial" panose="020B0604020202020204" pitchFamily="34" charset="0"/>
                <a:ea typeface="Arial" panose="020B0604020202020204" pitchFamily="34" charset="0"/>
                <a:cs typeface="Arial" panose="020B0604020202020204" pitchFamily="34" charset="0"/>
              </a:rPr>
              <a:t>Gasparrini</a:t>
            </a:r>
            <a:r>
              <a:rPr lang="en-GB" sz="1800" dirty="0">
                <a:effectLst/>
                <a:latin typeface="Arial" panose="020B0604020202020204" pitchFamily="34" charset="0"/>
                <a:ea typeface="Arial" panose="020B0604020202020204" pitchFamily="34" charset="0"/>
                <a:cs typeface="Arial" panose="020B0604020202020204" pitchFamily="34" charset="0"/>
              </a:rPr>
              <a:t>, A., Clark, R.A., </a:t>
            </a:r>
            <a:r>
              <a:rPr lang="en-GB" sz="1800" dirty="0" err="1">
                <a:effectLst/>
                <a:latin typeface="Arial" panose="020B0604020202020204" pitchFamily="34" charset="0"/>
                <a:ea typeface="Arial" panose="020B0604020202020204" pitchFamily="34" charset="0"/>
                <a:cs typeface="Arial" panose="020B0604020202020204" pitchFamily="34" charset="0"/>
              </a:rPr>
              <a:t>Pescarini</a:t>
            </a:r>
            <a:r>
              <a:rPr lang="en-GB" sz="1800" dirty="0">
                <a:effectLst/>
                <a:latin typeface="Arial" panose="020B0604020202020204" pitchFamily="34" charset="0"/>
                <a:ea typeface="Arial" panose="020B0604020202020204" pitchFamily="34" charset="0"/>
                <a:cs typeface="Arial" panose="020B0604020202020204" pitchFamily="34" charset="0"/>
              </a:rPr>
              <a:t>, J.M., Charalambous, S., </a:t>
            </a:r>
            <a:r>
              <a:rPr lang="en-GB" sz="1800" dirty="0" err="1">
                <a:effectLst/>
                <a:latin typeface="Arial" panose="020B0604020202020204" pitchFamily="34" charset="0"/>
                <a:ea typeface="Arial" panose="020B0604020202020204" pitchFamily="34" charset="0"/>
                <a:cs typeface="Arial" panose="020B0604020202020204" pitchFamily="34" charset="0"/>
              </a:rPr>
              <a:t>Fekadu</a:t>
            </a:r>
            <a:r>
              <a:rPr lang="en-GB" sz="1800" dirty="0">
                <a:effectLst/>
                <a:latin typeface="Arial" panose="020B0604020202020204" pitchFamily="34" charset="0"/>
                <a:ea typeface="Arial" panose="020B0604020202020204" pitchFamily="34" charset="0"/>
                <a:cs typeface="Arial" panose="020B0604020202020204" pitchFamily="34" charset="0"/>
              </a:rPr>
              <a:t>, L., da Costa Johansen, F.D. and Vasilyeva, I., 2026. Climate change and tuberculosis: an analytical framework. </a:t>
            </a:r>
            <a:r>
              <a:rPr lang="en-GB" sz="1800" i="1" dirty="0">
                <a:effectLst/>
                <a:latin typeface="Arial" panose="020B0604020202020204" pitchFamily="34" charset="0"/>
                <a:ea typeface="Arial" panose="020B0604020202020204" pitchFamily="34" charset="0"/>
                <a:cs typeface="Arial" panose="020B0604020202020204" pitchFamily="34" charset="0"/>
              </a:rPr>
              <a:t>The Lancet Respiratory Medicine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14</a:t>
            </a:r>
            <a:r>
              <a:rPr lang="en-GB" sz="1800" dirty="0">
                <a:effectLst/>
                <a:latin typeface="Arial" panose="020B0604020202020204" pitchFamily="34" charset="0"/>
                <a:ea typeface="Arial" panose="020B0604020202020204" pitchFamily="34" charset="0"/>
                <a:cs typeface="Arial" panose="020B0604020202020204" pitchFamily="34" charset="0"/>
              </a:rPr>
              <a:t>(3), pp.267-280.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22"/>
              </a:rPr>
              <a:t>https://doi.org/10.1016/S2213-2600(25)00329-7</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Smith, F.B., 2026. </a:t>
            </a:r>
            <a:r>
              <a:rPr lang="en-GB" sz="1800" i="1" dirty="0">
                <a:effectLst/>
                <a:latin typeface="Arial" panose="020B0604020202020204" pitchFamily="34" charset="0"/>
                <a:ea typeface="Arial" panose="020B0604020202020204" pitchFamily="34" charset="0"/>
                <a:cs typeface="Arial" panose="020B0604020202020204" pitchFamily="34" charset="0"/>
              </a:rPr>
              <a:t>The retreat of tuberculosis 1850–1950</a:t>
            </a:r>
            <a:r>
              <a:rPr lang="en-GB" sz="1800" dirty="0">
                <a:effectLst/>
                <a:latin typeface="Arial" panose="020B0604020202020204" pitchFamily="34" charset="0"/>
                <a:ea typeface="Arial" panose="020B0604020202020204" pitchFamily="34" charset="0"/>
                <a:cs typeface="Arial" panose="020B0604020202020204" pitchFamily="34" charset="0"/>
              </a:rPr>
              <a:t>. Taylor &amp; Francis.</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Valabhji</a:t>
            </a:r>
            <a:r>
              <a:rPr lang="en-GB" sz="1800" dirty="0">
                <a:effectLst/>
                <a:latin typeface="Arial" panose="020B0604020202020204" pitchFamily="34" charset="0"/>
                <a:ea typeface="Arial" panose="020B0604020202020204" pitchFamily="34" charset="0"/>
                <a:cs typeface="Arial" panose="020B0604020202020204" pitchFamily="34" charset="0"/>
              </a:rPr>
              <a:t>, J., Barron, E., Pratt, A., </a:t>
            </a:r>
            <a:r>
              <a:rPr lang="en-GB" sz="1800" dirty="0" err="1">
                <a:effectLst/>
                <a:latin typeface="Arial" panose="020B0604020202020204" pitchFamily="34" charset="0"/>
                <a:ea typeface="Arial" panose="020B0604020202020204" pitchFamily="34" charset="0"/>
                <a:cs typeface="Arial" panose="020B0604020202020204" pitchFamily="34" charset="0"/>
              </a:rPr>
              <a:t>Hafezparast</a:t>
            </a:r>
            <a:r>
              <a:rPr lang="en-GB" sz="1800" dirty="0">
                <a:effectLst/>
                <a:latin typeface="Arial" panose="020B0604020202020204" pitchFamily="34" charset="0"/>
                <a:ea typeface="Arial" panose="020B0604020202020204" pitchFamily="34" charset="0"/>
                <a:cs typeface="Arial" panose="020B0604020202020204" pitchFamily="34" charset="0"/>
              </a:rPr>
              <a:t>, N., Dunbar-Rees, R., Turner, E.B., Roberts, K., Mathews, J., Deegan, R., Cornelius, V. and Pickles, J., 2024. Prevalence of multiple long-term conditions (multimorbidity) in England: a whole population study of over 60 million people. </a:t>
            </a:r>
            <a:r>
              <a:rPr lang="en-GB" sz="1800" i="1" dirty="0">
                <a:effectLst/>
                <a:latin typeface="Arial" panose="020B0604020202020204" pitchFamily="34" charset="0"/>
                <a:ea typeface="Arial" panose="020B0604020202020204" pitchFamily="34" charset="0"/>
                <a:cs typeface="Arial" panose="020B0604020202020204" pitchFamily="34" charset="0"/>
              </a:rPr>
              <a:t>Journal of the Royal Society of Medicine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117</a:t>
            </a:r>
            <a:r>
              <a:rPr lang="en-GB" sz="1800" dirty="0">
                <a:effectLst/>
                <a:latin typeface="Arial" panose="020B0604020202020204" pitchFamily="34" charset="0"/>
                <a:ea typeface="Arial" panose="020B0604020202020204" pitchFamily="34" charset="0"/>
                <a:cs typeface="Arial" panose="020B0604020202020204" pitchFamily="34" charset="0"/>
              </a:rPr>
              <a:t>(3), pp.104-117.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23"/>
              </a:rPr>
              <a:t>http://dx.doi.org/10.1177/01410768231206033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err="1">
                <a:effectLst/>
                <a:latin typeface="Arial" panose="020B0604020202020204" pitchFamily="34" charset="0"/>
                <a:ea typeface="Arial" panose="020B0604020202020204" pitchFamily="34" charset="0"/>
                <a:cs typeface="Arial" panose="020B0604020202020204" pitchFamily="34" charset="0"/>
              </a:rPr>
              <a:t>Vasiliu</a:t>
            </a:r>
            <a:r>
              <a:rPr lang="en-GB" sz="1800" dirty="0">
                <a:effectLst/>
                <a:latin typeface="Arial" panose="020B0604020202020204" pitchFamily="34" charset="0"/>
                <a:ea typeface="Arial" panose="020B0604020202020204" pitchFamily="34" charset="0"/>
                <a:cs typeface="Arial" panose="020B0604020202020204" pitchFamily="34" charset="0"/>
              </a:rPr>
              <a:t>, A., Martinez, L., Gupta, R.K., Hamada, Y., Ness, T., Kay, A., Bonnet, M., </a:t>
            </a:r>
            <a:r>
              <a:rPr lang="en-GB" sz="1800" dirty="0" err="1">
                <a:effectLst/>
                <a:latin typeface="Arial" panose="020B0604020202020204" pitchFamily="34" charset="0"/>
                <a:ea typeface="Arial" panose="020B0604020202020204" pitchFamily="34" charset="0"/>
                <a:cs typeface="Arial" panose="020B0604020202020204" pitchFamily="34" charset="0"/>
              </a:rPr>
              <a:t>Sester</a:t>
            </a:r>
            <a:r>
              <a:rPr lang="en-GB" sz="1800" dirty="0">
                <a:effectLst/>
                <a:latin typeface="Arial" panose="020B0604020202020204" pitchFamily="34" charset="0"/>
                <a:ea typeface="Arial" panose="020B0604020202020204" pitchFamily="34" charset="0"/>
                <a:cs typeface="Arial" panose="020B0604020202020204" pitchFamily="34" charset="0"/>
              </a:rPr>
              <a:t>, M., Kaufmann, S.H., Lange, C. and </a:t>
            </a:r>
            <a:r>
              <a:rPr lang="en-GB" sz="1800" dirty="0" err="1">
                <a:effectLst/>
                <a:latin typeface="Arial" panose="020B0604020202020204" pitchFamily="34" charset="0"/>
                <a:ea typeface="Arial" panose="020B0604020202020204" pitchFamily="34" charset="0"/>
                <a:cs typeface="Arial" panose="020B0604020202020204" pitchFamily="34" charset="0"/>
              </a:rPr>
              <a:t>Mandalakas</a:t>
            </a:r>
            <a:r>
              <a:rPr lang="en-GB" sz="1800" dirty="0">
                <a:effectLst/>
                <a:latin typeface="Arial" panose="020B0604020202020204" pitchFamily="34" charset="0"/>
                <a:ea typeface="Arial" panose="020B0604020202020204" pitchFamily="34" charset="0"/>
                <a:cs typeface="Arial" panose="020B0604020202020204" pitchFamily="34" charset="0"/>
              </a:rPr>
              <a:t>, A.M., 2024. Tuberculosis prevention: current strategies and future directions. </a:t>
            </a:r>
            <a:r>
              <a:rPr lang="en-GB" sz="1800" i="1" dirty="0">
                <a:effectLst/>
                <a:latin typeface="Arial" panose="020B0604020202020204" pitchFamily="34" charset="0"/>
                <a:ea typeface="Arial" panose="020B0604020202020204" pitchFamily="34" charset="0"/>
                <a:cs typeface="Arial" panose="020B0604020202020204" pitchFamily="34" charset="0"/>
              </a:rPr>
              <a:t>Clinical Microbiology and Infection</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30</a:t>
            </a:r>
            <a:r>
              <a:rPr lang="en-GB" sz="1800" dirty="0">
                <a:effectLst/>
                <a:latin typeface="Arial" panose="020B0604020202020204" pitchFamily="34" charset="0"/>
                <a:ea typeface="Arial" panose="020B0604020202020204" pitchFamily="34" charset="0"/>
                <a:cs typeface="Arial" panose="020B0604020202020204" pitchFamily="34" charset="0"/>
              </a:rPr>
              <a:t>(9), pp.1123-1130.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24"/>
              </a:rPr>
              <a:t>https://doi.org/10.1016/j.cmi.2023.10.023</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Villar-Hernández, R., </a:t>
            </a:r>
            <a:r>
              <a:rPr lang="en-GB" sz="1800" dirty="0" err="1">
                <a:effectLst/>
                <a:latin typeface="Arial" panose="020B0604020202020204" pitchFamily="34" charset="0"/>
                <a:ea typeface="Arial" panose="020B0604020202020204" pitchFamily="34" charset="0"/>
                <a:cs typeface="Arial" panose="020B0604020202020204" pitchFamily="34" charset="0"/>
              </a:rPr>
              <a:t>Ghodousi</a:t>
            </a:r>
            <a:r>
              <a:rPr lang="en-GB" sz="1800" dirty="0">
                <a:effectLst/>
                <a:latin typeface="Arial" panose="020B0604020202020204" pitchFamily="34" charset="0"/>
                <a:ea typeface="Arial" panose="020B0604020202020204" pitchFamily="34" charset="0"/>
                <a:cs typeface="Arial" panose="020B0604020202020204" pitchFamily="34" charset="0"/>
              </a:rPr>
              <a:t>, A., </a:t>
            </a:r>
            <a:r>
              <a:rPr lang="en-GB" sz="1800" dirty="0" err="1">
                <a:effectLst/>
                <a:latin typeface="Arial" panose="020B0604020202020204" pitchFamily="34" charset="0"/>
                <a:ea typeface="Arial" panose="020B0604020202020204" pitchFamily="34" charset="0"/>
                <a:cs typeface="Arial" panose="020B0604020202020204" pitchFamily="34" charset="0"/>
              </a:rPr>
              <a:t>Konstantynovska</a:t>
            </a:r>
            <a:r>
              <a:rPr lang="en-GB" sz="1800" dirty="0">
                <a:effectLst/>
                <a:latin typeface="Arial" panose="020B0604020202020204" pitchFamily="34" charset="0"/>
                <a:ea typeface="Arial" panose="020B0604020202020204" pitchFamily="34" charset="0"/>
                <a:cs typeface="Arial" panose="020B0604020202020204" pitchFamily="34" charset="0"/>
              </a:rPr>
              <a:t>, O., Duarte, R., Lange, C. and Raviglione, M., 2023. Tuberculosis: current challenges and beyond. </a:t>
            </a:r>
            <a:r>
              <a:rPr lang="en-GB" sz="1800" i="1" dirty="0">
                <a:effectLst/>
                <a:latin typeface="Arial" panose="020B0604020202020204" pitchFamily="34" charset="0"/>
                <a:ea typeface="Arial" panose="020B0604020202020204" pitchFamily="34" charset="0"/>
                <a:cs typeface="Arial" panose="020B0604020202020204" pitchFamily="34" charset="0"/>
              </a:rPr>
              <a:t>Breathe</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19</a:t>
            </a:r>
            <a:r>
              <a:rPr lang="en-GB" sz="1800" dirty="0">
                <a:effectLst/>
                <a:latin typeface="Arial" panose="020B0604020202020204" pitchFamily="34" charset="0"/>
                <a:ea typeface="Arial" panose="020B0604020202020204" pitchFamily="34" charset="0"/>
                <a:cs typeface="Arial" panose="020B0604020202020204" pitchFamily="34" charset="0"/>
              </a:rPr>
              <a:t>(1).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25"/>
              </a:rPr>
              <a:t>https://doi.org/10.1183/20734735.0166-2022</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Wang, Q., Guo, S., Wei, X., Dong, Q., Xu, N., Li, H., Zhao, J. and Sun, Q., 2022. Global prevalence, treatment and outcome of tuberculosis and COVID-19 coinfection: a systematic review and meta-analysis (from November 2019 to March 2021). </a:t>
            </a:r>
            <a:r>
              <a:rPr lang="en-GB" sz="1800" i="1" dirty="0">
                <a:effectLst/>
                <a:latin typeface="Arial" panose="020B0604020202020204" pitchFamily="34" charset="0"/>
                <a:ea typeface="Arial" panose="020B0604020202020204" pitchFamily="34" charset="0"/>
                <a:cs typeface="Arial" panose="020B0604020202020204" pitchFamily="34" charset="0"/>
              </a:rPr>
              <a:t>BMJ open</a:t>
            </a:r>
            <a:r>
              <a:rPr lang="en-GB" sz="1800" dirty="0">
                <a:effectLst/>
                <a:latin typeface="Arial" panose="020B0604020202020204" pitchFamily="34" charset="0"/>
                <a:ea typeface="Arial" panose="020B0604020202020204" pitchFamily="34" charset="0"/>
                <a:cs typeface="Arial" panose="020B0604020202020204" pitchFamily="34" charset="0"/>
              </a:rPr>
              <a:t>, </a:t>
            </a:r>
            <a:r>
              <a:rPr lang="en-GB" sz="1800" i="1" dirty="0">
                <a:effectLst/>
                <a:latin typeface="Arial" panose="020B0604020202020204" pitchFamily="34" charset="0"/>
                <a:ea typeface="Arial" panose="020B0604020202020204" pitchFamily="34" charset="0"/>
                <a:cs typeface="Arial" panose="020B0604020202020204" pitchFamily="34" charset="0"/>
              </a:rPr>
              <a:t>12</a:t>
            </a:r>
            <a:r>
              <a:rPr lang="en-GB" sz="1800" dirty="0">
                <a:effectLst/>
                <a:latin typeface="Arial" panose="020B0604020202020204" pitchFamily="34" charset="0"/>
                <a:ea typeface="Arial" panose="020B0604020202020204" pitchFamily="34" charset="0"/>
                <a:cs typeface="Arial" panose="020B0604020202020204" pitchFamily="34" charset="0"/>
              </a:rPr>
              <a:t>(6), p.e059396. </a:t>
            </a:r>
            <a:r>
              <a:rPr lang="en-GB" sz="1800" u="sng" dirty="0">
                <a:solidFill>
                  <a:srgbClr val="0000FF"/>
                </a:solidFill>
                <a:effectLst/>
                <a:latin typeface="Arial" panose="020B0604020202020204" pitchFamily="34" charset="0"/>
                <a:ea typeface="Arial" panose="020B0604020202020204" pitchFamily="34" charset="0"/>
                <a:cs typeface="Arial" panose="020B0604020202020204" pitchFamily="34" charset="0"/>
                <a:hlinkClick r:id="rId26"/>
              </a:rPr>
              <a:t>http://dx.doi.org/10.1136/bmjopen-2021-059396</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WHO, 2022. </a:t>
            </a:r>
            <a:r>
              <a:rPr lang="en-GB" sz="1800" i="1" dirty="0">
                <a:effectLst/>
                <a:latin typeface="Arial" panose="020B0604020202020204" pitchFamily="34" charset="0"/>
                <a:ea typeface="Arial" panose="020B0604020202020204" pitchFamily="34" charset="0"/>
                <a:cs typeface="Arial" panose="020B0604020202020204" pitchFamily="34" charset="0"/>
              </a:rPr>
              <a:t>WHO consolidated guidelines on tuberculosis. Module 5: management of tuberculosis in children and adolescents</a:t>
            </a:r>
            <a:r>
              <a:rPr lang="en-GB" sz="1800" dirty="0">
                <a:effectLst/>
                <a:latin typeface="Arial" panose="020B0604020202020204" pitchFamily="34" charset="0"/>
                <a:ea typeface="Arial" panose="020B0604020202020204" pitchFamily="34" charset="0"/>
                <a:cs typeface="Arial" panose="020B0604020202020204" pitchFamily="34" charset="0"/>
              </a:rPr>
              <a:t>. World Health Organization.</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WHO, 2024. </a:t>
            </a:r>
            <a:r>
              <a:rPr lang="en-GB" sz="1800" i="1" dirty="0">
                <a:effectLst/>
                <a:latin typeface="Arial" panose="020B0604020202020204" pitchFamily="34" charset="0"/>
                <a:ea typeface="Arial" panose="020B0604020202020204" pitchFamily="34" charset="0"/>
                <a:cs typeface="Arial" panose="020B0604020202020204" pitchFamily="34" charset="0"/>
              </a:rPr>
              <a:t>WHO operational handbook on tuberculosis. Module 1: prevention-tuberculosis preventive treatment</a:t>
            </a:r>
            <a:r>
              <a:rPr lang="en-GB" sz="1800" dirty="0">
                <a:effectLst/>
                <a:latin typeface="Arial" panose="020B0604020202020204" pitchFamily="34" charset="0"/>
                <a:ea typeface="Arial" panose="020B0604020202020204" pitchFamily="34" charset="0"/>
                <a:cs typeface="Arial" panose="020B0604020202020204" pitchFamily="34" charset="0"/>
              </a:rPr>
              <a:t>. World Health Organization.</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a:p>
            <a:pPr algn="just">
              <a:lnSpc>
                <a:spcPct val="150000"/>
              </a:lnSpc>
              <a:spcBef>
                <a:spcPts val="0"/>
              </a:spcBef>
            </a:pPr>
            <a:r>
              <a:rPr lang="en-GB" sz="1800" dirty="0">
                <a:effectLst/>
                <a:latin typeface="Arial" panose="020B0604020202020204" pitchFamily="34" charset="0"/>
                <a:ea typeface="Arial" panose="020B0604020202020204" pitchFamily="34" charset="0"/>
                <a:cs typeface="Arial" panose="020B0604020202020204" pitchFamily="34" charset="0"/>
              </a:rPr>
              <a:t>WHO, 2025. </a:t>
            </a:r>
            <a:r>
              <a:rPr lang="en-GB" sz="1800" i="1" dirty="0">
                <a:effectLst/>
                <a:latin typeface="Arial" panose="020B0604020202020204" pitchFamily="34" charset="0"/>
                <a:ea typeface="Arial" panose="020B0604020202020204" pitchFamily="34" charset="0"/>
                <a:cs typeface="Arial" panose="020B0604020202020204" pitchFamily="34" charset="0"/>
              </a:rPr>
              <a:t>WHO consolidated guidelines on tuberculosis. Module 4: treatment and care</a:t>
            </a:r>
            <a:r>
              <a:rPr lang="en-GB" sz="1800" dirty="0">
                <a:effectLst/>
                <a:latin typeface="Arial" panose="020B0604020202020204" pitchFamily="34" charset="0"/>
                <a:ea typeface="Arial" panose="020B0604020202020204" pitchFamily="34" charset="0"/>
                <a:cs typeface="Arial" panose="020B0604020202020204" pitchFamily="34" charset="0"/>
              </a:rPr>
              <a:t>. World Health Organization.</a:t>
            </a:r>
            <a:endParaRPr lang="en-IN" sz="1800" dirty="0">
              <a:effectLst/>
              <a:latin typeface="Arial" panose="020B0604020202020204" pitchFamily="34"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001715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7410" name="Picture 2" descr="Thank You Message in Gold Script Showing Appreciation Stock Photo - Image  of employee, message: 412259298">
            <a:extLst>
              <a:ext uri="{FF2B5EF4-FFF2-40B4-BE49-F238E27FC236}">
                <a16:creationId xmlns:a16="http://schemas.microsoft.com/office/drawing/2014/main" id="{5139853A-7F23-44A9-A6F3-16E51174532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6000" y="1290638"/>
            <a:ext cx="7620000" cy="42767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225781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Custom 46">
    <a:dk1>
      <a:sysClr val="windowText" lastClr="000000"/>
    </a:dk1>
    <a:lt1>
      <a:sysClr val="window" lastClr="FFFFFF"/>
    </a:lt1>
    <a:dk2>
      <a:srgbClr val="121316"/>
    </a:dk2>
    <a:lt2>
      <a:srgbClr val="FEFCF7"/>
    </a:lt2>
    <a:accent1>
      <a:srgbClr val="8394A4"/>
    </a:accent1>
    <a:accent2>
      <a:srgbClr val="65739F"/>
    </a:accent2>
    <a:accent3>
      <a:srgbClr val="B2AC8A"/>
    </a:accent3>
    <a:accent4>
      <a:srgbClr val="879BB3"/>
    </a:accent4>
    <a:accent5>
      <a:srgbClr val="D7B579"/>
    </a:accent5>
    <a:accent6>
      <a:srgbClr val="8A9B89"/>
    </a:accent6>
    <a:hlink>
      <a:srgbClr val="85C4D2"/>
    </a:hlink>
    <a:folHlink>
      <a:srgbClr val="8E8CA7"/>
    </a:folHlink>
  </a:clrScheme>
</a:themeOverride>
</file>

<file path=ppt/theme/themeOverride2.xml><?xml version="1.0" encoding="utf-8"?>
<a:themeOverride xmlns:a="http://schemas.openxmlformats.org/drawingml/2006/main">
  <a:clrScheme name="Custom 46">
    <a:dk1>
      <a:sysClr val="windowText" lastClr="000000"/>
    </a:dk1>
    <a:lt1>
      <a:sysClr val="window" lastClr="FFFFFF"/>
    </a:lt1>
    <a:dk2>
      <a:srgbClr val="121316"/>
    </a:dk2>
    <a:lt2>
      <a:srgbClr val="FEFCF7"/>
    </a:lt2>
    <a:accent1>
      <a:srgbClr val="8394A4"/>
    </a:accent1>
    <a:accent2>
      <a:srgbClr val="65739F"/>
    </a:accent2>
    <a:accent3>
      <a:srgbClr val="B2AC8A"/>
    </a:accent3>
    <a:accent4>
      <a:srgbClr val="879BB3"/>
    </a:accent4>
    <a:accent5>
      <a:srgbClr val="D7B579"/>
    </a:accent5>
    <a:accent6>
      <a:srgbClr val="8A9B89"/>
    </a:accent6>
    <a:hlink>
      <a:srgbClr val="85C4D2"/>
    </a:hlink>
    <a:folHlink>
      <a:srgbClr val="8E8CA7"/>
    </a:folHlink>
  </a:clrScheme>
</a:themeOverride>
</file>

<file path=docProps/app.xml><?xml version="1.0" encoding="utf-8"?>
<Properties xmlns="http://schemas.openxmlformats.org/officeDocument/2006/extended-properties" xmlns:vt="http://schemas.openxmlformats.org/officeDocument/2006/docPropsVTypes">
  <Template>{674971B6-4785-4FC8-89E6-B7AD4C3528D6}TF522ea272-7fed-4917-a421-5e6ae99a6bbe18116b04_win32-0c7a599d05bb</Template>
  <TotalTime>0</TotalTime>
  <Words>4003</Words>
  <Application>Microsoft Office PowerPoint</Application>
  <PresentationFormat>Widescreen</PresentationFormat>
  <Paragraphs>125</Paragraphs>
  <Slides>18</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18</vt:i4>
      </vt:variant>
    </vt:vector>
  </HeadingPairs>
  <TitlesOfParts>
    <vt:vector size="25" baseType="lpstr">
      <vt:lpstr>Arial</vt:lpstr>
      <vt:lpstr>Avenir Next LT Pro</vt:lpstr>
      <vt:lpstr>Avenir Next LT Pro Light</vt:lpstr>
      <vt:lpstr>Calibri</vt:lpstr>
      <vt:lpstr>Garamond</vt:lpstr>
      <vt:lpstr>Symbol</vt:lpstr>
      <vt:lpstr>SavonVTI</vt:lpstr>
      <vt:lpstr>Tuberculosis as a Long-Term Condition: Impact, Management, and Prevention in the UK and Globally Programme: MSc Public Health and Social Care in Practice Module: Community Care and Management of Longer-term Conditions Module Code: LCHS7003 Assignment Title: Component 2 Individual Presentation Lecturer’s Name: MUHAMMED KHAN Student Name: darshankumar sureshbhai patel Student ID: 2515501</vt:lpstr>
      <vt:lpstr>Overview of the long-term condition, including the definition, symptoms and aetiology </vt:lpstr>
      <vt:lpstr>Prevalence of the long-term condition in the UK and worldwide</vt:lpstr>
      <vt:lpstr>Economic Burden of the chosen long-term condition</vt:lpstr>
      <vt:lpstr>Social Burden of the chosen long-term condition</vt:lpstr>
      <vt:lpstr>Diagnosis of the chosen long-term condition</vt:lpstr>
      <vt:lpstr>Initial Assessment of the chosen long-term condition</vt:lpstr>
      <vt:lpstr>Management of the Long-term condition following a specific UK guidance</vt:lpstr>
      <vt:lpstr>Management of the Long-term condition following a specific UK guidance (Cont.…)</vt:lpstr>
      <vt:lpstr>Treatment options available for the long-term condition in the United Kingdom</vt:lpstr>
      <vt:lpstr>Comorbidities that can accompany the chosen long-term condition</vt:lpstr>
      <vt:lpstr>How the chosen long-term condition can be prevented</vt:lpstr>
      <vt:lpstr>Skills, values and behaviours required to provide co-productive care to a person suffering from a long-term condition</vt:lpstr>
      <vt:lpstr>Recommendations</vt:lpstr>
      <vt:lpstr>Recommendations (Cont.…)</vt:lpstr>
      <vt:lpstr>Conclusion</vt:lpstr>
      <vt:lpstr>Reference List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2026-04-04T11:43:54Z</dcterms:created>
  <dcterms:modified xsi:type="dcterms:W3CDTF">2026-04-09T15:58:59Z</dcterms:modified>
</cp:coreProperties>
</file>